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B413-EEC1-4821-82F4-DC97F40B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0C82F-5792-4952-AC5D-1643E88DA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D459-8DEB-43AB-9C9A-586649EC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D56E-348F-4848-BEB7-3875D09D897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7534-4B0E-4E30-8098-32D1D6B1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D1D0-7FFC-4EF2-B001-0E961833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01AC-D1AF-4448-8DA5-26B3E44B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32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6E68-0D05-4F69-B0B4-1C1A60C8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3D0FB-E722-4956-8D44-3FC8C005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FE5C3-6833-4E43-87B0-B92071D9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D56E-348F-4848-BEB7-3875D09D897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30AC-69A7-4FF0-B650-7DB50C21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FAC7-C685-4EEC-8E19-4ED28B34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01AC-D1AF-4448-8DA5-26B3E44B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5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78877-A0FE-4DB6-BA90-B6236DD57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75B96-A0E5-4F34-808F-4743844BA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37D2-68B1-4A1B-8B0A-1DDCA963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D56E-348F-4848-BEB7-3875D09D897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06D2-9FF6-4C44-9447-0D0FB925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F4819-3E42-4B56-B41C-5FBB5642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01AC-D1AF-4448-8DA5-26B3E44B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3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490-3C1C-4FDC-A69E-38EAB37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31F7-12C3-4E4C-9650-3BF59488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922B-3461-4479-904A-C56BF9B5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D56E-348F-4848-BEB7-3875D09D897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6004-9AAD-4155-9538-70EF8121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A2AD-1672-4FEC-A6DC-96C1DBC6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01AC-D1AF-4448-8DA5-26B3E44B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6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326A-6D9C-468D-B41F-825754F1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6D53-9F10-4718-A13A-0E4AB496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A74C-A96B-4784-B8EA-213FD00E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D56E-348F-4848-BEB7-3875D09D897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D8240-9B8E-45BD-B729-CECBCD59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F71BB-0E55-42A0-880B-B66CA701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01AC-D1AF-4448-8DA5-26B3E44B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96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06ED-6C45-4CCB-8FAD-ADB73A28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42E3-B05E-4EF3-891C-868804C1D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A1A89-560E-4661-8936-954DEA1C6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001B-2ACF-4C5C-8117-C1953E1A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D56E-348F-4848-BEB7-3875D09D897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1201A-57D9-486E-BAD3-C7BE4B4D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9C569-0E46-489E-89B3-A8968674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01AC-D1AF-4448-8DA5-26B3E44B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5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3626-FE49-4BA3-B77A-7C255062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4386-1C1A-411E-B0F3-0662B90C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6B17D-1312-4240-A604-7D676DD48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5D032-A75B-40F9-A213-E84705837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2BF37-ABCF-4899-B0F6-437D04ED4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BD8A1-2247-4800-AE01-B4AAD065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D56E-348F-4848-BEB7-3875D09D897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A84A0-5020-4F48-AE9D-AE126ADE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4C553-FA27-4776-AEE9-7DDD9FB9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01AC-D1AF-4448-8DA5-26B3E44B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51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4EC6-8A5A-4089-9CDC-56D92E26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3C779-6287-4C62-8D85-16E4EEB8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D56E-348F-4848-BEB7-3875D09D897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755FE-294E-43AD-B4ED-8FB1605A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787AA-DCDA-4BEF-8768-298900DE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01AC-D1AF-4448-8DA5-26B3E44B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2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56DC3-3537-4937-8E59-3B62BF29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D56E-348F-4848-BEB7-3875D09D897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D48C3-908C-4B62-BD78-0C7B7E7D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EF277-2A23-4DC1-A0F9-7B9C8ED4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01AC-D1AF-4448-8DA5-26B3E44B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3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DBE2-8283-4BB6-8218-B737B04C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64D6-13BF-44B4-BCD4-5401DE07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75474-75B7-491D-B76B-B9D83AC5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622E3-C9D0-440F-A662-58FBA7AA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D56E-348F-4848-BEB7-3875D09D897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A2B1C-77B3-43B3-B644-7A9C892F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8DC60-FA96-46F8-8379-25FD9C87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01AC-D1AF-4448-8DA5-26B3E44B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1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45E8-D67C-43EB-9A3F-27FC16F3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BB850-92CC-4B03-8B51-F3D25CECD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131EE-B9C2-42C3-A0D5-EE85BF2C6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2A1C8-E71A-4A9E-86DE-0AE1ACE1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D56E-348F-4848-BEB7-3875D09D897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7E0B-8AAE-4FE9-978B-29592623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5055-D48F-47F3-9F75-FBEA2A18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01AC-D1AF-4448-8DA5-26B3E44B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9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FDAC4-3535-4980-909D-B07AC844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6202-1F34-4E47-BF22-2544C417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95DC-8AA8-4891-A8CB-92B7991B0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2D56E-348F-4848-BEB7-3875D09D8975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693E9-282C-4A5F-8D86-0AE58871D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9E3B-41CA-4FFF-9572-B5F7B82B6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01AC-D1AF-4448-8DA5-26B3E44B3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0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593F-94B1-4266-9C05-1443B6360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Unit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2AB48-0E56-4DC9-810D-CE626C13C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5843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F562-BD60-442C-8B08-A644E7EF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Making Design user-Centric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A6C3-46A3-4F5E-A72D-CB6B563A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very difficult for any Web designer to predict the exact behavior of the Web site users.</a:t>
            </a:r>
          </a:p>
          <a:p>
            <a:pPr algn="just"/>
            <a:r>
              <a:rPr lang="en-US" dirty="0"/>
              <a:t>However, idea of general behavior of common user helps in making design of the Web site user centric.</a:t>
            </a:r>
          </a:p>
          <a:p>
            <a:pPr algn="just"/>
            <a:r>
              <a:rPr lang="en-US" dirty="0"/>
              <a:t>Users either scan the information on the web page to find the section of their interest or read the information to get details.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38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75F3-E3C7-4F81-8F7E-610B409E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Sitemap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449B-479E-407A-AA45-E9FEE73E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Many a times Web sites are too complex as there are a large number of sections and each section contains many pages.</a:t>
            </a:r>
          </a:p>
          <a:p>
            <a:pPr algn="just"/>
            <a:r>
              <a:rPr lang="en-US" dirty="0"/>
              <a:t>It becomes difficult for visitors to quickly move from one part to other.</a:t>
            </a:r>
          </a:p>
          <a:p>
            <a:pPr algn="just"/>
            <a:r>
              <a:rPr lang="en-US" dirty="0"/>
              <a:t>Once the user selects a particular section and pages in that section, user gets confused about where he/she is and where to go from there.</a:t>
            </a:r>
          </a:p>
          <a:p>
            <a:pPr algn="just"/>
            <a:r>
              <a:rPr lang="en-US" dirty="0"/>
              <a:t>To make it simple, keep your hierarchy of information to few levels or provide the navigation bar on each page to jump directly to a particular section.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6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8F12-75EC-45BD-B2F5-B58CD856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Planning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D8F0-ED34-49D5-A575-1D7BEF7B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most important activity in a website development is planning.</a:t>
            </a:r>
          </a:p>
          <a:p>
            <a:pPr algn="just"/>
            <a:r>
              <a:rPr lang="en-US" dirty="0"/>
              <a:t>To achieve higher success of the website in terms of user satisfaction, better planning is needed.</a:t>
            </a:r>
          </a:p>
          <a:p>
            <a:pPr algn="just"/>
            <a:r>
              <a:rPr lang="en-US" dirty="0"/>
              <a:t>Before we start developing a website, we should ask question such as</a:t>
            </a:r>
          </a:p>
          <a:p>
            <a:pPr marL="457200" lvl="1" indent="0" algn="just">
              <a:buNone/>
            </a:pPr>
            <a:r>
              <a:rPr lang="en-US" dirty="0"/>
              <a:t>• Why are we developing this website?</a:t>
            </a:r>
          </a:p>
          <a:p>
            <a:pPr marL="457200" lvl="1" indent="0" algn="just">
              <a:buNone/>
            </a:pPr>
            <a:r>
              <a:rPr lang="en-US" dirty="0"/>
              <a:t>• What do we achieve by developing this website? </a:t>
            </a:r>
          </a:p>
          <a:p>
            <a:pPr marL="457200" lvl="1" indent="0" algn="just">
              <a:buNone/>
            </a:pPr>
            <a:r>
              <a:rPr lang="en-US" dirty="0"/>
              <a:t>• Who are the people who will use this website?</a:t>
            </a:r>
          </a:p>
          <a:p>
            <a:pPr marL="457200" lvl="1" indent="0" algn="just">
              <a:buNone/>
            </a:pPr>
            <a:r>
              <a:rPr lang="en-US" dirty="0"/>
              <a:t>• What are the information contents?</a:t>
            </a:r>
          </a:p>
          <a:p>
            <a:pPr marL="457200" lvl="1" indent="0" algn="just">
              <a:buNone/>
            </a:pPr>
            <a:r>
              <a:rPr lang="en-US" dirty="0"/>
              <a:t>• How are these contents organized? What are the possible ways?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83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042E-BD70-45D7-982D-D2C3B296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 Navigation</a:t>
            </a:r>
            <a:br>
              <a:rPr lang="en-US" altLang="en-US" sz="1800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7166-E090-4783-86D3-5964AA70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most important design element in the web design after page layout is navigation design.</a:t>
            </a:r>
          </a:p>
          <a:p>
            <a:pPr algn="just"/>
            <a:r>
              <a:rPr lang="en-US" dirty="0"/>
              <a:t>Navigation means the ways to move from one page to another page in a Web site using hyperlinks provided on the page.</a:t>
            </a:r>
          </a:p>
          <a:p>
            <a:pPr algn="just"/>
            <a:r>
              <a:rPr lang="en-US" dirty="0"/>
              <a:t>If navigation design is not proper then user feels the problem in moving around the pages in your site in a desired manner or gets confused and leaves the site.</a:t>
            </a:r>
          </a:p>
          <a:p>
            <a:pPr algn="just"/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7FC2D5-355F-4FCD-B189-8A594D0A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1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0ED-AEB8-4AD7-B0C8-9FC744D0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Tips for Effective Navigation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E8C9-B0DE-4FD4-9811-EDA8FF25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Navigation links are either text based, i.e. a word or a phrase is used as a link, or graphical, i.e. a image, i.e. a icon or a logo is used as a link.</a:t>
            </a:r>
          </a:p>
          <a:p>
            <a:pPr algn="just"/>
            <a:r>
              <a:rPr lang="en-US" dirty="0"/>
              <a:t>Navigation links should be clear and meaningful. </a:t>
            </a:r>
          </a:p>
          <a:p>
            <a:pPr algn="just"/>
            <a:r>
              <a:rPr lang="en-US" dirty="0"/>
              <a:t>It should be consistent.</a:t>
            </a:r>
          </a:p>
          <a:p>
            <a:pPr algn="just"/>
            <a:r>
              <a:rPr lang="en-US" dirty="0"/>
              <a:t>Link should be understandable.</a:t>
            </a:r>
          </a:p>
          <a:p>
            <a:pPr algn="just"/>
            <a:r>
              <a:rPr lang="en-US" dirty="0"/>
              <a:t>Organize the links such that contents are grouped logically. </a:t>
            </a:r>
          </a:p>
          <a:p>
            <a:pPr algn="just"/>
            <a:r>
              <a:rPr lang="en-US" dirty="0"/>
              <a:t>Provide search link, if necessary, usually on top of the page. </a:t>
            </a:r>
          </a:p>
          <a:p>
            <a:pPr algn="just"/>
            <a:r>
              <a:rPr lang="en-US" dirty="0"/>
              <a:t>Use common links such as ‘about us’ or ‘Contact us’. </a:t>
            </a:r>
          </a:p>
          <a:p>
            <a:pPr algn="just"/>
            <a:r>
              <a:rPr lang="en-US" dirty="0"/>
              <a:t>Provide the way to return to first page.</a:t>
            </a:r>
          </a:p>
          <a:p>
            <a:pPr algn="just"/>
            <a:r>
              <a:rPr lang="en-US" dirty="0"/>
              <a:t>Provide the user with information regarding location</a:t>
            </a:r>
          </a:p>
          <a:p>
            <a:pPr algn="just"/>
            <a:r>
              <a:rPr lang="en-US" dirty="0"/>
              <a:t>Horizontal navigation bar can be provided on each page to directly jump</a:t>
            </a:r>
          </a:p>
          <a:p>
            <a:pPr algn="just"/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2D577C-0B4E-4246-A0CC-76052CB2E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13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7F3E-B9E1-45A3-90AE-6C9FDA4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1BDC-D906-4239-A979-4BD898DE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Web Design Issues </a:t>
            </a:r>
          </a:p>
          <a:p>
            <a:pPr marL="514350" indent="-514350">
              <a:buAutoNum type="arabicPeriod"/>
            </a:pPr>
            <a:r>
              <a:rPr lang="en-IN" dirty="0"/>
              <a:t>Planning a website </a:t>
            </a:r>
          </a:p>
          <a:p>
            <a:pPr marL="514350" indent="-514350">
              <a:buAutoNum type="arabicPeriod"/>
            </a:pPr>
            <a:r>
              <a:rPr lang="en-IN" dirty="0"/>
              <a:t>Effective Navigation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82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B133-C7B5-49F0-9677-0A8706D7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Design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0A98-19DA-4FCE-A0AF-37C981FA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a) Browser &amp; Operating Systems </a:t>
            </a:r>
          </a:p>
          <a:p>
            <a:pPr marL="0" indent="0">
              <a:buNone/>
            </a:pPr>
            <a:r>
              <a:rPr lang="en-US" dirty="0"/>
              <a:t>b) Bandwidth and Cache</a:t>
            </a:r>
          </a:p>
          <a:p>
            <a:pPr marL="0" indent="0">
              <a:buNone/>
            </a:pPr>
            <a:r>
              <a:rPr lang="en-US" dirty="0"/>
              <a:t>c) Display Resolution </a:t>
            </a:r>
          </a:p>
          <a:p>
            <a:pPr marL="0" indent="0">
              <a:buNone/>
            </a:pPr>
            <a:r>
              <a:rPr lang="en-US" dirty="0"/>
              <a:t>d) Look &amp; Feel</a:t>
            </a:r>
          </a:p>
          <a:p>
            <a:pPr marL="0" indent="0">
              <a:buNone/>
            </a:pPr>
            <a:r>
              <a:rPr lang="en-US" dirty="0"/>
              <a:t>e) Page Layout and Linking </a:t>
            </a:r>
          </a:p>
          <a:p>
            <a:pPr marL="0" indent="0">
              <a:buNone/>
            </a:pPr>
            <a:r>
              <a:rPr lang="en-US" dirty="0"/>
              <a:t>f) Locating Information</a:t>
            </a:r>
          </a:p>
          <a:p>
            <a:pPr marL="0" indent="0">
              <a:buNone/>
            </a:pPr>
            <a:r>
              <a:rPr lang="en-US" dirty="0"/>
              <a:t>g) Making Design user-Centric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38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E947-2A4F-4313-BB3B-80E32E8A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Browser &amp;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B554-C893-45D3-97FC-9C33F017A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6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Web pages are written using different HTML tags and viewed in browser window.</a:t>
            </a:r>
          </a:p>
          <a:p>
            <a:pPr algn="just"/>
            <a:r>
              <a:rPr lang="en-US" dirty="0"/>
              <a:t>The different browsers and their versions greatly affect the way a page is rendered, as different browsers sometimes interpret same HTML tag in a different way.</a:t>
            </a:r>
          </a:p>
          <a:p>
            <a:pPr algn="just"/>
            <a:r>
              <a:rPr lang="en-US" dirty="0"/>
              <a:t>Different versions of HTML also support different sets of tags.</a:t>
            </a:r>
          </a:p>
          <a:p>
            <a:pPr algn="just"/>
            <a:r>
              <a:rPr lang="en-US" dirty="0"/>
              <a:t>The support for different tags also varies across the different browsers and their versions.</a:t>
            </a:r>
          </a:p>
          <a:p>
            <a:pPr algn="just"/>
            <a:r>
              <a:rPr lang="en-US" dirty="0"/>
              <a:t>Same browser may work slightly different on different operating system and hardware platform.</a:t>
            </a:r>
          </a:p>
          <a:p>
            <a:pPr algn="just"/>
            <a:r>
              <a:rPr lang="en-US" dirty="0"/>
              <a:t>To make a web page portable, test it on different browsers on different operating systems.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94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2546-18AB-4CFB-8879-FD2314E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Bandwidth and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1B0F-89D8-47E1-8E30-82544AAA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Users have different connection speed, i.e. bandwidth, to access the Web sites.</a:t>
            </a:r>
          </a:p>
          <a:p>
            <a:pPr algn="just"/>
            <a:r>
              <a:rPr lang="en-US" dirty="0"/>
              <a:t>Connection speed plays an important role in designing web pages, if user has low bandwidth connection and a web page contains too many images, it takes more time to download.</a:t>
            </a:r>
          </a:p>
          <a:p>
            <a:pPr algn="just"/>
            <a:r>
              <a:rPr lang="en-US" dirty="0"/>
              <a:t>Generally, users have no patience to wait for longer time than 10-15 seconds and move to other site without looking at contents of your web page.</a:t>
            </a:r>
          </a:p>
          <a:p>
            <a:pPr algn="just"/>
            <a:r>
              <a:rPr lang="en-US" dirty="0"/>
              <a:t>Browser provides temporary memory called cache to store the graphics.</a:t>
            </a:r>
          </a:p>
          <a:p>
            <a:pPr algn="just"/>
            <a:r>
              <a:rPr lang="en-US" dirty="0"/>
              <a:t>When user gives the URL of the web page for the first time, HTML file together with all the graphics files referred in a page is downloaded and displayed.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30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0482-DB3A-4C98-A93B-801A7406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Display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4140-C1A9-4BDB-8D9A-F406BFE0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8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Display resolution is another important factor affecting the Web page design, as we do not have any control on display resolution of the monitors on which user views our pages.</a:t>
            </a:r>
          </a:p>
          <a:p>
            <a:pPr algn="just"/>
            <a:r>
              <a:rPr lang="en-US" dirty="0"/>
              <a:t>Display or screen resolution is measured in terms of pixels and common resolutions are 800 X 600 and 1024 X 786.</a:t>
            </a:r>
          </a:p>
          <a:p>
            <a:pPr algn="just"/>
            <a:r>
              <a:rPr lang="en-US" dirty="0"/>
              <a:t>We have three choices for Web page design. </a:t>
            </a:r>
          </a:p>
          <a:p>
            <a:pPr lvl="1" algn="just"/>
            <a:r>
              <a:rPr lang="en-US" dirty="0"/>
              <a:t>Design a web page with fixed resolution.</a:t>
            </a:r>
            <a:endParaRPr lang="en-IN" dirty="0"/>
          </a:p>
          <a:p>
            <a:pPr lvl="1" algn="just"/>
            <a:r>
              <a:rPr lang="en-US" dirty="0"/>
              <a:t>Make a flexible design using HTML table to fit into different resolution.</a:t>
            </a:r>
          </a:p>
          <a:p>
            <a:pPr lvl="1" algn="just"/>
            <a:r>
              <a:rPr lang="en-US" dirty="0"/>
              <a:t>If the page is displayed on a monitor with a higher resolution, the page is displayed on left hand side and some part on the right-hand side remains blank. We can use centered design to display page properly.</a:t>
            </a:r>
          </a:p>
          <a:p>
            <a:pPr lvl="1" algn="just"/>
            <a:r>
              <a:rPr lang="en-US" dirty="0"/>
              <a:t>Ideally we should use some frameworks for designing like</a:t>
            </a:r>
          </a:p>
          <a:p>
            <a:pPr lvl="1" algn="just"/>
            <a:r>
              <a:rPr lang="en-US" dirty="0"/>
              <a:t>Bootstrap/Material design.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5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3591-D16F-4B59-A817-2633ADE1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Look &amp; Feel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182D-4BEB-4197-8739-F12C01BA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Look and feel of the website decides the overall appearance of the website.</a:t>
            </a:r>
          </a:p>
          <a:p>
            <a:pPr algn="just"/>
            <a:r>
              <a:rPr lang="en-US" dirty="0"/>
              <a:t>It includes all the design aspects such as  </a:t>
            </a:r>
          </a:p>
          <a:p>
            <a:pPr lvl="1" algn="just"/>
            <a:r>
              <a:rPr lang="en-US" dirty="0"/>
              <a:t>Web site theme</a:t>
            </a:r>
          </a:p>
          <a:p>
            <a:pPr marL="457200" lvl="1" indent="0" algn="just">
              <a:buNone/>
            </a:pPr>
            <a:r>
              <a:rPr lang="en-US" dirty="0"/>
              <a:t>• Web typography </a:t>
            </a:r>
          </a:p>
          <a:p>
            <a:pPr marL="457200" lvl="1" indent="0" algn="just">
              <a:buNone/>
            </a:pPr>
            <a:r>
              <a:rPr lang="en-US" dirty="0"/>
              <a:t>• Graphics</a:t>
            </a:r>
          </a:p>
          <a:p>
            <a:pPr marL="457200" lvl="1" indent="0" algn="just">
              <a:buNone/>
            </a:pPr>
            <a:r>
              <a:rPr lang="en-US" dirty="0"/>
              <a:t>• Visual structure </a:t>
            </a:r>
          </a:p>
          <a:p>
            <a:pPr marL="457200" lvl="1" indent="0" algn="just">
              <a:buNone/>
            </a:pPr>
            <a:r>
              <a:rPr lang="en-US" dirty="0"/>
              <a:t>• Navigation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53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7A9A-46E3-4523-A58A-DE8BC116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Page Layout and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4FBB-AB90-4304-A6B4-3121CC2E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Website contains of individual web pages that are linked together using various navigational links.</a:t>
            </a:r>
          </a:p>
          <a:p>
            <a:pPr algn="just"/>
            <a:r>
              <a:rPr lang="en-US" dirty="0"/>
              <a:t>Page layout defines the visual structure of the page and divides the page area into different parts to present the information of varying importance.</a:t>
            </a:r>
          </a:p>
          <a:p>
            <a:pPr algn="just"/>
            <a:r>
              <a:rPr lang="en-US" dirty="0"/>
              <a:t>Page layout allows the designer to distribute the contents on a page such that visitor can view it easily and find necessary details.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13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60E0-12B6-4F4A-AB38-11498B0D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Locating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F668-9F04-4977-8291-2B70BF835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Webpage is viewed on a computer screen and the screen can be divided into five major areas such as center, top, right, bottom and left in this particular order.</a:t>
            </a:r>
          </a:p>
          <a:p>
            <a:pPr algn="just"/>
            <a:r>
              <a:rPr lang="en-US" dirty="0"/>
              <a:t>The first major area of importance in terms of users viewing pattern is the center, then top, right, bottom and left in this particular order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29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Unit 1</vt:lpstr>
      <vt:lpstr>Outline</vt:lpstr>
      <vt:lpstr>Web Design Issues</vt:lpstr>
      <vt:lpstr>Browser &amp; Operating Systems</vt:lpstr>
      <vt:lpstr>Bandwidth and Cache</vt:lpstr>
      <vt:lpstr>Display Resolution</vt:lpstr>
      <vt:lpstr>Look &amp; Feel</vt:lpstr>
      <vt:lpstr>Page Layout and Linking</vt:lpstr>
      <vt:lpstr>Locating Information</vt:lpstr>
      <vt:lpstr>Making Design user-Centric</vt:lpstr>
      <vt:lpstr>Sitemap</vt:lpstr>
      <vt:lpstr>Planning a Website</vt:lpstr>
      <vt:lpstr>Effective Navigation </vt:lpstr>
      <vt:lpstr>Tips for Effective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Hardi Desai</dc:creator>
  <cp:lastModifiedBy>Hardi Desai</cp:lastModifiedBy>
  <cp:revision>16</cp:revision>
  <dcterms:created xsi:type="dcterms:W3CDTF">2020-02-02T03:23:25Z</dcterms:created>
  <dcterms:modified xsi:type="dcterms:W3CDTF">2020-02-02T03:54:19Z</dcterms:modified>
</cp:coreProperties>
</file>