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6" r:id="rId4"/>
    <p:sldId id="282" r:id="rId5"/>
    <p:sldId id="263" r:id="rId6"/>
    <p:sldId id="281" r:id="rId7"/>
    <p:sldId id="280" r:id="rId8"/>
    <p:sldId id="258" r:id="rId9"/>
    <p:sldId id="285" r:id="rId10"/>
    <p:sldId id="264" r:id="rId11"/>
    <p:sldId id="265" r:id="rId12"/>
    <p:sldId id="271" r:id="rId13"/>
    <p:sldId id="272" r:id="rId14"/>
    <p:sldId id="273" r:id="rId15"/>
    <p:sldId id="274" r:id="rId16"/>
    <p:sldId id="275" r:id="rId17"/>
    <p:sldId id="266" r:id="rId18"/>
    <p:sldId id="267" r:id="rId19"/>
    <p:sldId id="269" r:id="rId20"/>
    <p:sldId id="270" r:id="rId21"/>
    <p:sldId id="276" r:id="rId22"/>
    <p:sldId id="268" r:id="rId23"/>
    <p:sldId id="277" r:id="rId24"/>
    <p:sldId id="278" r:id="rId25"/>
    <p:sldId id="279" r:id="rId26"/>
    <p:sldId id="287" r:id="rId27"/>
    <p:sldId id="283" r:id="rId28"/>
    <p:sldId id="284" r:id="rId29"/>
    <p:sldId id="259" r:id="rId30"/>
    <p:sldId id="261" r:id="rId31"/>
    <p:sldId id="26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793" autoAdjust="0"/>
  </p:normalViewPr>
  <p:slideViewPr>
    <p:cSldViewPr snapToGrid="0">
      <p:cViewPr varScale="1">
        <p:scale>
          <a:sx n="40" d="100"/>
          <a:sy n="40" d="100"/>
        </p:scale>
        <p:origin x="158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9CA36-8A29-44B1-A81E-A3D663DBA053}" type="datetimeFigureOut">
              <a:rPr lang="en-IN" smtClean="0"/>
              <a:pPr/>
              <a:t>24-05-2020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93D04-30A8-4E42-AD51-7411E6F214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532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93D04-30A8-4E42-AD51-7411E6F21468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940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93D04-30A8-4E42-AD51-7411E6F21468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85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CD8C-8B2E-4CAA-8989-4559D2282288}" type="datetimeFigureOut">
              <a:rPr lang="en-IN" smtClean="0"/>
              <a:pPr/>
              <a:t>24-05-2020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6BBE-0F6A-41D3-B9AF-256D8DAAD87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25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CD8C-8B2E-4CAA-8989-4559D2282288}" type="datetimeFigureOut">
              <a:rPr lang="en-IN" smtClean="0"/>
              <a:pPr/>
              <a:t>24-05-2020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6BBE-0F6A-41D3-B9AF-256D8DAAD87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15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CD8C-8B2E-4CAA-8989-4559D2282288}" type="datetimeFigureOut">
              <a:rPr lang="en-IN" smtClean="0"/>
              <a:pPr/>
              <a:t>24-05-2020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6BBE-0F6A-41D3-B9AF-256D8DAAD87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4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CD8C-8B2E-4CAA-8989-4559D2282288}" type="datetimeFigureOut">
              <a:rPr lang="en-IN" smtClean="0"/>
              <a:pPr/>
              <a:t>24-05-2020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6BBE-0F6A-41D3-B9AF-256D8DAAD87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47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CD8C-8B2E-4CAA-8989-4559D2282288}" type="datetimeFigureOut">
              <a:rPr lang="en-IN" smtClean="0"/>
              <a:pPr/>
              <a:t>24-05-2020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6BBE-0F6A-41D3-B9AF-256D8DAAD87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0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CD8C-8B2E-4CAA-8989-4559D2282288}" type="datetimeFigureOut">
              <a:rPr lang="en-IN" smtClean="0"/>
              <a:pPr/>
              <a:t>24-05-2020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6BBE-0F6A-41D3-B9AF-256D8DAAD87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61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CD8C-8B2E-4CAA-8989-4559D2282288}" type="datetimeFigureOut">
              <a:rPr lang="en-IN" smtClean="0"/>
              <a:pPr/>
              <a:t>24-05-2020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6BBE-0F6A-41D3-B9AF-256D8DAAD87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52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CD8C-8B2E-4CAA-8989-4559D2282288}" type="datetimeFigureOut">
              <a:rPr lang="en-IN" smtClean="0"/>
              <a:pPr/>
              <a:t>24-05-2020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6BBE-0F6A-41D3-B9AF-256D8DAAD87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76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CD8C-8B2E-4CAA-8989-4559D2282288}" type="datetimeFigureOut">
              <a:rPr lang="en-IN" smtClean="0"/>
              <a:pPr/>
              <a:t>24-05-2020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6BBE-0F6A-41D3-B9AF-256D8DAAD87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9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CD8C-8B2E-4CAA-8989-4559D2282288}" type="datetimeFigureOut">
              <a:rPr lang="en-IN" smtClean="0"/>
              <a:pPr/>
              <a:t>24-05-2020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6BBE-0F6A-41D3-B9AF-256D8DAAD87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47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CD8C-8B2E-4CAA-8989-4559D2282288}" type="datetimeFigureOut">
              <a:rPr lang="en-IN" smtClean="0"/>
              <a:pPr/>
              <a:t>24-05-2020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6BBE-0F6A-41D3-B9AF-256D8DAAD87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82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2CD8C-8B2E-4CAA-8989-4559D2282288}" type="datetimeFigureOut">
              <a:rPr lang="en-IN" smtClean="0"/>
              <a:pPr/>
              <a:t>24-05-2020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76BBE-0F6A-41D3-B9AF-256D8DAAD87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14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>
                <a:latin typeface="Times New Roman" pitchFamily="18" charset="0"/>
                <a:cs typeface="Times New Roman" pitchFamily="18" charset="0"/>
              </a:rPr>
              <a:t>JavaScript</a:t>
            </a:r>
            <a:endParaRPr lang="en-IN" sz="8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086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117" y="0"/>
            <a:ext cx="10515600" cy="998483"/>
          </a:xfrm>
        </p:spPr>
        <p:txBody>
          <a:bodyPr/>
          <a:lstStyle/>
          <a:p>
            <a:r>
              <a:rPr lang="en-IN" b="1" dirty="0"/>
              <a:t>JS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9389"/>
            <a:ext cx="10515600" cy="4060169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IN" dirty="0"/>
              <a:t>JavaScript can be implemented using JavaScript statements that are placed within the </a:t>
            </a:r>
            <a:r>
              <a:rPr lang="en-IN" b="1" dirty="0"/>
              <a:t>&lt;script&gt;... &lt;/script&gt;</a:t>
            </a:r>
            <a:r>
              <a:rPr lang="en-IN" dirty="0"/>
              <a:t>.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IN" dirty="0"/>
              <a:t>Place the </a:t>
            </a:r>
            <a:r>
              <a:rPr lang="en-IN" b="1" dirty="0"/>
              <a:t>&lt;script&gt;</a:t>
            </a:r>
            <a:r>
              <a:rPr lang="en-IN" dirty="0"/>
              <a:t> tags, containing your JavaScript, anywhere within your web page, but it is normally recommended that you should keep it within the </a:t>
            </a:r>
            <a:r>
              <a:rPr lang="en-IN" b="1" dirty="0"/>
              <a:t>&lt;head&gt;</a:t>
            </a:r>
            <a:r>
              <a:rPr lang="en-IN" dirty="0"/>
              <a:t> tags.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IN" b="1" dirty="0"/>
              <a:t>The &lt;script&gt; tag alerts the browser program to start interpreting all the text between these tags as a script. 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IN" dirty="0"/>
              <a:t>A simple syntax of your JavaScript will appear as follows.</a:t>
            </a:r>
          </a:p>
          <a:p>
            <a:pPr>
              <a:lnSpc>
                <a:spcPct val="160000"/>
              </a:lnSpc>
            </a:pPr>
            <a:endParaRPr lang="en-I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92982" y="5076810"/>
            <a:ext cx="4449169" cy="10553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txBody>
          <a:bodyPr vert="horz" wrap="square" lIns="0" tIns="133308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&lt;script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097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824" y="23932"/>
            <a:ext cx="10515600" cy="732814"/>
          </a:xfrm>
        </p:spPr>
        <p:txBody>
          <a:bodyPr/>
          <a:lstStyle/>
          <a:p>
            <a:r>
              <a:rPr lang="en-US" b="1" dirty="0"/>
              <a:t>Script tag Attributes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614" y="3257807"/>
            <a:ext cx="10515600" cy="336052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IN" b="1" dirty="0"/>
              <a:t>Language</a:t>
            </a:r>
            <a:r>
              <a:rPr lang="en-IN" dirty="0"/>
              <a:t> </a:t>
            </a:r>
          </a:p>
          <a:p>
            <a:pPr lvl="1" algn="just">
              <a:lnSpc>
                <a:spcPct val="100000"/>
              </a:lnSpc>
            </a:pPr>
            <a:r>
              <a:rPr lang="en-IN" dirty="0"/>
              <a:t>This attribute specifies what scripting language you are using. </a:t>
            </a:r>
          </a:p>
          <a:p>
            <a:pPr lvl="1" algn="just">
              <a:lnSpc>
                <a:spcPct val="100000"/>
              </a:lnSpc>
            </a:pPr>
            <a:r>
              <a:rPr lang="en-IN" dirty="0"/>
              <a:t>Its value will be JavaScript. </a:t>
            </a:r>
          </a:p>
          <a:p>
            <a:pPr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IN" b="1" dirty="0"/>
              <a:t>Type</a:t>
            </a:r>
            <a:r>
              <a:rPr lang="en-IN" dirty="0"/>
              <a:t> </a:t>
            </a:r>
          </a:p>
          <a:p>
            <a:pPr lvl="1" algn="just">
              <a:lnSpc>
                <a:spcPct val="100000"/>
              </a:lnSpc>
            </a:pPr>
            <a:r>
              <a:rPr lang="en-IN" dirty="0"/>
              <a:t>This attribute is what is now recommended to indicate the scripting language in use and its value should be set to "text/</a:t>
            </a:r>
            <a:r>
              <a:rPr lang="en-IN" dirty="0" err="1"/>
              <a:t>javascript</a:t>
            </a:r>
            <a:r>
              <a:rPr lang="en-IN" dirty="0"/>
              <a:t>".</a:t>
            </a:r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09613" y="1250423"/>
            <a:ext cx="8490369" cy="1332345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txBody>
          <a:bodyPr vert="horz" wrap="square" lIns="0" tIns="133308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&lt;script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language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javascript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type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"text/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javascript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88"/>
                </a:solidFill>
                <a:latin typeface="Menlo"/>
              </a:rPr>
              <a:t>         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JavaScript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&lt;/script&gt;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468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138" y="312574"/>
            <a:ext cx="10515600" cy="927648"/>
          </a:xfrm>
        </p:spPr>
        <p:txBody>
          <a:bodyPr/>
          <a:lstStyle/>
          <a:p>
            <a:r>
              <a:rPr lang="en-US" b="1" dirty="0"/>
              <a:t>Script Position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669" y="1436743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There is a flexibility given to include JavaScript code anywhere in an HTML document. However the most preferred ways to include JavaScript in an HTML file are as follows −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Script in &lt;head&gt;...&lt;/head&gt; section.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Script in &lt;body&gt;...&lt;/body&gt; section.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Script in &lt;body&gt;...&lt;/body&gt; and &lt;head&gt;...&lt;/head&gt; sections.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Script in an external file and then include in &lt;head&gt;...&lt;/head&gt; section.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10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434" y="194992"/>
            <a:ext cx="10515600" cy="805218"/>
          </a:xfrm>
        </p:spPr>
        <p:txBody>
          <a:bodyPr/>
          <a:lstStyle/>
          <a:p>
            <a:r>
              <a:rPr lang="en-IN" b="1" dirty="0"/>
              <a:t>JavaScript in &lt;head&gt;...&lt;/head&gt; section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5812" y="1612139"/>
            <a:ext cx="9545236" cy="428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&lt;html&gt;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313131"/>
                </a:solidFill>
                <a:latin typeface="Menlo"/>
              </a:rPr>
              <a:t>  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&lt;head&gt;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313131"/>
                </a:solidFill>
                <a:latin typeface="Menlo"/>
              </a:rPr>
              <a:t>      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&lt;script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type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"text/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javascript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&gt;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solidFill>
                  <a:srgbClr val="313131"/>
                </a:solidFill>
                <a:latin typeface="Menlo"/>
              </a:rPr>
              <a:t>              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&lt;!--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function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sayHello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lang="en-US" sz="2400" dirty="0" err="1">
                <a:solidFill>
                  <a:srgbClr val="313131"/>
                </a:solidFill>
                <a:latin typeface="Menlo"/>
              </a:rPr>
              <a:t>document</a:t>
            </a:r>
            <a:r>
              <a:rPr lang="en-US" sz="2400" dirty="0" err="1">
                <a:solidFill>
                  <a:srgbClr val="666600"/>
                </a:solidFill>
                <a:latin typeface="Menlo"/>
              </a:rPr>
              <a:t>.</a:t>
            </a:r>
            <a:r>
              <a:rPr lang="en-US" sz="2400" dirty="0" err="1">
                <a:solidFill>
                  <a:srgbClr val="313131"/>
                </a:solidFill>
                <a:latin typeface="Menlo"/>
              </a:rPr>
              <a:t>write</a:t>
            </a:r>
            <a:r>
              <a:rPr lang="en-US" sz="2400" dirty="0">
                <a:solidFill>
                  <a:srgbClr val="666600"/>
                </a:solidFill>
                <a:latin typeface="Menlo"/>
              </a:rPr>
              <a:t>(</a:t>
            </a:r>
            <a:r>
              <a:rPr lang="en-US" sz="2400" dirty="0">
                <a:solidFill>
                  <a:srgbClr val="008800"/>
                </a:solidFill>
                <a:latin typeface="Menlo"/>
              </a:rPr>
              <a:t>"Hello World"</a:t>
            </a:r>
            <a:r>
              <a:rPr lang="en-US" sz="2400" dirty="0">
                <a:solidFill>
                  <a:srgbClr val="666600"/>
                </a:solidFill>
                <a:latin typeface="Menlo"/>
              </a:rPr>
              <a:t>)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//--&gt;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313131"/>
                </a:solidFill>
                <a:latin typeface="Menlo"/>
              </a:rPr>
              <a:t>       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&lt;/script&gt;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313131"/>
                </a:solidFill>
                <a:latin typeface="Menlo"/>
              </a:rPr>
              <a:t>   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&lt;/head&gt;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313131"/>
                </a:solidFill>
                <a:latin typeface="Menlo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   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&lt;body&gt;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313131"/>
                </a:solidFill>
                <a:latin typeface="Menlo"/>
              </a:rPr>
              <a:t>           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&lt;input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type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"button"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onclick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sayHello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value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"Say Hello"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/&gt;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313131"/>
                </a:solidFill>
                <a:latin typeface="Menlo"/>
              </a:rPr>
              <a:t>     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&lt;/body&gt;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&lt;/html&gt;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876" y="1198720"/>
            <a:ext cx="58197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73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192" y="160408"/>
            <a:ext cx="10515600" cy="64480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JavaScript in &lt;body&gt;...&lt;/body&gt; section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08540" y="1160269"/>
            <a:ext cx="7118445" cy="3917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&lt;html&gt;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313131"/>
                </a:solidFill>
                <a:latin typeface="Menlo"/>
              </a:rPr>
              <a:t>  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&lt;head&gt;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313131"/>
                </a:solidFill>
                <a:latin typeface="Menlo"/>
              </a:rPr>
              <a:t>  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&lt;/head&gt;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313131"/>
                </a:solidFill>
                <a:latin typeface="Menlo"/>
              </a:rPr>
              <a:t>  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&lt;body&gt;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313131"/>
                </a:solidFill>
                <a:latin typeface="Menlo"/>
              </a:rPr>
              <a:t>        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&lt;script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type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"text/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javascript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&gt;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313131"/>
                </a:solidFill>
                <a:latin typeface="Menlo"/>
              </a:rPr>
              <a:t>                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&lt;!--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document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write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"Hello World"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//--&gt;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313131"/>
                </a:solidFill>
                <a:latin typeface="Menlo"/>
              </a:rPr>
              <a:t>        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&lt;/script&gt;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313131"/>
                </a:solidFill>
                <a:latin typeface="Menlo"/>
              </a:rPr>
              <a:t>        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&lt;p&gt;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This is web page body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&lt;/p&gt;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313131"/>
                </a:solidFill>
                <a:latin typeface="Menlo"/>
              </a:rPr>
              <a:t>   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&lt;/body&gt;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&lt;/html&gt;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619" y="5055741"/>
            <a:ext cx="6664657" cy="140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157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654" y="119466"/>
            <a:ext cx="9602337" cy="713048"/>
          </a:xfrm>
        </p:spPr>
        <p:txBody>
          <a:bodyPr/>
          <a:lstStyle/>
          <a:p>
            <a:r>
              <a:rPr lang="en-IN" b="1" dirty="0"/>
              <a:t>JavaScript in &lt;body&gt; and &lt;head&gt; Sections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6742" y="1169650"/>
            <a:ext cx="8112605" cy="453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33308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&lt;html&gt;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313131"/>
                </a:solidFill>
                <a:latin typeface="Menlo"/>
              </a:rPr>
              <a:t>  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&lt;head&gt;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313131"/>
                </a:solidFill>
                <a:latin typeface="Menlo"/>
              </a:rPr>
              <a:t>         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&lt;script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type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"text/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javascript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&gt;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313131"/>
                </a:solidFill>
                <a:latin typeface="Menlo"/>
              </a:rPr>
              <a:t>                     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&lt;!--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function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sayHello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lang="en-US" sz="2000" dirty="0" err="1">
                <a:solidFill>
                  <a:srgbClr val="313131"/>
                </a:solidFill>
                <a:latin typeface="Menlo"/>
              </a:rPr>
              <a:t>document</a:t>
            </a:r>
            <a:r>
              <a:rPr lang="en-US" sz="2000" dirty="0" err="1">
                <a:solidFill>
                  <a:srgbClr val="666600"/>
                </a:solidFill>
                <a:latin typeface="Menlo"/>
              </a:rPr>
              <a:t>.</a:t>
            </a:r>
            <a:r>
              <a:rPr lang="en-US" sz="2000" dirty="0" err="1">
                <a:solidFill>
                  <a:srgbClr val="313131"/>
                </a:solidFill>
                <a:latin typeface="Menlo"/>
              </a:rPr>
              <a:t>write</a:t>
            </a:r>
            <a:r>
              <a:rPr lang="en-US" sz="2000" dirty="0">
                <a:solidFill>
                  <a:srgbClr val="666600"/>
                </a:solidFill>
                <a:latin typeface="Menlo"/>
              </a:rPr>
              <a:t>(</a:t>
            </a:r>
            <a:r>
              <a:rPr lang="en-US" sz="2000" dirty="0">
                <a:solidFill>
                  <a:srgbClr val="008800"/>
                </a:solidFill>
                <a:latin typeface="Menlo"/>
              </a:rPr>
              <a:t>“How are you?"</a:t>
            </a:r>
            <a:r>
              <a:rPr lang="en-US" sz="2000" dirty="0">
                <a:solidFill>
                  <a:srgbClr val="666600"/>
                </a:solidFill>
                <a:latin typeface="Menlo"/>
              </a:rPr>
              <a:t>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//--&gt;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313131"/>
                </a:solidFill>
                <a:latin typeface="Menlo"/>
              </a:rPr>
              <a:t>          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&lt;/script&gt;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313131"/>
                </a:solidFill>
                <a:latin typeface="Menlo"/>
              </a:rPr>
              <a:t>    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&lt;/head&gt;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313131"/>
                </a:solidFill>
                <a:latin typeface="Menlo"/>
              </a:rPr>
              <a:t>     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&lt;body&gt;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313131"/>
                </a:solidFill>
                <a:latin typeface="Menlo"/>
              </a:rPr>
              <a:t>            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&lt;script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type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"text/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javascript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&gt;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313131"/>
                </a:solidFill>
                <a:latin typeface="Menlo"/>
              </a:rPr>
              <a:t>                    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&lt;!--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document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write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"Hello World"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//--&gt;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313131"/>
                </a:solidFill>
                <a:latin typeface="Menlo"/>
              </a:rPr>
              <a:t>            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&lt;/script&gt;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313131"/>
                </a:solidFill>
                <a:latin typeface="Menlo"/>
              </a:rPr>
              <a:t>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           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&lt;input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type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"button"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onclick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sayHello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value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"Say Hello"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/&gt;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313131"/>
                </a:solidFill>
                <a:latin typeface="Menlo"/>
              </a:rPr>
              <a:t>       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&lt;/body&gt;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313131"/>
                </a:solidFill>
                <a:latin typeface="Menlo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&lt;/html&gt;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311" y="5597095"/>
            <a:ext cx="58483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85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217" y="4571399"/>
            <a:ext cx="2971800" cy="549275"/>
          </a:xfrm>
        </p:spPr>
        <p:txBody>
          <a:bodyPr>
            <a:normAutofit fontScale="90000"/>
          </a:bodyPr>
          <a:lstStyle/>
          <a:p>
            <a:r>
              <a:rPr lang="en-IN" dirty="0"/>
              <a:t>Filename.js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29155" y="1348201"/>
            <a:ext cx="7596631" cy="280967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33308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&lt;html&gt;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313131"/>
                </a:solidFill>
                <a:latin typeface="Menlo"/>
              </a:rPr>
              <a:t>     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&lt;head&gt;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313131"/>
                </a:solidFill>
                <a:latin typeface="Menlo"/>
              </a:rPr>
              <a:t>            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&lt;script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type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"text/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javascript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src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"filename.js"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88"/>
                </a:solidFill>
                <a:latin typeface="Menlo"/>
              </a:rPr>
              <a:t>            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&lt;/script&gt;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313131"/>
                </a:solidFill>
                <a:latin typeface="Menlo"/>
              </a:rPr>
              <a:t>       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&lt;/head&gt;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313131"/>
                </a:solidFill>
                <a:latin typeface="Menlo"/>
              </a:rPr>
              <a:t>         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&lt;body&gt;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.......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&lt;/body&gt;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&lt;/html&gt;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40837" y="5332851"/>
            <a:ext cx="6758453" cy="59368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33308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function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sayHello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lang="en-US" sz="2400" dirty="0" err="1">
                <a:solidFill>
                  <a:srgbClr val="313131"/>
                </a:solidFill>
                <a:latin typeface="Menlo"/>
              </a:rPr>
              <a:t>document</a:t>
            </a:r>
            <a:r>
              <a:rPr lang="en-US" sz="2400" dirty="0" err="1">
                <a:solidFill>
                  <a:srgbClr val="666600"/>
                </a:solidFill>
                <a:latin typeface="Menlo"/>
              </a:rPr>
              <a:t>.</a:t>
            </a:r>
            <a:r>
              <a:rPr lang="en-US" sz="2400" dirty="0" err="1">
                <a:solidFill>
                  <a:srgbClr val="313131"/>
                </a:solidFill>
                <a:latin typeface="Menlo"/>
              </a:rPr>
              <a:t>write</a:t>
            </a:r>
            <a:r>
              <a:rPr lang="en-US" sz="2400" dirty="0">
                <a:solidFill>
                  <a:srgbClr val="666600"/>
                </a:solidFill>
                <a:latin typeface="Menlo"/>
              </a:rPr>
              <a:t>(</a:t>
            </a:r>
            <a:r>
              <a:rPr lang="en-US" sz="2400" dirty="0">
                <a:solidFill>
                  <a:srgbClr val="008800"/>
                </a:solidFill>
                <a:latin typeface="Menlo"/>
              </a:rPr>
              <a:t>"Hello World!"</a:t>
            </a:r>
            <a:r>
              <a:rPr lang="en-US" sz="2400" dirty="0">
                <a:solidFill>
                  <a:srgbClr val="666600"/>
                </a:solidFill>
                <a:latin typeface="Menlo"/>
              </a:rPr>
              <a:t>)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10654" y="119466"/>
            <a:ext cx="9602337" cy="713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JavaScript in External File</a:t>
            </a:r>
          </a:p>
        </p:txBody>
      </p:sp>
    </p:spTree>
    <p:extLst>
      <p:ext uri="{BB962C8B-B14F-4D97-AF65-F5344CB8AC3E}">
        <p14:creationId xmlns:p14="http://schemas.microsoft.com/office/powerpoint/2010/main" val="320406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44" y="684672"/>
            <a:ext cx="5508009" cy="576571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  <a:r>
              <a:rPr lang="en-IN" b="1" dirty="0"/>
              <a:t>First JavaScript Script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095311" y="1991783"/>
            <a:ext cx="8537812" cy="2378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&lt;html&gt;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&lt;body&gt;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313131"/>
                </a:solidFill>
                <a:latin typeface="Menlo"/>
              </a:rPr>
              <a:t>    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&lt;script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language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javascript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type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"text/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javascript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&gt;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313131"/>
                </a:solidFill>
                <a:latin typeface="Menlo"/>
              </a:rPr>
              <a:t>                     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&lt;!--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document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write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"Hello World!"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//--&gt;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       &lt;/script&gt;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313131"/>
                </a:solidFill>
                <a:latin typeface="Menlo"/>
              </a:rPr>
              <a:t> 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&lt;/body&gt;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&lt;/html&gt;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375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710" y="165428"/>
            <a:ext cx="10515600" cy="1325563"/>
          </a:xfrm>
        </p:spPr>
        <p:txBody>
          <a:bodyPr/>
          <a:lstStyle/>
          <a:p>
            <a:r>
              <a:rPr lang="en-IN" b="1" dirty="0"/>
              <a:t>Whitespace and Line Breaks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Ignores spaces, tabs, and newlines that appear in JavaScript programs.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IN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Use spaces, tabs, and newlines freely in program and free to format and indent programs in a neat and consistent way that makes the code easy to read and understand.</a:t>
            </a:r>
          </a:p>
        </p:txBody>
      </p:sp>
    </p:spTree>
    <p:extLst>
      <p:ext uri="{BB962C8B-B14F-4D97-AF65-F5344CB8AC3E}">
        <p14:creationId xmlns:p14="http://schemas.microsoft.com/office/powerpoint/2010/main" val="64451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158" y="154918"/>
            <a:ext cx="10515600" cy="1263979"/>
          </a:xfrm>
        </p:spPr>
        <p:txBody>
          <a:bodyPr/>
          <a:lstStyle/>
          <a:p>
            <a:r>
              <a:rPr lang="en-IN" b="1" dirty="0"/>
              <a:t>Comments in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0731"/>
            <a:ext cx="10515600" cy="4926232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Any text between a // and the end of a line is treated as a comment and is ignored by JavaScript.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Any text between the characters /* and */ is treated as a comment. This may span multiple lines.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JavaScript also recognizes the HTML comment opening sequence &lt;!--. JavaScript treats this as a single-line comment, just as it does the // comment.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The HTML comment closing sequence --&gt; is not recognized by JavaScript so it should be written as //--&gt;.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779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JavaScript?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100"/>
            <a:ext cx="10515600" cy="485775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en-IN" dirty="0"/>
              <a:t>Using HTML we can only design a web page but you can not run any logic on web browser like </a:t>
            </a:r>
          </a:p>
          <a:p>
            <a:pPr lvl="1"/>
            <a:r>
              <a:rPr lang="en-IN" dirty="0"/>
              <a:t>addition of two numbers,</a:t>
            </a:r>
          </a:p>
          <a:p>
            <a:pPr lvl="1"/>
            <a:r>
              <a:rPr lang="en-IN" dirty="0"/>
              <a:t> check any condition,</a:t>
            </a:r>
          </a:p>
          <a:p>
            <a:pPr lvl="1"/>
            <a:r>
              <a:rPr lang="en-IN" dirty="0"/>
              <a:t> looping statements (for, while),</a:t>
            </a:r>
          </a:p>
          <a:p>
            <a:pPr lvl="1"/>
            <a:r>
              <a:rPr lang="en-IN" dirty="0"/>
              <a:t> decision making statement (if-else) at client side. </a:t>
            </a:r>
          </a:p>
          <a:p>
            <a:pPr lvl="1"/>
            <a:endParaRPr lang="en-IN" dirty="0"/>
          </a:p>
          <a:p>
            <a:pPr lvl="1">
              <a:buFont typeface="Wingdings" pitchFamily="2" charset="2"/>
              <a:buChar char="Ø"/>
            </a:pPr>
            <a:r>
              <a:rPr lang="en-IN" dirty="0"/>
              <a:t>All these are not possible using HTML So for perform all these task at client side you need to use JavaScript.</a:t>
            </a:r>
          </a:p>
          <a:p>
            <a:pPr lvl="1">
              <a:buFont typeface="Wingdings" pitchFamily="2" charset="2"/>
              <a:buChar char="Ø"/>
            </a:pPr>
            <a:endParaRPr lang="en-IN" dirty="0"/>
          </a:p>
          <a:p>
            <a:pPr lvl="1"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1382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endParaRPr lang="en-IN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257905"/>
            <a:ext cx="10071538" cy="3486781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txBody>
          <a:bodyPr vert="horz" wrap="square" lIns="0" tIns="133308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&lt;script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language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javascript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type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"text/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javascript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&gt;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313131"/>
                </a:solidFill>
                <a:latin typeface="Menlo"/>
              </a:rPr>
              <a:t>        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&lt;!--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// This is a comment. It is similar to comments in C++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        /*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880000"/>
                </a:solidFill>
                <a:latin typeface="Menlo"/>
              </a:rPr>
              <a:t>       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 This is a multiline comment in JavaScript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880000"/>
                </a:solidFill>
                <a:latin typeface="Menlo"/>
              </a:rPr>
              <a:t>        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It is very similar to comments in C Programming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880000"/>
                </a:solidFill>
                <a:latin typeface="Menlo"/>
              </a:rPr>
              <a:t>        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*/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313131"/>
                </a:solidFill>
                <a:latin typeface="Menlo"/>
              </a:rPr>
              <a:t>       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//--&gt;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&lt;/script&gt;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532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690" y="564822"/>
            <a:ext cx="10515600" cy="85407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JavaScript Variables</a:t>
            </a:r>
            <a:br>
              <a:rPr lang="en-IN" dirty="0"/>
            </a:br>
            <a:endParaRPr lang="en-IN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828799" y="1355834"/>
            <a:ext cx="6421821" cy="1300295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14264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&lt;script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  <a:cs typeface="Arial" pitchFamily="34" charset="0"/>
              </a:rPr>
              <a:t>type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=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"text/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javascript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&gt;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313131"/>
                </a:solidFill>
                <a:latin typeface="Menlo"/>
                <a:cs typeface="Arial" pitchFamily="34" charset="0"/>
              </a:rPr>
              <a:t>	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&lt;!--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var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money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var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name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Menlo"/>
                <a:cs typeface="Arial" pitchFamily="34" charset="0"/>
              </a:rPr>
              <a:t>//--&gt;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&lt;/script&gt;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814530" y="3675258"/>
            <a:ext cx="93418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Declare multiple variables with the same </a:t>
            </a:r>
            <a:r>
              <a:rPr lang="en-IN" sz="3200" b="1" dirty="0" err="1"/>
              <a:t>var</a:t>
            </a:r>
            <a:r>
              <a:rPr lang="en-IN" sz="3200" b="1" dirty="0"/>
              <a:t> keyword</a:t>
            </a:r>
            <a:r>
              <a:rPr lang="en-IN" dirty="0"/>
              <a:t> 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734208" y="4582510"/>
            <a:ext cx="8124495" cy="1300295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14264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&lt;script</a:t>
            </a:r>
            <a:r>
              <a:rPr lang="en-US" sz="2400" dirty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  <a:cs typeface="Arial" pitchFamily="34" charset="0"/>
              </a:rPr>
              <a:t>type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=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"text/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javascript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88"/>
                </a:solidFill>
                <a:latin typeface="Menlo"/>
                <a:cs typeface="Arial" pitchFamily="34" charset="0"/>
              </a:rPr>
              <a:t>	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&lt;!--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var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money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,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name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Menlo"/>
                <a:cs typeface="Arial" pitchFamily="34" charset="0"/>
              </a:rPr>
              <a:t>//--&gt;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&lt;/script&gt;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767" y="659415"/>
            <a:ext cx="10515600" cy="57657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Semicolons are Optional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72546" y="389527"/>
            <a:ext cx="11819454" cy="57643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8900" lvl="1" indent="3683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JavaScript, however, allows you to omit this semicolon if each of your statements are placed on a separate line.</a:t>
            </a:r>
          </a:p>
          <a:p>
            <a:pPr marL="88900" lvl="1" indent="3683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Menlo"/>
            </a:endParaRPr>
          </a:p>
          <a:p>
            <a:pPr marL="457200" lvl="1" indent="0">
              <a:lnSpc>
                <a:spcPct val="100000"/>
              </a:lnSpc>
              <a:buFontTx/>
              <a:buNone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&lt;script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language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javascript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type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"text/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javascript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&gt;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457200" lvl="1" indent="0">
              <a:lnSpc>
                <a:spcPct val="100000"/>
              </a:lnSpc>
              <a:buFontTx/>
              <a:buNone/>
            </a:pPr>
            <a:r>
              <a:rPr lang="en-US" dirty="0">
                <a:solidFill>
                  <a:srgbClr val="313131"/>
                </a:solidFill>
                <a:latin typeface="Menlo"/>
              </a:rPr>
              <a:t>       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&lt;!–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457200" lvl="1" indent="0">
              <a:lnSpc>
                <a:spcPct val="100000"/>
              </a:lnSpc>
              <a:buFontTx/>
              <a:buNone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	           var1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10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457200" lvl="1" indent="0">
              <a:lnSpc>
                <a:spcPct val="100000"/>
              </a:lnSpc>
              <a:buFontTx/>
              <a:buNone/>
            </a:pPr>
            <a:r>
              <a:rPr lang="en-US" dirty="0">
                <a:solidFill>
                  <a:srgbClr val="313131"/>
                </a:solidFill>
                <a:latin typeface="Menlo"/>
              </a:rPr>
              <a:t>	        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var2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20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457200" lvl="1" indent="0">
              <a:lnSpc>
                <a:spcPct val="100000"/>
              </a:lnSpc>
              <a:buFontTx/>
              <a:buNone/>
            </a:pPr>
            <a:r>
              <a:rPr lang="en-US" dirty="0">
                <a:solidFill>
                  <a:srgbClr val="313131"/>
                </a:solidFill>
                <a:latin typeface="Menlo"/>
              </a:rPr>
              <a:t>	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//--&gt;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457200" lvl="1" indent="0">
              <a:lnSpc>
                <a:spcPct val="100000"/>
              </a:lnSpc>
              <a:buFontTx/>
              <a:buNone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&lt;/script&gt;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But when formatted in a single line as follows, you must use semicolons −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Menlo"/>
            </a:endParaRPr>
          </a:p>
          <a:p>
            <a:pPr marL="914400" lvl="2" indent="0">
              <a:lnSpc>
                <a:spcPct val="100000"/>
              </a:lnSpc>
              <a:buFontTx/>
              <a:buNone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&lt;script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language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javascript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type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"text/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javascript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&gt; </a:t>
            </a:r>
          </a:p>
          <a:p>
            <a:pPr marL="914400" lvl="2" indent="0">
              <a:lnSpc>
                <a:spcPct val="100000"/>
              </a:lnSpc>
              <a:buFontTx/>
              <a:buNone/>
            </a:pPr>
            <a:r>
              <a:rPr lang="en-US" sz="2400" dirty="0">
                <a:solidFill>
                  <a:srgbClr val="000088"/>
                </a:solidFill>
                <a:latin typeface="Menlo"/>
              </a:rPr>
              <a:t>       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&lt;!--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var1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10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var2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20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//--&gt;</a:t>
            </a:r>
          </a:p>
          <a:p>
            <a:pPr marL="914400" lvl="2" indent="0">
              <a:lnSpc>
                <a:spcPct val="100000"/>
              </a:lnSpc>
              <a:buFontTx/>
              <a:buNone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&lt;/script&gt;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9046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669" y="154920"/>
            <a:ext cx="4900448" cy="1043260"/>
          </a:xfrm>
        </p:spPr>
        <p:txBody>
          <a:bodyPr/>
          <a:lstStyle/>
          <a:p>
            <a:r>
              <a:rPr lang="en-IN" b="1" dirty="0"/>
              <a:t>variable initialization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87007"/>
            <a:ext cx="10515600" cy="108995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734206" y="1313793"/>
            <a:ext cx="8986345" cy="1300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14264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&lt;script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  <a:cs typeface="Arial" pitchFamily="34" charset="0"/>
              </a:rPr>
              <a:t>type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=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"text/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javascript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&gt;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313131"/>
                </a:solidFill>
                <a:latin typeface="Menlo"/>
                <a:cs typeface="Arial" pitchFamily="34" charset="0"/>
              </a:rPr>
              <a:t>	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&lt;!--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var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name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=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"Ali"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var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money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money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=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enlo"/>
                <a:cs typeface="Arial" pitchFamily="34" charset="0"/>
              </a:rPr>
              <a:t>2000.50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Menlo"/>
                <a:cs typeface="Arial" pitchFamily="34" charset="0"/>
              </a:rPr>
              <a:t>//--&gt;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&lt;/script&gt;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221" y="512270"/>
            <a:ext cx="10515600" cy="72795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JavaScript Variable Scope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Global Variables</a:t>
            </a:r>
            <a:r>
              <a:rPr lang="en-IN" dirty="0"/>
              <a:t> − A global variable has global scope which means it can be defined anywhere in your JavaScript code.</a:t>
            </a:r>
          </a:p>
          <a:p>
            <a:endParaRPr lang="en-IN" dirty="0"/>
          </a:p>
          <a:p>
            <a:r>
              <a:rPr lang="en-IN" b="1" dirty="0"/>
              <a:t>Local Variables</a:t>
            </a:r>
            <a:r>
              <a:rPr lang="en-IN" dirty="0"/>
              <a:t> − A local variable will be visible only within a function where it is defined. Function parameters are always local to that function.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353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2400" dirty="0"/>
              <a:t>&lt;html&gt; </a:t>
            </a:r>
          </a:p>
          <a:p>
            <a:pPr>
              <a:buNone/>
            </a:pPr>
            <a:r>
              <a:rPr lang="en-IN" sz="2400" dirty="0"/>
              <a:t>      &lt;body </a:t>
            </a:r>
            <a:r>
              <a:rPr lang="en-IN" sz="2400" dirty="0" err="1"/>
              <a:t>onload</a:t>
            </a:r>
            <a:r>
              <a:rPr lang="en-IN" sz="2400" dirty="0"/>
              <a:t> = </a:t>
            </a:r>
            <a:r>
              <a:rPr lang="en-IN" sz="2400" dirty="0" err="1"/>
              <a:t>checkscope</a:t>
            </a:r>
            <a:r>
              <a:rPr lang="en-IN" sz="2400" dirty="0"/>
              <a:t>();&gt; </a:t>
            </a:r>
          </a:p>
          <a:p>
            <a:pPr>
              <a:buNone/>
            </a:pPr>
            <a:r>
              <a:rPr lang="en-IN" sz="2400" dirty="0"/>
              <a:t>            &lt;script type = "text/</a:t>
            </a:r>
            <a:r>
              <a:rPr lang="en-IN" sz="2400" dirty="0" err="1"/>
              <a:t>javascript</a:t>
            </a:r>
            <a:r>
              <a:rPr lang="en-IN" sz="2400" dirty="0"/>
              <a:t>"&gt;</a:t>
            </a:r>
          </a:p>
          <a:p>
            <a:pPr>
              <a:buNone/>
            </a:pPr>
            <a:r>
              <a:rPr lang="en-IN" sz="2400" dirty="0"/>
              <a:t>		 &lt;!– </a:t>
            </a:r>
          </a:p>
          <a:p>
            <a:pPr>
              <a:buNone/>
            </a:pPr>
            <a:r>
              <a:rPr lang="en-IN" sz="2400" dirty="0"/>
              <a:t>	                var </a:t>
            </a:r>
            <a:r>
              <a:rPr lang="en-IN" sz="2400" dirty="0" err="1"/>
              <a:t>myVar</a:t>
            </a:r>
            <a:r>
              <a:rPr lang="en-IN" sz="2400" dirty="0"/>
              <a:t> = "global"; // Declare a global variable </a:t>
            </a:r>
          </a:p>
          <a:p>
            <a:pPr>
              <a:buNone/>
            </a:pPr>
            <a:r>
              <a:rPr lang="en-IN" sz="2400" dirty="0"/>
              <a:t>		   function </a:t>
            </a:r>
            <a:r>
              <a:rPr lang="en-IN" sz="2400" dirty="0" err="1"/>
              <a:t>checkscope</a:t>
            </a:r>
            <a:r>
              <a:rPr lang="en-IN" sz="2400" dirty="0"/>
              <a:t>( ) </a:t>
            </a:r>
          </a:p>
          <a:p>
            <a:pPr>
              <a:buNone/>
            </a:pPr>
            <a:r>
              <a:rPr lang="en-IN" sz="2400" dirty="0"/>
              <a:t>	              { </a:t>
            </a:r>
          </a:p>
          <a:p>
            <a:pPr>
              <a:buNone/>
            </a:pPr>
            <a:r>
              <a:rPr lang="en-IN" sz="2400" dirty="0"/>
              <a:t>		         var </a:t>
            </a:r>
            <a:r>
              <a:rPr lang="en-IN" sz="2400" dirty="0" err="1"/>
              <a:t>myVar</a:t>
            </a:r>
            <a:r>
              <a:rPr lang="en-IN" sz="2400" dirty="0"/>
              <a:t> = "local"; // Declare a local variable </a:t>
            </a:r>
          </a:p>
          <a:p>
            <a:pPr>
              <a:buNone/>
            </a:pPr>
            <a:r>
              <a:rPr lang="en-IN" sz="2400" dirty="0"/>
              <a:t>	                    </a:t>
            </a:r>
            <a:r>
              <a:rPr lang="en-IN" sz="2400" dirty="0" err="1"/>
              <a:t>document.write</a:t>
            </a:r>
            <a:r>
              <a:rPr lang="en-IN" sz="2400" dirty="0"/>
              <a:t>(</a:t>
            </a:r>
            <a:r>
              <a:rPr lang="en-IN" sz="2400" dirty="0" err="1"/>
              <a:t>myVar</a:t>
            </a:r>
            <a:r>
              <a:rPr lang="en-IN" sz="2400" dirty="0"/>
              <a:t>); </a:t>
            </a:r>
          </a:p>
          <a:p>
            <a:pPr>
              <a:buNone/>
            </a:pPr>
            <a:r>
              <a:rPr lang="en-IN" sz="2400" dirty="0"/>
              <a:t>	               } //--&gt;</a:t>
            </a:r>
          </a:p>
          <a:p>
            <a:pPr>
              <a:buNone/>
            </a:pPr>
            <a:r>
              <a:rPr lang="en-IN" sz="2400" dirty="0"/>
              <a:t> &lt;/script&gt;</a:t>
            </a:r>
          </a:p>
          <a:p>
            <a:pPr>
              <a:buNone/>
            </a:pPr>
            <a:r>
              <a:rPr lang="en-IN" sz="2400" dirty="0"/>
              <a:t> &lt;/body&gt; </a:t>
            </a:r>
          </a:p>
          <a:p>
            <a:pPr>
              <a:buNone/>
            </a:pPr>
            <a:r>
              <a:rPr lang="en-IN" sz="2400" dirty="0"/>
              <a:t>&lt;/html&gt;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85F2F-B9C7-4AFD-9C42-89C91051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245F4-DBF3-4C87-8952-0F48ED4D2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 not use reserved keyword </a:t>
            </a:r>
          </a:p>
          <a:p>
            <a:r>
              <a:rPr lang="en-IN" dirty="0"/>
              <a:t>Not start with numerical (0-9)(123test)</a:t>
            </a:r>
          </a:p>
          <a:p>
            <a:r>
              <a:rPr lang="en-IN" dirty="0"/>
              <a:t>Begin with letter or underscore character (_123test)</a:t>
            </a:r>
          </a:p>
          <a:p>
            <a:r>
              <a:rPr lang="en-IN" dirty="0"/>
              <a:t>Case sensitive (Name and </a:t>
            </a:r>
            <a:r>
              <a:rPr lang="en-IN"/>
              <a:t>name different)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060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0F318-5C4D-4395-A986-6888A69B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178E-0989-47D7-8AC7-B8D206F8E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181600"/>
          </a:xfrm>
        </p:spPr>
        <p:txBody>
          <a:bodyPr/>
          <a:lstStyle/>
          <a:p>
            <a:r>
              <a:rPr lang="en-IN" dirty="0"/>
              <a:t>Function allows user to define a block of code, given it a name and execute it as many times as user wants.</a:t>
            </a:r>
          </a:p>
          <a:p>
            <a:endParaRPr lang="en-IN" dirty="0"/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sz="2800" dirty="0"/>
              <a:t>//defining a function</a:t>
            </a:r>
          </a:p>
          <a:p>
            <a:pPr marL="0" indent="0">
              <a:buNone/>
            </a:pPr>
            <a:r>
              <a:rPr lang="en-IN" dirty="0"/>
              <a:t>	Function &lt;</a:t>
            </a:r>
            <a:r>
              <a:rPr lang="en-IN" dirty="0" err="1"/>
              <a:t>function_name</a:t>
            </a:r>
            <a:r>
              <a:rPr lang="en-IN" dirty="0"/>
              <a:t>&gt;()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457200" lvl="1" indent="0">
              <a:buNone/>
            </a:pPr>
            <a:r>
              <a:rPr lang="en-IN" dirty="0"/>
              <a:t>		//code to be executed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//calling a function</a:t>
            </a:r>
          </a:p>
          <a:p>
            <a:pPr marL="0" indent="0">
              <a:buNone/>
            </a:pPr>
            <a:r>
              <a:rPr lang="en-IN" dirty="0"/>
              <a:t>	&lt;</a:t>
            </a:r>
            <a:r>
              <a:rPr lang="en-IN" dirty="0" err="1"/>
              <a:t>function_name</a:t>
            </a:r>
            <a:r>
              <a:rPr lang="en-IN" dirty="0"/>
              <a:t>&gt;();</a:t>
            </a:r>
          </a:p>
          <a:p>
            <a:pPr marL="0" indent="0">
              <a:buNone/>
            </a:pPr>
            <a:endParaRPr lang="en-IN" dirty="0"/>
          </a:p>
          <a:p>
            <a:pPr marL="174625" lvl="1" indent="282575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0830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179C-611A-4977-8099-50FABA00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Function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FD274-AEAE-4471-8A46-7690979D0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function can have one or more parameters, which will be supplied by the calling code and can be used inside the function.</a:t>
            </a:r>
          </a:p>
          <a:p>
            <a:r>
              <a:rPr lang="en-IN" dirty="0"/>
              <a:t>JavaScript is a dynamic scripting language, so a function parameter can have of any data type.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Function </a:t>
            </a:r>
            <a:r>
              <a:rPr lang="en-IN" dirty="0" err="1"/>
              <a:t>showmessage</a:t>
            </a:r>
            <a:r>
              <a:rPr lang="en-IN" dirty="0"/>
              <a:t>(</a:t>
            </a:r>
            <a:r>
              <a:rPr lang="en-IN" dirty="0" err="1"/>
              <a:t>firstname</a:t>
            </a:r>
            <a:r>
              <a:rPr lang="en-IN" dirty="0"/>
              <a:t>, </a:t>
            </a:r>
            <a:r>
              <a:rPr lang="en-IN" dirty="0" err="1"/>
              <a:t>secondname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457200" lvl="1" indent="0">
              <a:buNone/>
            </a:pPr>
            <a:r>
              <a:rPr lang="en-IN" dirty="0"/>
              <a:t>alert(“hello ” + </a:t>
            </a:r>
            <a:r>
              <a:rPr lang="en-IN" dirty="0" err="1"/>
              <a:t>firstname</a:t>
            </a:r>
            <a:r>
              <a:rPr lang="en-IN" dirty="0"/>
              <a:t> + “ ” + </a:t>
            </a:r>
            <a:r>
              <a:rPr lang="en-IN" dirty="0" err="1"/>
              <a:t>lastname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5801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422" y="189902"/>
            <a:ext cx="5125872" cy="50833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Features of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5218"/>
            <a:ext cx="10515600" cy="6052782"/>
          </a:xfrm>
        </p:spPr>
        <p:txBody>
          <a:bodyPr>
            <a:normAutofit/>
          </a:bodyPr>
          <a:lstStyle/>
          <a:p>
            <a:pPr marL="85725" lvl="1" indent="371475" algn="just">
              <a:buFont typeface="Wingdings" panose="05000000000000000000" pitchFamily="2" charset="2"/>
              <a:buChar char="Ø"/>
            </a:pPr>
            <a:r>
              <a:rPr lang="en-US" dirty="0"/>
              <a:t>Object-based scripting language.</a:t>
            </a:r>
          </a:p>
          <a:p>
            <a:pPr marL="85725" lvl="1" indent="371475" algn="just">
              <a:buFont typeface="Wingdings" panose="05000000000000000000" pitchFamily="2" charset="2"/>
              <a:buChar char="Ø"/>
            </a:pPr>
            <a:r>
              <a:rPr lang="en-US" dirty="0"/>
              <a:t>Giving the user more control over the browser.</a:t>
            </a:r>
          </a:p>
          <a:p>
            <a:pPr marL="85725" lvl="1" indent="371475" algn="just">
              <a:buFont typeface="Wingdings" panose="05000000000000000000" pitchFamily="2" charset="2"/>
              <a:buChar char="Ø"/>
            </a:pPr>
            <a:r>
              <a:rPr lang="en-US" dirty="0"/>
              <a:t>Handling dates and time.</a:t>
            </a:r>
          </a:p>
          <a:p>
            <a:pPr marL="85725" lvl="1" indent="371475" algn="just">
              <a:buFont typeface="Wingdings" panose="05000000000000000000" pitchFamily="2" charset="2"/>
              <a:buChar char="Ø"/>
            </a:pPr>
            <a:r>
              <a:rPr lang="en-US" dirty="0"/>
              <a:t>Detecting the user's browser and OS,</a:t>
            </a:r>
          </a:p>
          <a:p>
            <a:pPr marL="85725" lvl="1" indent="371475" algn="just">
              <a:buFont typeface="Wingdings" panose="05000000000000000000" pitchFamily="2" charset="2"/>
              <a:buChar char="Ø"/>
            </a:pPr>
            <a:r>
              <a:rPr lang="en-US" dirty="0"/>
              <a:t>Light weighted.</a:t>
            </a:r>
          </a:p>
          <a:p>
            <a:pPr marL="85725" lvl="1" indent="371475" algn="just">
              <a:buFont typeface="Wingdings" panose="05000000000000000000" pitchFamily="2" charset="2"/>
              <a:buChar char="Ø"/>
            </a:pPr>
            <a:r>
              <a:rPr lang="en-US" dirty="0"/>
              <a:t>Scripting language and it is not java.</a:t>
            </a:r>
          </a:p>
          <a:p>
            <a:pPr marL="85725" lvl="1" indent="371475" algn="just">
              <a:buFont typeface="Wingdings" panose="05000000000000000000" pitchFamily="2" charset="2"/>
              <a:buChar char="Ø"/>
            </a:pPr>
            <a:r>
              <a:rPr lang="en-US" dirty="0"/>
              <a:t>Interpreter based scripting language.</a:t>
            </a:r>
          </a:p>
          <a:p>
            <a:pPr marL="85725" lvl="1" indent="371475" algn="just">
              <a:buFont typeface="Wingdings" panose="05000000000000000000" pitchFamily="2" charset="2"/>
              <a:buChar char="Ø"/>
            </a:pPr>
            <a:r>
              <a:rPr lang="en-US" dirty="0"/>
              <a:t>Case sensitive.</a:t>
            </a:r>
          </a:p>
          <a:p>
            <a:pPr marL="85725" lvl="1" indent="371475" algn="just">
              <a:buFont typeface="Wingdings" panose="05000000000000000000" pitchFamily="2" charset="2"/>
              <a:buChar char="Ø"/>
            </a:pPr>
            <a:r>
              <a:rPr lang="en-US" dirty="0"/>
              <a:t>Object based language as it provides predefined objects.</a:t>
            </a:r>
          </a:p>
          <a:p>
            <a:pPr marL="85725" lvl="1" indent="371475" algn="just">
              <a:buFont typeface="Wingdings" panose="05000000000000000000" pitchFamily="2" charset="2"/>
              <a:buChar char="Ø"/>
            </a:pPr>
            <a:r>
              <a:rPr lang="en-US" dirty="0"/>
              <a:t>Every statement in </a:t>
            </a:r>
            <a:r>
              <a:rPr lang="en-US" dirty="0" err="1"/>
              <a:t>javascript</a:t>
            </a:r>
            <a:r>
              <a:rPr lang="en-US" dirty="0"/>
              <a:t> must be terminated with semicolon (;).</a:t>
            </a:r>
          </a:p>
          <a:p>
            <a:pPr marL="85725" lvl="1" indent="371475" algn="just">
              <a:buFont typeface="Wingdings" panose="05000000000000000000" pitchFamily="2" charset="2"/>
              <a:buChar char="Ø"/>
            </a:pPr>
            <a:r>
              <a:rPr lang="en-US" dirty="0"/>
              <a:t>Most of the </a:t>
            </a:r>
            <a:r>
              <a:rPr lang="en-US" dirty="0" err="1"/>
              <a:t>javascript</a:t>
            </a:r>
            <a:r>
              <a:rPr lang="en-US" dirty="0"/>
              <a:t> control statements syntax is same as syntax of control</a:t>
            </a:r>
          </a:p>
          <a:p>
            <a:pPr marL="85725" lvl="1" indent="0" algn="just">
              <a:buNone/>
            </a:pPr>
            <a:r>
              <a:rPr lang="en-US" dirty="0"/>
              <a:t>      statements in C language.</a:t>
            </a:r>
          </a:p>
          <a:p>
            <a:pPr marL="85725" lvl="1" indent="371475" algn="just">
              <a:buFont typeface="Wingdings" panose="05000000000000000000" pitchFamily="2" charset="2"/>
              <a:buChar char="Ø"/>
            </a:pPr>
            <a:r>
              <a:rPr lang="en-US" dirty="0"/>
              <a:t>An important part of JavaScript is the ability to create new functions within</a:t>
            </a:r>
          </a:p>
          <a:p>
            <a:pPr marL="85725" lvl="1" indent="0" algn="just">
              <a:buNone/>
            </a:pPr>
            <a:r>
              <a:rPr lang="en-US" dirty="0"/>
              <a:t>      scripts. Declare a function in JavaScript using function keyword.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008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F63C2-1CCB-49D7-B22D-A3EFBB28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ED04E-57F8-414E-90BC-C91AC5CE7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Developed by Brendan </a:t>
            </a:r>
            <a:r>
              <a:rPr lang="en-IN" dirty="0" err="1"/>
              <a:t>Eich</a:t>
            </a:r>
            <a:r>
              <a:rPr lang="en-IN" dirty="0"/>
              <a:t> in 1995</a:t>
            </a:r>
          </a:p>
          <a:p>
            <a:r>
              <a:rPr lang="en-IN" dirty="0"/>
              <a:t>Appeared in Netscape (browser)</a:t>
            </a:r>
          </a:p>
          <a:p>
            <a:r>
              <a:rPr lang="en-IN" dirty="0"/>
              <a:t>Initially called </a:t>
            </a:r>
            <a:r>
              <a:rPr lang="en-IN" dirty="0" err="1"/>
              <a:t>LiveScript</a:t>
            </a:r>
            <a:endParaRPr lang="en-IN" dirty="0"/>
          </a:p>
          <a:p>
            <a:r>
              <a:rPr lang="en-IN" dirty="0"/>
              <a:t>Java and JavaScript are same?</a:t>
            </a:r>
          </a:p>
        </p:txBody>
      </p:sp>
    </p:spTree>
    <p:extLst>
      <p:ext uri="{BB962C8B-B14F-4D97-AF65-F5344CB8AC3E}">
        <p14:creationId xmlns:p14="http://schemas.microsoft.com/office/powerpoint/2010/main" val="1768264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817883" cy="70693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Advantages of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6388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IN" b="1" dirty="0"/>
              <a:t>Less server interaction</a:t>
            </a:r>
            <a:r>
              <a:rPr lang="en-IN" dirty="0"/>
              <a:t> </a:t>
            </a:r>
          </a:p>
          <a:p>
            <a:pPr lvl="1">
              <a:lnSpc>
                <a:spcPct val="110000"/>
              </a:lnSpc>
            </a:pPr>
            <a:r>
              <a:rPr lang="en-IN" dirty="0"/>
              <a:t>You can validate user input before sending the page off to the server. This saves server traffic, which means less load on your server.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IN" b="1" dirty="0"/>
              <a:t>Immediate feedback to the visitors</a:t>
            </a:r>
            <a:r>
              <a:rPr lang="en-IN" dirty="0"/>
              <a:t> </a:t>
            </a:r>
          </a:p>
          <a:p>
            <a:pPr lvl="1">
              <a:lnSpc>
                <a:spcPct val="110000"/>
              </a:lnSpc>
            </a:pPr>
            <a:r>
              <a:rPr lang="en-IN" dirty="0"/>
              <a:t>They don't have to wait for a page reload to see if they have forgotten to enter something.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IN" b="1" dirty="0"/>
              <a:t>Increased interactivity</a:t>
            </a:r>
            <a:r>
              <a:rPr lang="en-IN" dirty="0"/>
              <a:t> </a:t>
            </a:r>
          </a:p>
          <a:p>
            <a:pPr lvl="1">
              <a:lnSpc>
                <a:spcPct val="110000"/>
              </a:lnSpc>
            </a:pPr>
            <a:r>
              <a:rPr lang="en-IN" dirty="0"/>
              <a:t>You can create interfaces that react when the user hovers over them with a mouse or activates them via the keyboard.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IN" b="1" dirty="0"/>
              <a:t>Richer interfaces</a:t>
            </a:r>
            <a:r>
              <a:rPr lang="en-IN" dirty="0"/>
              <a:t> </a:t>
            </a:r>
          </a:p>
          <a:p>
            <a:pPr lvl="1">
              <a:lnSpc>
                <a:spcPct val="110000"/>
              </a:lnSpc>
            </a:pPr>
            <a:r>
              <a:rPr lang="en-IN" dirty="0"/>
              <a:t>You can use JavaScript to include such items as drag-and-drop components and sliders to give a Rich Interface to your site visitors.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2972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64" y="568244"/>
            <a:ext cx="10515600" cy="48621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Limitations of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669" y="1573376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Browser dependent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Source code of client-side scripts is not secured (can’t prevent user from seeing code)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Make the page bulky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Variable scope is limited to a single page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Can’t use client-side code to access local files, directories or  databases 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779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C0A3-3575-40E7-8E43-92FD9537E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F02B3-31FD-4577-A772-C81F394FE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en-IN" dirty="0"/>
              <a:t>Client-side scripting language 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IN" dirty="0"/>
              <a:t>light weighted. 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IN" dirty="0"/>
              <a:t>object-based scripting language.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93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098" y="385280"/>
            <a:ext cx="4634552" cy="753991"/>
          </a:xfrm>
        </p:spPr>
        <p:txBody>
          <a:bodyPr/>
          <a:lstStyle/>
          <a:p>
            <a:r>
              <a:rPr lang="en-IN" b="1" dirty="0"/>
              <a:t>Client Side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9503"/>
            <a:ext cx="10515600" cy="56680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/>
              <a:t>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 All calculations are done by the computer of the visitor.</a:t>
            </a:r>
          </a:p>
          <a:p>
            <a:pPr marL="361950" indent="-361950" algn="just">
              <a:buFont typeface="Wingdings" panose="05000000000000000000" pitchFamily="2" charset="2"/>
              <a:buChar char="Ø"/>
            </a:pPr>
            <a:r>
              <a:rPr lang="en-IN" dirty="0"/>
              <a:t>Downloaded by the browser, interpreted by the browser and       executed by the browser, depending on the memory, CPU speed of visitors computer.</a:t>
            </a:r>
          </a:p>
          <a:p>
            <a:pPr marL="361950" indent="-361950" algn="just">
              <a:buFont typeface="Wingdings" panose="05000000000000000000" pitchFamily="2" charset="2"/>
              <a:buChar char="Ø"/>
            </a:pPr>
            <a:r>
              <a:rPr lang="en-IN" dirty="0"/>
              <a:t>Example: Count books</a:t>
            </a:r>
          </a:p>
          <a:p>
            <a:pPr marL="361950" indent="-361950" algn="just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23B4E2-75BB-4204-AC6B-877ADB0A6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514" y="3977522"/>
            <a:ext cx="9934575" cy="293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8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C61B-4CD2-4176-AEFE-025F0CF7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Light Weighted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A2693-35B3-4F82-81B0-D9923E82B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US" dirty="0"/>
              <a:t>Validate user input before sending the page off to the server.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This saves server traffic, which means less load on your server.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7077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E32F-601D-4203-A1D5-40429F95B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 based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9FE5A-239F-42B9-921B-EED09786A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Allowed to create Objects, manipulate with object is called as Object Based Programming Language. 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Allows us to create object so we call JavaScript as Object Based Programming Language.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171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Where it is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/>
              <a:t>Used </a:t>
            </a:r>
            <a:r>
              <a:rPr lang="en-IN" dirty="0"/>
              <a:t>to create interactive websites.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Client-side validation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Dynamic drop-down menus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Displaying date and time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Build small but complete client side programs 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Displaying popup windows and dialog boxes 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en-IN" dirty="0"/>
              <a:t>(like alert dialog box, confirm dialog box and prompt dialog box)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3686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7AE6-7368-4A23-8339-E0D7B7393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807F5-FE67-41C0-9347-DFA9CBB1F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200" dirty="0"/>
              <a:t> How to Run JavaScript?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/>
              <a:t> Which Tools you need?</a:t>
            </a:r>
          </a:p>
        </p:txBody>
      </p:sp>
    </p:spTree>
    <p:extLst>
      <p:ext uri="{BB962C8B-B14F-4D97-AF65-F5344CB8AC3E}">
        <p14:creationId xmlns:p14="http://schemas.microsoft.com/office/powerpoint/2010/main" val="1753009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1804</Words>
  <Application>Microsoft Office PowerPoint</Application>
  <PresentationFormat>Widescreen</PresentationFormat>
  <Paragraphs>244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Menlo</vt:lpstr>
      <vt:lpstr>Times New Roman</vt:lpstr>
      <vt:lpstr>Verdana</vt:lpstr>
      <vt:lpstr>Wingdings</vt:lpstr>
      <vt:lpstr>Office Theme</vt:lpstr>
      <vt:lpstr>JavaScript</vt:lpstr>
      <vt:lpstr>What is JavaScript?</vt:lpstr>
      <vt:lpstr>History</vt:lpstr>
      <vt:lpstr>JavaScript</vt:lpstr>
      <vt:lpstr>Client Side Scripting</vt:lpstr>
      <vt:lpstr>Light Weighted </vt:lpstr>
      <vt:lpstr>Object based language</vt:lpstr>
      <vt:lpstr>Where it is used?</vt:lpstr>
      <vt:lpstr>Questions</vt:lpstr>
      <vt:lpstr>JS Syntax</vt:lpstr>
      <vt:lpstr>Script tag Attributes</vt:lpstr>
      <vt:lpstr>Script Position</vt:lpstr>
      <vt:lpstr>JavaScript in &lt;head&gt;...&lt;/head&gt; section</vt:lpstr>
      <vt:lpstr>JavaScript in &lt;body&gt;...&lt;/body&gt; section</vt:lpstr>
      <vt:lpstr>JavaScript in &lt;body&gt; and &lt;head&gt; Sections</vt:lpstr>
      <vt:lpstr>Filename.js</vt:lpstr>
      <vt:lpstr> First JavaScript Script </vt:lpstr>
      <vt:lpstr>Whitespace and Line Breaks</vt:lpstr>
      <vt:lpstr>Comments in JS</vt:lpstr>
      <vt:lpstr>Example</vt:lpstr>
      <vt:lpstr>JavaScript Variables </vt:lpstr>
      <vt:lpstr>Semicolons are Optional </vt:lpstr>
      <vt:lpstr>variable initialization</vt:lpstr>
      <vt:lpstr>JavaScript Variable Scope </vt:lpstr>
      <vt:lpstr>Example</vt:lpstr>
      <vt:lpstr>Rules</vt:lpstr>
      <vt:lpstr>Function</vt:lpstr>
      <vt:lpstr>Function Parameter</vt:lpstr>
      <vt:lpstr>Features of JavaScript</vt:lpstr>
      <vt:lpstr>Advantages of JS</vt:lpstr>
      <vt:lpstr>Limitations of 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Hardi Desai</dc:creator>
  <cp:lastModifiedBy>TA17 COED COED</cp:lastModifiedBy>
  <cp:revision>141</cp:revision>
  <dcterms:created xsi:type="dcterms:W3CDTF">2018-02-19T16:13:44Z</dcterms:created>
  <dcterms:modified xsi:type="dcterms:W3CDTF">2020-05-24T12:46:10Z</dcterms:modified>
</cp:coreProperties>
</file>