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6" r:id="rId29"/>
    <p:sldId id="284" r:id="rId30"/>
    <p:sldId id="285" r:id="rId31"/>
    <p:sldId id="286" r:id="rId32"/>
    <p:sldId id="287" r:id="rId33"/>
    <p:sldId id="288" r:id="rId34"/>
    <p:sldId id="298" r:id="rId35"/>
    <p:sldId id="289" r:id="rId36"/>
    <p:sldId id="290" r:id="rId37"/>
    <p:sldId id="297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BC97-7DBB-4ECF-A3C4-80E7EB0E10D8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25AEE-AA4C-4AC1-A69F-0CA4DBAB5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3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AEE-AA4C-4AC1-A69F-0CA4DBAB56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8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JavaScript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The break Keyword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When JavaScript reaches a </a:t>
            </a:r>
            <a:r>
              <a:rPr lang="en-IN" sz="2000" b="1" dirty="0"/>
              <a:t>break</a:t>
            </a:r>
            <a:r>
              <a:rPr lang="en-IN" sz="2000" dirty="0"/>
              <a:t> keyword, it breaks out of the switch block.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This will stop the execution of more code and case testing inside the block.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When a match is found, and the job is done, it's time for a break. There is no need for more testing.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A break can save a lot of execution time because it "ignores" the execution of all the rest of the code in the switch block.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/>
              <a:t>It is not necessary to break the last case in a switch block. The block breaks (ends) there anyway.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The default Keyword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6400" dirty="0"/>
              <a:t>&lt;html&gt;</a:t>
            </a:r>
          </a:p>
          <a:p>
            <a:pPr>
              <a:buNone/>
            </a:pPr>
            <a:r>
              <a:rPr lang="en-IN" sz="6400" dirty="0"/>
              <a:t>&lt;body&gt;</a:t>
            </a:r>
          </a:p>
          <a:p>
            <a:pPr>
              <a:buNone/>
            </a:pPr>
            <a:endParaRPr lang="en-IN" sz="6400" dirty="0"/>
          </a:p>
          <a:p>
            <a:pPr>
              <a:buNone/>
            </a:pPr>
            <a:r>
              <a:rPr lang="en-IN" sz="6400" dirty="0"/>
              <a:t>&lt;p id="demo"&gt;&lt;/p&gt;</a:t>
            </a:r>
          </a:p>
          <a:p>
            <a:pPr>
              <a:buNone/>
            </a:pPr>
            <a:endParaRPr lang="en-IN" sz="6400" dirty="0"/>
          </a:p>
          <a:p>
            <a:pPr>
              <a:buNone/>
            </a:pPr>
            <a:r>
              <a:rPr lang="en-IN" sz="6400" dirty="0"/>
              <a:t>&lt;script&gt;</a:t>
            </a:r>
          </a:p>
          <a:p>
            <a:pPr>
              <a:buNone/>
            </a:pPr>
            <a:r>
              <a:rPr lang="en-IN" sz="6400" dirty="0" err="1"/>
              <a:t>var</a:t>
            </a:r>
            <a:r>
              <a:rPr lang="en-IN" sz="6400" dirty="0"/>
              <a:t> text;</a:t>
            </a:r>
          </a:p>
          <a:p>
            <a:pPr>
              <a:buNone/>
            </a:pPr>
            <a:r>
              <a:rPr lang="en-IN" sz="6400" dirty="0"/>
              <a:t>switch (new Date().</a:t>
            </a:r>
            <a:r>
              <a:rPr lang="en-IN" sz="6400" dirty="0" err="1"/>
              <a:t>getDay</a:t>
            </a:r>
            <a:r>
              <a:rPr lang="en-IN" sz="6400" dirty="0"/>
              <a:t>()) {</a:t>
            </a:r>
          </a:p>
          <a:p>
            <a:pPr>
              <a:buNone/>
            </a:pPr>
            <a:r>
              <a:rPr lang="en-IN" sz="6400" dirty="0"/>
              <a:t>    case 6:</a:t>
            </a:r>
          </a:p>
          <a:p>
            <a:pPr>
              <a:buNone/>
            </a:pPr>
            <a:r>
              <a:rPr lang="en-IN" sz="6400" dirty="0"/>
              <a:t>        text = "Today is Saturday";</a:t>
            </a:r>
          </a:p>
          <a:p>
            <a:pPr>
              <a:buNone/>
            </a:pPr>
            <a:r>
              <a:rPr lang="en-IN" sz="6400" dirty="0"/>
              <a:t>        break;</a:t>
            </a:r>
          </a:p>
          <a:p>
            <a:pPr>
              <a:buNone/>
            </a:pPr>
            <a:r>
              <a:rPr lang="en-IN" sz="6400" dirty="0"/>
              <a:t>    case 0:</a:t>
            </a:r>
          </a:p>
          <a:p>
            <a:pPr>
              <a:buNone/>
            </a:pPr>
            <a:r>
              <a:rPr lang="en-IN" sz="6400" dirty="0"/>
              <a:t>        text = "Today is Sunday";</a:t>
            </a:r>
          </a:p>
          <a:p>
            <a:pPr>
              <a:buNone/>
            </a:pPr>
            <a:r>
              <a:rPr lang="en-IN" sz="6400" dirty="0"/>
              <a:t>        break;</a:t>
            </a:r>
          </a:p>
          <a:p>
            <a:pPr>
              <a:buNone/>
            </a:pPr>
            <a:r>
              <a:rPr lang="en-IN" sz="6400" dirty="0">
                <a:solidFill>
                  <a:srgbClr val="FF0000"/>
                </a:solidFill>
              </a:rPr>
              <a:t>    default:</a:t>
            </a:r>
          </a:p>
          <a:p>
            <a:pPr>
              <a:buNone/>
            </a:pPr>
            <a:r>
              <a:rPr lang="en-IN" sz="6400" dirty="0">
                <a:solidFill>
                  <a:srgbClr val="FF0000"/>
                </a:solidFill>
              </a:rPr>
              <a:t>        text = "Looking forward to the Weekend";</a:t>
            </a:r>
          </a:p>
          <a:p>
            <a:pPr>
              <a:buNone/>
            </a:pPr>
            <a:r>
              <a:rPr lang="en-IN" sz="6400" dirty="0"/>
              <a:t>}</a:t>
            </a:r>
          </a:p>
          <a:p>
            <a:pPr>
              <a:buNone/>
            </a:pPr>
            <a:r>
              <a:rPr lang="en-IN" sz="6400" dirty="0" err="1"/>
              <a:t>document.getElementById</a:t>
            </a:r>
            <a:r>
              <a:rPr lang="en-IN" sz="6400" dirty="0"/>
              <a:t>("demo").</a:t>
            </a:r>
            <a:r>
              <a:rPr lang="en-IN" sz="6400" dirty="0" err="1"/>
              <a:t>innerHTML</a:t>
            </a:r>
            <a:r>
              <a:rPr lang="en-IN" sz="6400" dirty="0"/>
              <a:t> = text;</a:t>
            </a:r>
          </a:p>
          <a:p>
            <a:pPr>
              <a:buNone/>
            </a:pPr>
            <a:r>
              <a:rPr lang="en-IN" sz="6400" dirty="0"/>
              <a:t>&lt;/script&gt;</a:t>
            </a:r>
          </a:p>
          <a:p>
            <a:pPr>
              <a:buNone/>
            </a:pPr>
            <a:endParaRPr lang="en-IN" sz="6400" dirty="0"/>
          </a:p>
          <a:p>
            <a:pPr>
              <a:buNone/>
            </a:pPr>
            <a:r>
              <a:rPr lang="en-IN" sz="6400" dirty="0"/>
              <a:t>&lt;/body&gt;</a:t>
            </a:r>
          </a:p>
          <a:p>
            <a:pPr>
              <a:buNone/>
            </a:pPr>
            <a:r>
              <a:rPr lang="en-IN" sz="6400" dirty="0"/>
              <a:t>&lt;/html&gt;</a:t>
            </a:r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09800"/>
            <a:ext cx="2286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97" y="2286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Default Not last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8" y="1066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/>
              <a:t>&lt;html&gt;</a:t>
            </a:r>
          </a:p>
          <a:p>
            <a:pPr>
              <a:buNone/>
            </a:pPr>
            <a:r>
              <a:rPr lang="en-IN" sz="1400" dirty="0"/>
              <a:t>&lt;body&gt;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&lt;p id="demo"&gt;&lt;/p&gt;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&lt;script&gt;</a:t>
            </a:r>
          </a:p>
          <a:p>
            <a:pPr>
              <a:buNone/>
            </a:pPr>
            <a:r>
              <a:rPr lang="en-IN" sz="1400" dirty="0" err="1"/>
              <a:t>var</a:t>
            </a:r>
            <a:r>
              <a:rPr lang="en-IN" sz="1400" dirty="0"/>
              <a:t> text;</a:t>
            </a:r>
          </a:p>
          <a:p>
            <a:pPr>
              <a:buNone/>
            </a:pPr>
            <a:r>
              <a:rPr lang="en-IN" sz="1400" dirty="0"/>
              <a:t>switch (new Date().</a:t>
            </a:r>
            <a:r>
              <a:rPr lang="en-IN" sz="1400" dirty="0" err="1"/>
              <a:t>getDay</a:t>
            </a:r>
            <a:r>
              <a:rPr lang="en-IN" sz="1400" dirty="0"/>
              <a:t>()) {</a:t>
            </a:r>
          </a:p>
          <a:p>
            <a:pPr>
              <a:buNone/>
            </a:pPr>
            <a:r>
              <a:rPr lang="en-IN" sz="1400" dirty="0">
                <a:solidFill>
                  <a:srgbClr val="FF0000"/>
                </a:solidFill>
              </a:rPr>
              <a:t>    default:</a:t>
            </a:r>
          </a:p>
          <a:p>
            <a:pPr>
              <a:buNone/>
            </a:pPr>
            <a:r>
              <a:rPr lang="en-IN" sz="1400" dirty="0">
                <a:solidFill>
                  <a:srgbClr val="FF0000"/>
                </a:solidFill>
              </a:rPr>
              <a:t>        text = "Looking forward to the Weekend";</a:t>
            </a:r>
          </a:p>
          <a:p>
            <a:pPr>
              <a:buNone/>
            </a:pPr>
            <a:r>
              <a:rPr lang="en-IN" sz="1400" dirty="0">
                <a:solidFill>
                  <a:srgbClr val="FF0000"/>
                </a:solidFill>
              </a:rPr>
              <a:t>        break;</a:t>
            </a:r>
          </a:p>
          <a:p>
            <a:pPr>
              <a:buNone/>
            </a:pPr>
            <a:r>
              <a:rPr lang="en-IN" sz="1400" dirty="0"/>
              <a:t>    case 6:</a:t>
            </a:r>
          </a:p>
          <a:p>
            <a:pPr>
              <a:buNone/>
            </a:pPr>
            <a:r>
              <a:rPr lang="en-IN" sz="1400" dirty="0"/>
              <a:t>        text = "Today is Saturday";</a:t>
            </a:r>
          </a:p>
          <a:p>
            <a:pPr>
              <a:buNone/>
            </a:pPr>
            <a:r>
              <a:rPr lang="en-IN" sz="1400" dirty="0"/>
              <a:t>        break;</a:t>
            </a:r>
          </a:p>
          <a:p>
            <a:pPr>
              <a:buNone/>
            </a:pPr>
            <a:r>
              <a:rPr lang="en-IN" sz="1400" dirty="0"/>
              <a:t>    case 0:</a:t>
            </a:r>
          </a:p>
          <a:p>
            <a:pPr>
              <a:buNone/>
            </a:pPr>
            <a:r>
              <a:rPr lang="en-IN" sz="1400" dirty="0"/>
              <a:t>        text = "Today is Sunday";</a:t>
            </a:r>
          </a:p>
          <a:p>
            <a:pPr>
              <a:buNone/>
            </a:pPr>
            <a:r>
              <a:rPr lang="en-IN" sz="1400" dirty="0"/>
              <a:t>}</a:t>
            </a:r>
          </a:p>
          <a:p>
            <a:pPr>
              <a:buNone/>
            </a:pPr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text;</a:t>
            </a:r>
          </a:p>
          <a:p>
            <a:pPr>
              <a:buNone/>
            </a:pPr>
            <a:r>
              <a:rPr lang="en-IN" sz="1400" dirty="0"/>
              <a:t>&lt;/script&gt;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&lt;/body&gt;</a:t>
            </a:r>
          </a:p>
          <a:p>
            <a:pPr>
              <a:buNone/>
            </a:pPr>
            <a:r>
              <a:rPr lang="en-IN" sz="1400" dirty="0"/>
              <a:t>&lt;/html&gt;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057400"/>
            <a:ext cx="2286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JavaScript Loops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JavaScript supports different kinds of loops: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for </a:t>
            </a:r>
            <a:r>
              <a:rPr lang="en-IN" sz="2400" dirty="0"/>
              <a:t>- loops through a block of code a number of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for/in </a:t>
            </a:r>
            <a:r>
              <a:rPr lang="en-IN" sz="2400" dirty="0"/>
              <a:t>- loops through the properties of 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while </a:t>
            </a:r>
            <a:r>
              <a:rPr lang="en-IN" sz="2400" dirty="0"/>
              <a:t>- loops through a block of code while a specified condition is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do/while</a:t>
            </a:r>
            <a:r>
              <a:rPr lang="en-IN" sz="2400" dirty="0"/>
              <a:t> - also loops through a block of code while a specified condition is true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The For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for loop is often the tool you will use when you want to create a loop.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for loop has the following syntax: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for (</a:t>
            </a:r>
            <a:r>
              <a:rPr lang="en-IN" sz="2000" i="1" dirty="0">
                <a:solidFill>
                  <a:srgbClr val="FF0000"/>
                </a:solidFill>
              </a:rPr>
              <a:t>statement 1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  <a:r>
              <a:rPr lang="en-IN" sz="2000" i="1" dirty="0">
                <a:solidFill>
                  <a:srgbClr val="FF0000"/>
                </a:solidFill>
              </a:rPr>
              <a:t> statement 2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  <a:r>
              <a:rPr lang="en-IN" sz="2000" i="1" dirty="0">
                <a:solidFill>
                  <a:srgbClr val="FF0000"/>
                </a:solidFill>
              </a:rPr>
              <a:t> statement 3</a:t>
            </a:r>
            <a:r>
              <a:rPr lang="en-IN" sz="2000" dirty="0">
                <a:solidFill>
                  <a:srgbClr val="FF0000"/>
                </a:solidFill>
              </a:rPr>
              <a:t>) 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{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    </a:t>
            </a:r>
            <a:r>
              <a:rPr lang="en-IN" sz="2000" i="1" dirty="0">
                <a:solidFill>
                  <a:srgbClr val="FF0000"/>
                </a:solidFill>
              </a:rPr>
              <a:t>code block to be executed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Statement 1</a:t>
            </a:r>
            <a:r>
              <a:rPr lang="en-IN" sz="2400" dirty="0"/>
              <a:t> :executed before the loop (the code block)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Statement 2</a:t>
            </a:r>
            <a:r>
              <a:rPr lang="en-IN" sz="2400" dirty="0"/>
              <a:t> :defines the condition for running the loop (the    </a:t>
            </a:r>
          </a:p>
          <a:p>
            <a:pPr marL="0" indent="0">
              <a:buNone/>
            </a:pPr>
            <a:r>
              <a:rPr lang="en-IN" sz="2400" dirty="0"/>
              <a:t>                              code block).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Statement 3</a:t>
            </a:r>
            <a:r>
              <a:rPr lang="en-IN" sz="2400" dirty="0"/>
              <a:t> :executed each time after the loop (the code </a:t>
            </a:r>
          </a:p>
          <a:p>
            <a:pPr marL="0" indent="0">
              <a:buNone/>
            </a:pPr>
            <a:r>
              <a:rPr lang="en-IN" sz="2400" dirty="0"/>
              <a:t>                              block) has been executed.</a:t>
            </a:r>
          </a:p>
          <a:p>
            <a:pPr marL="0" indent="0">
              <a:buNone/>
            </a:pPr>
            <a:br>
              <a:rPr lang="en-IN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7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&lt;html&gt;</a:t>
            </a:r>
          </a:p>
          <a:p>
            <a:pPr>
              <a:buNone/>
            </a:pPr>
            <a:r>
              <a:rPr lang="en-IN" sz="2000" dirty="0"/>
              <a:t>&lt;body&gt;</a:t>
            </a:r>
          </a:p>
          <a:p>
            <a:pPr>
              <a:buNone/>
            </a:pPr>
            <a:r>
              <a:rPr lang="en-IN" sz="2000" dirty="0"/>
              <a:t>&lt;h2&gt;JavaScript Loops&lt;/h2&gt;</a:t>
            </a:r>
          </a:p>
          <a:p>
            <a:pPr>
              <a:buNone/>
            </a:pPr>
            <a:r>
              <a:rPr lang="en-IN" sz="2000" dirty="0"/>
              <a:t>&lt;p id="demo"&gt;&lt;/p&gt;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/>
              <a:t>&lt;script&gt;</a:t>
            </a:r>
          </a:p>
          <a:p>
            <a:pPr>
              <a:buNone/>
            </a:pPr>
            <a:r>
              <a:rPr lang="en-IN" sz="2000" dirty="0" err="1"/>
              <a:t>var</a:t>
            </a:r>
            <a:r>
              <a:rPr lang="en-IN" sz="2000" dirty="0"/>
              <a:t> text = "";</a:t>
            </a:r>
          </a:p>
          <a:p>
            <a:pPr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for (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= 0;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&lt; 5;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++) {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    text += "The number is " +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+ "&lt;</a:t>
            </a:r>
            <a:r>
              <a:rPr lang="en-IN" sz="2000" dirty="0" err="1">
                <a:solidFill>
                  <a:srgbClr val="FF0000"/>
                </a:solidFill>
              </a:rPr>
              <a:t>br</a:t>
            </a:r>
            <a:r>
              <a:rPr lang="en-IN" sz="2000" dirty="0">
                <a:solidFill>
                  <a:srgbClr val="FF0000"/>
                </a:solidFill>
              </a:rPr>
              <a:t>&gt;";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text;</a:t>
            </a:r>
          </a:p>
          <a:p>
            <a:pPr>
              <a:buNone/>
            </a:pPr>
            <a:r>
              <a:rPr lang="en-IN" sz="2000" dirty="0"/>
              <a:t>&lt;/script&gt;</a:t>
            </a:r>
          </a:p>
          <a:p>
            <a:pPr>
              <a:buNone/>
            </a:pPr>
            <a:r>
              <a:rPr lang="en-IN" sz="2000" dirty="0"/>
              <a:t>&lt;/body&gt;</a:t>
            </a:r>
          </a:p>
          <a:p>
            <a:pPr>
              <a:buNone/>
            </a:pPr>
            <a:r>
              <a:rPr lang="en-IN" sz="2000" dirty="0"/>
              <a:t>&lt;/html&gt;</a:t>
            </a:r>
          </a:p>
          <a:p>
            <a:endParaRPr lang="en-I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286000"/>
            <a:ext cx="26765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03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The 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while (condition)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{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  code block to be executed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31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48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/>
              <a:t>&lt;html&gt;</a:t>
            </a:r>
          </a:p>
          <a:p>
            <a:pPr>
              <a:buNone/>
            </a:pPr>
            <a:r>
              <a:rPr lang="en-IN" sz="1800" dirty="0"/>
              <a:t>&lt;body&gt;</a:t>
            </a:r>
          </a:p>
          <a:p>
            <a:pPr>
              <a:buNone/>
            </a:pPr>
            <a:r>
              <a:rPr lang="en-IN" sz="1800" dirty="0"/>
              <a:t>&lt;h2&gt;JavaScript while&lt;/h2&gt;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&lt;p id="demo"&gt;&lt;/p&gt;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&lt;script&gt;</a:t>
            </a:r>
          </a:p>
          <a:p>
            <a:pPr>
              <a:buNone/>
            </a:pPr>
            <a:r>
              <a:rPr lang="en-IN" sz="1800" dirty="0" err="1"/>
              <a:t>var</a:t>
            </a:r>
            <a:r>
              <a:rPr lang="en-IN" sz="1800" dirty="0"/>
              <a:t> text = "";</a:t>
            </a:r>
          </a:p>
          <a:p>
            <a:pPr>
              <a:buNone/>
            </a:pPr>
            <a:r>
              <a:rPr lang="en-IN" sz="1800" dirty="0" err="1"/>
              <a:t>var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= 0;</a:t>
            </a:r>
          </a:p>
          <a:p>
            <a:pPr>
              <a:buNone/>
            </a:pPr>
            <a:r>
              <a:rPr lang="en-IN" sz="1800" dirty="0">
                <a:solidFill>
                  <a:srgbClr val="FF0000"/>
                </a:solidFill>
              </a:rPr>
              <a:t>while (</a:t>
            </a:r>
            <a:r>
              <a:rPr lang="en-IN" sz="1800" dirty="0" err="1">
                <a:solidFill>
                  <a:srgbClr val="FF0000"/>
                </a:solidFill>
              </a:rPr>
              <a:t>i</a:t>
            </a:r>
            <a:r>
              <a:rPr lang="en-IN" sz="1800" dirty="0">
                <a:solidFill>
                  <a:srgbClr val="FF0000"/>
                </a:solidFill>
              </a:rPr>
              <a:t> &lt; 10) {</a:t>
            </a:r>
          </a:p>
          <a:p>
            <a:pPr>
              <a:buNone/>
            </a:pPr>
            <a:r>
              <a:rPr lang="en-IN" sz="1800" dirty="0">
                <a:solidFill>
                  <a:srgbClr val="FF0000"/>
                </a:solidFill>
              </a:rPr>
              <a:t>    text += "&lt;</a:t>
            </a:r>
            <a:r>
              <a:rPr lang="en-IN" sz="1800" dirty="0" err="1">
                <a:solidFill>
                  <a:srgbClr val="FF0000"/>
                </a:solidFill>
              </a:rPr>
              <a:t>br</a:t>
            </a:r>
            <a:r>
              <a:rPr lang="en-IN" sz="1800" dirty="0">
                <a:solidFill>
                  <a:srgbClr val="FF0000"/>
                </a:solidFill>
              </a:rPr>
              <a:t>&gt;The number is " + </a:t>
            </a:r>
            <a:r>
              <a:rPr lang="en-IN" sz="1800" dirty="0" err="1">
                <a:solidFill>
                  <a:srgbClr val="FF0000"/>
                </a:solidFill>
              </a:rPr>
              <a:t>i</a:t>
            </a:r>
            <a:r>
              <a:rPr lang="en-IN" sz="18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IN" sz="1800" dirty="0">
                <a:solidFill>
                  <a:srgbClr val="FF0000"/>
                </a:solidFill>
              </a:rPr>
              <a:t>    </a:t>
            </a:r>
            <a:r>
              <a:rPr lang="en-IN" sz="1800" dirty="0" err="1">
                <a:solidFill>
                  <a:srgbClr val="FF0000"/>
                </a:solidFill>
              </a:rPr>
              <a:t>i</a:t>
            </a:r>
            <a:r>
              <a:rPr lang="en-IN" sz="1800" dirty="0">
                <a:solidFill>
                  <a:srgbClr val="FF0000"/>
                </a:solidFill>
              </a:rPr>
              <a:t>++;</a:t>
            </a:r>
          </a:p>
          <a:p>
            <a:pPr>
              <a:buNone/>
            </a:pPr>
            <a:r>
              <a:rPr lang="en-IN" sz="18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IN" sz="1800" dirty="0" err="1"/>
              <a:t>document.getElementById</a:t>
            </a:r>
            <a:r>
              <a:rPr lang="en-IN" sz="1800" dirty="0"/>
              <a:t>("demo").</a:t>
            </a:r>
            <a:r>
              <a:rPr lang="en-IN" sz="1800" dirty="0" err="1"/>
              <a:t>innerHTML</a:t>
            </a:r>
            <a:r>
              <a:rPr lang="en-IN" sz="1800" dirty="0"/>
              <a:t> = text;</a:t>
            </a:r>
          </a:p>
          <a:p>
            <a:pPr>
              <a:buNone/>
            </a:pPr>
            <a:r>
              <a:rPr lang="en-IN" sz="1800" dirty="0"/>
              <a:t>&lt;/script&gt;</a:t>
            </a:r>
          </a:p>
          <a:p>
            <a:pPr>
              <a:buNone/>
            </a:pPr>
            <a:r>
              <a:rPr lang="en-IN" sz="1800" dirty="0"/>
              <a:t>&lt;/body&gt;</a:t>
            </a:r>
          </a:p>
          <a:p>
            <a:pPr>
              <a:buNone/>
            </a:pPr>
            <a:r>
              <a:rPr lang="en-IN" sz="1800" dirty="0"/>
              <a:t>&lt;/html&gt;</a:t>
            </a:r>
          </a:p>
          <a:p>
            <a:endParaRPr lang="en-IN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057400"/>
            <a:ext cx="23145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The Do/While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do </a:t>
            </a:r>
          </a:p>
          <a:p>
            <a:pPr marL="0" indent="0">
              <a:buNone/>
            </a:pPr>
            <a:r>
              <a:rPr lang="en-IN" sz="2800" dirty="0"/>
              <a:t>{</a:t>
            </a:r>
            <a:br>
              <a:rPr lang="en-IN" sz="2800" dirty="0"/>
            </a:br>
            <a:r>
              <a:rPr lang="en-IN" sz="2800" dirty="0"/>
              <a:t>    code block to be executed</a:t>
            </a:r>
            <a:br>
              <a:rPr lang="en-IN" sz="2800" dirty="0"/>
            </a:br>
            <a:r>
              <a:rPr lang="en-IN" sz="2800" dirty="0"/>
              <a:t>}while (condition);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&lt;html&gt;</a:t>
            </a:r>
          </a:p>
          <a:p>
            <a:pPr>
              <a:buNone/>
            </a:pPr>
            <a:r>
              <a:rPr lang="en-IN" sz="2000" dirty="0"/>
              <a:t>&lt;body&gt;</a:t>
            </a:r>
          </a:p>
          <a:p>
            <a:pPr>
              <a:buNone/>
            </a:pPr>
            <a:r>
              <a:rPr lang="en-IN" sz="2000" dirty="0"/>
              <a:t>&lt;h2&gt;JavaScript do ... while&lt;/h2&gt;</a:t>
            </a:r>
          </a:p>
          <a:p>
            <a:pPr>
              <a:buNone/>
            </a:pPr>
            <a:r>
              <a:rPr lang="en-IN" sz="2000" dirty="0"/>
              <a:t>&lt;p id="demo"&gt;&lt;/p&gt;</a:t>
            </a:r>
          </a:p>
          <a:p>
            <a:pPr>
              <a:buNone/>
            </a:pPr>
            <a:r>
              <a:rPr lang="en-IN" sz="2000" dirty="0"/>
              <a:t>&lt;script&gt;</a:t>
            </a:r>
          </a:p>
          <a:p>
            <a:pPr>
              <a:buNone/>
            </a:pPr>
            <a:r>
              <a:rPr lang="en-IN" sz="2000" dirty="0" err="1"/>
              <a:t>var</a:t>
            </a:r>
            <a:r>
              <a:rPr lang="en-IN" sz="2000" dirty="0"/>
              <a:t> text = ""</a:t>
            </a:r>
          </a:p>
          <a:p>
            <a:pPr>
              <a:buNone/>
            </a:pPr>
            <a:r>
              <a:rPr lang="en-IN" sz="2000" dirty="0" err="1"/>
              <a:t>var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 = 0;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do {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    text += "&lt;</a:t>
            </a:r>
            <a:r>
              <a:rPr lang="en-IN" sz="2000" dirty="0" err="1">
                <a:solidFill>
                  <a:srgbClr val="FF0000"/>
                </a:solidFill>
              </a:rPr>
              <a:t>br</a:t>
            </a:r>
            <a:r>
              <a:rPr lang="en-IN" sz="2000" dirty="0">
                <a:solidFill>
                  <a:srgbClr val="FF0000"/>
                </a:solidFill>
              </a:rPr>
              <a:t>&gt;The number is " +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++;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while (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&lt; 10);  </a:t>
            </a:r>
          </a:p>
          <a:p>
            <a:pPr>
              <a:buNone/>
            </a:pP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text;</a:t>
            </a:r>
          </a:p>
          <a:p>
            <a:pPr>
              <a:buNone/>
            </a:pPr>
            <a:r>
              <a:rPr lang="en-IN" sz="2000" dirty="0"/>
              <a:t>&lt;/script&gt;</a:t>
            </a:r>
          </a:p>
          <a:p>
            <a:pPr>
              <a:buNone/>
            </a:pPr>
            <a:r>
              <a:rPr lang="en-IN" sz="2000" dirty="0"/>
              <a:t>&lt;/body&gt;</a:t>
            </a:r>
          </a:p>
          <a:p>
            <a:pPr>
              <a:buNone/>
            </a:pPr>
            <a:r>
              <a:rPr lang="en-IN" sz="2000" dirty="0"/>
              <a:t>&lt;/html&gt;</a:t>
            </a:r>
          </a:p>
          <a:p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777206"/>
            <a:ext cx="27622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/>
              <a:t>Control structure / Conditional Statements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6159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Conditional statements - used to perform different action based on different conditions.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If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If…else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If…else…if…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Switch Case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The For/In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08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&lt;html&gt;</a:t>
            </a:r>
          </a:p>
          <a:p>
            <a:pPr>
              <a:buNone/>
            </a:pPr>
            <a:r>
              <a:rPr lang="en-IN" sz="2000" dirty="0"/>
              <a:t>&lt;body&gt;</a:t>
            </a:r>
          </a:p>
          <a:p>
            <a:pPr>
              <a:buNone/>
            </a:pPr>
            <a:r>
              <a:rPr lang="en-IN" sz="2000" dirty="0"/>
              <a:t>&lt;h2&gt;JavaScript Loops&lt;/h2&gt;</a:t>
            </a:r>
          </a:p>
          <a:p>
            <a:pPr>
              <a:buNone/>
            </a:pPr>
            <a:r>
              <a:rPr lang="en-IN" sz="2000" dirty="0"/>
              <a:t>&lt;p&gt;The for/in statement loops through the properties of an object.&lt;/p&gt;</a:t>
            </a:r>
          </a:p>
          <a:p>
            <a:pPr>
              <a:buNone/>
            </a:pPr>
            <a:r>
              <a:rPr lang="en-IN" sz="2000" dirty="0"/>
              <a:t>&lt;p id="demo"&gt;&lt;/p&gt;</a:t>
            </a:r>
          </a:p>
          <a:p>
            <a:pPr>
              <a:buNone/>
            </a:pPr>
            <a:r>
              <a:rPr lang="en-IN" sz="2000" dirty="0"/>
              <a:t>&lt;script&gt;</a:t>
            </a:r>
          </a:p>
          <a:p>
            <a:pPr>
              <a:buNone/>
            </a:pPr>
            <a:r>
              <a:rPr lang="en-IN" sz="2000" dirty="0" err="1"/>
              <a:t>var</a:t>
            </a:r>
            <a:r>
              <a:rPr lang="en-IN" sz="2000" dirty="0"/>
              <a:t> txt = "";</a:t>
            </a:r>
          </a:p>
          <a:p>
            <a:pPr>
              <a:buNone/>
            </a:pPr>
            <a:r>
              <a:rPr lang="en-IN" sz="2000" dirty="0" err="1"/>
              <a:t>var</a:t>
            </a:r>
            <a:r>
              <a:rPr lang="en-IN" sz="2000" dirty="0"/>
              <a:t> person = {</a:t>
            </a:r>
            <a:r>
              <a:rPr lang="en-IN" sz="2000" dirty="0" err="1"/>
              <a:t>fname</a:t>
            </a:r>
            <a:r>
              <a:rPr lang="en-IN" sz="2000" dirty="0"/>
              <a:t>:"John", </a:t>
            </a:r>
            <a:r>
              <a:rPr lang="en-IN" sz="2000" dirty="0" err="1"/>
              <a:t>lname</a:t>
            </a:r>
            <a:r>
              <a:rPr lang="en-IN" sz="2000" dirty="0"/>
              <a:t>:"Doe", age:25}; </a:t>
            </a:r>
          </a:p>
          <a:p>
            <a:pPr>
              <a:buNone/>
            </a:pPr>
            <a:r>
              <a:rPr lang="en-IN" sz="2000" dirty="0" err="1"/>
              <a:t>var</a:t>
            </a:r>
            <a:r>
              <a:rPr lang="en-IN" sz="2000" dirty="0"/>
              <a:t> x;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for (x in person) {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    txt += person[x] + " ";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txt;</a:t>
            </a:r>
          </a:p>
          <a:p>
            <a:pPr>
              <a:buNone/>
            </a:pPr>
            <a:r>
              <a:rPr lang="en-IN" sz="2000" dirty="0"/>
              <a:t>&lt;/script&gt;</a:t>
            </a:r>
          </a:p>
          <a:p>
            <a:pPr>
              <a:buNone/>
            </a:pPr>
            <a:r>
              <a:rPr lang="en-IN" sz="2000" dirty="0"/>
              <a:t>&lt;/body&gt;</a:t>
            </a:r>
          </a:p>
          <a:p>
            <a:pPr>
              <a:buNone/>
            </a:pPr>
            <a:r>
              <a:rPr lang="en-IN" sz="2000" dirty="0"/>
              <a:t>&lt;/html&gt;</a:t>
            </a:r>
          </a:p>
          <a:p>
            <a:endParaRPr lang="en-IN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6834" y="152400"/>
            <a:ext cx="4086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9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JavaScript Popup Boxes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JavaScript has three kind of popup boxes: </a:t>
            </a:r>
          </a:p>
          <a:p>
            <a:pPr marL="457200" lvl="1" indent="0">
              <a:buNone/>
            </a:pPr>
            <a:endParaRPr lang="en-IN" dirty="0"/>
          </a:p>
          <a:p>
            <a:pPr marL="857250" lvl="2" indent="0">
              <a:buNone/>
            </a:pPr>
            <a:r>
              <a:rPr lang="en-IN" dirty="0"/>
              <a:t>1. Alert box, </a:t>
            </a:r>
          </a:p>
          <a:p>
            <a:pPr marL="800100" lvl="2" indent="0">
              <a:buNone/>
            </a:pPr>
            <a:r>
              <a:rPr lang="en-IN" dirty="0"/>
              <a:t> 2. Confirm box, and </a:t>
            </a:r>
          </a:p>
          <a:p>
            <a:pPr marL="800100" lvl="2" indent="0">
              <a:buNone/>
            </a:pPr>
            <a:r>
              <a:rPr lang="en-IN" dirty="0"/>
              <a:t> 3. Prompt box.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Alert Box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An alert box is often used if you want to make sure information comes through to the user.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When an alert box pops up, the user will have to click "OK" to proceed.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Syntax</a:t>
            </a:r>
          </a:p>
          <a:p>
            <a:pPr marL="0" indent="0" algn="just">
              <a:buNone/>
            </a:pPr>
            <a:r>
              <a:rPr lang="en-IN" sz="2400" dirty="0"/>
              <a:t>	</a:t>
            </a:r>
            <a:r>
              <a:rPr lang="en-IN" sz="2400" dirty="0" err="1"/>
              <a:t>window.alert</a:t>
            </a:r>
            <a:r>
              <a:rPr lang="en-IN" sz="2400" dirty="0"/>
              <a:t>("</a:t>
            </a:r>
            <a:r>
              <a:rPr lang="en-IN" sz="2400" i="1" dirty="0" err="1"/>
              <a:t>sometext</a:t>
            </a:r>
            <a:r>
              <a:rPr lang="en-IN" sz="2400" dirty="0"/>
              <a:t>");    or</a:t>
            </a:r>
          </a:p>
          <a:p>
            <a:pPr marL="0" indent="0" algn="just">
              <a:buNone/>
            </a:pPr>
            <a:r>
              <a:rPr lang="en-IN" sz="2400" dirty="0"/>
              <a:t>	alert(“</a:t>
            </a:r>
            <a:r>
              <a:rPr lang="en-IN" sz="2400" i="1" dirty="0" err="1"/>
              <a:t>sometext</a:t>
            </a:r>
            <a:r>
              <a:rPr lang="en-IN" sz="2400" dirty="0"/>
              <a:t>”);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 </a:t>
            </a:r>
            <a:r>
              <a:rPr lang="en-IN" sz="2400" b="1" dirty="0" err="1"/>
              <a:t>window.alert</a:t>
            </a:r>
            <a:r>
              <a:rPr lang="en-IN" sz="2400" b="1" dirty="0"/>
              <a:t>()</a:t>
            </a:r>
            <a:r>
              <a:rPr lang="en-IN" sz="2400" dirty="0"/>
              <a:t> method can be written without the window prefix.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&lt;html&gt;</a:t>
            </a:r>
          </a:p>
          <a:p>
            <a:pPr>
              <a:buNone/>
            </a:pPr>
            <a:r>
              <a:rPr lang="en-IN" dirty="0"/>
              <a:t>&lt;body&gt;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&lt;h2&gt;JavaScript Alert&lt;/h2&gt;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&lt;script&gt;</a:t>
            </a:r>
          </a:p>
          <a:p>
            <a:pPr>
              <a:buNone/>
            </a:pPr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    alert("I am an alert box!");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&lt;/script&gt;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&lt;/body&gt;</a:t>
            </a:r>
          </a:p>
          <a:p>
            <a:pPr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733800"/>
            <a:ext cx="45910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6300" y="142852"/>
            <a:ext cx="44577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Confirm Box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A confirm box is often used if you want the user to verify or accept something.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When a confirm box pops up, the user will have to click either "OK" or "Cancel" to proceed.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If the user clicks "OK", the box returns </a:t>
            </a:r>
            <a:r>
              <a:rPr lang="en-IN" sz="2400" b="1" dirty="0"/>
              <a:t>true</a:t>
            </a:r>
            <a:r>
              <a:rPr lang="en-IN" sz="2400" dirty="0"/>
              <a:t>. If the user clicks "Cancel", the box returns </a:t>
            </a:r>
            <a:r>
              <a:rPr lang="en-IN" sz="2400" b="1" dirty="0"/>
              <a:t>false</a:t>
            </a:r>
            <a:r>
              <a:rPr lang="en-IN" sz="24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Syntax</a:t>
            </a:r>
          </a:p>
          <a:p>
            <a:pPr marL="0" indent="0" algn="just">
              <a:buNone/>
            </a:pPr>
            <a:r>
              <a:rPr lang="en-IN" sz="2400" dirty="0"/>
              <a:t>	</a:t>
            </a:r>
            <a:r>
              <a:rPr lang="en-IN" sz="2400" dirty="0" err="1"/>
              <a:t>window.confirm</a:t>
            </a:r>
            <a:r>
              <a:rPr lang="en-IN" sz="2400" dirty="0"/>
              <a:t>("</a:t>
            </a:r>
            <a:r>
              <a:rPr lang="en-IN" sz="2400" i="1" dirty="0" err="1"/>
              <a:t>sometext</a:t>
            </a:r>
            <a:r>
              <a:rPr lang="en-IN" sz="2400" dirty="0"/>
              <a:t>");  or	</a:t>
            </a:r>
            <a:r>
              <a:rPr lang="en-IN" sz="2400"/>
              <a:t>	confirm</a:t>
            </a:r>
            <a:r>
              <a:rPr lang="en-IN" sz="2400" dirty="0"/>
              <a:t>("</a:t>
            </a:r>
            <a:r>
              <a:rPr lang="en-IN" sz="2400" i="1" dirty="0" err="1"/>
              <a:t>sometext</a:t>
            </a:r>
            <a:r>
              <a:rPr lang="en-IN" sz="2400" dirty="0"/>
              <a:t>");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 </a:t>
            </a:r>
            <a:r>
              <a:rPr lang="en-IN" sz="2400" b="1" dirty="0" err="1"/>
              <a:t>window.confirm</a:t>
            </a:r>
            <a:r>
              <a:rPr lang="en-IN" sz="2400" b="1" dirty="0"/>
              <a:t>()</a:t>
            </a:r>
            <a:r>
              <a:rPr lang="en-IN" sz="2400" dirty="0"/>
              <a:t> method can be written without the window prefix.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34"/>
            <a:ext cx="8229600" cy="879566"/>
          </a:xfrm>
        </p:spPr>
        <p:txBody>
          <a:bodyPr/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6200" dirty="0"/>
              <a:t>&lt;html&gt;</a:t>
            </a:r>
          </a:p>
          <a:p>
            <a:pPr>
              <a:buNone/>
            </a:pPr>
            <a:r>
              <a:rPr lang="en-IN" sz="6200" dirty="0"/>
              <a:t>&lt;body&gt;</a:t>
            </a:r>
          </a:p>
          <a:p>
            <a:pPr>
              <a:buNone/>
            </a:pPr>
            <a:r>
              <a:rPr lang="en-IN" sz="6200" dirty="0"/>
              <a:t>&lt;h2&gt;JavaScript Confirm Box&lt;/h2&gt;</a:t>
            </a:r>
          </a:p>
          <a:p>
            <a:pPr>
              <a:buNone/>
            </a:pPr>
            <a:endParaRPr lang="en-IN" sz="6200" dirty="0"/>
          </a:p>
          <a:p>
            <a:pPr>
              <a:buNone/>
            </a:pPr>
            <a:r>
              <a:rPr lang="en-IN" sz="6200" dirty="0"/>
              <a:t>&lt;button </a:t>
            </a:r>
            <a:r>
              <a:rPr lang="en-IN" sz="6200" dirty="0" err="1"/>
              <a:t>onclick</a:t>
            </a:r>
            <a:r>
              <a:rPr lang="en-IN" sz="6200" dirty="0"/>
              <a:t>="</a:t>
            </a:r>
            <a:r>
              <a:rPr lang="en-IN" sz="6200" dirty="0" err="1"/>
              <a:t>myFunction</a:t>
            </a:r>
            <a:r>
              <a:rPr lang="en-IN" sz="6200" dirty="0"/>
              <a:t>()"&gt;Try it&lt;/button&gt;</a:t>
            </a:r>
          </a:p>
          <a:p>
            <a:pPr>
              <a:buNone/>
            </a:pPr>
            <a:endParaRPr lang="en-IN" sz="6200" dirty="0"/>
          </a:p>
          <a:p>
            <a:pPr>
              <a:buNone/>
            </a:pPr>
            <a:r>
              <a:rPr lang="en-IN" sz="6200" dirty="0"/>
              <a:t>&lt;p id="demo"&gt;&lt;/p&gt;</a:t>
            </a:r>
          </a:p>
          <a:p>
            <a:pPr>
              <a:buNone/>
            </a:pPr>
            <a:endParaRPr lang="en-IN" sz="6200" dirty="0"/>
          </a:p>
          <a:p>
            <a:pPr>
              <a:buNone/>
            </a:pPr>
            <a:r>
              <a:rPr lang="en-IN" sz="6200" dirty="0"/>
              <a:t>&lt;script&gt;</a:t>
            </a:r>
          </a:p>
          <a:p>
            <a:pPr>
              <a:buNone/>
            </a:pPr>
            <a:r>
              <a:rPr lang="en-IN" sz="6200" dirty="0"/>
              <a:t>function </a:t>
            </a:r>
            <a:r>
              <a:rPr lang="en-IN" sz="6200" dirty="0" err="1"/>
              <a:t>myFunction</a:t>
            </a:r>
            <a:r>
              <a:rPr lang="en-IN" sz="6200" dirty="0"/>
              <a:t>() {</a:t>
            </a:r>
          </a:p>
          <a:p>
            <a:pPr>
              <a:buNone/>
            </a:pPr>
            <a:r>
              <a:rPr lang="en-IN" sz="6200" dirty="0"/>
              <a:t>    </a:t>
            </a:r>
            <a:r>
              <a:rPr lang="en-IN" sz="6200" dirty="0" err="1"/>
              <a:t>var</a:t>
            </a:r>
            <a:r>
              <a:rPr lang="en-IN" sz="6200" dirty="0"/>
              <a:t> txt;</a:t>
            </a:r>
          </a:p>
          <a:p>
            <a:pPr>
              <a:buNone/>
            </a:pPr>
            <a:r>
              <a:rPr lang="en-IN" sz="6200" dirty="0"/>
              <a:t>    if (</a:t>
            </a:r>
            <a:r>
              <a:rPr lang="en-IN" sz="6200" dirty="0">
                <a:solidFill>
                  <a:srgbClr val="FF0000"/>
                </a:solidFill>
              </a:rPr>
              <a:t>confirm("Press a button!")</a:t>
            </a:r>
            <a:r>
              <a:rPr lang="en-IN" sz="6200" dirty="0"/>
              <a:t>) {</a:t>
            </a:r>
          </a:p>
          <a:p>
            <a:pPr>
              <a:buNone/>
            </a:pPr>
            <a:r>
              <a:rPr lang="en-IN" sz="6200" dirty="0"/>
              <a:t>        txt = "You pressed OK!";</a:t>
            </a:r>
          </a:p>
          <a:p>
            <a:pPr>
              <a:buNone/>
            </a:pPr>
            <a:r>
              <a:rPr lang="en-IN" sz="6200" dirty="0"/>
              <a:t>    } else {</a:t>
            </a:r>
          </a:p>
          <a:p>
            <a:pPr>
              <a:buNone/>
            </a:pPr>
            <a:r>
              <a:rPr lang="en-IN" sz="6200" dirty="0"/>
              <a:t>        txt = "You pressed Cancel!";</a:t>
            </a:r>
          </a:p>
          <a:p>
            <a:pPr>
              <a:buNone/>
            </a:pPr>
            <a:r>
              <a:rPr lang="en-IN" sz="6200" dirty="0"/>
              <a:t>    }</a:t>
            </a:r>
          </a:p>
          <a:p>
            <a:pPr>
              <a:buNone/>
            </a:pPr>
            <a:r>
              <a:rPr lang="en-IN" sz="6200" dirty="0"/>
              <a:t>    </a:t>
            </a:r>
            <a:r>
              <a:rPr lang="en-IN" sz="6200" dirty="0" err="1"/>
              <a:t>document.getElementById</a:t>
            </a:r>
            <a:r>
              <a:rPr lang="en-IN" sz="6200" dirty="0"/>
              <a:t>("demo").</a:t>
            </a:r>
            <a:r>
              <a:rPr lang="en-IN" sz="6200" dirty="0" err="1"/>
              <a:t>innerHTML</a:t>
            </a:r>
            <a:r>
              <a:rPr lang="en-IN" sz="6200" dirty="0"/>
              <a:t> = txt;</a:t>
            </a:r>
          </a:p>
          <a:p>
            <a:pPr>
              <a:buNone/>
            </a:pPr>
            <a:r>
              <a:rPr lang="en-IN" sz="6200" dirty="0"/>
              <a:t>}</a:t>
            </a:r>
          </a:p>
          <a:p>
            <a:pPr>
              <a:buNone/>
            </a:pPr>
            <a:r>
              <a:rPr lang="en-IN" sz="6200" dirty="0"/>
              <a:t>&lt;/script&gt;</a:t>
            </a:r>
          </a:p>
          <a:p>
            <a:pPr>
              <a:buNone/>
            </a:pPr>
            <a:r>
              <a:rPr lang="en-IN" sz="6200" dirty="0"/>
              <a:t>&lt;/body&gt;</a:t>
            </a:r>
          </a:p>
          <a:p>
            <a:pPr>
              <a:buNone/>
            </a:pPr>
            <a:r>
              <a:rPr lang="en-IN" sz="6200" dirty="0"/>
              <a:t>&lt;/html&gt;</a:t>
            </a:r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5225" y="4038600"/>
            <a:ext cx="5438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100" y="0"/>
            <a:ext cx="45339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Prompt Box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A prompt box is often used if you want the user to input a value before entering a page.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When a prompt box pops up, the user will have to click either "OK" or "Cancel" to proceed after entering an input value.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If the user clicks "OK" the box returns the input value. If the user clicks "Cancel" the box returns null.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Syntax</a:t>
            </a:r>
          </a:p>
          <a:p>
            <a:pPr marL="0" indent="0" algn="just">
              <a:buNone/>
            </a:pPr>
            <a:r>
              <a:rPr lang="en-IN" sz="2400" dirty="0"/>
              <a:t>	</a:t>
            </a:r>
            <a:r>
              <a:rPr lang="en-IN" sz="2400" dirty="0" err="1"/>
              <a:t>window.prompt</a:t>
            </a:r>
            <a:r>
              <a:rPr lang="en-IN" sz="2400" dirty="0"/>
              <a:t>("</a:t>
            </a:r>
            <a:r>
              <a:rPr lang="en-IN" sz="2400" i="1" dirty="0" err="1"/>
              <a:t>sometext</a:t>
            </a:r>
            <a:r>
              <a:rPr lang="en-IN" sz="2400" dirty="0"/>
              <a:t>","</a:t>
            </a:r>
            <a:r>
              <a:rPr lang="en-IN" sz="2400" i="1" dirty="0" err="1"/>
              <a:t>defaultText</a:t>
            </a:r>
            <a:r>
              <a:rPr lang="en-IN" sz="2400" dirty="0"/>
              <a:t>");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 </a:t>
            </a:r>
            <a:r>
              <a:rPr lang="en-IN" sz="2400" b="1" dirty="0" err="1"/>
              <a:t>window.prompt</a:t>
            </a:r>
            <a:r>
              <a:rPr lang="en-IN" sz="2400" b="1" dirty="0"/>
              <a:t>()</a:t>
            </a:r>
            <a:r>
              <a:rPr lang="en-IN" sz="2400" dirty="0"/>
              <a:t> method can be written without the window prefix.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4343400" cy="59576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/>
              <a:t>&lt;html&gt;</a:t>
            </a:r>
          </a:p>
          <a:p>
            <a:pPr>
              <a:buNone/>
            </a:pPr>
            <a:r>
              <a:rPr lang="en-IN" sz="1800" dirty="0"/>
              <a:t>&lt;body&gt;</a:t>
            </a:r>
          </a:p>
          <a:p>
            <a:pPr>
              <a:buNone/>
            </a:pPr>
            <a:r>
              <a:rPr lang="en-IN" sz="1800" dirty="0"/>
              <a:t>&lt;h2&gt;JavaScript Prompt&lt;/h2&gt;</a:t>
            </a:r>
          </a:p>
          <a:p>
            <a:pPr>
              <a:buNone/>
            </a:pPr>
            <a:r>
              <a:rPr lang="en-IN" sz="1800" dirty="0"/>
              <a:t>&lt;button </a:t>
            </a:r>
            <a:r>
              <a:rPr lang="en-IN" sz="1800" dirty="0" err="1"/>
              <a:t>onclick</a:t>
            </a:r>
            <a:r>
              <a:rPr lang="en-IN" sz="1800" dirty="0"/>
              <a:t>="</a:t>
            </a:r>
            <a:r>
              <a:rPr lang="en-IN" sz="1800" dirty="0" err="1"/>
              <a:t>myFunction</a:t>
            </a:r>
            <a:r>
              <a:rPr lang="en-IN" sz="1800" dirty="0"/>
              <a:t>()"&gt;Try it&lt;/button&gt;</a:t>
            </a:r>
          </a:p>
          <a:p>
            <a:pPr>
              <a:buNone/>
            </a:pPr>
            <a:r>
              <a:rPr lang="en-IN" sz="1800" dirty="0"/>
              <a:t>&lt;p id="demo"&gt;&lt;/p&gt;</a:t>
            </a:r>
          </a:p>
          <a:p>
            <a:pPr>
              <a:buNone/>
            </a:pPr>
            <a:r>
              <a:rPr lang="en-IN" sz="1800" dirty="0"/>
              <a:t>&lt;script&gt;</a:t>
            </a:r>
          </a:p>
          <a:p>
            <a:pPr>
              <a:buNone/>
            </a:pPr>
            <a:r>
              <a:rPr lang="en-IN" sz="1800" dirty="0"/>
              <a:t>function </a:t>
            </a:r>
            <a:r>
              <a:rPr lang="en-IN" sz="1800" dirty="0" err="1"/>
              <a:t>myFunction</a:t>
            </a:r>
            <a:r>
              <a:rPr lang="en-IN" sz="1800" dirty="0"/>
              <a:t>() {</a:t>
            </a:r>
          </a:p>
          <a:p>
            <a:pPr>
              <a:buNone/>
            </a:pPr>
            <a:r>
              <a:rPr lang="en-IN" sz="1800" dirty="0"/>
              <a:t>    </a:t>
            </a:r>
            <a:r>
              <a:rPr lang="en-IN" sz="1800" dirty="0" err="1"/>
              <a:t>var</a:t>
            </a:r>
            <a:r>
              <a:rPr lang="en-IN" sz="1800" dirty="0"/>
              <a:t> txt;</a:t>
            </a:r>
          </a:p>
          <a:p>
            <a:pPr>
              <a:buNone/>
            </a:pPr>
            <a:r>
              <a:rPr lang="en-IN" sz="1800" dirty="0"/>
              <a:t>    </a:t>
            </a:r>
            <a:r>
              <a:rPr lang="en-IN" sz="1800" dirty="0" err="1"/>
              <a:t>var</a:t>
            </a:r>
            <a:r>
              <a:rPr lang="en-IN" sz="1800" dirty="0"/>
              <a:t> person = </a:t>
            </a:r>
            <a:r>
              <a:rPr lang="en-IN" sz="1800" dirty="0">
                <a:solidFill>
                  <a:srgbClr val="FF0000"/>
                </a:solidFill>
              </a:rPr>
              <a:t>prompt("Please enter your name:", "Harry Potter");</a:t>
            </a:r>
          </a:p>
          <a:p>
            <a:pPr>
              <a:buNone/>
            </a:pPr>
            <a:r>
              <a:rPr lang="en-IN" sz="1800" dirty="0"/>
              <a:t>    if (person == null || person == "") {</a:t>
            </a:r>
          </a:p>
          <a:p>
            <a:pPr>
              <a:buNone/>
            </a:pPr>
            <a:r>
              <a:rPr lang="en-IN" sz="1800" dirty="0"/>
              <a:t>        txt = "User cancelled the prompt.";</a:t>
            </a:r>
          </a:p>
          <a:p>
            <a:pPr>
              <a:buNone/>
            </a:pPr>
            <a:r>
              <a:rPr lang="en-IN" sz="1800" dirty="0"/>
              <a:t>    } else {</a:t>
            </a:r>
          </a:p>
          <a:p>
            <a:pPr>
              <a:buNone/>
            </a:pPr>
            <a:r>
              <a:rPr lang="en-IN" sz="1800" dirty="0"/>
              <a:t>        txt = "Hello " + person + "! How are you today?";</a:t>
            </a:r>
          </a:p>
          <a:p>
            <a:pPr>
              <a:buNone/>
            </a:pPr>
            <a:r>
              <a:rPr lang="en-IN" sz="1800" dirty="0"/>
              <a:t>    }</a:t>
            </a:r>
          </a:p>
          <a:p>
            <a:endParaRPr lang="en-IN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1520" y="3276600"/>
            <a:ext cx="47910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408214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txt;</a:t>
            </a:r>
          </a:p>
          <a:p>
            <a:pPr>
              <a:buFont typeface="Arial" pitchFamily="34" charset="0"/>
              <a:buNone/>
            </a:pPr>
            <a:r>
              <a:rPr lang="en-IN" sz="2000" dirty="0"/>
              <a:t>}</a:t>
            </a:r>
          </a:p>
          <a:p>
            <a:pPr>
              <a:buFont typeface="Arial" pitchFamily="34" charset="0"/>
              <a:buNone/>
            </a:pPr>
            <a:r>
              <a:rPr lang="en-IN" sz="2000" dirty="0"/>
              <a:t>&lt;/script&gt;</a:t>
            </a:r>
          </a:p>
          <a:p>
            <a:pPr>
              <a:buFont typeface="Arial" pitchFamily="34" charset="0"/>
              <a:buNone/>
            </a:pPr>
            <a:endParaRPr lang="en-IN" sz="2000" dirty="0"/>
          </a:p>
          <a:p>
            <a:pPr>
              <a:buFont typeface="Arial" pitchFamily="34" charset="0"/>
              <a:buNone/>
            </a:pPr>
            <a:r>
              <a:rPr lang="en-IN" sz="2000" dirty="0"/>
              <a:t>&lt;/body&gt;</a:t>
            </a:r>
          </a:p>
          <a:p>
            <a:pPr>
              <a:buFont typeface="Arial" pitchFamily="34" charset="0"/>
              <a:buNone/>
            </a:pPr>
            <a:r>
              <a:rPr lang="en-IN" sz="2000" dirty="0"/>
              <a:t>&lt;/html&gt;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286675" cy="43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Line Breaks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display line breaks inside a popup box, use a back-slash followed by the character n.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&lt;html&gt;</a:t>
            </a:r>
          </a:p>
          <a:p>
            <a:pPr>
              <a:buNone/>
            </a:pPr>
            <a:r>
              <a:rPr lang="en-IN" dirty="0"/>
              <a:t>&lt;body&gt;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&lt;h2&gt;JavaScript&lt;/h2&gt;</a:t>
            </a:r>
          </a:p>
          <a:p>
            <a:pPr>
              <a:buNone/>
            </a:pPr>
            <a:r>
              <a:rPr lang="en-IN" dirty="0"/>
              <a:t>&lt;p&gt;Line-breaks in a popup box.&lt;/p&gt;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="alert('Hello</a:t>
            </a:r>
            <a:r>
              <a:rPr lang="en-IN" dirty="0">
                <a:solidFill>
                  <a:srgbClr val="FF0000"/>
                </a:solidFill>
              </a:rPr>
              <a:t>\</a:t>
            </a:r>
            <a:r>
              <a:rPr lang="en-IN" dirty="0" err="1">
                <a:solidFill>
                  <a:srgbClr val="FF0000"/>
                </a:solidFill>
              </a:rPr>
              <a:t>n</a:t>
            </a:r>
            <a:r>
              <a:rPr lang="en-IN" dirty="0" err="1"/>
              <a:t>How</a:t>
            </a:r>
            <a:r>
              <a:rPr lang="en-IN" dirty="0"/>
              <a:t> are you?')"&gt;Try it&lt;/button&gt;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&lt;/body&gt;</a:t>
            </a:r>
          </a:p>
          <a:p>
            <a:pPr>
              <a:buNone/>
            </a:pPr>
            <a:r>
              <a:rPr lang="en-IN" dirty="0"/>
              <a:t>&lt;/html&gt;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237099"/>
            <a:ext cx="3352800" cy="203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3671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The if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88632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It is the fundamental control statement that allows </a:t>
            </a:r>
            <a:r>
              <a:rPr lang="en-US" sz="2500" dirty="0" err="1"/>
              <a:t>javaScript</a:t>
            </a:r>
            <a:r>
              <a:rPr lang="en-US" sz="2500" dirty="0"/>
              <a:t> to make decision and execute statements conditionally.</a:t>
            </a:r>
          </a:p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en-US" sz="2500" dirty="0">
                <a:solidFill>
                  <a:srgbClr val="C00000"/>
                </a:solidFill>
              </a:rPr>
              <a:t>If(expression)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C00000"/>
                </a:solidFill>
              </a:rPr>
              <a:t>	{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C00000"/>
                </a:solidFill>
              </a:rPr>
              <a:t>		statements to be executed if expression is true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C00000"/>
                </a:solidFill>
              </a:rPr>
              <a:t>	}</a:t>
            </a:r>
          </a:p>
          <a:p>
            <a:r>
              <a:rPr lang="en-IN" sz="2400" dirty="0"/>
              <a:t>If the resulting value is true, given statements are executed.</a:t>
            </a:r>
          </a:p>
          <a:p>
            <a:r>
              <a:rPr lang="en-IN" sz="2400" dirty="0"/>
              <a:t>If the expression is false then no statement would be executed.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31" y="76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JavaScript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1143000"/>
            <a:ext cx="82296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</a:rPr>
              <a:t>Object</a:t>
            </a:r>
            <a:r>
              <a:rPr lang="en-IN" sz="2400" dirty="0"/>
              <a:t> :Data with Properties and methods.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</a:rPr>
              <a:t>Properties </a:t>
            </a:r>
            <a:r>
              <a:rPr lang="en-IN" sz="2400" dirty="0"/>
              <a:t>: Values associated with object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</a:rPr>
              <a:t>Methods</a:t>
            </a:r>
            <a:r>
              <a:rPr lang="en-IN" sz="2400" dirty="0"/>
              <a:t> : Action that objects can perform.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Classification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Built in Object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Browser Object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Dom Object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Built In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/>
              <a:t>Accessible </a:t>
            </a:r>
            <a:r>
              <a:rPr lang="en-GB" sz="2400" dirty="0"/>
              <a:t>anywhere in program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Work same way in any browser running in any 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Built in Objects 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Array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Boolean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Date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Math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Number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String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err="1"/>
              <a:t>RegExp</a:t>
            </a:r>
            <a:r>
              <a:rPr lang="en-GB" sz="2400" dirty="0"/>
              <a:t>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2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Browser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Allows JS to “talk to” the browser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Browser Objects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Window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Navigator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Screen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History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Location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186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DOM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When web page is loaded, the browser creates a Document Object Model of the page.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DOM model is constructed as a tree of objects.</a:t>
            </a:r>
          </a:p>
          <a:p>
            <a:pPr marL="0" indent="0" algn="just">
              <a:buNone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DOM objects are: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400" dirty="0"/>
              <a:t>HTML Document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400" dirty="0"/>
              <a:t>HTML Element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400" dirty="0"/>
              <a:t>HTML Attributes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400" dirty="0"/>
              <a:t>HTML 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655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2F60-033D-4486-B585-7494FCF4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en-IN" b="1" dirty="0"/>
              <a:t>Built-In Object</a:t>
            </a:r>
          </a:p>
        </p:txBody>
      </p:sp>
    </p:spTree>
    <p:extLst>
      <p:ext uri="{BB962C8B-B14F-4D97-AF65-F5344CB8AC3E}">
        <p14:creationId xmlns:p14="http://schemas.microsoft.com/office/powerpoint/2010/main" val="1692522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4" y="-23949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Number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It is a wrapper object allowing user to work with primitive numerical values.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It represents numerical date, either </a:t>
            </a:r>
            <a:r>
              <a:rPr lang="en-GB" sz="2400" dirty="0" err="1"/>
              <a:t>int</a:t>
            </a:r>
            <a:r>
              <a:rPr lang="en-GB" sz="2400" dirty="0"/>
              <a:t> or float.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It is created using number() constructor.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Number Properties</a:t>
            </a:r>
          </a:p>
          <a:p>
            <a:pPr marL="0" indent="0" algn="just">
              <a:buNone/>
            </a:pPr>
            <a:r>
              <a:rPr lang="en-GB" sz="2400" dirty="0"/>
              <a:t>	It is read-only constants, means its values remain same.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Properties: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MAX_VALUE : Return largest possible value for number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MIN_VALUE:  Return smallest possible value for number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GB" sz="20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106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&lt;html&gt;</a:t>
            </a:r>
          </a:p>
          <a:p>
            <a:pPr marL="0" indent="0">
              <a:buNone/>
            </a:pPr>
            <a:r>
              <a:rPr lang="en-US" sz="2600" dirty="0"/>
              <a:t>&lt;body&gt;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&lt;p id="demo"&gt;&lt;/p&gt;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&lt;script&gt;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FF0000"/>
                </a:solidFill>
              </a:rPr>
              <a:t>document.getElementById</a:t>
            </a:r>
            <a:r>
              <a:rPr lang="en-US" sz="2200" dirty="0">
                <a:solidFill>
                  <a:srgbClr val="FF0000"/>
                </a:solidFill>
              </a:rPr>
              <a:t>("demo").</a:t>
            </a:r>
            <a:r>
              <a:rPr lang="en-US" sz="2200" dirty="0" err="1">
                <a:solidFill>
                  <a:srgbClr val="FF0000"/>
                </a:solidFill>
              </a:rPr>
              <a:t>innerHTML</a:t>
            </a:r>
            <a:r>
              <a:rPr lang="en-US" sz="2200" dirty="0">
                <a:solidFill>
                  <a:srgbClr val="FF0000"/>
                </a:solidFill>
              </a:rPr>
              <a:t> = </a:t>
            </a:r>
            <a:r>
              <a:rPr lang="en-US" sz="2200" dirty="0" err="1">
                <a:solidFill>
                  <a:srgbClr val="FF0000"/>
                </a:solidFill>
              </a:rPr>
              <a:t>Number.MAX_VALUE</a:t>
            </a:r>
            <a:r>
              <a:rPr lang="en-US" sz="2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600" dirty="0"/>
              <a:t>&lt;/script&gt;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&lt;/body&gt;</a:t>
            </a:r>
          </a:p>
          <a:p>
            <a:pPr marL="0" indent="0">
              <a:buNone/>
            </a:pPr>
            <a:r>
              <a:rPr lang="en-US" sz="2600" dirty="0"/>
              <a:t>&lt;/html&gt;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15240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1.7976931348623157e+308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5B1F-9D54-41D4-A209-8BDA22F8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Number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7A73-7F3A-46EC-84BF-13483FF7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err="1"/>
              <a:t>toExponentials</a:t>
            </a:r>
            <a:r>
              <a:rPr lang="en-IN" b="1" dirty="0"/>
              <a:t>(x):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Convert number in an exponential notation.</a:t>
            </a:r>
          </a:p>
          <a:p>
            <a:r>
              <a:rPr lang="en-IN" b="1" dirty="0" err="1"/>
              <a:t>toFixed</a:t>
            </a:r>
            <a:r>
              <a:rPr lang="en-IN" b="1" dirty="0"/>
              <a:t>(x):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Formats a number with x number of digits after decimal point.</a:t>
            </a:r>
          </a:p>
          <a:p>
            <a:r>
              <a:rPr lang="en-IN" b="1" dirty="0" err="1"/>
              <a:t>ToPrecision</a:t>
            </a:r>
            <a:r>
              <a:rPr lang="en-IN" b="1" dirty="0"/>
              <a:t>(x):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Determines a significant digits to display.</a:t>
            </a:r>
          </a:p>
          <a:p>
            <a:r>
              <a:rPr lang="en-IN" b="1" dirty="0" err="1"/>
              <a:t>toString</a:t>
            </a:r>
            <a:r>
              <a:rPr lang="en-IN" b="1" dirty="0"/>
              <a:t>(x):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Returns the string representation of number.</a:t>
            </a:r>
          </a:p>
          <a:p>
            <a:r>
              <a:rPr lang="en-IN" b="1" dirty="0" err="1"/>
              <a:t>valueOf</a:t>
            </a:r>
            <a:r>
              <a:rPr lang="en-IN" b="1" dirty="0"/>
              <a:t>(x):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Returns the primitive value of a number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879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152400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950"/>
            <a:ext cx="8229600" cy="1371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en-US" sz="2400" dirty="0"/>
              <a:t> returns a number as a string.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All number methods can be used on any type of numbers (literals, variables, or expressions):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359812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&lt;h2&gt;The JavaScript </a:t>
            </a:r>
            <a:r>
              <a:rPr lang="en-US" dirty="0" err="1"/>
              <a:t>toString</a:t>
            </a:r>
            <a:r>
              <a:rPr lang="en-US" dirty="0"/>
              <a:t>() Method&lt;/h2&gt;</a:t>
            </a:r>
          </a:p>
          <a:p>
            <a:r>
              <a:rPr lang="en-US" dirty="0"/>
              <a:t>&lt;p&gt;The </a:t>
            </a:r>
            <a:r>
              <a:rPr lang="en-US" dirty="0" err="1"/>
              <a:t>toString</a:t>
            </a:r>
            <a:r>
              <a:rPr lang="en-US" dirty="0"/>
              <a:t>() method converts a number to a string.&lt;/p&gt;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x = 123;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  <a:r>
              <a:rPr lang="en-US" dirty="0" err="1">
                <a:solidFill>
                  <a:srgbClr val="FF0000"/>
                </a:solidFill>
              </a:rPr>
              <a:t>x.toString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+ "&lt;</a:t>
            </a:r>
            <a:r>
              <a:rPr lang="en-US" dirty="0" err="1"/>
              <a:t>br</a:t>
            </a:r>
            <a:r>
              <a:rPr lang="en-US" dirty="0"/>
              <a:t>&gt;" +</a:t>
            </a:r>
          </a:p>
          <a:p>
            <a:r>
              <a:rPr lang="en-US" dirty="0"/>
              <a:t>   (123).</a:t>
            </a:r>
            <a:r>
              <a:rPr lang="en-US" dirty="0" err="1"/>
              <a:t>toString</a:t>
            </a:r>
            <a:r>
              <a:rPr lang="en-US" dirty="0"/>
              <a:t>() + "&lt;</a:t>
            </a:r>
            <a:r>
              <a:rPr lang="en-US" dirty="0" err="1"/>
              <a:t>br</a:t>
            </a:r>
            <a:r>
              <a:rPr lang="en-US" dirty="0"/>
              <a:t>&gt;" +</a:t>
            </a:r>
          </a:p>
          <a:p>
            <a:r>
              <a:rPr lang="en-US" dirty="0"/>
              <a:t>   (100 + 23).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36" y="4953000"/>
            <a:ext cx="3990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97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toExponential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685801"/>
            <a:ext cx="8229600" cy="1142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err="1"/>
              <a:t>toExponential</a:t>
            </a:r>
            <a:r>
              <a:rPr lang="en-US" sz="2000" b="1" dirty="0"/>
              <a:t>()</a:t>
            </a:r>
            <a:r>
              <a:rPr lang="en-US" sz="2000" dirty="0"/>
              <a:t> returns a string, with a number rounded and written using exponential notation.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en-US" sz="2000" b="1" dirty="0"/>
              <a:t>parameter</a:t>
            </a:r>
            <a:r>
              <a:rPr lang="en-US" sz="2000" dirty="0"/>
              <a:t> defines the number of characters behind the decimal point: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7315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&lt;p&gt;The </a:t>
            </a:r>
            <a:r>
              <a:rPr lang="en-US" dirty="0" err="1"/>
              <a:t>toExponential</a:t>
            </a:r>
            <a:r>
              <a:rPr lang="en-US" dirty="0"/>
              <a:t>() method returns a string, with the number rounded and written using exponential notation.&lt;/p&gt;</a:t>
            </a:r>
          </a:p>
          <a:p>
            <a:r>
              <a:rPr lang="en-US" dirty="0"/>
              <a:t>&lt;p&gt;An optional parameter defines the number of digits behind the decimal point.&lt;/p&gt;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x = 9.656;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x.toExponential</a:t>
            </a:r>
            <a:r>
              <a:rPr lang="en-US" dirty="0">
                <a:solidFill>
                  <a:srgbClr val="FF0000"/>
                </a:solidFill>
              </a:rPr>
              <a:t>()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 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x.toExponential</a:t>
            </a:r>
            <a:r>
              <a:rPr lang="en-US" dirty="0">
                <a:solidFill>
                  <a:srgbClr val="FF0000"/>
                </a:solidFill>
              </a:rPr>
              <a:t>(2)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 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x.toExponential</a:t>
            </a:r>
            <a:r>
              <a:rPr lang="en-US" dirty="0">
                <a:solidFill>
                  <a:srgbClr val="FF0000"/>
                </a:solidFill>
              </a:rPr>
              <a:t>(4)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 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x.toExponential</a:t>
            </a:r>
            <a:r>
              <a:rPr lang="en-US" dirty="0">
                <a:solidFill>
                  <a:srgbClr val="FF0000"/>
                </a:solidFill>
              </a:rPr>
              <a:t>(6);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724400"/>
            <a:ext cx="4953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The else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if (condition) </a:t>
            </a:r>
          </a:p>
          <a:p>
            <a:pPr marL="0" indent="0">
              <a:buNone/>
            </a:pP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    block of code to be executed if the condition is true</a:t>
            </a:r>
            <a:br>
              <a:rPr lang="en-IN" sz="2400" dirty="0"/>
            </a:br>
            <a:r>
              <a:rPr lang="en-IN" sz="2400" dirty="0"/>
              <a:t>} </a:t>
            </a:r>
          </a:p>
          <a:p>
            <a:pPr marL="0" indent="0">
              <a:buNone/>
            </a:pPr>
            <a:r>
              <a:rPr lang="en-IN" sz="2400" dirty="0"/>
              <a:t>else </a:t>
            </a:r>
          </a:p>
          <a:p>
            <a:pPr marL="0" indent="0">
              <a:buNone/>
            </a:pPr>
            <a:r>
              <a:rPr lang="en-IN" sz="2400" dirty="0"/>
              <a:t>{ </a:t>
            </a:r>
            <a:br>
              <a:rPr lang="en-IN" sz="2400" dirty="0"/>
            </a:br>
            <a:r>
              <a:rPr lang="en-IN" sz="2400" dirty="0"/>
              <a:t>    block of code to be executed if the condition is false</a:t>
            </a:r>
            <a:br>
              <a:rPr lang="en-IN" sz="2400" dirty="0"/>
            </a:br>
            <a:r>
              <a:rPr lang="en-IN" sz="2400" dirty="0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toFixed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763"/>
            <a:ext cx="8229600" cy="80803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/>
              <a:t>toFixed</a:t>
            </a:r>
            <a:r>
              <a:rPr lang="en-US" sz="2400" b="1" dirty="0"/>
              <a:t>()</a:t>
            </a:r>
            <a:r>
              <a:rPr lang="en-US" sz="2400" dirty="0"/>
              <a:t> returns a string, with the number written with a specified number of decimals</a:t>
            </a:r>
            <a:r>
              <a:rPr lang="en-US" sz="2400" b="1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382" y="1828801"/>
            <a:ext cx="59610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&lt;p&gt;The </a:t>
            </a:r>
            <a:r>
              <a:rPr lang="en-US" dirty="0" err="1"/>
              <a:t>toFixed</a:t>
            </a:r>
            <a:r>
              <a:rPr lang="en-US" dirty="0"/>
              <a:t>() method rounds a number to a given number of digits.&lt;/p&gt;</a:t>
            </a:r>
          </a:p>
          <a:p>
            <a:r>
              <a:rPr lang="en-US" dirty="0"/>
              <a:t>&lt;p&gt;For working with money, </a:t>
            </a:r>
            <a:r>
              <a:rPr lang="en-US" dirty="0" err="1"/>
              <a:t>toFixed</a:t>
            </a:r>
            <a:r>
              <a:rPr lang="en-US" dirty="0"/>
              <a:t>(2) is perfect.&lt;/p&gt;</a:t>
            </a:r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x = 9.656;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x.toFixed</a:t>
            </a:r>
            <a:r>
              <a:rPr lang="en-US" dirty="0">
                <a:solidFill>
                  <a:srgbClr val="FF0000"/>
                </a:solidFill>
              </a:rPr>
              <a:t>(0)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x.toFixed</a:t>
            </a:r>
            <a:r>
              <a:rPr lang="en-US" dirty="0">
                <a:solidFill>
                  <a:srgbClr val="FF0000"/>
                </a:solidFill>
              </a:rPr>
              <a:t>(2)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x.toFixed</a:t>
            </a:r>
            <a:r>
              <a:rPr lang="en-US" dirty="0">
                <a:solidFill>
                  <a:srgbClr val="FF0000"/>
                </a:solidFill>
              </a:rPr>
              <a:t>(4)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x.toFixed</a:t>
            </a:r>
            <a:r>
              <a:rPr lang="en-US" dirty="0">
                <a:solidFill>
                  <a:srgbClr val="FF0000"/>
                </a:solidFill>
              </a:rPr>
              <a:t>(6);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859008"/>
            <a:ext cx="4810125" cy="20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11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toPrecision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990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toPrecision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returns a string, with a number written with a specified length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968137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&lt;p&gt;The </a:t>
            </a:r>
            <a:r>
              <a:rPr lang="en-US" dirty="0" err="1"/>
              <a:t>toPrecision</a:t>
            </a:r>
            <a:r>
              <a:rPr lang="en-US" dirty="0"/>
              <a:t>() method returns a string, with a number written with a specified length:&lt;/p&gt;</a:t>
            </a:r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x = 9.656;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x.toPrecision</a:t>
            </a:r>
            <a:r>
              <a:rPr lang="en-US" dirty="0">
                <a:solidFill>
                  <a:srgbClr val="FF0000"/>
                </a:solidFill>
              </a:rPr>
              <a:t>()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x.toPrecision</a:t>
            </a:r>
            <a:r>
              <a:rPr lang="en-US" dirty="0">
                <a:solidFill>
                  <a:srgbClr val="FF0000"/>
                </a:solidFill>
              </a:rPr>
              <a:t>(2)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x.toPrecision</a:t>
            </a:r>
            <a:r>
              <a:rPr lang="en-US" dirty="0">
                <a:solidFill>
                  <a:srgbClr val="FF0000"/>
                </a:solidFill>
              </a:rPr>
              <a:t>(4)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x.toPrecision</a:t>
            </a:r>
            <a:r>
              <a:rPr lang="en-US" dirty="0">
                <a:solidFill>
                  <a:srgbClr val="FF0000"/>
                </a:solidFill>
              </a:rPr>
              <a:t>(6);    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4953000"/>
            <a:ext cx="5695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07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valueOf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762000"/>
            <a:ext cx="8229600" cy="609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/>
              <a:t>valueOf</a:t>
            </a:r>
            <a:r>
              <a:rPr lang="en-US" sz="2400" b="1" dirty="0"/>
              <a:t>()</a:t>
            </a:r>
            <a:r>
              <a:rPr lang="en-US" sz="2400" dirty="0"/>
              <a:t> returns a number as a number.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909" y="1676400"/>
            <a:ext cx="47918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x = 123;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x.valueOf</a:t>
            </a:r>
            <a:r>
              <a:rPr lang="en-US" dirty="0">
                <a:solidFill>
                  <a:srgbClr val="FF0000"/>
                </a:solidFill>
              </a:rPr>
              <a:t>()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</a:t>
            </a:r>
          </a:p>
          <a:p>
            <a:r>
              <a:rPr lang="en-US" dirty="0">
                <a:solidFill>
                  <a:srgbClr val="FF0000"/>
                </a:solidFill>
              </a:rPr>
              <a:t>    (123).</a:t>
            </a:r>
            <a:r>
              <a:rPr lang="en-US" dirty="0" err="1">
                <a:solidFill>
                  <a:srgbClr val="FF0000"/>
                </a:solidFill>
              </a:rPr>
              <a:t>valueOf</a:t>
            </a:r>
            <a:r>
              <a:rPr lang="en-US" dirty="0">
                <a:solidFill>
                  <a:srgbClr val="FF0000"/>
                </a:solidFill>
              </a:rPr>
              <a:t>() +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 +</a:t>
            </a:r>
          </a:p>
          <a:p>
            <a:r>
              <a:rPr lang="en-US" dirty="0">
                <a:solidFill>
                  <a:srgbClr val="FF0000"/>
                </a:solidFill>
              </a:rPr>
              <a:t>    (100 + 23).</a:t>
            </a:r>
            <a:r>
              <a:rPr lang="en-US" dirty="0" err="1">
                <a:solidFill>
                  <a:srgbClr val="FF0000"/>
                </a:solidFill>
              </a:rPr>
              <a:t>valueOf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3119020"/>
            <a:ext cx="1581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51" y="76200"/>
            <a:ext cx="8229600" cy="838200"/>
          </a:xfrm>
        </p:spPr>
        <p:txBody>
          <a:bodyPr/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914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/>
              <a:t>&lt;html&gt;</a:t>
            </a:r>
          </a:p>
          <a:p>
            <a:pPr>
              <a:buNone/>
            </a:pPr>
            <a:r>
              <a:rPr lang="en-IN" sz="1400" dirty="0"/>
              <a:t>&lt;body&gt;</a:t>
            </a:r>
          </a:p>
          <a:p>
            <a:pPr>
              <a:buNone/>
            </a:pPr>
            <a:r>
              <a:rPr lang="en-IN" sz="1400" dirty="0"/>
              <a:t>&lt;p&gt;Click the button to display a time-based greeting:&lt;/p&gt;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&lt;button </a:t>
            </a:r>
            <a:r>
              <a:rPr lang="en-IN" sz="1400" dirty="0" err="1"/>
              <a:t>onclick</a:t>
            </a:r>
            <a:r>
              <a:rPr lang="en-IN" sz="1400" dirty="0"/>
              <a:t>="</a:t>
            </a:r>
            <a:r>
              <a:rPr lang="en-IN" sz="1400" dirty="0" err="1"/>
              <a:t>myFunction</a:t>
            </a:r>
            <a:r>
              <a:rPr lang="en-IN" sz="1400" dirty="0"/>
              <a:t>()"&gt;Try it&lt;/button&gt;</a:t>
            </a:r>
          </a:p>
          <a:p>
            <a:pPr>
              <a:buNone/>
            </a:pPr>
            <a:r>
              <a:rPr lang="en-IN" sz="1400" dirty="0"/>
              <a:t>&lt;p id="demo"&gt;&lt;/p&gt;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&lt;script&gt;</a:t>
            </a:r>
          </a:p>
          <a:p>
            <a:pPr>
              <a:buNone/>
            </a:pPr>
            <a:r>
              <a:rPr lang="en-IN" sz="1400" dirty="0"/>
              <a:t>function </a:t>
            </a:r>
            <a:r>
              <a:rPr lang="en-IN" sz="1400" dirty="0" err="1"/>
              <a:t>myFunction</a:t>
            </a:r>
            <a:r>
              <a:rPr lang="en-IN" sz="1400" dirty="0"/>
              <a:t>() {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var</a:t>
            </a:r>
            <a:r>
              <a:rPr lang="en-IN" sz="1400" dirty="0"/>
              <a:t> hour = new Date().</a:t>
            </a:r>
            <a:r>
              <a:rPr lang="en-IN" sz="1400" dirty="0" err="1"/>
              <a:t>getHours</a:t>
            </a:r>
            <a:r>
              <a:rPr lang="en-IN" sz="1400" dirty="0"/>
              <a:t>(); 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var</a:t>
            </a:r>
            <a:r>
              <a:rPr lang="en-IN" sz="1400" dirty="0"/>
              <a:t> greeting;</a:t>
            </a:r>
          </a:p>
          <a:p>
            <a:pPr>
              <a:buNone/>
            </a:pPr>
            <a:r>
              <a:rPr lang="en-IN" sz="1400" dirty="0">
                <a:solidFill>
                  <a:srgbClr val="FF0000"/>
                </a:solidFill>
              </a:rPr>
              <a:t>    if (hour &lt; 18) {</a:t>
            </a:r>
          </a:p>
          <a:p>
            <a:pPr>
              <a:buNone/>
            </a:pPr>
            <a:r>
              <a:rPr lang="en-IN" sz="1400" dirty="0">
                <a:solidFill>
                  <a:srgbClr val="FF0000"/>
                </a:solidFill>
              </a:rPr>
              <a:t>        greeting = "Good day";</a:t>
            </a:r>
          </a:p>
          <a:p>
            <a:pPr>
              <a:buNone/>
            </a:pPr>
            <a:r>
              <a:rPr lang="en-IN" sz="1400" dirty="0">
                <a:solidFill>
                  <a:srgbClr val="FF0000"/>
                </a:solidFill>
              </a:rPr>
              <a:t>    } else {</a:t>
            </a:r>
          </a:p>
          <a:p>
            <a:pPr>
              <a:buNone/>
            </a:pPr>
            <a:r>
              <a:rPr lang="en-IN" sz="1400" dirty="0">
                <a:solidFill>
                  <a:srgbClr val="FF0000"/>
                </a:solidFill>
              </a:rPr>
              <a:t>        greeting = "Good evening";</a:t>
            </a:r>
          </a:p>
          <a:p>
            <a:pPr>
              <a:buNone/>
            </a:pPr>
            <a:r>
              <a:rPr lang="en-IN" sz="1400" dirty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greeting;</a:t>
            </a:r>
          </a:p>
          <a:p>
            <a:pPr>
              <a:buNone/>
            </a:pPr>
            <a:r>
              <a:rPr lang="en-IN" sz="1400" dirty="0"/>
              <a:t>}</a:t>
            </a:r>
          </a:p>
          <a:p>
            <a:pPr>
              <a:buNone/>
            </a:pPr>
            <a:r>
              <a:rPr lang="en-IN" sz="1400" dirty="0"/>
              <a:t>&lt;/script&gt;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&lt;/body&gt;</a:t>
            </a:r>
          </a:p>
          <a:p>
            <a:pPr>
              <a:buNone/>
            </a:pPr>
            <a:r>
              <a:rPr lang="en-IN" sz="1400" dirty="0"/>
              <a:t>&lt;/html&gt;</a:t>
            </a:r>
          </a:p>
          <a:p>
            <a:endParaRPr lang="en-IN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6002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The else if 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if (condition1)</a:t>
            </a:r>
          </a:p>
          <a:p>
            <a:pPr marL="0" indent="0">
              <a:buNone/>
            </a:pPr>
            <a:r>
              <a:rPr lang="en-IN" sz="2400" dirty="0"/>
              <a:t> {</a:t>
            </a:r>
            <a:br>
              <a:rPr lang="en-IN" sz="2400" dirty="0"/>
            </a:br>
            <a:r>
              <a:rPr lang="en-IN" sz="2400" dirty="0"/>
              <a:t>    block of code to be executed if condition1 is true</a:t>
            </a:r>
            <a:br>
              <a:rPr lang="en-IN" sz="2400" dirty="0"/>
            </a:br>
            <a:r>
              <a:rPr lang="en-IN" sz="2400" dirty="0"/>
              <a:t>} </a:t>
            </a:r>
          </a:p>
          <a:p>
            <a:pPr marL="0" indent="0">
              <a:buNone/>
            </a:pPr>
            <a:r>
              <a:rPr lang="en-IN" sz="2400" dirty="0"/>
              <a:t>else if (condition2)</a:t>
            </a:r>
          </a:p>
          <a:p>
            <a:pPr marL="0" indent="0">
              <a:buNone/>
            </a:pPr>
            <a:r>
              <a:rPr lang="en-IN" sz="2400" dirty="0"/>
              <a:t> {</a:t>
            </a:r>
            <a:br>
              <a:rPr lang="en-IN" sz="2400" dirty="0"/>
            </a:br>
            <a:r>
              <a:rPr lang="en-IN" sz="2400" dirty="0"/>
              <a:t>    block of code to be executed if the condition1 is false and condition2 is true</a:t>
            </a:r>
            <a:br>
              <a:rPr lang="en-IN" sz="2400" dirty="0"/>
            </a:br>
            <a:r>
              <a:rPr lang="en-IN" sz="2400" dirty="0"/>
              <a:t>} </a:t>
            </a:r>
          </a:p>
          <a:p>
            <a:pPr marL="0" indent="0">
              <a:buNone/>
            </a:pPr>
            <a:r>
              <a:rPr lang="en-IN" sz="2400" dirty="0"/>
              <a:t>Else</a:t>
            </a:r>
          </a:p>
          <a:p>
            <a:pPr marL="0" indent="0">
              <a:buNone/>
            </a:pPr>
            <a:r>
              <a:rPr lang="en-IN" sz="2400" dirty="0"/>
              <a:t> {</a:t>
            </a:r>
            <a:br>
              <a:rPr lang="en-IN" sz="2400" dirty="0"/>
            </a:br>
            <a:r>
              <a:rPr lang="en-IN" sz="2400" dirty="0"/>
              <a:t>    block of code to be executed if the condition1 is false and condition2 is false</a:t>
            </a:r>
            <a:br>
              <a:rPr lang="en-IN" sz="2400" dirty="0"/>
            </a:br>
            <a:r>
              <a:rPr lang="en-IN" sz="24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17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160417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4900" dirty="0"/>
              <a:t>&lt;html&gt;</a:t>
            </a:r>
          </a:p>
          <a:p>
            <a:pPr>
              <a:buNone/>
            </a:pPr>
            <a:r>
              <a:rPr lang="en-IN" sz="4900" dirty="0"/>
              <a:t>&lt;body&gt;</a:t>
            </a:r>
          </a:p>
          <a:p>
            <a:pPr>
              <a:buNone/>
            </a:pPr>
            <a:endParaRPr lang="en-IN" sz="4900" dirty="0"/>
          </a:p>
          <a:p>
            <a:pPr>
              <a:buNone/>
            </a:pPr>
            <a:r>
              <a:rPr lang="en-IN" sz="4900" dirty="0"/>
              <a:t>&lt;p&gt;Click the button to get a time-based greeting:&lt;/p&gt;</a:t>
            </a:r>
          </a:p>
          <a:p>
            <a:pPr>
              <a:buNone/>
            </a:pPr>
            <a:endParaRPr lang="en-IN" sz="4900" dirty="0"/>
          </a:p>
          <a:p>
            <a:pPr>
              <a:buNone/>
            </a:pPr>
            <a:r>
              <a:rPr lang="en-IN" sz="4900" dirty="0"/>
              <a:t>&lt;button </a:t>
            </a:r>
            <a:r>
              <a:rPr lang="en-IN" sz="4900" dirty="0" err="1"/>
              <a:t>onclick</a:t>
            </a:r>
            <a:r>
              <a:rPr lang="en-IN" sz="4900" dirty="0"/>
              <a:t>="</a:t>
            </a:r>
            <a:r>
              <a:rPr lang="en-IN" sz="4900" dirty="0" err="1"/>
              <a:t>myFunction</a:t>
            </a:r>
            <a:r>
              <a:rPr lang="en-IN" sz="4900" dirty="0"/>
              <a:t>()"&gt;Try it&lt;/button&gt;</a:t>
            </a:r>
          </a:p>
          <a:p>
            <a:pPr>
              <a:buNone/>
            </a:pPr>
            <a:endParaRPr lang="en-IN" sz="4900" dirty="0"/>
          </a:p>
          <a:p>
            <a:pPr>
              <a:buNone/>
            </a:pPr>
            <a:r>
              <a:rPr lang="en-IN" sz="4900" dirty="0"/>
              <a:t>&lt;p id="demo"&gt;&lt;/p&gt;</a:t>
            </a:r>
          </a:p>
          <a:p>
            <a:pPr>
              <a:buNone/>
            </a:pPr>
            <a:endParaRPr lang="en-IN" sz="4900" dirty="0"/>
          </a:p>
          <a:p>
            <a:pPr>
              <a:buNone/>
            </a:pPr>
            <a:r>
              <a:rPr lang="en-IN" sz="4900" dirty="0"/>
              <a:t>&lt;script&gt;</a:t>
            </a:r>
          </a:p>
          <a:p>
            <a:pPr>
              <a:buNone/>
            </a:pPr>
            <a:r>
              <a:rPr lang="en-IN" sz="4900" dirty="0"/>
              <a:t>function </a:t>
            </a:r>
            <a:r>
              <a:rPr lang="en-IN" sz="4900" dirty="0" err="1"/>
              <a:t>myFunction</a:t>
            </a:r>
            <a:r>
              <a:rPr lang="en-IN" sz="4900" dirty="0"/>
              <a:t>() {</a:t>
            </a:r>
          </a:p>
          <a:p>
            <a:pPr>
              <a:buNone/>
            </a:pPr>
            <a:r>
              <a:rPr lang="en-IN" sz="4900" dirty="0"/>
              <a:t>    </a:t>
            </a:r>
            <a:r>
              <a:rPr lang="en-IN" sz="4900" dirty="0" err="1"/>
              <a:t>var</a:t>
            </a:r>
            <a:r>
              <a:rPr lang="en-IN" sz="4900" dirty="0"/>
              <a:t> greeting;</a:t>
            </a:r>
          </a:p>
          <a:p>
            <a:pPr>
              <a:buNone/>
            </a:pPr>
            <a:r>
              <a:rPr lang="en-IN" sz="4900" dirty="0"/>
              <a:t>    </a:t>
            </a:r>
            <a:r>
              <a:rPr lang="en-IN" sz="4900" dirty="0" err="1"/>
              <a:t>var</a:t>
            </a:r>
            <a:r>
              <a:rPr lang="en-IN" sz="4900" dirty="0"/>
              <a:t> time = new Date().</a:t>
            </a:r>
            <a:r>
              <a:rPr lang="en-IN" sz="4900" dirty="0" err="1"/>
              <a:t>getHours</a:t>
            </a:r>
            <a:r>
              <a:rPr lang="en-IN" sz="4900" dirty="0"/>
              <a:t>();</a:t>
            </a:r>
          </a:p>
          <a:p>
            <a:pPr>
              <a:buNone/>
            </a:pPr>
            <a:r>
              <a:rPr lang="en-IN" sz="4900" dirty="0">
                <a:solidFill>
                  <a:srgbClr val="FF0000"/>
                </a:solidFill>
              </a:rPr>
              <a:t>    if (time &lt; 10) {</a:t>
            </a:r>
          </a:p>
          <a:p>
            <a:pPr>
              <a:buNone/>
            </a:pPr>
            <a:r>
              <a:rPr lang="en-IN" sz="4900" dirty="0">
                <a:solidFill>
                  <a:srgbClr val="FF0000"/>
                </a:solidFill>
              </a:rPr>
              <a:t>        greeting = "Good morning";</a:t>
            </a:r>
          </a:p>
          <a:p>
            <a:pPr>
              <a:buNone/>
            </a:pPr>
            <a:r>
              <a:rPr lang="en-IN" sz="4900" dirty="0">
                <a:solidFill>
                  <a:srgbClr val="FF0000"/>
                </a:solidFill>
              </a:rPr>
              <a:t>    } else if (time &lt; 20) {</a:t>
            </a:r>
          </a:p>
          <a:p>
            <a:pPr>
              <a:buNone/>
            </a:pPr>
            <a:r>
              <a:rPr lang="en-IN" sz="4900" dirty="0">
                <a:solidFill>
                  <a:srgbClr val="FF0000"/>
                </a:solidFill>
              </a:rPr>
              <a:t>        greeting = "Good day";</a:t>
            </a:r>
          </a:p>
          <a:p>
            <a:pPr>
              <a:buNone/>
            </a:pPr>
            <a:r>
              <a:rPr lang="en-IN" sz="4900" dirty="0">
                <a:solidFill>
                  <a:srgbClr val="FF0000"/>
                </a:solidFill>
              </a:rPr>
              <a:t>    } else {</a:t>
            </a:r>
          </a:p>
          <a:p>
            <a:pPr>
              <a:buNone/>
            </a:pPr>
            <a:r>
              <a:rPr lang="en-IN" sz="4900" dirty="0">
                <a:solidFill>
                  <a:srgbClr val="FF0000"/>
                </a:solidFill>
              </a:rPr>
              <a:t>        greeting = "Good evening";</a:t>
            </a:r>
          </a:p>
          <a:p>
            <a:pPr>
              <a:buNone/>
            </a:pPr>
            <a:r>
              <a:rPr lang="en-IN" sz="4900" dirty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IN" sz="4900" dirty="0" err="1"/>
              <a:t>document.getElementById</a:t>
            </a:r>
            <a:r>
              <a:rPr lang="en-IN" sz="4900" dirty="0"/>
              <a:t>("demo").</a:t>
            </a:r>
            <a:r>
              <a:rPr lang="en-IN" sz="4900" dirty="0" err="1"/>
              <a:t>innerHTML</a:t>
            </a:r>
            <a:r>
              <a:rPr lang="en-IN" sz="4900" dirty="0"/>
              <a:t> = greeting;</a:t>
            </a:r>
          </a:p>
          <a:p>
            <a:pPr>
              <a:buNone/>
            </a:pPr>
            <a:r>
              <a:rPr lang="en-IN" sz="4900" dirty="0"/>
              <a:t>}</a:t>
            </a:r>
          </a:p>
          <a:p>
            <a:pPr>
              <a:buNone/>
            </a:pPr>
            <a:r>
              <a:rPr lang="en-IN" sz="4900" dirty="0"/>
              <a:t>&lt;/script&gt;</a:t>
            </a:r>
          </a:p>
          <a:p>
            <a:pPr>
              <a:buNone/>
            </a:pPr>
            <a:endParaRPr lang="en-IN" sz="4900" dirty="0"/>
          </a:p>
          <a:p>
            <a:pPr>
              <a:buNone/>
            </a:pPr>
            <a:r>
              <a:rPr lang="en-IN" sz="4900" dirty="0"/>
              <a:t>&lt;/body&gt;</a:t>
            </a:r>
          </a:p>
          <a:p>
            <a:pPr>
              <a:buNone/>
            </a:pPr>
            <a:r>
              <a:rPr lang="en-IN" sz="4900" dirty="0"/>
              <a:t>&lt;/html&gt;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074" y="16764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7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Switch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switch(expression) </a:t>
            </a:r>
          </a:p>
          <a:p>
            <a:pPr marL="0" indent="0">
              <a:buNone/>
            </a:pP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    case n:</a:t>
            </a:r>
            <a:br>
              <a:rPr lang="en-IN" sz="2400" dirty="0"/>
            </a:br>
            <a:r>
              <a:rPr lang="en-IN" sz="2400" dirty="0"/>
              <a:t>        code block </a:t>
            </a:r>
            <a:br>
              <a:rPr lang="en-IN" sz="2400" dirty="0"/>
            </a:br>
            <a:r>
              <a:rPr lang="en-IN" sz="2400" dirty="0"/>
              <a:t>        break;</a:t>
            </a:r>
            <a:br>
              <a:rPr lang="en-IN" sz="2400" dirty="0"/>
            </a:br>
            <a:r>
              <a:rPr lang="en-IN" sz="2400" dirty="0"/>
              <a:t>    case n:</a:t>
            </a:r>
            <a:br>
              <a:rPr lang="en-IN" sz="2400" dirty="0"/>
            </a:br>
            <a:r>
              <a:rPr lang="en-IN" sz="2400" dirty="0"/>
              <a:t>        code block</a:t>
            </a:r>
            <a:br>
              <a:rPr lang="en-IN" sz="2400" dirty="0"/>
            </a:br>
            <a:r>
              <a:rPr lang="en-IN" sz="2400" dirty="0"/>
              <a:t>        break;</a:t>
            </a:r>
            <a:br>
              <a:rPr lang="en-IN" sz="2400" dirty="0"/>
            </a:br>
            <a:r>
              <a:rPr lang="en-IN" sz="2400" dirty="0"/>
              <a:t>    default:</a:t>
            </a:r>
            <a:br>
              <a:rPr lang="en-IN" sz="2400" dirty="0"/>
            </a:br>
            <a:r>
              <a:rPr lang="en-IN" sz="2400" dirty="0"/>
              <a:t>        code block</a:t>
            </a:r>
            <a:br>
              <a:rPr lang="en-IN" sz="2400" dirty="0"/>
            </a:br>
            <a:r>
              <a:rPr lang="en-IN" sz="24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2133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1. The switch expression is evaluated once.</a:t>
            </a:r>
          </a:p>
          <a:p>
            <a:r>
              <a:rPr lang="en-IN" dirty="0"/>
              <a:t>2. The value of the expression is compared </a:t>
            </a:r>
          </a:p>
          <a:p>
            <a:r>
              <a:rPr lang="en-IN" dirty="0"/>
              <a:t>     with the values of each case.</a:t>
            </a:r>
          </a:p>
          <a:p>
            <a:r>
              <a:rPr lang="en-IN" dirty="0"/>
              <a:t>3. If there is a match, the associated block of </a:t>
            </a:r>
          </a:p>
          <a:p>
            <a:r>
              <a:rPr lang="en-IN" dirty="0"/>
              <a:t>    code is executed.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09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dirty="0"/>
              <a:t>&lt;html&gt;</a:t>
            </a:r>
          </a:p>
          <a:p>
            <a:pPr>
              <a:buNone/>
            </a:pPr>
            <a:r>
              <a:rPr lang="en-IN" sz="1200" dirty="0"/>
              <a:t>&lt;body&gt;</a:t>
            </a:r>
          </a:p>
          <a:p>
            <a:pPr>
              <a:buNone/>
            </a:pPr>
            <a:r>
              <a:rPr lang="en-IN" sz="1200" dirty="0"/>
              <a:t>&lt;p id="demo"&gt;&lt;/p&gt;</a:t>
            </a:r>
          </a:p>
          <a:p>
            <a:pPr>
              <a:buNone/>
            </a:pPr>
            <a:r>
              <a:rPr lang="en-IN" sz="1200" dirty="0"/>
              <a:t>&lt;script&gt;</a:t>
            </a:r>
          </a:p>
          <a:p>
            <a:pPr>
              <a:buNone/>
            </a:pPr>
            <a:r>
              <a:rPr lang="en-IN" sz="1200" dirty="0" err="1"/>
              <a:t>var</a:t>
            </a:r>
            <a:r>
              <a:rPr lang="en-IN" sz="1200" dirty="0"/>
              <a:t> day;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switch (new Date().</a:t>
            </a:r>
            <a:r>
              <a:rPr lang="en-IN" sz="1200" dirty="0" err="1">
                <a:solidFill>
                  <a:srgbClr val="FF0000"/>
                </a:solidFill>
              </a:rPr>
              <a:t>getDay</a:t>
            </a:r>
            <a:r>
              <a:rPr lang="en-IN" sz="1200" dirty="0">
                <a:solidFill>
                  <a:srgbClr val="FF0000"/>
                </a:solidFill>
              </a:rPr>
              <a:t>()) {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case 0: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day = "Sunday";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break;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case 1: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day = "Monday";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break;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case 2: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day = "Tuesday";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break;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case 3: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day = "Wednesday";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break;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case 4: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day = "Thursday";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break;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case 5: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day = "Friday";</a:t>
            </a:r>
          </a:p>
          <a:p>
            <a:pPr>
              <a:buNone/>
            </a:pPr>
            <a:r>
              <a:rPr lang="en-IN" sz="1200" dirty="0">
                <a:solidFill>
                  <a:srgbClr val="FF0000"/>
                </a:solidFill>
              </a:rPr>
              <a:t>        break;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497388"/>
            <a:ext cx="2724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38600" y="1066800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IN" sz="1200" dirty="0">
                <a:solidFill>
                  <a:srgbClr val="FF0000"/>
                </a:solidFill>
              </a:rPr>
              <a:t>case  6:</a:t>
            </a:r>
          </a:p>
          <a:p>
            <a:pPr>
              <a:buFont typeface="Arial" pitchFamily="34" charset="0"/>
              <a:buNone/>
            </a:pPr>
            <a:r>
              <a:rPr lang="en-IN" sz="1200" dirty="0">
                <a:solidFill>
                  <a:srgbClr val="FF0000"/>
                </a:solidFill>
              </a:rPr>
              <a:t>        day = "Saturday";</a:t>
            </a:r>
          </a:p>
          <a:p>
            <a:pPr>
              <a:buFont typeface="Arial" pitchFamily="34" charset="0"/>
              <a:buNone/>
            </a:pPr>
            <a:r>
              <a:rPr lang="en-IN" sz="1200" dirty="0">
                <a:solidFill>
                  <a:srgbClr val="FF0000"/>
                </a:solidFill>
              </a:rPr>
              <a:t>}</a:t>
            </a:r>
          </a:p>
          <a:p>
            <a:pPr>
              <a:buFont typeface="Arial" pitchFamily="34" charset="0"/>
              <a:buNone/>
            </a:pPr>
            <a:r>
              <a:rPr lang="en-IN" sz="1200" dirty="0" err="1"/>
              <a:t>document.getElementById</a:t>
            </a:r>
            <a:r>
              <a:rPr lang="en-IN" sz="1200" dirty="0"/>
              <a:t>("demo").</a:t>
            </a:r>
            <a:r>
              <a:rPr lang="en-IN" sz="1200" dirty="0" err="1"/>
              <a:t>innerHTML</a:t>
            </a:r>
            <a:r>
              <a:rPr lang="en-IN" sz="1200" dirty="0"/>
              <a:t> = "Today is " + day;</a:t>
            </a:r>
          </a:p>
          <a:p>
            <a:pPr>
              <a:buFont typeface="Arial" pitchFamily="34" charset="0"/>
              <a:buNone/>
            </a:pPr>
            <a:r>
              <a:rPr lang="en-IN" sz="1200" dirty="0"/>
              <a:t>&lt;/script&gt;</a:t>
            </a:r>
          </a:p>
          <a:p>
            <a:pPr>
              <a:buFont typeface="Arial" pitchFamily="34" charset="0"/>
              <a:buNone/>
            </a:pPr>
            <a:endParaRPr lang="en-IN" sz="1200" dirty="0"/>
          </a:p>
          <a:p>
            <a:pPr>
              <a:buFont typeface="Arial" pitchFamily="34" charset="0"/>
              <a:buNone/>
            </a:pPr>
            <a:r>
              <a:rPr lang="en-IN" sz="1200" dirty="0"/>
              <a:t>&lt;/body&gt;</a:t>
            </a:r>
          </a:p>
          <a:p>
            <a:pPr>
              <a:buFont typeface="Arial" pitchFamily="34" charset="0"/>
              <a:buNone/>
            </a:pPr>
            <a:r>
              <a:rPr lang="en-IN" sz="1200" dirty="0"/>
              <a:t>&lt;/html&gt;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3173</Words>
  <Application>Microsoft Office PowerPoint</Application>
  <PresentationFormat>On-screen Show (4:3)</PresentationFormat>
  <Paragraphs>526</Paragraphs>
  <Slides>42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Office Theme</vt:lpstr>
      <vt:lpstr>JavaScript</vt:lpstr>
      <vt:lpstr>Control structure / Conditional Statements </vt:lpstr>
      <vt:lpstr>The if Statement </vt:lpstr>
      <vt:lpstr>The else Statement </vt:lpstr>
      <vt:lpstr>Example</vt:lpstr>
      <vt:lpstr>The else if Statement </vt:lpstr>
      <vt:lpstr>Example</vt:lpstr>
      <vt:lpstr>Switch Statement </vt:lpstr>
      <vt:lpstr>Example</vt:lpstr>
      <vt:lpstr>The break Keyword </vt:lpstr>
      <vt:lpstr>The default Keyword </vt:lpstr>
      <vt:lpstr>Default Not last case</vt:lpstr>
      <vt:lpstr>JavaScript Loops </vt:lpstr>
      <vt:lpstr>The For Loop </vt:lpstr>
      <vt:lpstr>Example</vt:lpstr>
      <vt:lpstr>The While Loop </vt:lpstr>
      <vt:lpstr>Example</vt:lpstr>
      <vt:lpstr>The Do/While Loop </vt:lpstr>
      <vt:lpstr>Example</vt:lpstr>
      <vt:lpstr>The For/In Loop </vt:lpstr>
      <vt:lpstr>JavaScript Popup Boxes </vt:lpstr>
      <vt:lpstr>Alert Box </vt:lpstr>
      <vt:lpstr>Example</vt:lpstr>
      <vt:lpstr>Confirm Box </vt:lpstr>
      <vt:lpstr>Example</vt:lpstr>
      <vt:lpstr>Prompt Box </vt:lpstr>
      <vt:lpstr>Example</vt:lpstr>
      <vt:lpstr>PowerPoint Presentation</vt:lpstr>
      <vt:lpstr>Line Breaks </vt:lpstr>
      <vt:lpstr>JavaScript and Object</vt:lpstr>
      <vt:lpstr>Built In Object</vt:lpstr>
      <vt:lpstr>Browser Object</vt:lpstr>
      <vt:lpstr>DOM Object</vt:lpstr>
      <vt:lpstr>Built-In Object</vt:lpstr>
      <vt:lpstr>Number Object</vt:lpstr>
      <vt:lpstr>Example</vt:lpstr>
      <vt:lpstr>Number Method</vt:lpstr>
      <vt:lpstr>The toString() Method</vt:lpstr>
      <vt:lpstr>The toExponential() Method </vt:lpstr>
      <vt:lpstr>The toFixed() Method </vt:lpstr>
      <vt:lpstr>The toPrecision() Method </vt:lpstr>
      <vt:lpstr>The valueOf()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Hardi Desai Patel</dc:creator>
  <cp:lastModifiedBy>TA17 COED COED</cp:lastModifiedBy>
  <cp:revision>129</cp:revision>
  <dcterms:created xsi:type="dcterms:W3CDTF">2006-08-16T00:00:00Z</dcterms:created>
  <dcterms:modified xsi:type="dcterms:W3CDTF">2020-05-19T04:00:48Z</dcterms:modified>
</cp:coreProperties>
</file>