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1" r:id="rId4"/>
    <p:sldId id="259" r:id="rId5"/>
    <p:sldId id="262" r:id="rId6"/>
    <p:sldId id="263" r:id="rId7"/>
    <p:sldId id="264" r:id="rId8"/>
    <p:sldId id="265" r:id="rId9"/>
    <p:sldId id="267" r:id="rId10"/>
    <p:sldId id="286" r:id="rId11"/>
    <p:sldId id="268" r:id="rId12"/>
    <p:sldId id="269" r:id="rId13"/>
    <p:sldId id="272" r:id="rId14"/>
    <p:sldId id="270" r:id="rId15"/>
    <p:sldId id="273" r:id="rId16"/>
    <p:sldId id="274" r:id="rId17"/>
    <p:sldId id="275" r:id="rId18"/>
    <p:sldId id="277" r:id="rId19"/>
    <p:sldId id="287" r:id="rId20"/>
    <p:sldId id="280" r:id="rId21"/>
    <p:sldId id="288" r:id="rId22"/>
    <p:sldId id="283" r:id="rId23"/>
    <p:sldId id="289"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70AA3-DCDC-4C52-911F-CBE489BE2AB9}" type="datetimeFigureOut">
              <a:rPr lang="en-US" smtClean="0"/>
              <a:t>5/19/2020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7BBD6A-8350-48B5-ACD3-0D9DB150F98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37ACF3-6BC2-4373-903E-2F96EEF0AC72}"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383672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7ACF3-6BC2-4373-903E-2F96EEF0AC72}"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283174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7ACF3-6BC2-4373-903E-2F96EEF0AC72}"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363353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7ACF3-6BC2-4373-903E-2F96EEF0AC72}"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182863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37ACF3-6BC2-4373-903E-2F96EEF0AC72}"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25571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37ACF3-6BC2-4373-903E-2F96EEF0AC72}" type="datetimeFigureOut">
              <a:rPr lang="en-US" smtClean="0"/>
              <a:pPr/>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36581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37ACF3-6BC2-4373-903E-2F96EEF0AC72}" type="datetimeFigureOut">
              <a:rPr lang="en-US" smtClean="0"/>
              <a:pPr/>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242240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37ACF3-6BC2-4373-903E-2F96EEF0AC72}" type="datetimeFigureOut">
              <a:rPr lang="en-US" smtClean="0"/>
              <a:pPr/>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7543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7ACF3-6BC2-4373-903E-2F96EEF0AC72}" type="datetimeFigureOut">
              <a:rPr lang="en-US" smtClean="0"/>
              <a:pPr/>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250136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7ACF3-6BC2-4373-903E-2F96EEF0AC72}" type="datetimeFigureOut">
              <a:rPr lang="en-US" smtClean="0"/>
              <a:pPr/>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28866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37ACF3-6BC2-4373-903E-2F96EEF0AC72}" type="datetimeFigureOut">
              <a:rPr lang="en-US" smtClean="0"/>
              <a:pPr/>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A93D1-69BC-489F-86F2-4A61E772A3F4}" type="slidenum">
              <a:rPr lang="en-US" smtClean="0"/>
              <a:pPr/>
              <a:t>‹#›</a:t>
            </a:fld>
            <a:endParaRPr lang="en-US"/>
          </a:p>
        </p:txBody>
      </p:sp>
    </p:spTree>
    <p:extLst>
      <p:ext uri="{BB962C8B-B14F-4D97-AF65-F5344CB8AC3E}">
        <p14:creationId xmlns:p14="http://schemas.microsoft.com/office/powerpoint/2010/main" val="110907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ACF3-6BC2-4373-903E-2F96EEF0AC72}" type="datetimeFigureOut">
              <a:rPr lang="en-US" smtClean="0"/>
              <a:pPr/>
              <a:t>5/19/2020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A93D1-69BC-489F-86F2-4A61E772A3F4}" type="slidenum">
              <a:rPr lang="en-US" smtClean="0"/>
              <a:pPr/>
              <a:t>‹#›</a:t>
            </a:fld>
            <a:endParaRPr lang="en-US"/>
          </a:p>
        </p:txBody>
      </p:sp>
    </p:spTree>
    <p:extLst>
      <p:ext uri="{BB962C8B-B14F-4D97-AF65-F5344CB8AC3E}">
        <p14:creationId xmlns:p14="http://schemas.microsoft.com/office/powerpoint/2010/main" val="1701127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JAVASCRIPT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0483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166" y="199872"/>
            <a:ext cx="10515600" cy="1325563"/>
          </a:xfrm>
        </p:spPr>
        <p:txBody>
          <a:bodyPr/>
          <a:lstStyle/>
          <a:p>
            <a:r>
              <a:rPr lang="en-US" dirty="0"/>
              <a:t>Example</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a:t>&lt;html&gt;</a:t>
            </a:r>
          </a:p>
          <a:p>
            <a:pPr>
              <a:buNone/>
            </a:pPr>
            <a:r>
              <a:rPr lang="en-IN" dirty="0"/>
              <a:t>&lt;head&gt; </a:t>
            </a:r>
          </a:p>
          <a:p>
            <a:pPr>
              <a:buNone/>
            </a:pPr>
            <a:r>
              <a:rPr lang="en-IN" dirty="0"/>
              <a:t>&lt;title&gt;JavaScript </a:t>
            </a:r>
            <a:r>
              <a:rPr lang="en-IN" dirty="0" err="1"/>
              <a:t>toString</a:t>
            </a:r>
            <a:r>
              <a:rPr lang="en-IN" dirty="0"/>
              <a:t>() Method&lt;/title&gt; </a:t>
            </a:r>
          </a:p>
          <a:p>
            <a:pPr>
              <a:buNone/>
            </a:pPr>
            <a:r>
              <a:rPr lang="en-IN" dirty="0"/>
              <a:t>&lt;/head&gt; </a:t>
            </a:r>
          </a:p>
          <a:p>
            <a:pPr>
              <a:buNone/>
            </a:pPr>
            <a:r>
              <a:rPr lang="en-IN" dirty="0"/>
              <a:t>&lt;body&gt; </a:t>
            </a:r>
          </a:p>
          <a:p>
            <a:pPr>
              <a:buNone/>
            </a:pPr>
            <a:r>
              <a:rPr lang="en-IN" dirty="0"/>
              <a:t>	&lt;script type="text/</a:t>
            </a:r>
            <a:r>
              <a:rPr lang="en-IN" dirty="0" err="1"/>
              <a:t>javascript</a:t>
            </a:r>
            <a:r>
              <a:rPr lang="en-IN" dirty="0"/>
              <a:t>"&gt; </a:t>
            </a:r>
            <a:r>
              <a:rPr lang="en-IN" dirty="0" err="1"/>
              <a:t>var</a:t>
            </a:r>
            <a:r>
              <a:rPr lang="en-IN" dirty="0"/>
              <a:t> flag = new Boolean(false); 	</a:t>
            </a:r>
            <a:r>
              <a:rPr lang="en-IN" dirty="0" err="1"/>
              <a:t>document.write</a:t>
            </a:r>
            <a:r>
              <a:rPr lang="en-IN" dirty="0"/>
              <a:t>( "</a:t>
            </a:r>
            <a:r>
              <a:rPr lang="en-IN" dirty="0" err="1"/>
              <a:t>flag.toString</a:t>
            </a:r>
            <a:r>
              <a:rPr lang="en-IN" dirty="0"/>
              <a:t> is : " + </a:t>
            </a:r>
            <a:r>
              <a:rPr lang="en-IN" dirty="0" err="1">
                <a:solidFill>
                  <a:srgbClr val="FF0000"/>
                </a:solidFill>
              </a:rPr>
              <a:t>flag.toString</a:t>
            </a:r>
            <a:r>
              <a:rPr lang="en-IN" dirty="0">
                <a:solidFill>
                  <a:srgbClr val="FF0000"/>
                </a:solidFill>
              </a:rPr>
              <a:t>() </a:t>
            </a:r>
            <a:r>
              <a:rPr lang="en-IN" dirty="0"/>
              <a:t>); </a:t>
            </a:r>
          </a:p>
          <a:p>
            <a:pPr>
              <a:buNone/>
            </a:pPr>
            <a:r>
              <a:rPr lang="en-IN" dirty="0"/>
              <a:t>	&lt;/script&gt; </a:t>
            </a:r>
          </a:p>
          <a:p>
            <a:pPr>
              <a:buNone/>
            </a:pPr>
            <a:r>
              <a:rPr lang="en-IN" dirty="0"/>
              <a:t>&lt;/body&gt; </a:t>
            </a:r>
          </a:p>
          <a:p>
            <a:pPr>
              <a:buNone/>
            </a:pPr>
            <a:r>
              <a:rPr lang="en-IN" dirty="0"/>
              <a:t>&lt;/html&gt;</a:t>
            </a:r>
          </a:p>
        </p:txBody>
      </p:sp>
      <p:sp>
        <p:nvSpPr>
          <p:cNvPr id="1025" name="Rectangle 1"/>
          <p:cNvSpPr>
            <a:spLocks noChangeArrowheads="1"/>
          </p:cNvSpPr>
          <p:nvPr/>
        </p:nvSpPr>
        <p:spPr bwMode="auto">
          <a:xfrm>
            <a:off x="9342303" y="2005070"/>
            <a:ext cx="2447786" cy="923330"/>
          </a:xfrm>
          <a:prstGeom prst="rect">
            <a:avLst/>
          </a:prstGeom>
          <a:solidFill>
            <a:srgbClr val="F1F1F1"/>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rgbClr val="000000"/>
                </a:solidFill>
                <a:effectLst/>
                <a:latin typeface="Verdana" pitchFamily="34" charset="0"/>
                <a:cs typeface="Arial" pitchFamily="34" charset="0"/>
              </a:rPr>
              <a:t>Output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313131"/>
                </a:solidFill>
                <a:effectLst/>
                <a:latin typeface="Menlo"/>
                <a:cs typeface="Arial" pitchFamily="34" charset="0"/>
              </a:rPr>
              <a:t>flag.toString</a:t>
            </a:r>
            <a:r>
              <a:rPr kumimoji="0" lang="en-US" sz="2000" b="0" i="0" u="none" strike="noStrike" cap="none" normalizeH="0" baseline="0" dirty="0">
                <a:ln>
                  <a:noFill/>
                </a:ln>
                <a:solidFill>
                  <a:srgbClr val="313131"/>
                </a:solidFill>
                <a:effectLst/>
                <a:latin typeface="Menlo"/>
                <a:cs typeface="Arial" pitchFamily="34" charset="0"/>
              </a:rPr>
              <a:t> is : false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Arrays Object</a:t>
            </a:r>
            <a:br>
              <a:rPr lang="en-US" dirty="0"/>
            </a:br>
            <a:endParaRPr lang="en-US" dirty="0"/>
          </a:p>
        </p:txBody>
      </p:sp>
      <p:sp>
        <p:nvSpPr>
          <p:cNvPr id="4" name="Rectangle 1"/>
          <p:cNvSpPr>
            <a:spLocks noGrp="1" noChangeArrowheads="1"/>
          </p:cNvSpPr>
          <p:nvPr>
            <p:ph idx="1"/>
          </p:nvPr>
        </p:nvSpPr>
        <p:spPr bwMode="auto">
          <a:xfrm>
            <a:off x="254761" y="1220248"/>
            <a:ext cx="11826402" cy="4453733"/>
          </a:xfrm>
          <a:prstGeom prst="rect">
            <a:avLst/>
          </a:prstGeom>
          <a:noFill/>
          <a:ln>
            <a:noFill/>
          </a:ln>
          <a:effectLst/>
        </p:spPr>
        <p:txBody>
          <a:bodyPr vert="horz" wrap="square" lIns="0" tIns="9522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1" i="0" u="none" strike="noStrike" cap="none" normalizeH="0" baseline="0" dirty="0">
                <a:ln>
                  <a:noFill/>
                </a:ln>
                <a:solidFill>
                  <a:srgbClr val="000000"/>
                </a:solidFill>
                <a:effectLst/>
                <a:latin typeface="Verdana" panose="020B0604030504040204" pitchFamily="34" charset="0"/>
              </a:rPr>
              <a:t>Array</a:t>
            </a:r>
            <a:r>
              <a:rPr kumimoji="0" lang="en-US" altLang="en-US" sz="1800" b="0" i="0" u="none" strike="noStrike" cap="none" normalizeH="0" baseline="0" dirty="0">
                <a:ln>
                  <a:noFill/>
                </a:ln>
                <a:solidFill>
                  <a:srgbClr val="000000"/>
                </a:solidFill>
                <a:effectLst/>
                <a:latin typeface="Verdana" panose="020B0604030504040204" pitchFamily="34" charset="0"/>
              </a:rPr>
              <a:t> object lets you store multiple values in a single variable.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Verdana" panose="020B0604030504040204" pitchFamily="34" charset="0"/>
              </a:rPr>
              <a:t>It stores a fixed-size sequential collection of elements of the same type.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Verdana" panose="020B0604030504040204" pitchFamily="34" charset="0"/>
              </a:rPr>
              <a:t>An array is used to store a collection of data, but it is often more useful to think of an array as a collection of variables of the same type.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Verdana" panose="020B0604030504040204" pitchFamily="34" charset="0"/>
              </a:rPr>
              <a:t>Syntax</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Verdana" panose="020B0604030504040204" pitchFamily="34" charset="0"/>
              </a:rPr>
              <a:t>	</a:t>
            </a:r>
            <a:r>
              <a:rPr kumimoji="0" lang="en-US" altLang="en-US" sz="1800" b="0" i="0" u="none" strike="noStrike" cap="none" normalizeH="0" baseline="0" dirty="0" err="1">
                <a:ln>
                  <a:noFill/>
                </a:ln>
                <a:solidFill>
                  <a:srgbClr val="000088"/>
                </a:solidFill>
                <a:effectLst/>
                <a:latin typeface="Menlo"/>
              </a:rPr>
              <a:t>var</a:t>
            </a:r>
            <a:r>
              <a:rPr kumimoji="0" lang="en-US" altLang="en-US" sz="1800" b="0" i="0" u="none" strike="noStrike" cap="none" normalizeH="0" baseline="0" dirty="0">
                <a:ln>
                  <a:noFill/>
                </a:ln>
                <a:solidFill>
                  <a:srgbClr val="313131"/>
                </a:solidFill>
                <a:effectLst/>
                <a:latin typeface="Menlo"/>
              </a:rPr>
              <a:t> fruits </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000088"/>
                </a:solidFill>
                <a:effectLst/>
                <a:latin typeface="Menlo"/>
              </a:rPr>
              <a:t>new</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7F0055"/>
                </a:solidFill>
                <a:effectLst/>
                <a:latin typeface="Menlo"/>
              </a:rPr>
              <a:t>Array</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008800"/>
                </a:solidFill>
                <a:effectLst/>
                <a:latin typeface="Menlo"/>
              </a:rPr>
              <a:t>"apple"</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008800"/>
                </a:solidFill>
                <a:effectLst/>
                <a:latin typeface="Menlo"/>
              </a:rPr>
              <a:t>"orange"</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008800"/>
                </a:solidFill>
                <a:effectLst/>
                <a:latin typeface="Menlo"/>
              </a:rPr>
              <a:t>"mango"</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666600"/>
                </a:solidFill>
                <a:effectLst/>
                <a:latin typeface="Menlo"/>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1" i="0" u="none" strike="noStrike" cap="none" normalizeH="0" baseline="0" dirty="0">
                <a:ln>
                  <a:noFill/>
                </a:ln>
                <a:solidFill>
                  <a:srgbClr val="000000"/>
                </a:solidFill>
                <a:effectLst/>
                <a:latin typeface="Verdana" panose="020B0604030504040204" pitchFamily="34" charset="0"/>
              </a:rPr>
              <a:t>Array</a:t>
            </a:r>
            <a:r>
              <a:rPr kumimoji="0" lang="en-US" altLang="en-US" sz="1800" b="0" i="0" u="none" strike="noStrike" cap="none" normalizeH="0" baseline="0" dirty="0">
                <a:ln>
                  <a:noFill/>
                </a:ln>
                <a:solidFill>
                  <a:srgbClr val="000000"/>
                </a:solidFill>
                <a:effectLst/>
                <a:latin typeface="Verdana" panose="020B0604030504040204" pitchFamily="34" charset="0"/>
              </a:rPr>
              <a:t> parameter is a list of strings or integers.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Verdana" panose="020B0604030504040204" pitchFamily="34" charset="0"/>
              </a:rPr>
              <a:t>When you specify a single numeric parameter with the Array constructor, you specify the initial length of the array. </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9714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Properties</a:t>
            </a:r>
            <a:br>
              <a:rPr lang="en-US" dirty="0"/>
            </a:br>
            <a:endParaRPr lang="en-US" dirty="0"/>
          </a:p>
        </p:txBody>
      </p:sp>
      <p:sp>
        <p:nvSpPr>
          <p:cNvPr id="3" name="Content Placeholder 2"/>
          <p:cNvSpPr>
            <a:spLocks noGrp="1"/>
          </p:cNvSpPr>
          <p:nvPr>
            <p:ph idx="1"/>
          </p:nvPr>
        </p:nvSpPr>
        <p:spPr/>
        <p:txBody>
          <a:bodyPr/>
          <a:lstStyle/>
          <a:p>
            <a:r>
              <a:rPr lang="en-US" b="1" dirty="0"/>
              <a:t>length:</a:t>
            </a:r>
          </a:p>
          <a:p>
            <a:pPr lvl="1"/>
            <a:r>
              <a:rPr lang="en-US" dirty="0"/>
              <a:t>Returns the number of elements in an array.</a:t>
            </a:r>
          </a:p>
        </p:txBody>
      </p:sp>
    </p:spTree>
    <p:extLst>
      <p:ext uri="{BB962C8B-B14F-4D97-AF65-F5344CB8AC3E}">
        <p14:creationId xmlns:p14="http://schemas.microsoft.com/office/powerpoint/2010/main" val="238748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Rectangle 2"/>
          <p:cNvSpPr>
            <a:spLocks noGrp="1" noChangeArrowheads="1"/>
          </p:cNvSpPr>
          <p:nvPr>
            <p:ph idx="1"/>
          </p:nvPr>
        </p:nvSpPr>
        <p:spPr bwMode="auto">
          <a:xfrm>
            <a:off x="838200" y="1586961"/>
            <a:ext cx="10515600" cy="42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6348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IN" sz="2400" dirty="0"/>
              <a:t>&lt;html&gt;</a:t>
            </a:r>
          </a:p>
          <a:p>
            <a:pPr marL="0" lvl="0" indent="0" eaLnBrk="0" fontAlgn="base" hangingPunct="0">
              <a:lnSpc>
                <a:spcPct val="100000"/>
              </a:lnSpc>
              <a:spcBef>
                <a:spcPct val="0"/>
              </a:spcBef>
              <a:spcAft>
                <a:spcPct val="0"/>
              </a:spcAft>
              <a:buNone/>
            </a:pPr>
            <a:r>
              <a:rPr lang="en-IN" sz="2400" dirty="0"/>
              <a:t> &lt;head&gt;</a:t>
            </a:r>
          </a:p>
          <a:p>
            <a:pPr marL="0" lvl="0" indent="0" eaLnBrk="0" fontAlgn="base" hangingPunct="0">
              <a:lnSpc>
                <a:spcPct val="100000"/>
              </a:lnSpc>
              <a:spcBef>
                <a:spcPct val="0"/>
              </a:spcBef>
              <a:spcAft>
                <a:spcPct val="0"/>
              </a:spcAft>
              <a:buNone/>
            </a:pPr>
            <a:r>
              <a:rPr lang="en-IN" sz="2400" dirty="0"/>
              <a:t> &lt;title&gt;JavaScript Array length Property&lt;/title&gt; </a:t>
            </a:r>
          </a:p>
          <a:p>
            <a:pPr marL="0" lvl="0" indent="0" eaLnBrk="0" fontAlgn="base" hangingPunct="0">
              <a:lnSpc>
                <a:spcPct val="100000"/>
              </a:lnSpc>
              <a:spcBef>
                <a:spcPct val="0"/>
              </a:spcBef>
              <a:spcAft>
                <a:spcPct val="0"/>
              </a:spcAft>
              <a:buNone/>
            </a:pPr>
            <a:r>
              <a:rPr lang="en-IN" sz="2400" dirty="0"/>
              <a:t>&lt;/head&gt; </a:t>
            </a:r>
          </a:p>
          <a:p>
            <a:pPr marL="0" lvl="0" indent="0" eaLnBrk="0" fontAlgn="base" hangingPunct="0">
              <a:lnSpc>
                <a:spcPct val="100000"/>
              </a:lnSpc>
              <a:spcBef>
                <a:spcPct val="0"/>
              </a:spcBef>
              <a:spcAft>
                <a:spcPct val="0"/>
              </a:spcAft>
              <a:buNone/>
            </a:pPr>
            <a:endParaRPr lang="en-IN" sz="2400" dirty="0"/>
          </a:p>
          <a:p>
            <a:pPr marL="0" lvl="0" indent="0" eaLnBrk="0" fontAlgn="base" hangingPunct="0">
              <a:lnSpc>
                <a:spcPct val="100000"/>
              </a:lnSpc>
              <a:spcBef>
                <a:spcPct val="0"/>
              </a:spcBef>
              <a:spcAft>
                <a:spcPct val="0"/>
              </a:spcAft>
              <a:buNone/>
            </a:pPr>
            <a:r>
              <a:rPr lang="en-IN" sz="2400" dirty="0"/>
              <a:t>&lt;body&gt;</a:t>
            </a:r>
          </a:p>
          <a:p>
            <a:pPr marL="0" lvl="0" indent="0" eaLnBrk="0" fontAlgn="base" hangingPunct="0">
              <a:lnSpc>
                <a:spcPct val="100000"/>
              </a:lnSpc>
              <a:spcBef>
                <a:spcPct val="0"/>
              </a:spcBef>
              <a:spcAft>
                <a:spcPct val="0"/>
              </a:spcAft>
              <a:buNone/>
            </a:pPr>
            <a:r>
              <a:rPr lang="en-IN" sz="2400" dirty="0"/>
              <a:t>	 &lt;script type="text/</a:t>
            </a:r>
            <a:r>
              <a:rPr lang="en-IN" sz="2400" dirty="0" err="1"/>
              <a:t>javascript</a:t>
            </a:r>
            <a:r>
              <a:rPr lang="en-IN" sz="2400" dirty="0"/>
              <a:t>"&gt; </a:t>
            </a:r>
            <a:r>
              <a:rPr lang="en-IN" sz="2400" dirty="0" err="1"/>
              <a:t>var</a:t>
            </a:r>
            <a:r>
              <a:rPr lang="en-IN" sz="2400" dirty="0"/>
              <a:t> </a:t>
            </a:r>
            <a:r>
              <a:rPr lang="en-IN" sz="2400" dirty="0" err="1"/>
              <a:t>arr</a:t>
            </a:r>
            <a:r>
              <a:rPr lang="en-IN" sz="2400" dirty="0"/>
              <a:t> = new Array( 10, 20, 30 ); </a:t>
            </a:r>
          </a:p>
          <a:p>
            <a:pPr marL="0" lvl="0" indent="0" eaLnBrk="0" fontAlgn="base" hangingPunct="0">
              <a:lnSpc>
                <a:spcPct val="100000"/>
              </a:lnSpc>
              <a:spcBef>
                <a:spcPct val="0"/>
              </a:spcBef>
              <a:spcAft>
                <a:spcPct val="0"/>
              </a:spcAft>
              <a:buNone/>
            </a:pPr>
            <a:r>
              <a:rPr lang="en-IN" sz="2400" dirty="0"/>
              <a:t>		</a:t>
            </a:r>
            <a:r>
              <a:rPr lang="en-IN" sz="2400" dirty="0" err="1"/>
              <a:t>document.write</a:t>
            </a:r>
            <a:r>
              <a:rPr lang="en-IN" sz="2400" dirty="0"/>
              <a:t>("</a:t>
            </a:r>
            <a:r>
              <a:rPr lang="en-IN" sz="2400" dirty="0" err="1"/>
              <a:t>arr.length</a:t>
            </a:r>
            <a:r>
              <a:rPr lang="en-IN" sz="2400" dirty="0"/>
              <a:t> is : " + </a:t>
            </a:r>
            <a:r>
              <a:rPr lang="en-IN" sz="2400" dirty="0" err="1">
                <a:solidFill>
                  <a:srgbClr val="FF0000"/>
                </a:solidFill>
              </a:rPr>
              <a:t>arr.length</a:t>
            </a:r>
            <a:r>
              <a:rPr lang="en-IN" sz="2400" dirty="0"/>
              <a:t>); </a:t>
            </a:r>
          </a:p>
          <a:p>
            <a:pPr marL="0" lvl="0" indent="0" eaLnBrk="0" fontAlgn="base" hangingPunct="0">
              <a:lnSpc>
                <a:spcPct val="100000"/>
              </a:lnSpc>
              <a:spcBef>
                <a:spcPct val="0"/>
              </a:spcBef>
              <a:spcAft>
                <a:spcPct val="0"/>
              </a:spcAft>
              <a:buNone/>
            </a:pPr>
            <a:r>
              <a:rPr lang="en-IN" sz="2400" dirty="0"/>
              <a:t>	&lt;/script&gt; </a:t>
            </a:r>
          </a:p>
          <a:p>
            <a:pPr marL="0" lvl="0" indent="0" eaLnBrk="0" fontAlgn="base" hangingPunct="0">
              <a:lnSpc>
                <a:spcPct val="100000"/>
              </a:lnSpc>
              <a:spcBef>
                <a:spcPct val="0"/>
              </a:spcBef>
              <a:spcAft>
                <a:spcPct val="0"/>
              </a:spcAft>
              <a:buNone/>
            </a:pPr>
            <a:r>
              <a:rPr lang="en-IN" sz="2400" dirty="0"/>
              <a:t>&lt;/body&gt; </a:t>
            </a:r>
          </a:p>
          <a:p>
            <a:pPr marL="0" lvl="0" indent="0" eaLnBrk="0" fontAlgn="base" hangingPunct="0">
              <a:lnSpc>
                <a:spcPct val="100000"/>
              </a:lnSpc>
              <a:spcBef>
                <a:spcPct val="0"/>
              </a:spcBef>
              <a:spcAft>
                <a:spcPct val="0"/>
              </a:spcAft>
              <a:buNone/>
            </a:pPr>
            <a:r>
              <a:rPr lang="en-IN" sz="2400" dirty="0"/>
              <a:t>&lt;/html&gt;</a:t>
            </a:r>
            <a:endParaRPr kumimoji="0" lang="en-US" altLang="en-US" sz="2400" b="0" i="0" u="none" strike="noStrike" cap="none" normalizeH="0" baseline="0" dirty="0">
              <a:ln>
                <a:noFill/>
              </a:ln>
              <a:effectLst/>
              <a:latin typeface="Arial" panose="020B0604020202020204" pitchFamily="34" charset="0"/>
            </a:endParaRPr>
          </a:p>
        </p:txBody>
      </p:sp>
      <p:sp>
        <p:nvSpPr>
          <p:cNvPr id="17409" name="Rectangle 1"/>
          <p:cNvSpPr>
            <a:spLocks noChangeArrowheads="1"/>
          </p:cNvSpPr>
          <p:nvPr/>
        </p:nvSpPr>
        <p:spPr bwMode="auto">
          <a:xfrm>
            <a:off x="8945695" y="5188945"/>
            <a:ext cx="2699133" cy="923330"/>
          </a:xfrm>
          <a:prstGeom prst="rect">
            <a:avLst/>
          </a:prstGeom>
          <a:solidFill>
            <a:srgbClr val="F1F1F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rgbClr val="000000"/>
                </a:solidFill>
                <a:effectLst/>
                <a:latin typeface="Verdana" pitchFamily="34" charset="0"/>
                <a:cs typeface="Arial"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313131"/>
                </a:solidFill>
                <a:effectLst/>
                <a:latin typeface="Menlo"/>
                <a:cs typeface="Arial" pitchFamily="34" charset="0"/>
              </a:rPr>
              <a:t>arr.length</a:t>
            </a:r>
            <a:r>
              <a:rPr kumimoji="0" lang="en-US" sz="2000" b="0" i="0" u="none" strike="noStrike" cap="none" normalizeH="0" baseline="0" dirty="0">
                <a:ln>
                  <a:noFill/>
                </a:ln>
                <a:solidFill>
                  <a:srgbClr val="313131"/>
                </a:solidFill>
                <a:effectLst/>
                <a:latin typeface="Menlo"/>
                <a:cs typeface="Arial" pitchFamily="34" charset="0"/>
              </a:rPr>
              <a:t> is : 3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685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97" y="853495"/>
            <a:ext cx="3435928" cy="484620"/>
          </a:xfrm>
        </p:spPr>
        <p:txBody>
          <a:bodyPr>
            <a:normAutofit fontScale="90000"/>
          </a:bodyPr>
          <a:lstStyle/>
          <a:p>
            <a:r>
              <a:rPr lang="en-US" dirty="0"/>
              <a:t>Array Methods</a:t>
            </a:r>
            <a:br>
              <a:rPr lang="en-US" dirty="0"/>
            </a:br>
            <a:endParaRPr lang="en-US" dirty="0"/>
          </a:p>
        </p:txBody>
      </p:sp>
      <p:sp>
        <p:nvSpPr>
          <p:cNvPr id="4" name="Content Placeholder 3">
            <a:extLst>
              <a:ext uri="{FF2B5EF4-FFF2-40B4-BE49-F238E27FC236}">
                <a16:creationId xmlns:a16="http://schemas.microsoft.com/office/drawing/2014/main" id="{2BE3BBFB-46E3-4DAA-AD3F-C53C4AA1CCA5}"/>
              </a:ext>
            </a:extLst>
          </p:cNvPr>
          <p:cNvSpPr>
            <a:spLocks noGrp="1"/>
          </p:cNvSpPr>
          <p:nvPr>
            <p:ph idx="1"/>
          </p:nvPr>
        </p:nvSpPr>
        <p:spPr>
          <a:xfrm>
            <a:off x="838200" y="1846890"/>
            <a:ext cx="10515600" cy="4351338"/>
          </a:xfrm>
        </p:spPr>
        <p:txBody>
          <a:bodyPr/>
          <a:lstStyle/>
          <a:p>
            <a:r>
              <a:rPr lang="en-IN" b="1" dirty="0" err="1"/>
              <a:t>concate</a:t>
            </a:r>
            <a:r>
              <a:rPr lang="en-IN" b="1" dirty="0"/>
              <a:t>():</a:t>
            </a:r>
          </a:p>
          <a:p>
            <a:pPr lvl="1"/>
            <a:r>
              <a:rPr lang="en-IN" dirty="0"/>
              <a:t>Joins two or more arrays, return a join array.</a:t>
            </a:r>
          </a:p>
          <a:p>
            <a:r>
              <a:rPr lang="en-IN" b="1" dirty="0"/>
              <a:t>join()</a:t>
            </a:r>
          </a:p>
          <a:p>
            <a:pPr lvl="1"/>
            <a:r>
              <a:rPr lang="en-IN" dirty="0"/>
              <a:t>Joins all elements of an array into a string.</a:t>
            </a:r>
          </a:p>
        </p:txBody>
      </p:sp>
    </p:spTree>
    <p:extLst>
      <p:ext uri="{BB962C8B-B14F-4D97-AF65-F5344CB8AC3E}">
        <p14:creationId xmlns:p14="http://schemas.microsoft.com/office/powerpoint/2010/main" val="4278965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Rectangle 2"/>
          <p:cNvSpPr>
            <a:spLocks noGrp="1" noChangeArrowheads="1"/>
          </p:cNvSpPr>
          <p:nvPr>
            <p:ph idx="1"/>
          </p:nvPr>
        </p:nvSpPr>
        <p:spPr bwMode="auto">
          <a:xfrm>
            <a:off x="902855" y="1803528"/>
            <a:ext cx="8692837" cy="41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enlo"/>
              </a:rPr>
              <a:t>&lt;html&gt;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enlo"/>
              </a:rPr>
              <a:t>&lt;head&gt;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enlo"/>
              </a:rPr>
              <a:t>&lt;title&gt;JavaScript Array </a:t>
            </a:r>
            <a:r>
              <a:rPr kumimoji="0" lang="en-US" altLang="en-US" sz="2000" b="0" i="0" u="none" strike="noStrike" cap="none" normalizeH="0" baseline="0" dirty="0" err="1">
                <a:ln>
                  <a:noFill/>
                </a:ln>
                <a:effectLst/>
                <a:latin typeface="Menlo"/>
              </a:rPr>
              <a:t>concat</a:t>
            </a:r>
            <a:r>
              <a:rPr kumimoji="0" lang="en-US" altLang="en-US" sz="2000" b="0" i="0" u="none" strike="noStrike" cap="none" normalizeH="0" baseline="0" dirty="0">
                <a:ln>
                  <a:noFill/>
                </a:ln>
                <a:effectLst/>
                <a:latin typeface="Menlo"/>
              </a:rPr>
              <a:t> Method&lt;/title&gt;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enlo"/>
              </a:rPr>
              <a:t>&lt;/head&gt;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enlo"/>
              </a:rPr>
              <a:t>&lt;body&gt;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enlo"/>
              </a:rPr>
              <a:t>	</a:t>
            </a:r>
            <a:r>
              <a:rPr kumimoji="0" lang="en-US" altLang="en-US" sz="2000" b="0" i="0" u="none" strike="noStrike" cap="none" normalizeH="0" baseline="0" dirty="0">
                <a:ln>
                  <a:noFill/>
                </a:ln>
                <a:effectLst/>
                <a:latin typeface="Menlo"/>
              </a:rPr>
              <a:t>&lt;script type="text/</a:t>
            </a:r>
            <a:r>
              <a:rPr kumimoji="0" lang="en-US" altLang="en-US" sz="2000" b="0" i="0" u="none" strike="noStrike" cap="none" normalizeH="0" baseline="0" dirty="0" err="1">
                <a:ln>
                  <a:noFill/>
                </a:ln>
                <a:effectLst/>
                <a:latin typeface="Menlo"/>
              </a:rPr>
              <a:t>javascript</a:t>
            </a:r>
            <a:r>
              <a:rPr kumimoji="0" lang="en-US" altLang="en-US" sz="2000" b="0" i="0" u="none" strike="noStrike" cap="none" normalizeH="0" baseline="0" dirty="0">
                <a:ln>
                  <a:noFill/>
                </a:ln>
                <a:effectLst/>
                <a:latin typeface="Menlo"/>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enlo"/>
              </a:rPr>
              <a:t>		</a:t>
            </a:r>
            <a:r>
              <a:rPr kumimoji="0" lang="en-US" altLang="en-US" sz="2000" b="0" i="0" u="none" strike="noStrike" cap="none" normalizeH="0" baseline="0" dirty="0" err="1">
                <a:ln>
                  <a:noFill/>
                </a:ln>
                <a:effectLst/>
                <a:latin typeface="Menlo"/>
              </a:rPr>
              <a:t>var</a:t>
            </a:r>
            <a:r>
              <a:rPr kumimoji="0" lang="en-US" altLang="en-US" sz="2000" b="0" i="0" u="none" strike="noStrike" cap="none" normalizeH="0" baseline="0" dirty="0">
                <a:ln>
                  <a:noFill/>
                </a:ln>
                <a:effectLst/>
                <a:latin typeface="Menlo"/>
              </a:rPr>
              <a:t> alpha = ["a", "b", "c"];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enlo"/>
              </a:rPr>
              <a:t>		</a:t>
            </a:r>
            <a:r>
              <a:rPr kumimoji="0" lang="en-US" altLang="en-US" sz="2000" b="0" i="0" u="none" strike="noStrike" cap="none" normalizeH="0" baseline="0" dirty="0" err="1">
                <a:ln>
                  <a:noFill/>
                </a:ln>
                <a:effectLst/>
                <a:latin typeface="Menlo"/>
              </a:rPr>
              <a:t>var</a:t>
            </a:r>
            <a:r>
              <a:rPr kumimoji="0" lang="en-US" altLang="en-US" sz="2000" b="0" i="0" u="none" strike="noStrike" cap="none" normalizeH="0" baseline="0" dirty="0">
                <a:ln>
                  <a:noFill/>
                </a:ln>
                <a:effectLst/>
                <a:latin typeface="Menlo"/>
              </a:rPr>
              <a:t> numeric = [1, 2, 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enlo"/>
              </a:rPr>
              <a:t>		</a:t>
            </a:r>
            <a:r>
              <a:rPr kumimoji="0" lang="en-US" altLang="en-US" sz="2000" b="0" i="0" u="none" strike="noStrike" cap="none" normalizeH="0" baseline="0" dirty="0" err="1">
                <a:ln>
                  <a:noFill/>
                </a:ln>
                <a:effectLst/>
                <a:latin typeface="Menlo"/>
              </a:rPr>
              <a:t>var</a:t>
            </a:r>
            <a:r>
              <a:rPr kumimoji="0" lang="en-US" altLang="en-US" sz="2000" b="0" i="0" u="none" strike="noStrike" cap="none" normalizeH="0" baseline="0" dirty="0">
                <a:ln>
                  <a:noFill/>
                </a:ln>
                <a:effectLst/>
                <a:latin typeface="Menlo"/>
              </a:rPr>
              <a:t> </a:t>
            </a:r>
            <a:r>
              <a:rPr kumimoji="0" lang="en-US" altLang="en-US" sz="2000" b="0" i="0" u="none" strike="noStrike" cap="none" normalizeH="0" baseline="0" dirty="0" err="1">
                <a:ln>
                  <a:noFill/>
                </a:ln>
                <a:effectLst/>
                <a:latin typeface="Menlo"/>
              </a:rPr>
              <a:t>alphaNumeric</a:t>
            </a:r>
            <a:r>
              <a:rPr kumimoji="0" lang="en-US" altLang="en-US" sz="2000" b="0" i="0" u="none" strike="noStrike" cap="none" normalizeH="0" baseline="0" dirty="0">
                <a:ln>
                  <a:noFill/>
                </a:ln>
                <a:effectLst/>
                <a:latin typeface="Menlo"/>
              </a:rPr>
              <a:t> = </a:t>
            </a:r>
            <a:r>
              <a:rPr kumimoji="0" lang="en-US" altLang="en-US" sz="2000" b="0" i="0" u="none" strike="noStrike" cap="none" normalizeH="0" baseline="0" dirty="0" err="1">
                <a:ln>
                  <a:noFill/>
                </a:ln>
                <a:solidFill>
                  <a:srgbClr val="FF0000"/>
                </a:solidFill>
                <a:effectLst/>
                <a:latin typeface="Menlo"/>
              </a:rPr>
              <a:t>alpha.concat</a:t>
            </a:r>
            <a:r>
              <a:rPr kumimoji="0" lang="en-US" altLang="en-US" sz="2000" b="0" i="0" u="none" strike="noStrike" cap="none" normalizeH="0" baseline="0" dirty="0">
                <a:ln>
                  <a:noFill/>
                </a:ln>
                <a:solidFill>
                  <a:srgbClr val="FF0000"/>
                </a:solidFill>
                <a:effectLst/>
                <a:latin typeface="Menlo"/>
              </a:rPr>
              <a:t>(numeric)</a:t>
            </a:r>
            <a:r>
              <a:rPr kumimoji="0" lang="en-US" altLang="en-US" sz="2000" b="0" i="0" u="none" strike="noStrike" cap="none" normalizeH="0" baseline="0" dirty="0">
                <a:ln>
                  <a:noFill/>
                </a:ln>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enlo"/>
              </a:rPr>
              <a:t>		</a:t>
            </a:r>
            <a:r>
              <a:rPr kumimoji="0" lang="en-US" altLang="en-US" sz="2000" b="0" i="0" u="none" strike="noStrike" cap="none" normalizeH="0" baseline="0" dirty="0" err="1">
                <a:ln>
                  <a:noFill/>
                </a:ln>
                <a:effectLst/>
                <a:latin typeface="Menlo"/>
              </a:rPr>
              <a:t>document.write</a:t>
            </a:r>
            <a:r>
              <a:rPr kumimoji="0" lang="en-US" altLang="en-US" sz="2000" b="0" i="0" u="none" strike="noStrike" cap="none" normalizeH="0" baseline="0" dirty="0">
                <a:ln>
                  <a:noFill/>
                </a:ln>
                <a:effectLst/>
                <a:latin typeface="Menlo"/>
              </a:rPr>
              <a:t>("</a:t>
            </a:r>
            <a:r>
              <a:rPr kumimoji="0" lang="en-US" altLang="en-US" sz="2000" b="0" i="0" u="none" strike="noStrike" cap="none" normalizeH="0" baseline="0" dirty="0" err="1">
                <a:ln>
                  <a:noFill/>
                </a:ln>
                <a:effectLst/>
                <a:latin typeface="Menlo"/>
              </a:rPr>
              <a:t>alphaNumeric</a:t>
            </a:r>
            <a:r>
              <a:rPr kumimoji="0" lang="en-US" altLang="en-US" sz="2000" b="0" i="0" u="none" strike="noStrike" cap="none" normalizeH="0" baseline="0" dirty="0">
                <a:ln>
                  <a:noFill/>
                </a:ln>
                <a:effectLst/>
                <a:latin typeface="Menlo"/>
              </a:rPr>
              <a:t> : " +             </a:t>
            </a:r>
            <a:r>
              <a:rPr kumimoji="0" lang="en-US" altLang="en-US" sz="2000" b="0" i="0" u="none" strike="noStrike" cap="none" normalizeH="0" baseline="0" dirty="0" err="1">
                <a:ln>
                  <a:noFill/>
                </a:ln>
                <a:effectLst/>
                <a:latin typeface="Menlo"/>
              </a:rPr>
              <a:t>alphaNumeric</a:t>
            </a:r>
            <a:r>
              <a:rPr kumimoji="0" lang="en-US" altLang="en-US" sz="2000" b="0" i="0" u="none" strike="noStrike" cap="none" normalizeH="0" baseline="0" dirty="0">
                <a:ln>
                  <a:noFill/>
                </a:ln>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enlo"/>
              </a:rPr>
              <a:t>	</a:t>
            </a:r>
            <a:r>
              <a:rPr kumimoji="0" lang="en-US" altLang="en-US" sz="2000" b="0" i="0" u="none" strike="noStrike" cap="none" normalizeH="0" baseline="0" dirty="0">
                <a:ln>
                  <a:noFill/>
                </a:ln>
                <a:effectLst/>
                <a:latin typeface="Menlo"/>
              </a:rPr>
              <a:t>&lt;/script&gt;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enlo"/>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enlo"/>
              </a:rPr>
              <a:t>&lt;/html&gt;</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
        <p:nvSpPr>
          <p:cNvPr id="14337" name="Rectangle 1"/>
          <p:cNvSpPr>
            <a:spLocks noChangeArrowheads="1"/>
          </p:cNvSpPr>
          <p:nvPr/>
        </p:nvSpPr>
        <p:spPr bwMode="auto">
          <a:xfrm>
            <a:off x="7050796" y="5398265"/>
            <a:ext cx="3060133" cy="923330"/>
          </a:xfrm>
          <a:prstGeom prst="rect">
            <a:avLst/>
          </a:prstGeom>
          <a:solidFill>
            <a:srgbClr val="F1F1F1"/>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rgbClr val="000000"/>
                </a:solidFill>
                <a:effectLst/>
                <a:latin typeface="Verdana" pitchFamily="34" charset="0"/>
                <a:cs typeface="Arial" pitchFamily="34" charset="0"/>
              </a:rPr>
              <a:t>Output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313131"/>
                </a:solidFill>
                <a:effectLst/>
                <a:latin typeface="Menlo"/>
                <a:cs typeface="Arial" pitchFamily="34" charset="0"/>
              </a:rPr>
              <a:t>alphaNumeric</a:t>
            </a:r>
            <a:r>
              <a:rPr kumimoji="0" lang="en-US" sz="2000" b="0" i="0" u="none" strike="noStrike" cap="none" normalizeH="0" baseline="0" dirty="0">
                <a:ln>
                  <a:noFill/>
                </a:ln>
                <a:solidFill>
                  <a:srgbClr val="313131"/>
                </a:solidFill>
                <a:effectLst/>
                <a:latin typeface="Menlo"/>
                <a:cs typeface="Arial" pitchFamily="34" charset="0"/>
              </a:rPr>
              <a:t> : a,b,c,1,2,3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6304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join() Method</a:t>
            </a:r>
            <a:br>
              <a:rPr lang="en-US" dirty="0"/>
            </a:br>
            <a:endParaRPr lang="en-US" dirty="0"/>
          </a:p>
        </p:txBody>
      </p:sp>
      <p:sp>
        <p:nvSpPr>
          <p:cNvPr id="5" name="Rectangle 3"/>
          <p:cNvSpPr>
            <a:spLocks noGrp="1" noChangeArrowheads="1"/>
          </p:cNvSpPr>
          <p:nvPr>
            <p:ph idx="1"/>
          </p:nvPr>
        </p:nvSpPr>
        <p:spPr bwMode="auto">
          <a:xfrm>
            <a:off x="684511" y="1690688"/>
            <a:ext cx="8045077" cy="4592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enlo"/>
              </a:rPr>
              <a:t>&lt;html&gt;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enlo"/>
              </a:rPr>
              <a:t>&lt;head&gt;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enlo"/>
              </a:rPr>
              <a:t>&lt;title&gt;JavaScript Array join Method&lt;/title&gt;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enlo"/>
              </a:rPr>
              <a:t>&lt;/head&gt;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enlo"/>
              </a:rPr>
              <a:t>&lt;body&gt;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enlo"/>
              </a:rPr>
              <a:t>	</a:t>
            </a:r>
            <a:r>
              <a:rPr kumimoji="0" lang="en-US" altLang="en-US" sz="1800" b="0" i="0" u="none" strike="noStrike" cap="none" normalizeH="0" baseline="0" dirty="0">
                <a:ln>
                  <a:noFill/>
                </a:ln>
                <a:effectLst/>
                <a:latin typeface="Menlo"/>
              </a:rPr>
              <a:t>&lt;script type="text/</a:t>
            </a:r>
            <a:r>
              <a:rPr kumimoji="0" lang="en-US" altLang="en-US" sz="1800" b="0" i="0" u="none" strike="noStrike" cap="none" normalizeH="0" baseline="0" dirty="0" err="1">
                <a:ln>
                  <a:noFill/>
                </a:ln>
                <a:effectLst/>
                <a:latin typeface="Menlo"/>
              </a:rPr>
              <a:t>javascript</a:t>
            </a:r>
            <a:r>
              <a:rPr kumimoji="0" lang="en-US" altLang="en-US" sz="1800" b="0" i="0" u="none" strike="noStrike" cap="none" normalizeH="0" baseline="0" dirty="0">
                <a:ln>
                  <a:noFill/>
                </a:ln>
                <a:effectLst/>
                <a:latin typeface="Menlo"/>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enlo"/>
              </a:rPr>
              <a:t>	</a:t>
            </a:r>
            <a:r>
              <a:rPr kumimoji="0" lang="en-US" altLang="en-US" sz="1800" b="0" i="0" u="none" strike="noStrike" cap="none" normalizeH="0" baseline="0" dirty="0" err="1">
                <a:ln>
                  <a:noFill/>
                </a:ln>
                <a:effectLst/>
                <a:latin typeface="Menlo"/>
              </a:rPr>
              <a:t>var</a:t>
            </a:r>
            <a:r>
              <a:rPr kumimoji="0" lang="en-US" altLang="en-US" sz="1800" b="0" i="0" u="none" strike="noStrike" cap="none" normalizeH="0" baseline="0" dirty="0">
                <a:ln>
                  <a:noFill/>
                </a:ln>
                <a:effectLst/>
                <a:latin typeface="Menlo"/>
              </a:rPr>
              <a:t> </a:t>
            </a:r>
            <a:r>
              <a:rPr kumimoji="0" lang="en-US" altLang="en-US" sz="1800" b="0" i="0" u="none" strike="noStrike" cap="none" normalizeH="0" baseline="0" dirty="0" err="1">
                <a:ln>
                  <a:noFill/>
                </a:ln>
                <a:effectLst/>
                <a:latin typeface="Menlo"/>
              </a:rPr>
              <a:t>arr</a:t>
            </a:r>
            <a:r>
              <a:rPr kumimoji="0" lang="en-US" altLang="en-US" sz="1800" b="0" i="0" u="none" strike="noStrike" cap="none" normalizeH="0" baseline="0" dirty="0">
                <a:ln>
                  <a:noFill/>
                </a:ln>
                <a:effectLst/>
                <a:latin typeface="Menlo"/>
              </a:rPr>
              <a:t> = new</a:t>
            </a:r>
            <a:r>
              <a:rPr kumimoji="0" lang="en-US" altLang="en-US" sz="1800" b="0" i="0" u="none" strike="noStrike" cap="none" normalizeH="0" dirty="0">
                <a:ln>
                  <a:noFill/>
                </a:ln>
                <a:effectLst/>
                <a:latin typeface="Menlo"/>
              </a:rPr>
              <a:t>  </a:t>
            </a:r>
            <a:r>
              <a:rPr kumimoji="0" lang="en-US" altLang="en-US" sz="1800" b="0" i="0" u="none" strike="noStrike" cap="none" normalizeH="0" baseline="0" dirty="0">
                <a:ln>
                  <a:noFill/>
                </a:ln>
                <a:effectLst/>
                <a:latin typeface="Menlo"/>
              </a:rPr>
              <a:t>Array("</a:t>
            </a:r>
            <a:r>
              <a:rPr kumimoji="0" lang="en-US" altLang="en-US" sz="1800" b="0" i="0" u="none" strike="noStrike" cap="none" normalizeH="0" baseline="0" dirty="0" err="1">
                <a:ln>
                  <a:noFill/>
                </a:ln>
                <a:effectLst/>
                <a:latin typeface="Menlo"/>
              </a:rPr>
              <a:t>First","Second","Third</a:t>
            </a:r>
            <a:r>
              <a:rPr kumimoji="0" lang="en-US" altLang="en-US" sz="1800" b="0" i="0" u="none" strike="noStrike" cap="none" normalizeH="0" baseline="0" dirty="0">
                <a:ln>
                  <a:noFill/>
                </a:ln>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enlo"/>
              </a:rPr>
              <a:t>	</a:t>
            </a:r>
            <a:r>
              <a:rPr kumimoji="0" lang="en-US" altLang="en-US" sz="1800" b="0" i="0" u="none" strike="noStrike" cap="none" normalizeH="0" baseline="0" dirty="0" err="1">
                <a:ln>
                  <a:noFill/>
                </a:ln>
                <a:effectLst/>
                <a:latin typeface="Menlo"/>
              </a:rPr>
              <a:t>var</a:t>
            </a:r>
            <a:r>
              <a:rPr kumimoji="0" lang="en-US" altLang="en-US" sz="1800" b="0" i="0" u="none" strike="noStrike" cap="none" normalizeH="0" baseline="0" dirty="0">
                <a:ln>
                  <a:noFill/>
                </a:ln>
                <a:effectLst/>
                <a:latin typeface="Menlo"/>
              </a:rPr>
              <a:t> </a:t>
            </a:r>
            <a:r>
              <a:rPr kumimoji="0" lang="en-US" altLang="en-US" sz="1800" b="0" i="0" u="none" strike="noStrike" cap="none" normalizeH="0" baseline="0" dirty="0" err="1">
                <a:ln>
                  <a:noFill/>
                </a:ln>
                <a:effectLst/>
                <a:latin typeface="Menlo"/>
              </a:rPr>
              <a:t>str</a:t>
            </a:r>
            <a:r>
              <a:rPr kumimoji="0" lang="en-US" altLang="en-US" sz="1800" b="0" i="0" u="none" strike="noStrike" cap="none" normalizeH="0" baseline="0" dirty="0">
                <a:ln>
                  <a:noFill/>
                </a:ln>
                <a:effectLst/>
                <a:latin typeface="Menlo"/>
              </a:rPr>
              <a:t> = </a:t>
            </a:r>
            <a:r>
              <a:rPr kumimoji="0" lang="en-US" altLang="en-US" sz="1800" b="0" i="0" u="none" strike="noStrike" cap="none" normalizeH="0" baseline="0" dirty="0" err="1">
                <a:ln>
                  <a:noFill/>
                </a:ln>
                <a:solidFill>
                  <a:srgbClr val="FF0000"/>
                </a:solidFill>
                <a:effectLst/>
                <a:latin typeface="Menlo"/>
              </a:rPr>
              <a:t>arr.join</a:t>
            </a:r>
            <a:r>
              <a:rPr kumimoji="0" lang="en-US" altLang="en-US" sz="1800" b="0" i="0" u="none" strike="noStrike" cap="none" normalizeH="0" baseline="0" dirty="0">
                <a:ln>
                  <a:noFill/>
                </a:ln>
                <a:solidFill>
                  <a:srgbClr val="FF0000"/>
                </a:solidFill>
                <a:effectLst/>
                <a:latin typeface="Menlo"/>
              </a:rPr>
              <a:t>(); </a:t>
            </a:r>
            <a:r>
              <a:rPr kumimoji="0" lang="en-US" altLang="en-US" sz="1800" b="0" i="0" u="none" strike="noStrike" cap="none" normalizeH="0" baseline="0" dirty="0">
                <a:ln>
                  <a:noFill/>
                </a:ln>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enlo"/>
              </a:rPr>
              <a:t>	</a:t>
            </a:r>
            <a:r>
              <a:rPr kumimoji="0" lang="en-US" altLang="en-US" sz="1800" b="0" i="0" u="none" strike="noStrike" cap="none" normalizeH="0" baseline="0" dirty="0" err="1">
                <a:ln>
                  <a:noFill/>
                </a:ln>
                <a:effectLst/>
                <a:latin typeface="Menlo"/>
              </a:rPr>
              <a:t>document.write</a:t>
            </a:r>
            <a:r>
              <a:rPr kumimoji="0" lang="en-US" altLang="en-US" sz="1800" b="0" i="0" u="none" strike="noStrike" cap="none" normalizeH="0" baseline="0" dirty="0">
                <a:ln>
                  <a:noFill/>
                </a:ln>
                <a:effectLst/>
                <a:latin typeface="Menlo"/>
              </a:rPr>
              <a:t>("</a:t>
            </a:r>
            <a:r>
              <a:rPr kumimoji="0" lang="en-US" altLang="en-US" sz="1800" b="0" i="0" u="none" strike="noStrike" cap="none" normalizeH="0" baseline="0" dirty="0" err="1">
                <a:ln>
                  <a:noFill/>
                </a:ln>
                <a:effectLst/>
                <a:latin typeface="Menlo"/>
              </a:rPr>
              <a:t>str</a:t>
            </a:r>
            <a:r>
              <a:rPr kumimoji="0" lang="en-US" altLang="en-US" sz="1800" b="0" i="0" u="none" strike="noStrike" cap="none" normalizeH="0" baseline="0" dirty="0">
                <a:ln>
                  <a:noFill/>
                </a:ln>
                <a:effectLst/>
                <a:latin typeface="Menlo"/>
              </a:rPr>
              <a:t> : " + </a:t>
            </a:r>
            <a:r>
              <a:rPr kumimoji="0" lang="en-US" altLang="en-US" sz="1800" b="0" i="0" u="none" strike="noStrike" cap="none" normalizeH="0" baseline="0" dirty="0" err="1">
                <a:ln>
                  <a:noFill/>
                </a:ln>
                <a:effectLst/>
                <a:latin typeface="Menlo"/>
              </a:rPr>
              <a:t>str</a:t>
            </a:r>
            <a:r>
              <a:rPr kumimoji="0" lang="en-US" altLang="en-US" sz="1800" b="0" i="0" u="none" strike="noStrike" cap="none" normalizeH="0" baseline="0" dirty="0">
                <a:ln>
                  <a:noFill/>
                </a:ln>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enlo"/>
              </a:rPr>
              <a:t> 	</a:t>
            </a:r>
            <a:r>
              <a:rPr kumimoji="0" lang="en-US" altLang="en-US" sz="1800" b="0" i="0" u="none" strike="noStrike" cap="none" normalizeH="0" baseline="0" dirty="0" err="1">
                <a:ln>
                  <a:noFill/>
                </a:ln>
                <a:effectLst/>
                <a:latin typeface="Menlo"/>
              </a:rPr>
              <a:t>var</a:t>
            </a:r>
            <a:r>
              <a:rPr kumimoji="0" lang="en-US" altLang="en-US" sz="1800" b="0" i="0" u="none" strike="noStrike" cap="none" normalizeH="0" baseline="0" dirty="0">
                <a:ln>
                  <a:noFill/>
                </a:ln>
                <a:effectLst/>
                <a:latin typeface="Menlo"/>
              </a:rPr>
              <a:t> </a:t>
            </a:r>
            <a:r>
              <a:rPr kumimoji="0" lang="en-US" altLang="en-US" sz="1800" b="0" i="0" u="none" strike="noStrike" cap="none" normalizeH="0" baseline="0" dirty="0" err="1">
                <a:ln>
                  <a:noFill/>
                </a:ln>
                <a:effectLst/>
                <a:latin typeface="Menlo"/>
              </a:rPr>
              <a:t>str</a:t>
            </a:r>
            <a:r>
              <a:rPr kumimoji="0" lang="en-US" altLang="en-US" sz="1800" b="0" i="0" u="none" strike="noStrike" cap="none" normalizeH="0" baseline="0" dirty="0">
                <a:ln>
                  <a:noFill/>
                </a:ln>
                <a:effectLst/>
                <a:latin typeface="Menlo"/>
              </a:rPr>
              <a:t> = </a:t>
            </a:r>
            <a:r>
              <a:rPr kumimoji="0" lang="en-US" altLang="en-US" sz="1800" b="0" i="0" u="none" strike="noStrike" cap="none" normalizeH="0" baseline="0" dirty="0" err="1">
                <a:ln>
                  <a:noFill/>
                </a:ln>
                <a:solidFill>
                  <a:srgbClr val="FF0000"/>
                </a:solidFill>
                <a:effectLst/>
                <a:latin typeface="Menlo"/>
              </a:rPr>
              <a:t>arr.join</a:t>
            </a:r>
            <a:r>
              <a:rPr kumimoji="0" lang="en-US" altLang="en-US" sz="1800" b="0" i="0" u="none" strike="noStrike" cap="none" normalizeH="0" baseline="0" dirty="0">
                <a:ln>
                  <a:noFill/>
                </a:ln>
                <a:solidFill>
                  <a:srgbClr val="FF0000"/>
                </a:solidFill>
                <a:effectLst/>
                <a:latin typeface="Menlo"/>
              </a:rPr>
              <a:t>(", "); </a:t>
            </a:r>
            <a:r>
              <a:rPr kumimoji="0" lang="en-US" altLang="en-US" sz="1800" b="0" i="0" u="none" strike="noStrike" cap="none" normalizeH="0" baseline="0" dirty="0">
                <a:ln>
                  <a:noFill/>
                </a:ln>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enlo"/>
              </a:rPr>
              <a:t>	</a:t>
            </a:r>
            <a:r>
              <a:rPr kumimoji="0" lang="en-US" altLang="en-US" sz="1800" b="0" i="0" u="none" strike="noStrike" cap="none" normalizeH="0" baseline="0" dirty="0" err="1">
                <a:ln>
                  <a:noFill/>
                </a:ln>
                <a:effectLst/>
                <a:latin typeface="Menlo"/>
              </a:rPr>
              <a:t>document.write</a:t>
            </a:r>
            <a:r>
              <a:rPr kumimoji="0" lang="en-US" altLang="en-US" sz="1800" b="0" i="0" u="none" strike="noStrike" cap="none" normalizeH="0" baseline="0" dirty="0">
                <a:ln>
                  <a:noFill/>
                </a:ln>
                <a:effectLst/>
                <a:latin typeface="Menlo"/>
              </a:rPr>
              <a:t>("&lt;</a:t>
            </a:r>
            <a:r>
              <a:rPr kumimoji="0" lang="en-US" altLang="en-US" sz="1800" b="0" i="0" u="none" strike="noStrike" cap="none" normalizeH="0" baseline="0" dirty="0" err="1">
                <a:ln>
                  <a:noFill/>
                </a:ln>
                <a:effectLst/>
                <a:latin typeface="Menlo"/>
              </a:rPr>
              <a:t>br</a:t>
            </a:r>
            <a:r>
              <a:rPr kumimoji="0" lang="en-US" altLang="en-US" sz="1800" b="0" i="0" u="none" strike="noStrike" cap="none" normalizeH="0" baseline="0" dirty="0">
                <a:ln>
                  <a:noFill/>
                </a:ln>
                <a:effectLst/>
                <a:latin typeface="Menlo"/>
              </a:rPr>
              <a:t> /&gt;</a:t>
            </a:r>
            <a:r>
              <a:rPr kumimoji="0" lang="en-US" altLang="en-US" sz="1800" b="0" i="0" u="none" strike="noStrike" cap="none" normalizeH="0" baseline="0" dirty="0" err="1">
                <a:ln>
                  <a:noFill/>
                </a:ln>
                <a:effectLst/>
                <a:latin typeface="Menlo"/>
              </a:rPr>
              <a:t>str</a:t>
            </a:r>
            <a:r>
              <a:rPr kumimoji="0" lang="en-US" altLang="en-US" sz="1800" b="0" i="0" u="none" strike="noStrike" cap="none" normalizeH="0" baseline="0" dirty="0">
                <a:ln>
                  <a:noFill/>
                </a:ln>
                <a:effectLst/>
                <a:latin typeface="Menlo"/>
              </a:rPr>
              <a:t> : " + </a:t>
            </a:r>
            <a:r>
              <a:rPr kumimoji="0" lang="en-US" altLang="en-US" sz="1800" b="0" i="0" u="none" strike="noStrike" cap="none" normalizeH="0" baseline="0" dirty="0" err="1">
                <a:ln>
                  <a:noFill/>
                </a:ln>
                <a:effectLst/>
                <a:latin typeface="Menlo"/>
              </a:rPr>
              <a:t>str</a:t>
            </a:r>
            <a:r>
              <a:rPr kumimoji="0" lang="en-US" altLang="en-US" sz="1800" b="0" i="0" u="none" strike="noStrike" cap="none" normalizeH="0" baseline="0" dirty="0">
                <a:ln>
                  <a:noFill/>
                </a:ln>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enlo"/>
              </a:rPr>
              <a:t>	</a:t>
            </a:r>
            <a:r>
              <a:rPr kumimoji="0" lang="en-US" altLang="en-US" sz="1800" b="0" i="0" u="none" strike="noStrike" cap="none" normalizeH="0" baseline="0" dirty="0" err="1">
                <a:ln>
                  <a:noFill/>
                </a:ln>
                <a:effectLst/>
                <a:latin typeface="Menlo"/>
              </a:rPr>
              <a:t>var</a:t>
            </a:r>
            <a:r>
              <a:rPr kumimoji="0" lang="en-US" altLang="en-US" sz="1800" b="0" i="0" u="none" strike="noStrike" cap="none" normalizeH="0" baseline="0" dirty="0">
                <a:ln>
                  <a:noFill/>
                </a:ln>
                <a:effectLst/>
                <a:latin typeface="Menlo"/>
              </a:rPr>
              <a:t> </a:t>
            </a:r>
            <a:r>
              <a:rPr kumimoji="0" lang="en-US" altLang="en-US" sz="1800" b="0" i="0" u="none" strike="noStrike" cap="none" normalizeH="0" baseline="0" dirty="0" err="1">
                <a:ln>
                  <a:noFill/>
                </a:ln>
                <a:effectLst/>
                <a:latin typeface="Menlo"/>
              </a:rPr>
              <a:t>str</a:t>
            </a:r>
            <a:r>
              <a:rPr kumimoji="0" lang="en-US" altLang="en-US" sz="1800" b="0" i="0" u="none" strike="noStrike" cap="none" normalizeH="0" baseline="0" dirty="0">
                <a:ln>
                  <a:noFill/>
                </a:ln>
                <a:effectLst/>
                <a:latin typeface="Menlo"/>
              </a:rPr>
              <a:t> = </a:t>
            </a:r>
            <a:r>
              <a:rPr kumimoji="0" lang="en-US" altLang="en-US" sz="1800" b="0" i="0" u="none" strike="noStrike" cap="none" normalizeH="0" baseline="0" dirty="0" err="1">
                <a:ln>
                  <a:noFill/>
                </a:ln>
                <a:solidFill>
                  <a:srgbClr val="FF0000"/>
                </a:solidFill>
                <a:effectLst/>
                <a:latin typeface="Menlo"/>
              </a:rPr>
              <a:t>arr.join</a:t>
            </a:r>
            <a:r>
              <a:rPr kumimoji="0" lang="en-US" altLang="en-US" sz="1800" b="0" i="0" u="none" strike="noStrike" cap="none" normalizeH="0" baseline="0" dirty="0">
                <a:ln>
                  <a:noFill/>
                </a:ln>
                <a:solidFill>
                  <a:srgbClr val="FF0000"/>
                </a:solidFill>
                <a:effectLst/>
                <a:latin typeface="Menlo"/>
              </a:rPr>
              <a:t>(" + "); </a:t>
            </a:r>
            <a:r>
              <a:rPr kumimoji="0" lang="en-US" altLang="en-US" sz="1800" b="0" i="0" u="none" strike="noStrike" cap="none" normalizeH="0" baseline="0" dirty="0">
                <a:ln>
                  <a:noFill/>
                </a:ln>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enlo"/>
              </a:rPr>
              <a:t>	</a:t>
            </a:r>
            <a:r>
              <a:rPr kumimoji="0" lang="en-US" altLang="en-US" sz="1800" b="0" i="0" u="none" strike="noStrike" cap="none" normalizeH="0" baseline="0" dirty="0" err="1">
                <a:ln>
                  <a:noFill/>
                </a:ln>
                <a:effectLst/>
                <a:latin typeface="Menlo"/>
              </a:rPr>
              <a:t>document.write</a:t>
            </a:r>
            <a:r>
              <a:rPr kumimoji="0" lang="en-US" altLang="en-US" sz="1800" b="0" i="0" u="none" strike="noStrike" cap="none" normalizeH="0" baseline="0" dirty="0">
                <a:ln>
                  <a:noFill/>
                </a:ln>
                <a:effectLst/>
                <a:latin typeface="Menlo"/>
              </a:rPr>
              <a:t>("&lt;</a:t>
            </a:r>
            <a:r>
              <a:rPr kumimoji="0" lang="en-US" altLang="en-US" sz="1800" b="0" i="0" u="none" strike="noStrike" cap="none" normalizeH="0" baseline="0" dirty="0" err="1">
                <a:ln>
                  <a:noFill/>
                </a:ln>
                <a:effectLst/>
                <a:latin typeface="Menlo"/>
              </a:rPr>
              <a:t>br</a:t>
            </a:r>
            <a:r>
              <a:rPr kumimoji="0" lang="en-US" altLang="en-US" sz="1800" b="0" i="0" u="none" strike="noStrike" cap="none" normalizeH="0" baseline="0" dirty="0">
                <a:ln>
                  <a:noFill/>
                </a:ln>
                <a:effectLst/>
                <a:latin typeface="Menlo"/>
              </a:rPr>
              <a:t> /&gt;</a:t>
            </a:r>
            <a:r>
              <a:rPr kumimoji="0" lang="en-US" altLang="en-US" sz="1800" b="0" i="0" u="none" strike="noStrike" cap="none" normalizeH="0" baseline="0" dirty="0" err="1">
                <a:ln>
                  <a:noFill/>
                </a:ln>
                <a:effectLst/>
                <a:latin typeface="Menlo"/>
              </a:rPr>
              <a:t>str</a:t>
            </a:r>
            <a:r>
              <a:rPr kumimoji="0" lang="en-US" altLang="en-US" sz="1800" b="0" i="0" u="none" strike="noStrike" cap="none" normalizeH="0" baseline="0" dirty="0">
                <a:ln>
                  <a:noFill/>
                </a:ln>
                <a:effectLst/>
                <a:latin typeface="Menlo"/>
              </a:rPr>
              <a:t> : " + </a:t>
            </a:r>
            <a:r>
              <a:rPr kumimoji="0" lang="en-US" altLang="en-US" sz="1800" b="0" i="0" u="none" strike="noStrike" cap="none" normalizeH="0" baseline="0" dirty="0" err="1">
                <a:ln>
                  <a:noFill/>
                </a:ln>
                <a:effectLst/>
                <a:latin typeface="Menlo"/>
              </a:rPr>
              <a:t>str</a:t>
            </a:r>
            <a:r>
              <a:rPr kumimoji="0" lang="en-US" altLang="en-US" sz="1800" b="0" i="0" u="none" strike="noStrike" cap="none" normalizeH="0" baseline="0" dirty="0">
                <a:ln>
                  <a:noFill/>
                </a:ln>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enlo"/>
              </a:rPr>
              <a:t>	</a:t>
            </a:r>
            <a:r>
              <a:rPr kumimoji="0" lang="en-US" altLang="en-US" sz="1800" b="0" i="0" u="none" strike="noStrike" cap="none" normalizeH="0" baseline="0" dirty="0">
                <a:ln>
                  <a:noFill/>
                </a:ln>
                <a:effectLst/>
                <a:latin typeface="Menlo"/>
              </a:rPr>
              <a:t>&lt;/script&gt;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enlo"/>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enlo"/>
              </a:rPr>
              <a:t>&lt;/html&gt;</a:t>
            </a:r>
            <a:r>
              <a:rPr kumimoji="0" lang="en-US" altLang="en-US" sz="18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p:txBody>
      </p:sp>
      <p:sp>
        <p:nvSpPr>
          <p:cNvPr id="6" name="Rectangle 4"/>
          <p:cNvSpPr>
            <a:spLocks noChangeArrowheads="1"/>
          </p:cNvSpPr>
          <p:nvPr/>
        </p:nvSpPr>
        <p:spPr bwMode="auto">
          <a:xfrm>
            <a:off x="7460517" y="3424708"/>
            <a:ext cx="3518263" cy="153888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Verdana" panose="020B060403050404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13131"/>
                </a:solidFill>
                <a:effectLst/>
                <a:latin typeface="Menlo"/>
              </a:rPr>
              <a:t>str</a:t>
            </a:r>
            <a:r>
              <a:rPr kumimoji="0" lang="en-US" altLang="en-US" sz="2000" b="0" i="0" u="none" strike="noStrike" cap="none" normalizeH="0" baseline="0" dirty="0">
                <a:ln>
                  <a:noFill/>
                </a:ln>
                <a:solidFill>
                  <a:srgbClr val="313131"/>
                </a:solidFill>
                <a:effectLst/>
                <a:latin typeface="Menlo"/>
              </a:rPr>
              <a:t> : </a:t>
            </a:r>
            <a:r>
              <a:rPr kumimoji="0" lang="en-US" altLang="en-US" sz="2000" b="0" i="0" u="none" strike="noStrike" cap="none" normalizeH="0" baseline="0" dirty="0" err="1">
                <a:ln>
                  <a:noFill/>
                </a:ln>
                <a:solidFill>
                  <a:srgbClr val="313131"/>
                </a:solidFill>
                <a:effectLst/>
                <a:latin typeface="Menlo"/>
              </a:rPr>
              <a:t>First,Second,Third</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13131"/>
                </a:solidFill>
                <a:effectLst/>
                <a:latin typeface="Menlo"/>
              </a:rPr>
              <a:t>str</a:t>
            </a:r>
            <a:r>
              <a:rPr kumimoji="0" lang="en-US" altLang="en-US" sz="2000" b="0" i="0" u="none" strike="noStrike" cap="none" normalizeH="0" baseline="0" dirty="0">
                <a:ln>
                  <a:noFill/>
                </a:ln>
                <a:solidFill>
                  <a:srgbClr val="313131"/>
                </a:solidFill>
                <a:effectLst/>
                <a:latin typeface="Menlo"/>
              </a:rPr>
              <a:t> : First, Second, Third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13131"/>
                </a:solidFill>
                <a:effectLst/>
                <a:latin typeface="Menlo"/>
              </a:rPr>
              <a:t>str</a:t>
            </a:r>
            <a:r>
              <a:rPr kumimoji="0" lang="en-US" altLang="en-US" sz="2000" b="0" i="0" u="none" strike="noStrike" cap="none" normalizeH="0" baseline="0" dirty="0">
                <a:ln>
                  <a:noFill/>
                </a:ln>
                <a:solidFill>
                  <a:srgbClr val="313131"/>
                </a:solidFill>
                <a:effectLst/>
                <a:latin typeface="Menlo"/>
              </a:rPr>
              <a:t> : First + Second + Third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042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68325"/>
            <a:ext cx="10515600" cy="636361"/>
          </a:xfrm>
        </p:spPr>
        <p:txBody>
          <a:bodyPr>
            <a:normAutofit fontScale="90000"/>
          </a:bodyPr>
          <a:lstStyle/>
          <a:p>
            <a:r>
              <a:rPr lang="en-US" dirty="0"/>
              <a:t>The Date Object</a:t>
            </a:r>
            <a:br>
              <a:rPr lang="en-US" dirty="0"/>
            </a:br>
            <a:endParaRPr lang="en-US" dirty="0"/>
          </a:p>
        </p:txBody>
      </p:sp>
      <p:sp>
        <p:nvSpPr>
          <p:cNvPr id="4" name="Rectangle 1"/>
          <p:cNvSpPr>
            <a:spLocks noGrp="1" noChangeArrowheads="1"/>
          </p:cNvSpPr>
          <p:nvPr>
            <p:ph idx="1"/>
          </p:nvPr>
        </p:nvSpPr>
        <p:spPr bwMode="auto">
          <a:xfrm>
            <a:off x="400594" y="1095252"/>
            <a:ext cx="11390811" cy="4176734"/>
          </a:xfrm>
          <a:prstGeom prst="rect">
            <a:avLst/>
          </a:prstGeom>
          <a:noFill/>
          <a:ln>
            <a:noFill/>
          </a:ln>
          <a:effectLst/>
        </p:spPr>
        <p:txBody>
          <a:bodyPr vert="horz" wrap="square" lIns="0" tIns="9522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buFont typeface="Wingdings" panose="05000000000000000000" pitchFamily="2" charset="2"/>
              <a:buChar char="Ø"/>
            </a:pPr>
            <a:r>
              <a:rPr lang="en-US" sz="1800" dirty="0"/>
              <a:t>The Date object is a datatype built into the JavaScript language. </a:t>
            </a:r>
          </a:p>
          <a:p>
            <a:pPr algn="just">
              <a:lnSpc>
                <a:spcPct val="150000"/>
              </a:lnSpc>
              <a:buFont typeface="Wingdings" panose="05000000000000000000" pitchFamily="2" charset="2"/>
              <a:buChar char="Ø"/>
            </a:pPr>
            <a:r>
              <a:rPr lang="en-US" sz="1800" dirty="0"/>
              <a:t>Date objects are created with the </a:t>
            </a:r>
            <a:r>
              <a:rPr lang="en-US" sz="1800" b="1" dirty="0"/>
              <a:t>new Date( )</a:t>
            </a:r>
            <a:r>
              <a:rPr lang="en-US" sz="1800" dirty="0"/>
              <a:t> as shown below.</a:t>
            </a:r>
          </a:p>
          <a:p>
            <a:pPr algn="just">
              <a:lnSpc>
                <a:spcPct val="150000"/>
              </a:lnSpc>
              <a:buFont typeface="Wingdings" panose="05000000000000000000" pitchFamily="2" charset="2"/>
              <a:buChar char="Ø"/>
            </a:pPr>
            <a:r>
              <a:rPr lang="en-US" sz="1800" dirty="0"/>
              <a:t>Once a Date object is created, a number of methods allow you to operate on it. </a:t>
            </a:r>
          </a:p>
          <a:p>
            <a:pPr algn="just">
              <a:lnSpc>
                <a:spcPct val="150000"/>
              </a:lnSpc>
              <a:buFont typeface="Wingdings" panose="05000000000000000000" pitchFamily="2" charset="2"/>
              <a:buChar char="Ø"/>
            </a:pPr>
            <a:r>
              <a:rPr lang="en-US" sz="1800" dirty="0"/>
              <a:t>Most methods simply allow you to get and set the year, month, day, hour, minute, second, and millisecond fields of the object, using either local time or UTC (universal, or GMT)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000000"/>
                </a:solidFill>
                <a:effectLst/>
                <a:latin typeface="Verdana" panose="020B060403050404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88"/>
                </a:solidFill>
                <a:effectLst/>
                <a:latin typeface="Menlo"/>
              </a:rPr>
              <a:t>new</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7F0055"/>
                </a:solidFill>
                <a:effectLst/>
                <a:latin typeface="Menlo"/>
              </a:rPr>
              <a:t>Date</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a:ln>
                  <a:noFill/>
                </a:ln>
                <a:solidFill>
                  <a:srgbClr val="313131"/>
                </a:solidFill>
                <a:effectLst/>
                <a:latin typeface="Menlo"/>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88"/>
                </a:solidFill>
                <a:effectLst/>
                <a:latin typeface="Menlo"/>
              </a:rPr>
              <a:t>new</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7F0055"/>
                </a:solidFill>
                <a:effectLst/>
                <a:latin typeface="Menlo"/>
              </a:rPr>
              <a:t>Date</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a:ln>
                  <a:noFill/>
                </a:ln>
                <a:solidFill>
                  <a:srgbClr val="313131"/>
                </a:solidFill>
                <a:effectLst/>
                <a:latin typeface="Menlo"/>
              </a:rPr>
              <a:t>milliseconds</a:t>
            </a:r>
            <a:r>
              <a:rPr kumimoji="0" lang="en-US" altLang="en-US" sz="1800" b="0" i="0" u="none" strike="noStrike" cap="none" normalizeH="0" baseline="0" dirty="0">
                <a:ln>
                  <a:noFill/>
                </a:ln>
                <a:solidFill>
                  <a:srgbClr val="666600"/>
                </a:solidFill>
                <a:effectLst/>
                <a:latin typeface="Menlo"/>
              </a:rPr>
              <a:t>)</a:t>
            </a:r>
            <a:endParaRPr lang="en-US" altLang="en-US" sz="1800" dirty="0">
              <a:solidFill>
                <a:srgbClr val="313131"/>
              </a:solidFill>
              <a:latin typeface="Menl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88"/>
                </a:solidFill>
                <a:effectLst/>
                <a:latin typeface="Menlo"/>
              </a:rPr>
              <a:t>new</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7F0055"/>
                </a:solidFill>
                <a:effectLst/>
                <a:latin typeface="Menlo"/>
              </a:rPr>
              <a:t>Date</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err="1">
                <a:ln>
                  <a:noFill/>
                </a:ln>
                <a:solidFill>
                  <a:srgbClr val="313131"/>
                </a:solidFill>
                <a:effectLst/>
                <a:latin typeface="Menlo"/>
              </a:rPr>
              <a:t>datestring</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a:ln>
                  <a:noFill/>
                </a:ln>
                <a:solidFill>
                  <a:srgbClr val="313131"/>
                </a:solidFill>
                <a:effectLst/>
                <a:latin typeface="Menlo"/>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88"/>
                </a:solidFill>
                <a:effectLst/>
                <a:latin typeface="Menlo"/>
              </a:rPr>
              <a:t>new</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7F0055"/>
                </a:solidFill>
                <a:effectLst/>
                <a:latin typeface="Menlo"/>
              </a:rPr>
              <a:t>Date</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err="1">
                <a:ln>
                  <a:noFill/>
                </a:ln>
                <a:solidFill>
                  <a:srgbClr val="313131"/>
                </a:solidFill>
                <a:effectLst/>
                <a:latin typeface="Menlo"/>
              </a:rPr>
              <a:t>year</a:t>
            </a:r>
            <a:r>
              <a:rPr kumimoji="0" lang="en-US" altLang="en-US" sz="1800" b="0" i="0" u="none" strike="noStrike" cap="none" normalizeH="0" baseline="0" dirty="0" err="1">
                <a:ln>
                  <a:noFill/>
                </a:ln>
                <a:solidFill>
                  <a:srgbClr val="666600"/>
                </a:solidFill>
                <a:effectLst/>
                <a:latin typeface="Menlo"/>
              </a:rPr>
              <a:t>,</a:t>
            </a:r>
            <a:r>
              <a:rPr kumimoji="0" lang="en-US" altLang="en-US" sz="1800" b="0" i="0" u="none" strike="noStrike" cap="none" normalizeH="0" baseline="0" dirty="0" err="1">
                <a:ln>
                  <a:noFill/>
                </a:ln>
                <a:solidFill>
                  <a:srgbClr val="313131"/>
                </a:solidFill>
                <a:effectLst/>
                <a:latin typeface="Menlo"/>
              </a:rPr>
              <a:t>month</a:t>
            </a:r>
            <a:r>
              <a:rPr kumimoji="0" lang="en-US" altLang="en-US" sz="1800" b="0" i="0" u="none" strike="noStrike" cap="none" normalizeH="0" baseline="0" dirty="0" err="1">
                <a:ln>
                  <a:noFill/>
                </a:ln>
                <a:solidFill>
                  <a:srgbClr val="666600"/>
                </a:solidFill>
                <a:effectLst/>
                <a:latin typeface="Menlo"/>
              </a:rPr>
              <a:t>,</a:t>
            </a:r>
            <a:r>
              <a:rPr kumimoji="0" lang="en-US" altLang="en-US" sz="1800" b="0" i="0" u="none" strike="noStrike" cap="none" normalizeH="0" baseline="0" dirty="0" err="1">
                <a:ln>
                  <a:noFill/>
                </a:ln>
                <a:solidFill>
                  <a:srgbClr val="313131"/>
                </a:solidFill>
                <a:effectLst/>
                <a:latin typeface="Menlo"/>
              </a:rPr>
              <a:t>date</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err="1">
                <a:ln>
                  <a:noFill/>
                </a:ln>
                <a:solidFill>
                  <a:srgbClr val="313131"/>
                </a:solidFill>
                <a:effectLst/>
                <a:latin typeface="Menlo"/>
              </a:rPr>
              <a:t>hour</a:t>
            </a:r>
            <a:r>
              <a:rPr kumimoji="0" lang="en-US" altLang="en-US" sz="1800" b="0" i="0" u="none" strike="noStrike" cap="none" normalizeH="0" baseline="0" dirty="0" err="1">
                <a:ln>
                  <a:noFill/>
                </a:ln>
                <a:solidFill>
                  <a:srgbClr val="666600"/>
                </a:solidFill>
                <a:effectLst/>
                <a:latin typeface="Menlo"/>
              </a:rPr>
              <a:t>,</a:t>
            </a:r>
            <a:r>
              <a:rPr kumimoji="0" lang="en-US" altLang="en-US" sz="1800" b="0" i="0" u="none" strike="noStrike" cap="none" normalizeH="0" baseline="0" dirty="0" err="1">
                <a:ln>
                  <a:noFill/>
                </a:ln>
                <a:solidFill>
                  <a:srgbClr val="313131"/>
                </a:solidFill>
                <a:effectLst/>
                <a:latin typeface="Menlo"/>
              </a:rPr>
              <a:t>minute</a:t>
            </a:r>
            <a:r>
              <a:rPr kumimoji="0" lang="en-US" altLang="en-US" sz="1800" b="0" i="0" u="none" strike="noStrike" cap="none" normalizeH="0" baseline="0" dirty="0" err="1">
                <a:ln>
                  <a:noFill/>
                </a:ln>
                <a:solidFill>
                  <a:srgbClr val="666600"/>
                </a:solidFill>
                <a:effectLst/>
                <a:latin typeface="Menlo"/>
              </a:rPr>
              <a:t>,</a:t>
            </a:r>
            <a:r>
              <a:rPr kumimoji="0" lang="en-US" altLang="en-US" sz="1800" b="0" i="0" u="none" strike="noStrike" cap="none" normalizeH="0" baseline="0" dirty="0" err="1">
                <a:ln>
                  <a:noFill/>
                </a:ln>
                <a:solidFill>
                  <a:srgbClr val="313131"/>
                </a:solidFill>
                <a:effectLst/>
                <a:latin typeface="Menlo"/>
              </a:rPr>
              <a:t>second</a:t>
            </a:r>
            <a:r>
              <a:rPr kumimoji="0" lang="en-US" altLang="en-US" sz="1800" b="0" i="0" u="none" strike="noStrike" cap="none" normalizeH="0" baseline="0" dirty="0" err="1">
                <a:ln>
                  <a:noFill/>
                </a:ln>
                <a:solidFill>
                  <a:srgbClr val="666600"/>
                </a:solidFill>
                <a:effectLst/>
                <a:latin typeface="Menlo"/>
              </a:rPr>
              <a:t>,</a:t>
            </a:r>
            <a:r>
              <a:rPr kumimoji="0" lang="en-US" altLang="en-US" sz="1800" b="0" i="0" u="none" strike="noStrike" cap="none" normalizeH="0" baseline="0" dirty="0" err="1">
                <a:ln>
                  <a:noFill/>
                </a:ln>
                <a:solidFill>
                  <a:srgbClr val="313131"/>
                </a:solidFill>
                <a:effectLst/>
                <a:latin typeface="Menlo"/>
              </a:rPr>
              <a:t>millisecond</a:t>
            </a:r>
            <a:r>
              <a:rPr kumimoji="0" lang="en-US" altLang="en-US" sz="1800" b="0" i="0" u="none" strike="noStrike" cap="none" normalizeH="0" baseline="0" dirty="0">
                <a:ln>
                  <a:noFill/>
                </a:ln>
                <a:solidFill>
                  <a:srgbClr val="313131"/>
                </a:solidFill>
                <a:effectLst/>
                <a:latin typeface="Menlo"/>
              </a:rPr>
              <a:t> </a:t>
            </a:r>
            <a:r>
              <a:rPr kumimoji="0" lang="en-US" altLang="en-US" sz="1800" b="0" i="0" u="none" strike="noStrike" cap="none" normalizeH="0" baseline="0" dirty="0">
                <a:ln>
                  <a:noFill/>
                </a:ln>
                <a:solidFill>
                  <a:srgbClr val="666600"/>
                </a:solidFill>
                <a:effectLst/>
                <a:latin typeface="Menlo"/>
              </a:rPr>
              <a:t>])</a:t>
            </a:r>
            <a:r>
              <a:rPr kumimoji="0" lang="en-US" altLang="en-US" sz="18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87986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434" y="623314"/>
            <a:ext cx="10515600" cy="1121929"/>
          </a:xfrm>
        </p:spPr>
        <p:txBody>
          <a:bodyPr>
            <a:normAutofit fontScale="90000"/>
          </a:bodyPr>
          <a:lstStyle/>
          <a:p>
            <a:r>
              <a:rPr lang="en-US" b="1" dirty="0"/>
              <a:t>Date Methods</a:t>
            </a:r>
            <a:br>
              <a:rPr lang="en-US" dirty="0"/>
            </a:br>
            <a:endParaRPr lang="en-US" dirty="0"/>
          </a:p>
        </p:txBody>
      </p:sp>
      <p:sp>
        <p:nvSpPr>
          <p:cNvPr id="5" name="Content Placeholder 4">
            <a:extLst>
              <a:ext uri="{FF2B5EF4-FFF2-40B4-BE49-F238E27FC236}">
                <a16:creationId xmlns:a16="http://schemas.microsoft.com/office/drawing/2014/main" id="{3197DC9C-CD2B-42FF-91EA-1706C745F946}"/>
              </a:ext>
            </a:extLst>
          </p:cNvPr>
          <p:cNvSpPr>
            <a:spLocks noGrp="1"/>
          </p:cNvSpPr>
          <p:nvPr>
            <p:ph idx="1"/>
          </p:nvPr>
        </p:nvSpPr>
        <p:spPr/>
        <p:txBody>
          <a:bodyPr/>
          <a:lstStyle/>
          <a:p>
            <a:r>
              <a:rPr lang="en-IN" b="1" dirty="0" err="1"/>
              <a:t>getFullYear</a:t>
            </a:r>
            <a:r>
              <a:rPr lang="en-IN" b="1" dirty="0"/>
              <a:t>():</a:t>
            </a:r>
            <a:r>
              <a:rPr lang="en-IN" dirty="0"/>
              <a:t> 4 Digits</a:t>
            </a:r>
          </a:p>
          <a:p>
            <a:r>
              <a:rPr lang="en-IN" b="1" dirty="0" err="1"/>
              <a:t>getHours</a:t>
            </a:r>
            <a:r>
              <a:rPr lang="en-IN" b="1" dirty="0"/>
              <a:t>():</a:t>
            </a:r>
            <a:r>
              <a:rPr lang="en-IN" dirty="0"/>
              <a:t> from 0-23</a:t>
            </a:r>
          </a:p>
          <a:p>
            <a:r>
              <a:rPr lang="en-IN" b="1" dirty="0" err="1"/>
              <a:t>getDate</a:t>
            </a:r>
            <a:r>
              <a:rPr lang="en-IN" b="1" dirty="0"/>
              <a:t>():</a:t>
            </a:r>
            <a:r>
              <a:rPr lang="en-IN" dirty="0"/>
              <a:t> Returns the day of the month (from 1-31)</a:t>
            </a:r>
          </a:p>
        </p:txBody>
      </p:sp>
    </p:spTree>
    <p:extLst>
      <p:ext uri="{BB962C8B-B14F-4D97-AF65-F5344CB8AC3E}">
        <p14:creationId xmlns:p14="http://schemas.microsoft.com/office/powerpoint/2010/main" val="438575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099" y="166823"/>
            <a:ext cx="10515600" cy="637410"/>
          </a:xfrm>
        </p:spPr>
        <p:txBody>
          <a:bodyPr>
            <a:normAutofit fontScale="90000"/>
          </a:bodyPr>
          <a:lstStyle/>
          <a:p>
            <a:r>
              <a:rPr lang="en-US" dirty="0"/>
              <a:t>Example</a:t>
            </a:r>
            <a:endParaRPr lang="en-IN" dirty="0"/>
          </a:p>
        </p:txBody>
      </p:sp>
      <p:sp>
        <p:nvSpPr>
          <p:cNvPr id="3" name="Content Placeholder 2"/>
          <p:cNvSpPr>
            <a:spLocks noGrp="1"/>
          </p:cNvSpPr>
          <p:nvPr>
            <p:ph idx="1"/>
          </p:nvPr>
        </p:nvSpPr>
        <p:spPr>
          <a:xfrm>
            <a:off x="750064" y="1137071"/>
            <a:ext cx="10515600" cy="5720929"/>
          </a:xfrm>
        </p:spPr>
        <p:txBody>
          <a:bodyPr>
            <a:normAutofit fontScale="85000" lnSpcReduction="20000"/>
          </a:bodyPr>
          <a:lstStyle/>
          <a:p>
            <a:pPr>
              <a:buNone/>
            </a:pPr>
            <a:r>
              <a:rPr lang="en-US" dirty="0"/>
              <a:t>&lt;script type=“text/</a:t>
            </a:r>
            <a:r>
              <a:rPr lang="en-US" dirty="0" err="1"/>
              <a:t>javascript</a:t>
            </a:r>
            <a:r>
              <a:rPr lang="en-US" dirty="0"/>
              <a:t>”&gt;</a:t>
            </a:r>
          </a:p>
          <a:p>
            <a:pPr>
              <a:buNone/>
            </a:pPr>
            <a:endParaRPr lang="en-US" dirty="0"/>
          </a:p>
          <a:p>
            <a:pPr>
              <a:buNone/>
            </a:pPr>
            <a:r>
              <a:rPr lang="en-US" dirty="0" err="1"/>
              <a:t>Var</a:t>
            </a:r>
            <a:r>
              <a:rPr lang="en-US" dirty="0"/>
              <a:t> </a:t>
            </a:r>
            <a:r>
              <a:rPr lang="en-US" dirty="0" err="1"/>
              <a:t>mydate</a:t>
            </a:r>
            <a:r>
              <a:rPr lang="en-US" dirty="0"/>
              <a:t> = new Date()</a:t>
            </a:r>
          </a:p>
          <a:p>
            <a:pPr>
              <a:buNone/>
            </a:pPr>
            <a:r>
              <a:rPr lang="en-US" dirty="0" err="1"/>
              <a:t>Var</a:t>
            </a:r>
            <a:r>
              <a:rPr lang="en-US" dirty="0"/>
              <a:t> </a:t>
            </a:r>
            <a:r>
              <a:rPr lang="en-US" dirty="0" err="1"/>
              <a:t>theyear</a:t>
            </a:r>
            <a:r>
              <a:rPr lang="en-US" dirty="0"/>
              <a:t> = </a:t>
            </a:r>
            <a:r>
              <a:rPr lang="en-US" dirty="0" err="1">
                <a:solidFill>
                  <a:srgbClr val="FF0000"/>
                </a:solidFill>
              </a:rPr>
              <a:t>mydate.getFullYear</a:t>
            </a:r>
            <a:r>
              <a:rPr lang="en-US" dirty="0">
                <a:solidFill>
                  <a:srgbClr val="FF0000"/>
                </a:solidFill>
              </a:rPr>
              <a:t>()</a:t>
            </a:r>
          </a:p>
          <a:p>
            <a:pPr>
              <a:buNone/>
            </a:pPr>
            <a:r>
              <a:rPr lang="en-US" dirty="0" err="1"/>
              <a:t>Var</a:t>
            </a:r>
            <a:r>
              <a:rPr lang="en-US" dirty="0"/>
              <a:t> </a:t>
            </a:r>
            <a:r>
              <a:rPr lang="en-US" dirty="0" err="1"/>
              <a:t>themonth</a:t>
            </a:r>
            <a:r>
              <a:rPr lang="en-US" dirty="0"/>
              <a:t> = </a:t>
            </a:r>
            <a:r>
              <a:rPr lang="en-US" dirty="0" err="1">
                <a:solidFill>
                  <a:srgbClr val="FF0000"/>
                </a:solidFill>
              </a:rPr>
              <a:t>mydate.getMonth</a:t>
            </a:r>
            <a:r>
              <a:rPr lang="en-US" dirty="0">
                <a:solidFill>
                  <a:srgbClr val="FF0000"/>
                </a:solidFill>
              </a:rPr>
              <a:t>()</a:t>
            </a:r>
          </a:p>
          <a:p>
            <a:pPr>
              <a:buNone/>
            </a:pPr>
            <a:r>
              <a:rPr lang="en-US" dirty="0" err="1"/>
              <a:t>Var</a:t>
            </a:r>
            <a:r>
              <a:rPr lang="en-US" dirty="0"/>
              <a:t> </a:t>
            </a:r>
            <a:r>
              <a:rPr lang="en-US" dirty="0" err="1"/>
              <a:t>thetoday</a:t>
            </a:r>
            <a:r>
              <a:rPr lang="en-US" dirty="0"/>
              <a:t> = </a:t>
            </a:r>
            <a:r>
              <a:rPr lang="en-US" dirty="0" err="1">
                <a:solidFill>
                  <a:srgbClr val="FF0000"/>
                </a:solidFill>
              </a:rPr>
              <a:t>mydate.getDate</a:t>
            </a:r>
            <a:r>
              <a:rPr lang="en-US" dirty="0">
                <a:solidFill>
                  <a:srgbClr val="FF0000"/>
                </a:solidFill>
              </a:rPr>
              <a:t>()</a:t>
            </a:r>
          </a:p>
          <a:p>
            <a:pPr>
              <a:buNone/>
            </a:pPr>
            <a:endParaRPr lang="en-US" dirty="0"/>
          </a:p>
          <a:p>
            <a:pPr>
              <a:buNone/>
            </a:pPr>
            <a:r>
              <a:rPr lang="en-US" dirty="0" err="1"/>
              <a:t>Document.write</a:t>
            </a:r>
            <a:r>
              <a:rPr lang="en-US" dirty="0"/>
              <a:t>(“Today’s date is: ”)</a:t>
            </a:r>
          </a:p>
          <a:p>
            <a:pPr>
              <a:buNone/>
            </a:pPr>
            <a:r>
              <a:rPr lang="en-US" dirty="0" err="1"/>
              <a:t>Document.write</a:t>
            </a:r>
            <a:r>
              <a:rPr lang="en-US" dirty="0"/>
              <a:t>(</a:t>
            </a:r>
            <a:r>
              <a:rPr lang="en-US" dirty="0" err="1"/>
              <a:t>theyear</a:t>
            </a:r>
            <a:r>
              <a:rPr lang="en-US" dirty="0"/>
              <a:t>+”/”+ </a:t>
            </a:r>
            <a:r>
              <a:rPr lang="en-US" dirty="0" err="1"/>
              <a:t>themonth</a:t>
            </a:r>
            <a:r>
              <a:rPr lang="en-US" dirty="0"/>
              <a:t>+”/”+</a:t>
            </a:r>
            <a:r>
              <a:rPr lang="en-US" dirty="0" err="1"/>
              <a:t>thetoday</a:t>
            </a:r>
            <a:r>
              <a:rPr lang="en-US" dirty="0"/>
              <a:t>)</a:t>
            </a:r>
          </a:p>
          <a:p>
            <a:pPr>
              <a:buNone/>
            </a:pPr>
            <a:endParaRPr lang="en-US" dirty="0"/>
          </a:p>
          <a:p>
            <a:pPr>
              <a:buNone/>
            </a:pPr>
            <a:endParaRPr lang="en-US" dirty="0"/>
          </a:p>
          <a:p>
            <a:pPr>
              <a:buNone/>
            </a:pPr>
            <a:r>
              <a:rPr lang="en-US" dirty="0" err="1"/>
              <a:t>OutPut</a:t>
            </a:r>
            <a:endParaRPr lang="en-US" dirty="0"/>
          </a:p>
          <a:p>
            <a:pPr>
              <a:buNone/>
            </a:pPr>
            <a:endParaRPr lang="en-US" dirty="0"/>
          </a:p>
          <a:p>
            <a:pPr>
              <a:buNone/>
            </a:pPr>
            <a:r>
              <a:rPr lang="en-US" dirty="0"/>
              <a:t>Today’s date is: 2013/12/28</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Object</a:t>
            </a:r>
          </a:p>
        </p:txBody>
      </p:sp>
      <p:sp>
        <p:nvSpPr>
          <p:cNvPr id="4" name="Rectangle 1"/>
          <p:cNvSpPr>
            <a:spLocks noGrp="1" noChangeArrowheads="1"/>
          </p:cNvSpPr>
          <p:nvPr>
            <p:ph idx="1"/>
          </p:nvPr>
        </p:nvSpPr>
        <p:spPr bwMode="auto">
          <a:xfrm>
            <a:off x="750025" y="1636116"/>
            <a:ext cx="10691949" cy="3976679"/>
          </a:xfrm>
          <a:prstGeom prst="rect">
            <a:avLst/>
          </a:prstGeom>
          <a:noFill/>
          <a:ln>
            <a:noFill/>
          </a:ln>
          <a:effectLst/>
        </p:spPr>
        <p:txBody>
          <a:bodyPr vert="horz" wrap="square" lIns="0" tIns="9522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math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object provides properties and methods for mathematical constants and functions.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Unlike other global objects,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Math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not a constructor.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All the properties and methods of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Math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are static and can be called by using Math as an object without creating it.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Thus, you refer to the constant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as </a:t>
            </a:r>
            <a:r>
              <a:rPr kumimoji="0" lang="en-US" altLang="en-US"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Math.PI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you call the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sine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function as </a:t>
            </a:r>
            <a:r>
              <a:rPr kumimoji="0" lang="en-US" altLang="en-US"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Math.sin</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where x is the method's argument.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Verdana" panose="020B060403050404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Verdana" panose="020B0604030504040204" pitchFamily="34" charset="0"/>
            </a:endParaRPr>
          </a:p>
          <a:p>
            <a:pPr marL="457200" lvl="1" indent="0">
              <a:lnSpc>
                <a:spcPct val="100000"/>
              </a:lnSpc>
              <a:buFontTx/>
              <a:buNone/>
            </a:pPr>
            <a:r>
              <a:rPr kumimoji="0" lang="en-US" altLang="en-US" sz="20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var</a:t>
            </a:r>
            <a:r>
              <a:rPr kumimoji="0" lang="en-US" altLang="en-US" sz="2000" b="0" i="0" u="none" strike="noStrike" cap="none" normalizeH="0" baseline="0" dirty="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313131"/>
                </a:solidFill>
                <a:effectLst/>
                <a:latin typeface="Times New Roman" panose="02020603050405020304" pitchFamily="18" charset="0"/>
                <a:cs typeface="Times New Roman" panose="02020603050405020304" pitchFamily="18" charset="0"/>
              </a:rPr>
              <a:t>pi_val</a:t>
            </a:r>
            <a:r>
              <a:rPr kumimoji="0" lang="en-US" altLang="en-US" sz="2000" b="0" i="0" u="none" strike="noStrike" cap="none" normalizeH="0" baseline="0" dirty="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7F0055"/>
                </a:solidFill>
                <a:effectLst/>
                <a:latin typeface="Times New Roman" panose="02020603050405020304" pitchFamily="18" charset="0"/>
                <a:cs typeface="Times New Roman" panose="02020603050405020304" pitchFamily="18" charset="0"/>
              </a:rPr>
              <a:t>Math</a:t>
            </a:r>
            <a:r>
              <a:rPr kumimoji="0" lang="en-US" altLang="en-US" sz="2000" b="0" i="0" u="none" strike="noStrike" cap="none" normalizeH="0" baseline="0" dirty="0" err="1">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313131"/>
                </a:solidFill>
                <a:effectLst/>
                <a:latin typeface="Times New Roman" panose="02020603050405020304" pitchFamily="18" charset="0"/>
                <a:cs typeface="Times New Roman" panose="02020603050405020304" pitchFamily="18" charset="0"/>
              </a:rPr>
              <a:t>PI</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313131"/>
                </a:solidFill>
                <a:effectLst/>
                <a:latin typeface="Times New Roman" panose="02020603050405020304" pitchFamily="18" charset="0"/>
                <a:cs typeface="Times New Roman" panose="02020603050405020304" pitchFamily="18" charset="0"/>
              </a:rPr>
              <a:t> </a:t>
            </a:r>
          </a:p>
          <a:p>
            <a:pPr marL="457200" lvl="1" indent="0">
              <a:lnSpc>
                <a:spcPct val="100000"/>
              </a:lnSpc>
              <a:buFontTx/>
              <a:buNone/>
            </a:pPr>
            <a:r>
              <a:rPr kumimoji="0" lang="en-US" altLang="en-US" sz="20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var</a:t>
            </a:r>
            <a:r>
              <a:rPr kumimoji="0" lang="en-US" altLang="en-US" sz="2000" b="0" i="0" u="none" strike="noStrike" cap="none" normalizeH="0" baseline="0" dirty="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313131"/>
                </a:solidFill>
                <a:effectLst/>
                <a:latin typeface="Times New Roman" panose="02020603050405020304" pitchFamily="18" charset="0"/>
                <a:cs typeface="Times New Roman" panose="02020603050405020304" pitchFamily="18" charset="0"/>
              </a:rPr>
              <a:t>sine_val</a:t>
            </a:r>
            <a:r>
              <a:rPr kumimoji="0" lang="en-US" altLang="en-US" sz="2000" b="0" i="0" u="none" strike="noStrike" cap="none" normalizeH="0" baseline="0" dirty="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7F0055"/>
                </a:solidFill>
                <a:effectLst/>
                <a:latin typeface="Times New Roman" panose="02020603050405020304" pitchFamily="18" charset="0"/>
                <a:cs typeface="Times New Roman" panose="02020603050405020304" pitchFamily="18" charset="0"/>
              </a:rPr>
              <a:t>Math</a:t>
            </a:r>
            <a:r>
              <a:rPr kumimoji="0" lang="en-US" altLang="en-US" sz="2000" b="0" i="0" u="none" strike="noStrike" cap="none" normalizeH="0" baseline="0" dirty="0" err="1">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313131"/>
                </a:solidFill>
                <a:effectLst/>
                <a:latin typeface="Times New Roman" panose="02020603050405020304" pitchFamily="18" charset="0"/>
                <a:cs typeface="Times New Roman" panose="02020603050405020304" pitchFamily="18" charset="0"/>
              </a:rPr>
              <a:t>sin</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30</a:t>
            </a:r>
            <a:r>
              <a:rPr kumimoji="0" lang="en-US" altLang="en-US" sz="20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52906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Object</a:t>
            </a:r>
            <a:endParaRPr lang="en-US" dirty="0"/>
          </a:p>
        </p:txBody>
      </p:sp>
      <p:sp>
        <p:nvSpPr>
          <p:cNvPr id="5" name="Content Placeholder 4">
            <a:extLst>
              <a:ext uri="{FF2B5EF4-FFF2-40B4-BE49-F238E27FC236}">
                <a16:creationId xmlns:a16="http://schemas.microsoft.com/office/drawing/2014/main" id="{818B77C6-924A-4AB4-8D40-EFBECC43CFD3}"/>
              </a:ext>
            </a:extLst>
          </p:cNvPr>
          <p:cNvSpPr>
            <a:spLocks noGrp="1"/>
          </p:cNvSpPr>
          <p:nvPr>
            <p:ph idx="1"/>
          </p:nvPr>
        </p:nvSpPr>
        <p:spPr/>
        <p:txBody>
          <a:bodyPr/>
          <a:lstStyle/>
          <a:p>
            <a:r>
              <a:rPr lang="en-IN" dirty="0"/>
              <a:t>Work with a series of characters.</a:t>
            </a:r>
          </a:p>
          <a:p>
            <a:r>
              <a:rPr lang="en-IN" dirty="0"/>
              <a:t>Allows you to perform manipulations on a stored piece of text like extracting a substring.</a:t>
            </a:r>
          </a:p>
          <a:p>
            <a:endParaRPr lang="en-IN" dirty="0"/>
          </a:p>
          <a:p>
            <a:r>
              <a:rPr lang="en-IN" dirty="0"/>
              <a:t>Var </a:t>
            </a:r>
            <a:r>
              <a:rPr lang="en-IN" dirty="0" err="1"/>
              <a:t>val</a:t>
            </a:r>
            <a:r>
              <a:rPr lang="en-IN" dirty="0"/>
              <a:t>=new String(string);   // Creating string object</a:t>
            </a:r>
          </a:p>
          <a:p>
            <a:endParaRPr lang="en-IN" dirty="0"/>
          </a:p>
          <a:p>
            <a:r>
              <a:rPr lang="en-IN" b="1" dirty="0"/>
              <a:t>Method</a:t>
            </a:r>
          </a:p>
          <a:p>
            <a:pPr lvl="1"/>
            <a:r>
              <a:rPr lang="en-IN" dirty="0" err="1"/>
              <a:t>substr</a:t>
            </a:r>
            <a:r>
              <a:rPr lang="en-IN" dirty="0"/>
              <a:t>()</a:t>
            </a:r>
          </a:p>
        </p:txBody>
      </p:sp>
    </p:spTree>
    <p:extLst>
      <p:ext uri="{BB962C8B-B14F-4D97-AF65-F5344CB8AC3E}">
        <p14:creationId xmlns:p14="http://schemas.microsoft.com/office/powerpoint/2010/main" val="3319922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855"/>
            <a:ext cx="10515600" cy="758595"/>
          </a:xfrm>
        </p:spPr>
        <p:txBody>
          <a:bodyPr/>
          <a:lstStyle/>
          <a:p>
            <a:r>
              <a:rPr lang="en-US" dirty="0"/>
              <a:t>Example</a:t>
            </a:r>
            <a:endParaRPr lang="en-IN" dirty="0"/>
          </a:p>
        </p:txBody>
      </p:sp>
      <p:sp>
        <p:nvSpPr>
          <p:cNvPr id="3" name="Content Placeholder 2"/>
          <p:cNvSpPr>
            <a:spLocks noGrp="1"/>
          </p:cNvSpPr>
          <p:nvPr>
            <p:ph idx="1"/>
          </p:nvPr>
        </p:nvSpPr>
        <p:spPr>
          <a:xfrm>
            <a:off x="838200" y="988342"/>
            <a:ext cx="7016827" cy="5665845"/>
          </a:xfrm>
        </p:spPr>
        <p:txBody>
          <a:bodyPr>
            <a:normAutofit fontScale="70000" lnSpcReduction="20000"/>
          </a:bodyPr>
          <a:lstStyle/>
          <a:p>
            <a:pPr>
              <a:buNone/>
            </a:pPr>
            <a:r>
              <a:rPr lang="en-IN" dirty="0"/>
              <a:t>&lt;html&gt;</a:t>
            </a:r>
          </a:p>
          <a:p>
            <a:pPr>
              <a:buNone/>
            </a:pPr>
            <a:r>
              <a:rPr lang="en-IN" dirty="0"/>
              <a:t> &lt;head&gt; </a:t>
            </a:r>
          </a:p>
          <a:p>
            <a:pPr>
              <a:buNone/>
            </a:pPr>
            <a:r>
              <a:rPr lang="en-IN" dirty="0"/>
              <a:t>&lt;title&gt;JavaScript String </a:t>
            </a:r>
            <a:r>
              <a:rPr lang="en-IN" dirty="0" err="1"/>
              <a:t>substr</a:t>
            </a:r>
            <a:r>
              <a:rPr lang="en-IN" dirty="0"/>
              <a:t>() Method&lt;/title&gt; </a:t>
            </a:r>
          </a:p>
          <a:p>
            <a:pPr>
              <a:buNone/>
            </a:pPr>
            <a:r>
              <a:rPr lang="en-IN" dirty="0"/>
              <a:t>&lt;/head&gt; </a:t>
            </a:r>
          </a:p>
          <a:p>
            <a:pPr>
              <a:buNone/>
            </a:pPr>
            <a:r>
              <a:rPr lang="en-IN" dirty="0"/>
              <a:t>&lt;body&gt; </a:t>
            </a:r>
          </a:p>
          <a:p>
            <a:pPr>
              <a:buNone/>
            </a:pPr>
            <a:r>
              <a:rPr lang="en-IN" dirty="0"/>
              <a:t>	&lt;script type="text/</a:t>
            </a:r>
            <a:r>
              <a:rPr lang="en-IN" dirty="0" err="1"/>
              <a:t>javascript</a:t>
            </a:r>
            <a:r>
              <a:rPr lang="en-IN" dirty="0"/>
              <a:t>"&gt; </a:t>
            </a:r>
          </a:p>
          <a:p>
            <a:pPr>
              <a:buNone/>
            </a:pPr>
            <a:r>
              <a:rPr lang="en-IN" dirty="0"/>
              <a:t>		</a:t>
            </a:r>
            <a:r>
              <a:rPr lang="en-IN" dirty="0" err="1"/>
              <a:t>var</a:t>
            </a:r>
            <a:r>
              <a:rPr lang="en-IN" dirty="0"/>
              <a:t> </a:t>
            </a:r>
            <a:r>
              <a:rPr lang="en-IN" dirty="0" err="1"/>
              <a:t>str</a:t>
            </a:r>
            <a:r>
              <a:rPr lang="en-IN" dirty="0"/>
              <a:t> = "</a:t>
            </a:r>
            <a:r>
              <a:rPr lang="en-IN" b="1" dirty="0"/>
              <a:t>Apples are round, and apples are juicy.</a:t>
            </a:r>
            <a:r>
              <a:rPr lang="en-IN" dirty="0"/>
              <a:t>"; 	</a:t>
            </a:r>
          </a:p>
          <a:p>
            <a:pPr>
              <a:buNone/>
            </a:pPr>
            <a:r>
              <a:rPr lang="en-IN" dirty="0"/>
              <a:t>		</a:t>
            </a:r>
            <a:r>
              <a:rPr lang="en-IN" dirty="0" err="1"/>
              <a:t>document.write</a:t>
            </a:r>
            <a:r>
              <a:rPr lang="en-IN" dirty="0"/>
              <a:t>("(1,2): 	" + </a:t>
            </a:r>
            <a:r>
              <a:rPr lang="en-IN" dirty="0" err="1">
                <a:solidFill>
                  <a:srgbClr val="FF0000"/>
                </a:solidFill>
              </a:rPr>
              <a:t>str.substr</a:t>
            </a:r>
            <a:r>
              <a:rPr lang="en-IN" dirty="0">
                <a:solidFill>
                  <a:srgbClr val="FF0000"/>
                </a:solidFill>
              </a:rPr>
              <a:t>(1,2));</a:t>
            </a:r>
          </a:p>
          <a:p>
            <a:pPr>
              <a:buNone/>
            </a:pPr>
            <a:r>
              <a:rPr lang="en-IN" dirty="0"/>
              <a:t>		 </a:t>
            </a:r>
            <a:r>
              <a:rPr lang="en-IN" dirty="0" err="1"/>
              <a:t>document.write</a:t>
            </a:r>
            <a:r>
              <a:rPr lang="en-IN" dirty="0"/>
              <a:t>("&lt;</a:t>
            </a:r>
            <a:r>
              <a:rPr lang="en-IN" dirty="0" err="1"/>
              <a:t>br</a:t>
            </a:r>
            <a:r>
              <a:rPr lang="en-IN" dirty="0"/>
              <a:t> /&gt;(-		2,2): " + </a:t>
            </a:r>
            <a:r>
              <a:rPr lang="en-IN" dirty="0" err="1"/>
              <a:t>str.substr</a:t>
            </a:r>
            <a:r>
              <a:rPr lang="en-IN" dirty="0"/>
              <a:t>(-2,2)); 	</a:t>
            </a:r>
          </a:p>
          <a:p>
            <a:pPr>
              <a:buNone/>
            </a:pPr>
            <a:r>
              <a:rPr lang="en-IN" dirty="0"/>
              <a:t>		</a:t>
            </a:r>
            <a:r>
              <a:rPr lang="en-IN" dirty="0" err="1"/>
              <a:t>document.write</a:t>
            </a:r>
            <a:r>
              <a:rPr lang="en-IN" dirty="0"/>
              <a:t>("&lt;</a:t>
            </a:r>
            <a:r>
              <a:rPr lang="en-IN" dirty="0" err="1"/>
              <a:t>br</a:t>
            </a:r>
            <a:r>
              <a:rPr lang="en-IN" dirty="0"/>
              <a:t> /&gt;(1): " + </a:t>
            </a:r>
            <a:r>
              <a:rPr lang="en-IN" dirty="0" err="1"/>
              <a:t>str.substr</a:t>
            </a:r>
            <a:r>
              <a:rPr lang="en-IN" dirty="0"/>
              <a:t>(1)); 	</a:t>
            </a:r>
          </a:p>
          <a:p>
            <a:pPr>
              <a:buNone/>
            </a:pPr>
            <a:r>
              <a:rPr lang="en-IN" dirty="0"/>
              <a:t>		</a:t>
            </a:r>
            <a:r>
              <a:rPr lang="en-IN" dirty="0" err="1"/>
              <a:t>document.write</a:t>
            </a:r>
            <a:r>
              <a:rPr lang="en-IN" dirty="0"/>
              <a:t>("&lt;</a:t>
            </a:r>
            <a:r>
              <a:rPr lang="en-IN" dirty="0" err="1"/>
              <a:t>br</a:t>
            </a:r>
            <a:r>
              <a:rPr lang="en-IN" dirty="0"/>
              <a:t> 	/&gt;(-20, 2): " + </a:t>
            </a:r>
            <a:r>
              <a:rPr lang="en-IN" dirty="0" err="1"/>
              <a:t>str.substr</a:t>
            </a:r>
            <a:r>
              <a:rPr lang="en-IN" dirty="0"/>
              <a:t>(-20,2)); 	</a:t>
            </a:r>
          </a:p>
          <a:p>
            <a:pPr>
              <a:buNone/>
            </a:pPr>
            <a:r>
              <a:rPr lang="en-IN" dirty="0"/>
              <a:t>		</a:t>
            </a:r>
            <a:r>
              <a:rPr lang="en-IN" dirty="0" err="1"/>
              <a:t>document.write</a:t>
            </a:r>
            <a:r>
              <a:rPr lang="en-IN" dirty="0"/>
              <a:t>("&lt;</a:t>
            </a:r>
            <a:r>
              <a:rPr lang="en-IN" dirty="0" err="1"/>
              <a:t>br</a:t>
            </a:r>
            <a:r>
              <a:rPr lang="en-IN" dirty="0"/>
              <a:t> /&gt;(20, 2): " + </a:t>
            </a:r>
            <a:r>
              <a:rPr lang="en-IN" dirty="0" err="1"/>
              <a:t>str.substr</a:t>
            </a:r>
            <a:r>
              <a:rPr lang="en-IN" dirty="0"/>
              <a:t>(20,2));</a:t>
            </a:r>
          </a:p>
          <a:p>
            <a:pPr>
              <a:buNone/>
            </a:pPr>
            <a:r>
              <a:rPr lang="en-IN" dirty="0"/>
              <a:t>	 &lt;/script&gt; </a:t>
            </a:r>
          </a:p>
          <a:p>
            <a:pPr>
              <a:buNone/>
            </a:pPr>
            <a:r>
              <a:rPr lang="en-IN" dirty="0"/>
              <a:t>&lt;/body&gt; </a:t>
            </a:r>
          </a:p>
          <a:p>
            <a:pPr>
              <a:buNone/>
            </a:pPr>
            <a:r>
              <a:rPr lang="en-IN" dirty="0"/>
              <a:t>&lt;/html&gt;</a:t>
            </a:r>
          </a:p>
        </p:txBody>
      </p:sp>
      <p:sp>
        <p:nvSpPr>
          <p:cNvPr id="44033" name="Rectangle 1"/>
          <p:cNvSpPr>
            <a:spLocks noChangeArrowheads="1"/>
          </p:cNvSpPr>
          <p:nvPr/>
        </p:nvSpPr>
        <p:spPr bwMode="auto">
          <a:xfrm>
            <a:off x="7342724" y="4328405"/>
            <a:ext cx="4849276" cy="2154436"/>
          </a:xfrm>
          <a:prstGeom prst="rect">
            <a:avLst/>
          </a:prstGeom>
          <a:solidFill>
            <a:srgbClr val="F1F1F1"/>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rgbClr val="000000"/>
                </a:solidFill>
                <a:effectLst/>
                <a:latin typeface="Verdana" pitchFamily="34" charset="0"/>
                <a:cs typeface="Arial" pitchFamily="34" charset="0"/>
              </a:rPr>
              <a:t>Output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13131"/>
                </a:solidFill>
                <a:effectLst/>
                <a:latin typeface="Menlo"/>
                <a:cs typeface="Arial" pitchFamily="34" charset="0"/>
              </a:rPr>
              <a:t>(1,2): pp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13131"/>
                </a:solidFill>
                <a:effectLst/>
                <a:latin typeface="Menlo"/>
                <a:cs typeface="Arial" pitchFamily="34" charset="0"/>
              </a:rPr>
              <a:t>(-2,2):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13131"/>
                </a:solidFill>
                <a:effectLst/>
                <a:latin typeface="Menlo"/>
                <a:cs typeface="Arial" pitchFamily="34" charset="0"/>
              </a:rPr>
              <a:t> (1): </a:t>
            </a:r>
            <a:r>
              <a:rPr kumimoji="0" lang="en-US" sz="2000" b="0" i="0" u="none" strike="noStrike" cap="none" normalizeH="0" baseline="0" dirty="0" err="1">
                <a:ln>
                  <a:noFill/>
                </a:ln>
                <a:solidFill>
                  <a:srgbClr val="313131"/>
                </a:solidFill>
                <a:effectLst/>
                <a:latin typeface="Menlo"/>
                <a:cs typeface="Arial" pitchFamily="34" charset="0"/>
              </a:rPr>
              <a:t>pples</a:t>
            </a:r>
            <a:r>
              <a:rPr kumimoji="0" lang="en-US" sz="2000" b="0" i="0" u="none" strike="noStrike" cap="none" normalizeH="0" baseline="0" dirty="0">
                <a:ln>
                  <a:noFill/>
                </a:ln>
                <a:solidFill>
                  <a:srgbClr val="313131"/>
                </a:solidFill>
                <a:effectLst/>
                <a:latin typeface="Menlo"/>
                <a:cs typeface="Arial" pitchFamily="34" charset="0"/>
              </a:rPr>
              <a:t> are round, and apples are juicy.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13131"/>
                </a:solidFill>
                <a:effectLst/>
                <a:latin typeface="Menlo"/>
                <a:cs typeface="Arial" pitchFamily="34" charset="0"/>
              </a:rPr>
              <a:t>(-20, 2): </a:t>
            </a:r>
            <a:r>
              <a:rPr kumimoji="0" lang="en-US" sz="2000" b="0" i="0" u="none" strike="noStrike" cap="none" normalizeH="0" baseline="0" dirty="0" err="1">
                <a:ln>
                  <a:noFill/>
                </a:ln>
                <a:solidFill>
                  <a:srgbClr val="313131"/>
                </a:solidFill>
                <a:effectLst/>
                <a:latin typeface="Menlo"/>
                <a:cs typeface="Arial" pitchFamily="34" charset="0"/>
              </a:rPr>
              <a:t>nd</a:t>
            </a:r>
            <a:r>
              <a:rPr kumimoji="0" lang="en-US" sz="20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13131"/>
                </a:solidFill>
                <a:effectLst/>
                <a:latin typeface="Menlo"/>
                <a:cs typeface="Arial" pitchFamily="34" charset="0"/>
              </a:rPr>
              <a:t>(20, 2): d</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 and </a:t>
            </a:r>
            <a:r>
              <a:rPr lang="en-US" dirty="0" err="1"/>
              <a:t>RegExp</a:t>
            </a:r>
            <a:r>
              <a:rPr lang="en-US" dirty="0"/>
              <a:t> Object</a:t>
            </a:r>
            <a:br>
              <a:rPr lang="en-US" dirty="0"/>
            </a:br>
            <a:endParaRPr lang="en-US" dirty="0"/>
          </a:p>
        </p:txBody>
      </p:sp>
      <p:sp>
        <p:nvSpPr>
          <p:cNvPr id="4" name="Rectangle 1"/>
          <p:cNvSpPr>
            <a:spLocks noGrp="1" noChangeArrowheads="1"/>
          </p:cNvSpPr>
          <p:nvPr>
            <p:ph idx="1"/>
          </p:nvPr>
        </p:nvSpPr>
        <p:spPr bwMode="auto">
          <a:xfrm>
            <a:off x="387927" y="1280412"/>
            <a:ext cx="11563928" cy="5238563"/>
          </a:xfrm>
          <a:prstGeom prst="rect">
            <a:avLst/>
          </a:prstGeom>
          <a:noFill/>
          <a:ln>
            <a:noFill/>
          </a:ln>
          <a:effectLst/>
        </p:spPr>
        <p:txBody>
          <a:bodyPr vert="horz" wrap="square" lIns="0" tIns="9522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regular expression is an object that describes a pattern of characters.</a:t>
            </a:r>
            <a:endParaRPr lang="en-US" altLang="en-US" sz="20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JavaScript </a:t>
            </a:r>
            <a:r>
              <a:rPr kumimoji="0" lang="en-US" altLang="en-US"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RegExp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represents regular expressions, and both String and </a:t>
            </a:r>
            <a:r>
              <a:rPr kumimoji="0" lang="en-US" altLang="en-US"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RegExp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define methods that use regular expressions to perform powerful pattern-matching and search-and-replace functions on text.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Syntax</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var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pattern = new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RegExp</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(pattern, attributes); or simply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var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pattern = /pattern/attributes;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is the description of the parameters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algn="just">
              <a:lnSpc>
                <a:spcPct val="150000"/>
              </a:lnSpc>
              <a:buFontTx/>
              <a:buChar char="•"/>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pattern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 string that specifies the pattern of the regular expression or another regular expression.</a:t>
            </a:r>
          </a:p>
          <a:p>
            <a:pPr marL="457200" lvl="1" indent="0" algn="just">
              <a:lnSpc>
                <a:spcPct val="150000"/>
              </a:lnSpc>
              <a:buFontTx/>
              <a:buChar char="•"/>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attributes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An optional string containing any of the "g",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"m" attributes that specify global, case-</a:t>
            </a:r>
          </a:p>
          <a:p>
            <a:pPr marL="457200" lvl="1" indent="0" algn="just">
              <a:lnSpc>
                <a:spcPct val="150000"/>
              </a:lnSpc>
              <a:buNone/>
            </a:pP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insensitive, and multiline matches, respectively.</a:t>
            </a:r>
            <a:endParaRPr kumimoji="0" lang="en-US" altLang="en-US" sz="2000" b="0" i="0" u="none" strike="noStrike" cap="none" normalizeH="0" baseline="0" dirty="0">
              <a:ln>
                <a:noFill/>
              </a:ln>
              <a:solidFill>
                <a:srgbClr val="31313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62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116" y="144787"/>
            <a:ext cx="10515600" cy="758595"/>
          </a:xfrm>
        </p:spPr>
        <p:txBody>
          <a:bodyPr/>
          <a:lstStyle/>
          <a:p>
            <a:r>
              <a:rPr lang="en-US" dirty="0"/>
              <a:t>Example</a:t>
            </a:r>
            <a:endParaRPr lang="en-IN" dirty="0"/>
          </a:p>
        </p:txBody>
      </p:sp>
      <p:sp>
        <p:nvSpPr>
          <p:cNvPr id="3" name="Content Placeholder 2"/>
          <p:cNvSpPr>
            <a:spLocks noGrp="1"/>
          </p:cNvSpPr>
          <p:nvPr>
            <p:ph idx="1"/>
          </p:nvPr>
        </p:nvSpPr>
        <p:spPr>
          <a:xfrm>
            <a:off x="838200" y="1002535"/>
            <a:ext cx="10515600" cy="5174428"/>
          </a:xfrm>
        </p:spPr>
        <p:txBody>
          <a:bodyPr>
            <a:normAutofit fontScale="62500" lnSpcReduction="20000"/>
          </a:bodyPr>
          <a:lstStyle/>
          <a:p>
            <a:pPr>
              <a:buNone/>
            </a:pPr>
            <a:r>
              <a:rPr lang="en-IN" dirty="0"/>
              <a:t>&lt;html&gt;</a:t>
            </a:r>
          </a:p>
          <a:p>
            <a:pPr>
              <a:buNone/>
            </a:pPr>
            <a:r>
              <a:rPr lang="en-IN" dirty="0"/>
              <a:t> &lt;head&gt; </a:t>
            </a:r>
          </a:p>
          <a:p>
            <a:pPr>
              <a:buNone/>
            </a:pPr>
            <a:r>
              <a:rPr lang="en-IN" dirty="0"/>
              <a:t>&lt;title&gt;JavaScript </a:t>
            </a:r>
            <a:r>
              <a:rPr lang="en-IN" dirty="0" err="1"/>
              <a:t>RegExp</a:t>
            </a:r>
            <a:r>
              <a:rPr lang="en-IN" dirty="0"/>
              <a:t> exec Method&lt;/title&gt; </a:t>
            </a:r>
          </a:p>
          <a:p>
            <a:pPr>
              <a:buNone/>
            </a:pPr>
            <a:r>
              <a:rPr lang="en-IN" dirty="0"/>
              <a:t>&lt;/head&gt; </a:t>
            </a:r>
          </a:p>
          <a:p>
            <a:pPr>
              <a:buNone/>
            </a:pPr>
            <a:r>
              <a:rPr lang="en-IN" dirty="0"/>
              <a:t>&lt;body&gt; </a:t>
            </a:r>
          </a:p>
          <a:p>
            <a:pPr>
              <a:buNone/>
            </a:pPr>
            <a:r>
              <a:rPr lang="en-IN" dirty="0"/>
              <a:t>&lt;script type="text/</a:t>
            </a:r>
            <a:r>
              <a:rPr lang="en-IN" dirty="0" err="1"/>
              <a:t>javascript</a:t>
            </a:r>
            <a:r>
              <a:rPr lang="en-IN" dirty="0"/>
              <a:t>"&gt; </a:t>
            </a:r>
          </a:p>
          <a:p>
            <a:pPr>
              <a:buNone/>
            </a:pPr>
            <a:r>
              <a:rPr lang="en-IN" dirty="0"/>
              <a:t>	</a:t>
            </a:r>
            <a:r>
              <a:rPr lang="en-IN" dirty="0" err="1"/>
              <a:t>var</a:t>
            </a:r>
            <a:r>
              <a:rPr lang="en-IN" dirty="0"/>
              <a:t> </a:t>
            </a:r>
            <a:r>
              <a:rPr lang="en-IN" dirty="0" err="1"/>
              <a:t>str</a:t>
            </a:r>
            <a:r>
              <a:rPr lang="en-IN" dirty="0"/>
              <a:t> = "</a:t>
            </a:r>
            <a:r>
              <a:rPr lang="en-IN" dirty="0" err="1"/>
              <a:t>Javascript</a:t>
            </a:r>
            <a:r>
              <a:rPr lang="en-IN" dirty="0"/>
              <a:t> is an interesting scripting language"; </a:t>
            </a:r>
          </a:p>
          <a:p>
            <a:pPr>
              <a:buNone/>
            </a:pPr>
            <a:r>
              <a:rPr lang="en-IN" dirty="0"/>
              <a:t>	</a:t>
            </a:r>
            <a:r>
              <a:rPr lang="en-IN" dirty="0" err="1"/>
              <a:t>var</a:t>
            </a:r>
            <a:r>
              <a:rPr lang="en-IN" dirty="0"/>
              <a:t> re = new </a:t>
            </a:r>
            <a:r>
              <a:rPr lang="en-IN" dirty="0" err="1">
                <a:solidFill>
                  <a:srgbClr val="FF0000"/>
                </a:solidFill>
              </a:rPr>
              <a:t>RegExp</a:t>
            </a:r>
            <a:r>
              <a:rPr lang="en-IN" dirty="0">
                <a:solidFill>
                  <a:srgbClr val="FF0000"/>
                </a:solidFill>
              </a:rPr>
              <a:t>( "script”); </a:t>
            </a:r>
          </a:p>
          <a:p>
            <a:pPr>
              <a:buNone/>
            </a:pPr>
            <a:r>
              <a:rPr lang="en-IN" dirty="0"/>
              <a:t>	</a:t>
            </a:r>
            <a:r>
              <a:rPr lang="en-IN" dirty="0" err="1"/>
              <a:t>var</a:t>
            </a:r>
            <a:r>
              <a:rPr lang="en-IN" dirty="0"/>
              <a:t> result = </a:t>
            </a:r>
            <a:r>
              <a:rPr lang="en-IN" dirty="0" err="1">
                <a:solidFill>
                  <a:srgbClr val="FF0000"/>
                </a:solidFill>
              </a:rPr>
              <a:t>re.exec</a:t>
            </a:r>
            <a:r>
              <a:rPr lang="en-IN" dirty="0">
                <a:solidFill>
                  <a:srgbClr val="FF0000"/>
                </a:solidFill>
              </a:rPr>
              <a:t>(</a:t>
            </a:r>
            <a:r>
              <a:rPr lang="en-IN" dirty="0" err="1">
                <a:solidFill>
                  <a:srgbClr val="FF0000"/>
                </a:solidFill>
              </a:rPr>
              <a:t>str</a:t>
            </a:r>
            <a:r>
              <a:rPr lang="en-IN" dirty="0">
                <a:solidFill>
                  <a:srgbClr val="FF0000"/>
                </a:solidFill>
              </a:rPr>
              <a:t>); </a:t>
            </a:r>
          </a:p>
          <a:p>
            <a:pPr>
              <a:buNone/>
            </a:pPr>
            <a:r>
              <a:rPr lang="en-IN" dirty="0"/>
              <a:t>	</a:t>
            </a:r>
            <a:r>
              <a:rPr lang="en-IN" dirty="0" err="1"/>
              <a:t>document.write</a:t>
            </a:r>
            <a:r>
              <a:rPr lang="en-IN" dirty="0"/>
              <a:t>("Test 1 - returned value : " + result); </a:t>
            </a:r>
          </a:p>
          <a:p>
            <a:pPr>
              <a:buNone/>
            </a:pPr>
            <a:r>
              <a:rPr lang="en-IN" dirty="0"/>
              <a:t>	re = new </a:t>
            </a:r>
            <a:r>
              <a:rPr lang="en-IN" dirty="0" err="1"/>
              <a:t>RegExp</a:t>
            </a:r>
            <a:r>
              <a:rPr lang="en-IN" dirty="0"/>
              <a:t>( "pushing”); </a:t>
            </a:r>
          </a:p>
          <a:p>
            <a:pPr>
              <a:buNone/>
            </a:pPr>
            <a:r>
              <a:rPr lang="en-IN" dirty="0"/>
              <a:t>	</a:t>
            </a:r>
            <a:r>
              <a:rPr lang="en-IN" dirty="0" err="1"/>
              <a:t>var</a:t>
            </a:r>
            <a:r>
              <a:rPr lang="en-IN" dirty="0"/>
              <a:t> result = </a:t>
            </a:r>
            <a:r>
              <a:rPr lang="en-IN" dirty="0" err="1"/>
              <a:t>re.exec</a:t>
            </a:r>
            <a:r>
              <a:rPr lang="en-IN" dirty="0"/>
              <a:t>(</a:t>
            </a:r>
            <a:r>
              <a:rPr lang="en-IN" dirty="0" err="1"/>
              <a:t>str</a:t>
            </a:r>
            <a:r>
              <a:rPr lang="en-IN" dirty="0"/>
              <a:t>); </a:t>
            </a:r>
          </a:p>
          <a:p>
            <a:pPr>
              <a:buNone/>
            </a:pPr>
            <a:r>
              <a:rPr lang="en-IN" dirty="0"/>
              <a:t>	</a:t>
            </a:r>
            <a:r>
              <a:rPr lang="en-IN" dirty="0" err="1"/>
              <a:t>document.write</a:t>
            </a:r>
            <a:r>
              <a:rPr lang="en-IN" dirty="0"/>
              <a:t>("&lt;</a:t>
            </a:r>
            <a:r>
              <a:rPr lang="en-IN" dirty="0" err="1"/>
              <a:t>br</a:t>
            </a:r>
            <a:r>
              <a:rPr lang="en-IN" dirty="0"/>
              <a:t> /&gt;Test 2 - returned value : " + result); </a:t>
            </a:r>
          </a:p>
          <a:p>
            <a:pPr>
              <a:buNone/>
            </a:pPr>
            <a:r>
              <a:rPr lang="en-IN" dirty="0"/>
              <a:t>	&lt;/script&gt; </a:t>
            </a:r>
          </a:p>
          <a:p>
            <a:pPr>
              <a:buNone/>
            </a:pPr>
            <a:r>
              <a:rPr lang="en-IN" dirty="0"/>
              <a:t>&lt;/body&gt; </a:t>
            </a:r>
          </a:p>
          <a:p>
            <a:pPr>
              <a:buNone/>
            </a:pPr>
            <a:r>
              <a:rPr lang="en-IN" dirty="0"/>
              <a:t>&lt;/html&gt;</a:t>
            </a:r>
          </a:p>
        </p:txBody>
      </p:sp>
      <p:sp>
        <p:nvSpPr>
          <p:cNvPr id="46081" name="Rectangle 1"/>
          <p:cNvSpPr>
            <a:spLocks noChangeArrowheads="1"/>
          </p:cNvSpPr>
          <p:nvPr/>
        </p:nvSpPr>
        <p:spPr bwMode="auto">
          <a:xfrm>
            <a:off x="8405870" y="2170323"/>
            <a:ext cx="3442096" cy="1231106"/>
          </a:xfrm>
          <a:prstGeom prst="rect">
            <a:avLst/>
          </a:prstGeom>
          <a:solidFill>
            <a:srgbClr val="F1F1F1"/>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rgbClr val="000000"/>
                </a:solidFill>
                <a:effectLst/>
                <a:latin typeface="Verdana" pitchFamily="34" charset="0"/>
                <a:cs typeface="Arial" pitchFamily="34" charset="0"/>
              </a:rPr>
              <a:t>Output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13131"/>
                </a:solidFill>
                <a:effectLst/>
                <a:latin typeface="Menlo"/>
                <a:cs typeface="Arial" pitchFamily="34" charset="0"/>
              </a:rPr>
              <a:t>Test 1 - returned value : 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13131"/>
                </a:solidFill>
                <a:effectLst/>
                <a:latin typeface="Menlo"/>
                <a:cs typeface="Arial" pitchFamily="34" charset="0"/>
              </a:rPr>
              <a:t>Test 2 - returned value : null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6F0E-3632-4399-8884-D63D975CE633}"/>
              </a:ext>
            </a:extLst>
          </p:cNvPr>
          <p:cNvSpPr>
            <a:spLocks noGrp="1"/>
          </p:cNvSpPr>
          <p:nvPr>
            <p:ph type="title"/>
          </p:nvPr>
        </p:nvSpPr>
        <p:spPr/>
        <p:txBody>
          <a:bodyPr/>
          <a:lstStyle/>
          <a:p>
            <a:r>
              <a:rPr lang="en-IN" dirty="0"/>
              <a:t>Attribute</a:t>
            </a:r>
          </a:p>
        </p:txBody>
      </p:sp>
      <p:sp>
        <p:nvSpPr>
          <p:cNvPr id="3" name="Content Placeholder 2">
            <a:extLst>
              <a:ext uri="{FF2B5EF4-FFF2-40B4-BE49-F238E27FC236}">
                <a16:creationId xmlns:a16="http://schemas.microsoft.com/office/drawing/2014/main" id="{CAEF621C-ACBF-429B-8806-E3F6C1884B73}"/>
              </a:ext>
            </a:extLst>
          </p:cNvPr>
          <p:cNvSpPr>
            <a:spLocks noGrp="1"/>
          </p:cNvSpPr>
          <p:nvPr>
            <p:ph idx="1"/>
          </p:nvPr>
        </p:nvSpPr>
        <p:spPr/>
        <p:txBody>
          <a:bodyPr/>
          <a:lstStyle/>
          <a:p>
            <a:r>
              <a:rPr lang="en-IN" dirty="0"/>
              <a:t>g: </a:t>
            </a:r>
            <a:r>
              <a:rPr lang="en-US" dirty="0"/>
              <a:t>Perform a global match (find all matches rather than stopping after  </a:t>
            </a:r>
          </a:p>
          <a:p>
            <a:pPr marL="0" indent="0">
              <a:buNone/>
            </a:pPr>
            <a:r>
              <a:rPr lang="en-US" dirty="0"/>
              <a:t>       the first match)</a:t>
            </a:r>
            <a:endParaRPr lang="en-IN" dirty="0"/>
          </a:p>
          <a:p>
            <a:r>
              <a:rPr lang="en-IN" dirty="0"/>
              <a:t>i: Perform case-insensitive matching</a:t>
            </a:r>
          </a:p>
          <a:p>
            <a:r>
              <a:rPr lang="en-IN" dirty="0"/>
              <a:t>m: Perform multiline matching</a:t>
            </a:r>
          </a:p>
        </p:txBody>
      </p:sp>
    </p:spTree>
    <p:extLst>
      <p:ext uri="{BB962C8B-B14F-4D97-AF65-F5344CB8AC3E}">
        <p14:creationId xmlns:p14="http://schemas.microsoft.com/office/powerpoint/2010/main" val="370153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a:t>Math </a:t>
            </a:r>
            <a:r>
              <a:rPr lang="en-US" dirty="0" err="1"/>
              <a:t>Propery</a:t>
            </a:r>
            <a:r>
              <a:rPr lang="en-US" dirty="0"/>
              <a:t> Example</a:t>
            </a:r>
          </a:p>
        </p:txBody>
      </p:sp>
      <p:sp>
        <p:nvSpPr>
          <p:cNvPr id="3" name="Content Placeholder 2"/>
          <p:cNvSpPr>
            <a:spLocks noGrp="1"/>
          </p:cNvSpPr>
          <p:nvPr>
            <p:ph idx="1"/>
          </p:nvPr>
        </p:nvSpPr>
        <p:spPr>
          <a:xfrm>
            <a:off x="718128" y="958143"/>
            <a:ext cx="5303981" cy="4263852"/>
          </a:xfrm>
        </p:spPr>
        <p:txBody>
          <a:bodyPr>
            <a:noAutofit/>
          </a:bodyPr>
          <a:lstStyle/>
          <a:p>
            <a:pPr marL="0" indent="0">
              <a:buNone/>
            </a:pPr>
            <a:r>
              <a:rPr lang="en-US" sz="1600" dirty="0"/>
              <a:t>&lt;html&gt;</a:t>
            </a:r>
          </a:p>
          <a:p>
            <a:pPr marL="0" indent="0">
              <a:buNone/>
            </a:pPr>
            <a:r>
              <a:rPr lang="en-US" sz="1600" dirty="0"/>
              <a:t>&lt;body&gt;</a:t>
            </a:r>
          </a:p>
          <a:p>
            <a:pPr marL="0" indent="0">
              <a:buNone/>
            </a:pPr>
            <a:r>
              <a:rPr lang="en-US" sz="1600" dirty="0"/>
              <a:t>&lt;h2&gt;JavaScript Math Constants&lt;/h2&gt;</a:t>
            </a:r>
          </a:p>
          <a:p>
            <a:pPr marL="0" indent="0">
              <a:buNone/>
            </a:pPr>
            <a:r>
              <a:rPr lang="en-US" sz="1600" dirty="0"/>
              <a:t>&lt;p id="demo"&gt;&lt;/p&gt;</a:t>
            </a:r>
          </a:p>
          <a:p>
            <a:pPr marL="0" indent="0">
              <a:buNone/>
            </a:pPr>
            <a:r>
              <a:rPr lang="en-US" sz="1600" dirty="0"/>
              <a:t>&lt;script&gt;</a:t>
            </a:r>
          </a:p>
          <a:p>
            <a:pPr marL="0" indent="0">
              <a:buNone/>
            </a:pPr>
            <a:r>
              <a:rPr lang="en-US" sz="1600" dirty="0" err="1"/>
              <a:t>document.getElementById</a:t>
            </a:r>
            <a:r>
              <a:rPr lang="en-US" sz="1600" dirty="0"/>
              <a:t>("demo").</a:t>
            </a:r>
            <a:r>
              <a:rPr lang="en-US" sz="1600" dirty="0" err="1"/>
              <a:t>innerHTML</a:t>
            </a:r>
            <a:r>
              <a:rPr lang="en-US" sz="1600" dirty="0"/>
              <a:t> = </a:t>
            </a:r>
          </a:p>
          <a:p>
            <a:pPr marL="0" indent="0">
              <a:buNone/>
            </a:pPr>
            <a:r>
              <a:rPr lang="en-US" sz="1600" dirty="0"/>
              <a:t>"&lt;p&gt;&lt;b&gt;</a:t>
            </a:r>
            <a:r>
              <a:rPr lang="en-US" sz="1600" dirty="0" err="1"/>
              <a:t>Math.E</a:t>
            </a:r>
            <a:r>
              <a:rPr lang="en-US" sz="1600" dirty="0"/>
              <a:t>:&lt;/b&gt; " + </a:t>
            </a:r>
            <a:r>
              <a:rPr lang="en-US" sz="1600" dirty="0" err="1">
                <a:solidFill>
                  <a:srgbClr val="FF0000"/>
                </a:solidFill>
              </a:rPr>
              <a:t>Math.E</a:t>
            </a:r>
            <a:r>
              <a:rPr lang="en-US" sz="1600" dirty="0"/>
              <a:t> + "&lt;/p&gt;" +</a:t>
            </a:r>
          </a:p>
          <a:p>
            <a:pPr marL="0" indent="0">
              <a:buNone/>
            </a:pPr>
            <a:r>
              <a:rPr lang="en-US" sz="1600" dirty="0"/>
              <a:t>"&lt;p&gt;&lt;b&gt;</a:t>
            </a:r>
            <a:r>
              <a:rPr lang="en-US" sz="1600" dirty="0" err="1"/>
              <a:t>Math.PI</a:t>
            </a:r>
            <a:r>
              <a:rPr lang="en-US" sz="1600" dirty="0"/>
              <a:t>:&lt;/b&gt; " + </a:t>
            </a:r>
            <a:r>
              <a:rPr lang="en-US" sz="1600" dirty="0" err="1">
                <a:solidFill>
                  <a:srgbClr val="FF0000"/>
                </a:solidFill>
              </a:rPr>
              <a:t>Math.PI</a:t>
            </a:r>
            <a:r>
              <a:rPr lang="en-US" sz="1600" dirty="0"/>
              <a:t> + "&lt;/p&gt;" +</a:t>
            </a:r>
          </a:p>
          <a:p>
            <a:pPr marL="0" indent="0">
              <a:buNone/>
            </a:pPr>
            <a:r>
              <a:rPr lang="en-US" sz="1600" dirty="0"/>
              <a:t>"&lt;p&gt;&lt;b&gt;Math.SQRT2:&lt;/b&gt; " + </a:t>
            </a:r>
            <a:r>
              <a:rPr lang="en-US" sz="1600" dirty="0">
                <a:solidFill>
                  <a:srgbClr val="FF0000"/>
                </a:solidFill>
              </a:rPr>
              <a:t>Math.SQRT2 </a:t>
            </a:r>
            <a:r>
              <a:rPr lang="en-US" sz="1600" dirty="0"/>
              <a:t>+ "&lt;/p&gt;" +</a:t>
            </a:r>
          </a:p>
          <a:p>
            <a:pPr marL="0" indent="0">
              <a:buNone/>
            </a:pPr>
            <a:r>
              <a:rPr lang="en-US" sz="1600" dirty="0"/>
              <a:t>"&lt;p&gt;&lt;b&gt;Math.SQRT1_2:&lt;/b&gt; " + Math.SQRT1_2 + "&lt;/p&gt;" +</a:t>
            </a:r>
          </a:p>
          <a:p>
            <a:pPr marL="0" indent="0">
              <a:buNone/>
            </a:pPr>
            <a:r>
              <a:rPr lang="en-US" sz="1600" dirty="0"/>
              <a:t>"&lt;p&gt;&lt;b&gt;Math.LN2:&lt;/b&gt; " + Math.LN2 + "&lt;/p&gt;" +</a:t>
            </a:r>
          </a:p>
          <a:p>
            <a:pPr marL="0" indent="0">
              <a:buNone/>
            </a:pPr>
            <a:r>
              <a:rPr lang="en-US" sz="1600" dirty="0"/>
              <a:t>"&lt;p&gt;&lt;b&gt;Math.LN10:&lt;/b&gt; " + Math.LN10 + "&lt;/p&gt;" +</a:t>
            </a:r>
          </a:p>
          <a:p>
            <a:pPr marL="0" indent="0">
              <a:buNone/>
            </a:pPr>
            <a:r>
              <a:rPr lang="en-US" sz="1600" dirty="0"/>
              <a:t>"&lt;p&gt;&lt;b&gt;Math.LOG2E:&lt;/b&gt; " + Math.LOG2E + "&lt;/p&gt;" +</a:t>
            </a:r>
          </a:p>
          <a:p>
            <a:pPr marL="0" indent="0">
              <a:buNone/>
            </a:pPr>
            <a:r>
              <a:rPr lang="en-US" sz="1600" dirty="0"/>
              <a:t>"&lt;p&gt;&lt;b&gt;Math.Log10E:&lt;/b&gt; " + Math.LOG10E + "&lt;/p&gt;";</a:t>
            </a:r>
          </a:p>
          <a:p>
            <a:pPr marL="0" indent="0">
              <a:buNone/>
            </a:pPr>
            <a:r>
              <a:rPr lang="en-US" sz="1600" dirty="0"/>
              <a:t>&lt;/script&gt;</a:t>
            </a:r>
          </a:p>
          <a:p>
            <a:pPr marL="0" indent="0">
              <a:buNone/>
            </a:pPr>
            <a:r>
              <a:rPr lang="en-US" sz="1600" dirty="0"/>
              <a:t>&lt;/body&gt;</a:t>
            </a:r>
          </a:p>
          <a:p>
            <a:pPr marL="0" indent="0">
              <a:buNone/>
            </a:pPr>
            <a:r>
              <a:rPr lang="en-US" sz="1600" dirty="0"/>
              <a:t>&lt;/html&gt;</a:t>
            </a:r>
          </a:p>
        </p:txBody>
      </p:sp>
      <p:pic>
        <p:nvPicPr>
          <p:cNvPr id="4" name="Picture 3"/>
          <p:cNvPicPr>
            <a:picLocks noChangeAspect="1"/>
          </p:cNvPicPr>
          <p:nvPr/>
        </p:nvPicPr>
        <p:blipFill>
          <a:blip r:embed="rId2"/>
          <a:stretch>
            <a:fillRect/>
          </a:stretch>
        </p:blipFill>
        <p:spPr>
          <a:xfrm>
            <a:off x="7094681" y="1173019"/>
            <a:ext cx="2971800" cy="3200400"/>
          </a:xfrm>
          <a:prstGeom prst="rect">
            <a:avLst/>
          </a:prstGeom>
        </p:spPr>
      </p:pic>
    </p:spTree>
    <p:extLst>
      <p:ext uri="{BB962C8B-B14F-4D97-AF65-F5344CB8AC3E}">
        <p14:creationId xmlns:p14="http://schemas.microsoft.com/office/powerpoint/2010/main" val="223395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 Methods</a:t>
            </a:r>
            <a:br>
              <a:rPr lang="en-US" dirty="0"/>
            </a:br>
            <a:endParaRPr lang="en-US" dirty="0"/>
          </a:p>
        </p:txBody>
      </p:sp>
      <p:sp>
        <p:nvSpPr>
          <p:cNvPr id="3" name="Content Placeholder 2">
            <a:extLst>
              <a:ext uri="{FF2B5EF4-FFF2-40B4-BE49-F238E27FC236}">
                <a16:creationId xmlns:a16="http://schemas.microsoft.com/office/drawing/2014/main" id="{D5021E2D-617F-4F47-AAA1-C83DE9E32307}"/>
              </a:ext>
            </a:extLst>
          </p:cNvPr>
          <p:cNvSpPr>
            <a:spLocks noGrp="1"/>
          </p:cNvSpPr>
          <p:nvPr>
            <p:ph idx="1"/>
          </p:nvPr>
        </p:nvSpPr>
        <p:spPr/>
        <p:txBody>
          <a:bodyPr/>
          <a:lstStyle/>
          <a:p>
            <a:r>
              <a:rPr lang="en-IN" dirty="0"/>
              <a:t>abs()</a:t>
            </a:r>
          </a:p>
          <a:p>
            <a:r>
              <a:rPr lang="en-IN" dirty="0"/>
              <a:t>max()</a:t>
            </a:r>
          </a:p>
          <a:p>
            <a:r>
              <a:rPr lang="en-IN" dirty="0"/>
              <a:t>min()</a:t>
            </a:r>
          </a:p>
          <a:p>
            <a:r>
              <a:rPr lang="en-IN" dirty="0"/>
              <a:t>pow()</a:t>
            </a:r>
          </a:p>
          <a:p>
            <a:r>
              <a:rPr lang="en-IN" dirty="0"/>
              <a:t>round()</a:t>
            </a:r>
          </a:p>
          <a:p>
            <a:r>
              <a:rPr lang="en-IN" dirty="0"/>
              <a:t>sqrt()</a:t>
            </a:r>
          </a:p>
        </p:txBody>
      </p:sp>
    </p:spTree>
    <p:extLst>
      <p:ext uri="{BB962C8B-B14F-4D97-AF65-F5344CB8AC3E}">
        <p14:creationId xmlns:p14="http://schemas.microsoft.com/office/powerpoint/2010/main" val="67457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Math.round</a:t>
            </a:r>
            <a:r>
              <a:rPr lang="en-US" dirty="0"/>
              <a:t>()</a:t>
            </a:r>
            <a:br>
              <a:rPr lang="en-US" dirty="0"/>
            </a:br>
            <a:endParaRPr lang="en-US" dirty="0"/>
          </a:p>
        </p:txBody>
      </p:sp>
      <p:sp>
        <p:nvSpPr>
          <p:cNvPr id="3" name="Content Placeholder 2"/>
          <p:cNvSpPr>
            <a:spLocks noGrp="1"/>
          </p:cNvSpPr>
          <p:nvPr>
            <p:ph idx="1"/>
          </p:nvPr>
        </p:nvSpPr>
        <p:spPr>
          <a:xfrm>
            <a:off x="838200" y="1825624"/>
            <a:ext cx="10515600" cy="5032375"/>
          </a:xfrm>
        </p:spPr>
        <p:txBody>
          <a:bodyPr>
            <a:normAutofit fontScale="55000" lnSpcReduction="20000"/>
          </a:bodyPr>
          <a:lstStyle/>
          <a:p>
            <a:pPr marL="0" indent="0">
              <a:buNone/>
            </a:pPr>
            <a:r>
              <a:rPr lang="en-US" sz="3300" dirty="0"/>
              <a:t>&lt;html&gt;</a:t>
            </a:r>
          </a:p>
          <a:p>
            <a:pPr marL="0" indent="0">
              <a:buNone/>
            </a:pPr>
            <a:r>
              <a:rPr lang="en-US" sz="3300" dirty="0"/>
              <a:t>&lt;body&gt;</a:t>
            </a:r>
          </a:p>
          <a:p>
            <a:pPr marL="0" indent="0">
              <a:buNone/>
            </a:pPr>
            <a:endParaRPr lang="en-US" sz="3300" dirty="0"/>
          </a:p>
          <a:p>
            <a:pPr marL="0" indent="0">
              <a:buNone/>
            </a:pPr>
            <a:r>
              <a:rPr lang="en-US" sz="3300" dirty="0"/>
              <a:t>&lt;h2&gt;JavaScript </a:t>
            </a:r>
            <a:r>
              <a:rPr lang="en-US" sz="3300" dirty="0" err="1"/>
              <a:t>Math.round</a:t>
            </a:r>
            <a:r>
              <a:rPr lang="en-US" sz="3300" dirty="0"/>
              <a:t>()&lt;/h2&gt;</a:t>
            </a:r>
          </a:p>
          <a:p>
            <a:pPr marL="0" indent="0">
              <a:buNone/>
            </a:pPr>
            <a:endParaRPr lang="en-US" sz="3300" dirty="0"/>
          </a:p>
          <a:p>
            <a:pPr marL="0" indent="0">
              <a:buNone/>
            </a:pPr>
            <a:r>
              <a:rPr lang="en-US" sz="3300" dirty="0"/>
              <a:t>&lt;p&gt;</a:t>
            </a:r>
            <a:r>
              <a:rPr lang="en-US" sz="3300" dirty="0" err="1"/>
              <a:t>Math.round</a:t>
            </a:r>
            <a:r>
              <a:rPr lang="en-US" sz="3300" dirty="0"/>
              <a:t>(x) returns the value of x rounded to its nearest integer:&lt;/p&gt;</a:t>
            </a:r>
          </a:p>
          <a:p>
            <a:pPr marL="0" indent="0">
              <a:buNone/>
            </a:pPr>
            <a:endParaRPr lang="en-US" sz="3300" dirty="0"/>
          </a:p>
          <a:p>
            <a:pPr marL="0" indent="0">
              <a:buNone/>
            </a:pPr>
            <a:r>
              <a:rPr lang="en-US" sz="3300" dirty="0"/>
              <a:t>&lt;p id="demo"&gt;&lt;/p&gt;</a:t>
            </a:r>
          </a:p>
          <a:p>
            <a:pPr marL="0" indent="0">
              <a:buNone/>
            </a:pPr>
            <a:endParaRPr lang="en-US" sz="3300" dirty="0"/>
          </a:p>
          <a:p>
            <a:pPr marL="0" indent="0">
              <a:buNone/>
            </a:pPr>
            <a:r>
              <a:rPr lang="en-US" sz="3300" dirty="0"/>
              <a:t>&lt;script&gt;</a:t>
            </a:r>
          </a:p>
          <a:p>
            <a:pPr marL="0" indent="0">
              <a:buNone/>
            </a:pPr>
            <a:r>
              <a:rPr lang="en-US" sz="3300" dirty="0" err="1"/>
              <a:t>document.getElementById</a:t>
            </a:r>
            <a:r>
              <a:rPr lang="en-US" sz="3300" dirty="0"/>
              <a:t>("demo").</a:t>
            </a:r>
            <a:r>
              <a:rPr lang="en-US" sz="3300" dirty="0" err="1"/>
              <a:t>innerHTML</a:t>
            </a:r>
            <a:r>
              <a:rPr lang="en-US" sz="3300" dirty="0"/>
              <a:t> = </a:t>
            </a:r>
            <a:r>
              <a:rPr lang="en-US" sz="3300" dirty="0" err="1">
                <a:solidFill>
                  <a:srgbClr val="FF0000"/>
                </a:solidFill>
              </a:rPr>
              <a:t>Math.round</a:t>
            </a:r>
            <a:r>
              <a:rPr lang="en-US" sz="3300" dirty="0">
                <a:solidFill>
                  <a:srgbClr val="FF0000"/>
                </a:solidFill>
              </a:rPr>
              <a:t>(4.4);</a:t>
            </a:r>
          </a:p>
          <a:p>
            <a:pPr marL="0" indent="0">
              <a:buNone/>
            </a:pPr>
            <a:r>
              <a:rPr lang="en-US" sz="3300" dirty="0"/>
              <a:t>&lt;/script&gt;</a:t>
            </a:r>
          </a:p>
          <a:p>
            <a:pPr marL="0" indent="0">
              <a:buNone/>
            </a:pPr>
            <a:endParaRPr lang="en-US" sz="3300" dirty="0"/>
          </a:p>
          <a:p>
            <a:pPr marL="0" indent="0">
              <a:buNone/>
            </a:pPr>
            <a:r>
              <a:rPr lang="en-US" sz="3300" dirty="0"/>
              <a:t>&lt;/body&gt;</a:t>
            </a:r>
          </a:p>
          <a:p>
            <a:pPr marL="0" indent="0">
              <a:buNone/>
            </a:pPr>
            <a:r>
              <a:rPr lang="en-US" sz="3300" dirty="0"/>
              <a:t>&lt;/html&gt;</a:t>
            </a:r>
          </a:p>
          <a:p>
            <a:endParaRPr lang="en-US" dirty="0"/>
          </a:p>
        </p:txBody>
      </p:sp>
      <p:pic>
        <p:nvPicPr>
          <p:cNvPr id="4" name="Picture 3"/>
          <p:cNvPicPr>
            <a:picLocks noChangeAspect="1"/>
          </p:cNvPicPr>
          <p:nvPr/>
        </p:nvPicPr>
        <p:blipFill>
          <a:blip r:embed="rId2"/>
          <a:stretch>
            <a:fillRect/>
          </a:stretch>
        </p:blipFill>
        <p:spPr>
          <a:xfrm>
            <a:off x="7569344" y="1536844"/>
            <a:ext cx="4867275" cy="1438275"/>
          </a:xfrm>
          <a:prstGeom prst="rect">
            <a:avLst/>
          </a:prstGeom>
        </p:spPr>
      </p:pic>
    </p:spTree>
    <p:extLst>
      <p:ext uri="{BB962C8B-B14F-4D97-AF65-F5344CB8AC3E}">
        <p14:creationId xmlns:p14="http://schemas.microsoft.com/office/powerpoint/2010/main" val="320779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Math.pow</a:t>
            </a:r>
            <a:r>
              <a:rPr lang="en-US" dirty="0"/>
              <a:t>()</a:t>
            </a:r>
          </a:p>
        </p:txBody>
      </p:sp>
      <p:sp>
        <p:nvSpPr>
          <p:cNvPr id="3" name="Content Placeholder 2"/>
          <p:cNvSpPr>
            <a:spLocks noGrp="1"/>
          </p:cNvSpPr>
          <p:nvPr>
            <p:ph idx="1"/>
          </p:nvPr>
        </p:nvSpPr>
        <p:spPr>
          <a:xfrm>
            <a:off x="838200" y="1825624"/>
            <a:ext cx="10515600" cy="4926157"/>
          </a:xfrm>
        </p:spPr>
        <p:txBody>
          <a:bodyPr>
            <a:normAutofit fontScale="47500" lnSpcReduction="20000"/>
          </a:bodyPr>
          <a:lstStyle/>
          <a:p>
            <a:pPr marL="0" indent="0">
              <a:buNone/>
            </a:pPr>
            <a:r>
              <a:rPr lang="en-US" sz="3600" dirty="0"/>
              <a:t>&lt;html&gt;</a:t>
            </a:r>
          </a:p>
          <a:p>
            <a:pPr marL="0" indent="0">
              <a:buNone/>
            </a:pPr>
            <a:r>
              <a:rPr lang="en-US" sz="3600" dirty="0"/>
              <a:t>&lt;body&gt;</a:t>
            </a:r>
          </a:p>
          <a:p>
            <a:pPr marL="0" indent="0">
              <a:buNone/>
            </a:pPr>
            <a:endParaRPr lang="en-US" sz="3600" dirty="0"/>
          </a:p>
          <a:p>
            <a:pPr marL="0" indent="0">
              <a:buNone/>
            </a:pPr>
            <a:r>
              <a:rPr lang="en-US" sz="3600" dirty="0"/>
              <a:t>&lt;h2&gt;JavaScript </a:t>
            </a:r>
            <a:r>
              <a:rPr lang="en-US" sz="3600" dirty="0" err="1"/>
              <a:t>Math.pow</a:t>
            </a:r>
            <a:r>
              <a:rPr lang="en-US" sz="3600" dirty="0"/>
              <a:t>()&lt;/h2&gt;</a:t>
            </a:r>
          </a:p>
          <a:p>
            <a:pPr marL="0" indent="0">
              <a:buNone/>
            </a:pPr>
            <a:endParaRPr lang="en-US" sz="3600" dirty="0"/>
          </a:p>
          <a:p>
            <a:pPr marL="0" indent="0">
              <a:buNone/>
            </a:pPr>
            <a:r>
              <a:rPr lang="en-US" sz="3600" dirty="0"/>
              <a:t>&lt;p&gt;</a:t>
            </a:r>
            <a:r>
              <a:rPr lang="en-US" sz="3600" dirty="0" err="1"/>
              <a:t>Math.pow</a:t>
            </a:r>
            <a:r>
              <a:rPr lang="en-US" sz="3600" dirty="0"/>
              <a:t>(</a:t>
            </a:r>
            <a:r>
              <a:rPr lang="en-US" sz="3600" dirty="0" err="1"/>
              <a:t>x,y</a:t>
            </a:r>
            <a:r>
              <a:rPr lang="en-US" sz="3600" dirty="0"/>
              <a:t>) returns the value of x to the power of y:&lt;/p&gt;</a:t>
            </a:r>
          </a:p>
          <a:p>
            <a:pPr marL="0" indent="0">
              <a:buNone/>
            </a:pPr>
            <a:endParaRPr lang="en-US" sz="3600" dirty="0"/>
          </a:p>
          <a:p>
            <a:pPr marL="0" indent="0">
              <a:buNone/>
            </a:pPr>
            <a:r>
              <a:rPr lang="en-US" sz="3600" dirty="0"/>
              <a:t>&lt;p id="demo"&gt;&lt;/p&gt;</a:t>
            </a:r>
          </a:p>
          <a:p>
            <a:pPr marL="0" indent="0">
              <a:buNone/>
            </a:pPr>
            <a:endParaRPr lang="en-US" sz="3600" dirty="0"/>
          </a:p>
          <a:p>
            <a:pPr marL="0" indent="0">
              <a:buNone/>
            </a:pPr>
            <a:r>
              <a:rPr lang="en-US" sz="3600" dirty="0"/>
              <a:t>&lt;script&gt;</a:t>
            </a:r>
          </a:p>
          <a:p>
            <a:pPr marL="0" indent="0">
              <a:buNone/>
            </a:pPr>
            <a:r>
              <a:rPr lang="en-US" sz="3600" dirty="0" err="1"/>
              <a:t>document.getElementById</a:t>
            </a:r>
            <a:r>
              <a:rPr lang="en-US" sz="3600" dirty="0"/>
              <a:t>("demo").</a:t>
            </a:r>
            <a:r>
              <a:rPr lang="en-US" sz="3600" dirty="0" err="1"/>
              <a:t>innerHTML</a:t>
            </a:r>
            <a:r>
              <a:rPr lang="en-US" sz="3600" dirty="0"/>
              <a:t> = </a:t>
            </a:r>
            <a:r>
              <a:rPr lang="en-US" sz="3600" dirty="0" err="1">
                <a:solidFill>
                  <a:srgbClr val="FF0000"/>
                </a:solidFill>
              </a:rPr>
              <a:t>Math.pow</a:t>
            </a:r>
            <a:r>
              <a:rPr lang="en-US" sz="3600" dirty="0">
                <a:solidFill>
                  <a:srgbClr val="FF0000"/>
                </a:solidFill>
              </a:rPr>
              <a:t>(8,2);</a:t>
            </a:r>
          </a:p>
          <a:p>
            <a:pPr marL="0" indent="0">
              <a:buNone/>
            </a:pPr>
            <a:r>
              <a:rPr lang="en-US" sz="3600" dirty="0"/>
              <a:t>&lt;/script&gt;</a:t>
            </a:r>
          </a:p>
          <a:p>
            <a:pPr marL="0" indent="0">
              <a:buNone/>
            </a:pPr>
            <a:endParaRPr lang="en-US" sz="3600" dirty="0"/>
          </a:p>
          <a:p>
            <a:pPr marL="0" indent="0">
              <a:buNone/>
            </a:pPr>
            <a:r>
              <a:rPr lang="en-US" sz="3600" dirty="0"/>
              <a:t>&lt;/body&gt;</a:t>
            </a:r>
          </a:p>
          <a:p>
            <a:pPr marL="0" indent="0">
              <a:buNone/>
            </a:pPr>
            <a:r>
              <a:rPr lang="en-US" sz="3600" dirty="0"/>
              <a:t>&lt;/html&gt;</a:t>
            </a:r>
          </a:p>
          <a:p>
            <a:endParaRPr lang="en-US" dirty="0"/>
          </a:p>
        </p:txBody>
      </p:sp>
      <p:pic>
        <p:nvPicPr>
          <p:cNvPr id="4" name="Picture 3"/>
          <p:cNvPicPr>
            <a:picLocks noChangeAspect="1"/>
          </p:cNvPicPr>
          <p:nvPr/>
        </p:nvPicPr>
        <p:blipFill>
          <a:blip r:embed="rId2"/>
          <a:stretch>
            <a:fillRect/>
          </a:stretch>
        </p:blipFill>
        <p:spPr>
          <a:xfrm>
            <a:off x="7558232" y="1510289"/>
            <a:ext cx="4076700" cy="1362075"/>
          </a:xfrm>
          <a:prstGeom prst="rect">
            <a:avLst/>
          </a:prstGeom>
        </p:spPr>
      </p:pic>
    </p:spTree>
    <p:extLst>
      <p:ext uri="{BB962C8B-B14F-4D97-AF65-F5344CB8AC3E}">
        <p14:creationId xmlns:p14="http://schemas.microsoft.com/office/powerpoint/2010/main" val="238204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Math.abs</a:t>
            </a:r>
            <a:r>
              <a:rPr lang="en-US" dirty="0"/>
              <a:t>()</a:t>
            </a:r>
            <a:br>
              <a:rPr lang="en-US" dirty="0"/>
            </a:br>
            <a:br>
              <a:rPr lang="en-US" dirty="0"/>
            </a:br>
            <a:endParaRPr lang="en-US" dirty="0"/>
          </a:p>
        </p:txBody>
      </p:sp>
      <p:sp>
        <p:nvSpPr>
          <p:cNvPr id="3" name="Content Placeholder 2"/>
          <p:cNvSpPr>
            <a:spLocks noGrp="1"/>
          </p:cNvSpPr>
          <p:nvPr>
            <p:ph idx="1"/>
          </p:nvPr>
        </p:nvSpPr>
        <p:spPr/>
        <p:txBody>
          <a:bodyPr>
            <a:noAutofit/>
          </a:bodyPr>
          <a:lstStyle/>
          <a:p>
            <a:pPr marL="0" indent="0">
              <a:buNone/>
            </a:pPr>
            <a:r>
              <a:rPr lang="en-US" sz="1800" dirty="0"/>
              <a:t>&lt;html&gt;</a:t>
            </a:r>
          </a:p>
          <a:p>
            <a:pPr marL="0" indent="0">
              <a:buNone/>
            </a:pPr>
            <a:r>
              <a:rPr lang="en-US" sz="1800" dirty="0"/>
              <a:t>&lt;body&gt;</a:t>
            </a:r>
          </a:p>
          <a:p>
            <a:pPr marL="0" indent="0">
              <a:buNone/>
            </a:pPr>
            <a:r>
              <a:rPr lang="en-US" sz="1800" dirty="0"/>
              <a:t>&lt;h2&gt;JavaScript </a:t>
            </a:r>
            <a:r>
              <a:rPr lang="en-US" sz="1800" dirty="0" err="1"/>
              <a:t>Math.abs</a:t>
            </a:r>
            <a:r>
              <a:rPr lang="en-US" sz="1800" dirty="0"/>
              <a:t>()&lt;/h2&gt;</a:t>
            </a:r>
          </a:p>
          <a:p>
            <a:pPr marL="0" indent="0">
              <a:buNone/>
            </a:pPr>
            <a:r>
              <a:rPr lang="en-US" sz="1800" dirty="0"/>
              <a:t>&lt;p&gt;</a:t>
            </a:r>
            <a:r>
              <a:rPr lang="en-US" sz="1800" dirty="0" err="1"/>
              <a:t>Math.abs</a:t>
            </a:r>
            <a:r>
              <a:rPr lang="en-US" sz="1800" dirty="0"/>
              <a:t>(x) returns the absolute (positive) value of x:&lt;/p&gt;</a:t>
            </a:r>
          </a:p>
          <a:p>
            <a:pPr marL="0" indent="0">
              <a:buNone/>
            </a:pPr>
            <a:endParaRPr lang="en-US" sz="1800" dirty="0"/>
          </a:p>
          <a:p>
            <a:pPr marL="0" indent="0">
              <a:buNone/>
            </a:pPr>
            <a:r>
              <a:rPr lang="en-US" sz="1800" dirty="0"/>
              <a:t>&lt;p id="demo"&gt;&lt;/p&gt;</a:t>
            </a:r>
          </a:p>
          <a:p>
            <a:pPr marL="0" indent="0">
              <a:buNone/>
            </a:pPr>
            <a:endParaRPr lang="en-US" sz="1800" dirty="0"/>
          </a:p>
          <a:p>
            <a:pPr marL="0" indent="0">
              <a:buNone/>
            </a:pPr>
            <a:r>
              <a:rPr lang="en-US" sz="1800" dirty="0"/>
              <a:t>&lt;script&gt;</a:t>
            </a:r>
          </a:p>
          <a:p>
            <a:pPr marL="0" indent="0">
              <a:buNone/>
            </a:pPr>
            <a:r>
              <a:rPr lang="en-US" sz="1800" dirty="0" err="1"/>
              <a:t>document.getElementById</a:t>
            </a:r>
            <a:r>
              <a:rPr lang="en-US" sz="1800" dirty="0"/>
              <a:t>("demo").</a:t>
            </a:r>
            <a:r>
              <a:rPr lang="en-US" sz="1800" dirty="0" err="1"/>
              <a:t>innerHTML</a:t>
            </a:r>
            <a:r>
              <a:rPr lang="en-US" sz="1800" dirty="0"/>
              <a:t> = </a:t>
            </a:r>
            <a:r>
              <a:rPr lang="en-US" sz="1800" dirty="0" err="1">
                <a:solidFill>
                  <a:srgbClr val="FF0000"/>
                </a:solidFill>
              </a:rPr>
              <a:t>Math.abs</a:t>
            </a:r>
            <a:r>
              <a:rPr lang="en-US" sz="1800" dirty="0">
                <a:solidFill>
                  <a:srgbClr val="FF0000"/>
                </a:solidFill>
              </a:rPr>
              <a:t>(-4.4);</a:t>
            </a:r>
          </a:p>
          <a:p>
            <a:pPr marL="0" indent="0">
              <a:buNone/>
            </a:pPr>
            <a:r>
              <a:rPr lang="en-US" sz="1800" dirty="0"/>
              <a:t>&lt;/script&gt;</a:t>
            </a:r>
          </a:p>
          <a:p>
            <a:pPr marL="0" indent="0">
              <a:buNone/>
            </a:pPr>
            <a:endParaRPr lang="en-US" sz="1800" dirty="0"/>
          </a:p>
          <a:p>
            <a:pPr marL="0" indent="0">
              <a:buNone/>
            </a:pPr>
            <a:r>
              <a:rPr lang="en-US" sz="1800" dirty="0"/>
              <a:t>&lt;/body&gt;</a:t>
            </a:r>
          </a:p>
          <a:p>
            <a:pPr marL="0" indent="0">
              <a:buNone/>
            </a:pPr>
            <a:r>
              <a:rPr lang="en-US" sz="1800" dirty="0"/>
              <a:t>&lt;/html&gt;</a:t>
            </a:r>
          </a:p>
        </p:txBody>
      </p:sp>
      <p:pic>
        <p:nvPicPr>
          <p:cNvPr id="4" name="Picture 3"/>
          <p:cNvPicPr>
            <a:picLocks noChangeAspect="1"/>
          </p:cNvPicPr>
          <p:nvPr/>
        </p:nvPicPr>
        <p:blipFill>
          <a:blip r:embed="rId2"/>
          <a:stretch>
            <a:fillRect/>
          </a:stretch>
        </p:blipFill>
        <p:spPr>
          <a:xfrm>
            <a:off x="7613650" y="2322657"/>
            <a:ext cx="3467100" cy="1085850"/>
          </a:xfrm>
          <a:prstGeom prst="rect">
            <a:avLst/>
          </a:prstGeom>
        </p:spPr>
      </p:pic>
    </p:spTree>
    <p:extLst>
      <p:ext uri="{BB962C8B-B14F-4D97-AF65-F5344CB8AC3E}">
        <p14:creationId xmlns:p14="http://schemas.microsoft.com/office/powerpoint/2010/main" val="182834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Boolean Object</a:t>
            </a:r>
            <a:br>
              <a:rPr lang="en-US" dirty="0"/>
            </a:br>
            <a:endParaRPr lang="en-US" dirty="0"/>
          </a:p>
        </p:txBody>
      </p:sp>
      <p:sp>
        <p:nvSpPr>
          <p:cNvPr id="4" name="Rectangle 1"/>
          <p:cNvSpPr>
            <a:spLocks noGrp="1" noChangeArrowheads="1"/>
          </p:cNvSpPr>
          <p:nvPr>
            <p:ph idx="1"/>
          </p:nvPr>
        </p:nvSpPr>
        <p:spPr bwMode="auto">
          <a:xfrm>
            <a:off x="838200" y="2262202"/>
            <a:ext cx="10515600" cy="3145682"/>
          </a:xfrm>
          <a:prstGeom prst="rect">
            <a:avLst/>
          </a:prstGeom>
          <a:noFill/>
          <a:ln>
            <a:noFill/>
          </a:ln>
          <a:effectLst/>
        </p:spPr>
        <p:txBody>
          <a:bodyPr vert="horz" wrap="square" lIns="0" tIns="9522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u="none" strike="noStrike" cap="none" normalizeH="0" baseline="0" dirty="0">
                <a:ln>
                  <a:noFill/>
                </a:ln>
                <a:solidFill>
                  <a:srgbClr val="000000"/>
                </a:solidFill>
                <a:effectLst/>
                <a:latin typeface="Verdana" panose="020B0604030504040204" pitchFamily="34" charset="0"/>
              </a:rPr>
              <a:t>The </a:t>
            </a:r>
            <a:r>
              <a:rPr kumimoji="0" lang="en-US" altLang="en-US" sz="2000" b="1" u="none" strike="noStrike" cap="none" normalizeH="0" baseline="0" dirty="0">
                <a:ln>
                  <a:noFill/>
                </a:ln>
                <a:solidFill>
                  <a:srgbClr val="000000"/>
                </a:solidFill>
                <a:effectLst/>
                <a:latin typeface="Verdana" panose="020B0604030504040204" pitchFamily="34" charset="0"/>
              </a:rPr>
              <a:t>Boolean</a:t>
            </a:r>
            <a:r>
              <a:rPr kumimoji="0" lang="en-US" altLang="en-US" sz="2000" b="0" u="none" strike="noStrike" cap="none" normalizeH="0" baseline="0" dirty="0">
                <a:ln>
                  <a:noFill/>
                </a:ln>
                <a:solidFill>
                  <a:srgbClr val="000000"/>
                </a:solidFill>
                <a:effectLst/>
                <a:latin typeface="Verdana" panose="020B0604030504040204" pitchFamily="34" charset="0"/>
              </a:rPr>
              <a:t> object represents two values, either "true" or "false".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u="none" strike="noStrike" cap="none" normalizeH="0" baseline="0" dirty="0">
              <a:ln>
                <a:noFill/>
              </a:ln>
              <a:solidFill>
                <a:srgbClr val="000000"/>
              </a:solidFill>
              <a:effectLst/>
              <a:latin typeface="Verdana" panose="020B060403050404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u="none" strike="noStrike" cap="none" normalizeH="0" baseline="0" dirty="0">
                <a:ln>
                  <a:noFill/>
                </a:ln>
                <a:solidFill>
                  <a:srgbClr val="000000"/>
                </a:solidFill>
                <a:effectLst/>
                <a:latin typeface="Verdana" panose="020B0604030504040204" pitchFamily="34" charset="0"/>
              </a:rPr>
              <a:t>If value parameter is omitted or is 0, -0, null, false, </a:t>
            </a:r>
            <a:r>
              <a:rPr kumimoji="0" lang="en-US" altLang="en-US" sz="2000" b="1" u="none" strike="noStrike" cap="none" normalizeH="0" baseline="0" dirty="0" err="1">
                <a:ln>
                  <a:noFill/>
                </a:ln>
                <a:solidFill>
                  <a:srgbClr val="000000"/>
                </a:solidFill>
                <a:effectLst/>
                <a:latin typeface="Verdana" panose="020B0604030504040204" pitchFamily="34" charset="0"/>
              </a:rPr>
              <a:t>NaN</a:t>
            </a:r>
            <a:r>
              <a:rPr kumimoji="0" lang="en-US" altLang="en-US" sz="2000" b="1" u="none" strike="noStrike" cap="none" normalizeH="0" baseline="0" dirty="0">
                <a:ln>
                  <a:noFill/>
                </a:ln>
                <a:solidFill>
                  <a:srgbClr val="000000"/>
                </a:solidFill>
                <a:effectLst/>
                <a:latin typeface="Verdana" panose="020B0604030504040204" pitchFamily="34" charset="0"/>
              </a:rPr>
              <a:t>,</a:t>
            </a:r>
            <a:r>
              <a:rPr kumimoji="0" lang="en-US" altLang="en-US" sz="2000" b="0" u="none" strike="noStrike" cap="none" normalizeH="0" baseline="0" dirty="0">
                <a:ln>
                  <a:noFill/>
                </a:ln>
                <a:solidFill>
                  <a:srgbClr val="000000"/>
                </a:solidFill>
                <a:effectLst/>
                <a:latin typeface="Verdana" panose="020B0604030504040204" pitchFamily="34" charset="0"/>
              </a:rPr>
              <a:t> undefined, or the empty string (""), the object has an initial value of false.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000000"/>
              </a:solidFill>
              <a:latin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Verdana" panose="020B060403050404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457200" lvl="1" indent="0">
              <a:lnSpc>
                <a:spcPct val="100000"/>
              </a:lnSpc>
              <a:buFontTx/>
              <a:buNone/>
            </a:pPr>
            <a:r>
              <a:rPr kumimoji="0" lang="en-US" altLang="en-US" sz="2000" b="0" i="0" u="none" strike="noStrike" cap="none" normalizeH="0" baseline="0" dirty="0" err="1">
                <a:ln>
                  <a:noFill/>
                </a:ln>
                <a:solidFill>
                  <a:srgbClr val="000088"/>
                </a:solidFill>
                <a:effectLst/>
                <a:latin typeface="Menlo"/>
              </a:rPr>
              <a:t>var</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313131"/>
                </a:solidFill>
                <a:effectLst/>
                <a:latin typeface="Menlo"/>
              </a:rPr>
              <a:t>val</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new</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7F0055"/>
                </a:solidFill>
                <a:effectLst/>
                <a:latin typeface="Menlo"/>
              </a:rPr>
              <a:t>Boolean</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value</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8895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Methods</a:t>
            </a:r>
            <a:br>
              <a:rPr lang="en-US" dirty="0"/>
            </a:br>
            <a:endParaRPr lang="en-US" dirty="0"/>
          </a:p>
        </p:txBody>
      </p:sp>
      <p:sp>
        <p:nvSpPr>
          <p:cNvPr id="3" name="Content Placeholder 2">
            <a:extLst>
              <a:ext uri="{FF2B5EF4-FFF2-40B4-BE49-F238E27FC236}">
                <a16:creationId xmlns:a16="http://schemas.microsoft.com/office/drawing/2014/main" id="{8062B8BB-2EA5-4DC6-912F-E7C32AC31113}"/>
              </a:ext>
            </a:extLst>
          </p:cNvPr>
          <p:cNvSpPr>
            <a:spLocks noGrp="1"/>
          </p:cNvSpPr>
          <p:nvPr>
            <p:ph idx="1"/>
          </p:nvPr>
        </p:nvSpPr>
        <p:spPr/>
        <p:txBody>
          <a:bodyPr/>
          <a:lstStyle/>
          <a:p>
            <a:r>
              <a:rPr lang="en-IN" b="1" dirty="0" err="1"/>
              <a:t>toString</a:t>
            </a:r>
            <a:r>
              <a:rPr lang="en-IN" b="1" dirty="0"/>
              <a:t>():</a:t>
            </a:r>
          </a:p>
          <a:p>
            <a:pPr lvl="1"/>
            <a:r>
              <a:rPr lang="en-IN" dirty="0"/>
              <a:t>Returns a string of either “true” or “false”.</a:t>
            </a:r>
          </a:p>
        </p:txBody>
      </p:sp>
    </p:spTree>
    <p:extLst>
      <p:ext uri="{BB962C8B-B14F-4D97-AF65-F5344CB8AC3E}">
        <p14:creationId xmlns:p14="http://schemas.microsoft.com/office/powerpoint/2010/main" val="4252774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1949</Words>
  <Application>Microsoft Office PowerPoint</Application>
  <PresentationFormat>Widescreen</PresentationFormat>
  <Paragraphs>282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Menlo</vt:lpstr>
      <vt:lpstr>Times New Roman</vt:lpstr>
      <vt:lpstr>Verdana</vt:lpstr>
      <vt:lpstr>Wingdings</vt:lpstr>
      <vt:lpstr>Office Theme</vt:lpstr>
      <vt:lpstr>JAVASCRIPT</vt:lpstr>
      <vt:lpstr>Math Object</vt:lpstr>
      <vt:lpstr>Math Propery Example</vt:lpstr>
      <vt:lpstr>Math Methods </vt:lpstr>
      <vt:lpstr>Math.round() </vt:lpstr>
      <vt:lpstr>Math.pow()</vt:lpstr>
      <vt:lpstr>Math.abs()  </vt:lpstr>
      <vt:lpstr>The Boolean Object </vt:lpstr>
      <vt:lpstr>Boolean Methods </vt:lpstr>
      <vt:lpstr>Example</vt:lpstr>
      <vt:lpstr>The Arrays Object </vt:lpstr>
      <vt:lpstr>Array Properties </vt:lpstr>
      <vt:lpstr>Example</vt:lpstr>
      <vt:lpstr>Array Methods </vt:lpstr>
      <vt:lpstr>Example</vt:lpstr>
      <vt:lpstr>Array join() Method </vt:lpstr>
      <vt:lpstr>The Date Object </vt:lpstr>
      <vt:lpstr>Date Methods </vt:lpstr>
      <vt:lpstr>Example</vt:lpstr>
      <vt:lpstr>String Object</vt:lpstr>
      <vt:lpstr>Example</vt:lpstr>
      <vt:lpstr>Regular Expressions and RegExp Object </vt:lpstr>
      <vt:lpstr>Example</vt:lpstr>
      <vt:lpstr>Attribute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Anand patel</dc:creator>
  <cp:lastModifiedBy>TA17 COED COED</cp:lastModifiedBy>
  <cp:revision>97</cp:revision>
  <dcterms:created xsi:type="dcterms:W3CDTF">2018-03-10T09:40:37Z</dcterms:created>
  <dcterms:modified xsi:type="dcterms:W3CDTF">2020-05-19T04:26:45Z</dcterms:modified>
</cp:coreProperties>
</file>