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99" r:id="rId2"/>
    <p:sldMasterId id="2147483723" r:id="rId3"/>
    <p:sldMasterId id="2147483735" r:id="rId4"/>
  </p:sldMasterIdLst>
  <p:notesMasterIdLst>
    <p:notesMasterId r:id="rId35"/>
  </p:notesMasterIdLst>
  <p:sldIdLst>
    <p:sldId id="418" r:id="rId5"/>
    <p:sldId id="363" r:id="rId6"/>
    <p:sldId id="378" r:id="rId7"/>
    <p:sldId id="364" r:id="rId8"/>
    <p:sldId id="419" r:id="rId9"/>
    <p:sldId id="365" r:id="rId10"/>
    <p:sldId id="366" r:id="rId11"/>
    <p:sldId id="367" r:id="rId12"/>
    <p:sldId id="388" r:id="rId13"/>
    <p:sldId id="390" r:id="rId14"/>
    <p:sldId id="420" r:id="rId15"/>
    <p:sldId id="421" r:id="rId16"/>
    <p:sldId id="397" r:id="rId17"/>
    <p:sldId id="398" r:id="rId18"/>
    <p:sldId id="399" r:id="rId19"/>
    <p:sldId id="422" r:id="rId20"/>
    <p:sldId id="423" r:id="rId21"/>
    <p:sldId id="403" r:id="rId22"/>
    <p:sldId id="404" r:id="rId23"/>
    <p:sldId id="406" r:id="rId24"/>
    <p:sldId id="407" r:id="rId25"/>
    <p:sldId id="409" r:id="rId26"/>
    <p:sldId id="410" r:id="rId27"/>
    <p:sldId id="411" r:id="rId28"/>
    <p:sldId id="412" r:id="rId29"/>
    <p:sldId id="424" r:id="rId30"/>
    <p:sldId id="425" r:id="rId31"/>
    <p:sldId id="415" r:id="rId32"/>
    <p:sldId id="417" r:id="rId33"/>
    <p:sldId id="362" r:id="rId3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7736" autoAdjust="0"/>
  </p:normalViewPr>
  <p:slideViewPr>
    <p:cSldViewPr>
      <p:cViewPr varScale="1">
        <p:scale>
          <a:sx n="75" d="100"/>
          <a:sy n="75" d="100"/>
        </p:scale>
        <p:origin x="12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B895E-E955-C54B-876D-ECFCF83F99B0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783C6-231E-584D-BAAD-D90A10371721}">
      <dgm:prSet custT="1"/>
      <dgm:spPr/>
      <dgm:t>
        <a:bodyPr/>
        <a:lstStyle/>
        <a:p>
          <a:pPr algn="l" rtl="0"/>
          <a:r>
            <a:rPr lang="en-US" sz="1400" b="1" dirty="0">
              <a:solidFill>
                <a:schemeClr val="bg1"/>
              </a:solidFill>
            </a:rPr>
            <a:t>The purpose of the system, the type of information stored, the applications and services provided, and their security requirements</a:t>
          </a:r>
        </a:p>
      </dgm:t>
    </dgm:pt>
    <dgm:pt modelId="{8843A5C4-FACB-B04F-919E-8951FFDFE521}" type="parTrans" cxnId="{FC5B87AC-157A-5240-89E4-C8DCCF5B81B1}">
      <dgm:prSet/>
      <dgm:spPr/>
      <dgm:t>
        <a:bodyPr/>
        <a:lstStyle/>
        <a:p>
          <a:endParaRPr lang="en-US"/>
        </a:p>
      </dgm:t>
    </dgm:pt>
    <dgm:pt modelId="{66530734-4E90-514B-BD32-6D62ABF060D0}" type="sibTrans" cxnId="{FC5B87AC-157A-5240-89E4-C8DCCF5B81B1}">
      <dgm:prSet/>
      <dgm:spPr/>
      <dgm:t>
        <a:bodyPr/>
        <a:lstStyle/>
        <a:p>
          <a:endParaRPr lang="en-US" dirty="0"/>
        </a:p>
      </dgm:t>
    </dgm:pt>
    <dgm:pt modelId="{C4A2D82E-2E6E-B64A-9697-7A5EEE786896}">
      <dgm:prSet custT="1"/>
      <dgm:spPr/>
      <dgm:t>
        <a:bodyPr/>
        <a:lstStyle/>
        <a:p>
          <a:pPr algn="l" rtl="0"/>
          <a:r>
            <a:rPr lang="en-US" sz="1600" b="1" dirty="0">
              <a:solidFill>
                <a:schemeClr val="bg1"/>
              </a:solidFill>
            </a:rPr>
            <a:t>The categories of users of the system, the privileges they have, and the types of information they can access</a:t>
          </a:r>
          <a:endParaRPr lang="en-US" sz="1600" dirty="0">
            <a:solidFill>
              <a:schemeClr val="bg1"/>
            </a:solidFill>
          </a:endParaRPr>
        </a:p>
      </dgm:t>
    </dgm:pt>
    <dgm:pt modelId="{E74B5B7A-DF2A-D54D-A056-3BF497E783B8}" type="parTrans" cxnId="{E274F8D3-6E70-3249-B322-C4C2778C8BB6}">
      <dgm:prSet/>
      <dgm:spPr/>
      <dgm:t>
        <a:bodyPr/>
        <a:lstStyle/>
        <a:p>
          <a:endParaRPr lang="en-US"/>
        </a:p>
      </dgm:t>
    </dgm:pt>
    <dgm:pt modelId="{DAF0B34C-8FDE-8649-8D42-99E44E62A5B4}" type="sibTrans" cxnId="{E274F8D3-6E70-3249-B322-C4C2778C8BB6}">
      <dgm:prSet/>
      <dgm:spPr/>
      <dgm:t>
        <a:bodyPr/>
        <a:lstStyle/>
        <a:p>
          <a:endParaRPr lang="en-US" dirty="0"/>
        </a:p>
      </dgm:t>
    </dgm:pt>
    <dgm:pt modelId="{8DD08ECB-F90D-2646-B54B-D3D86922166D}">
      <dgm:prSet custT="1"/>
      <dgm:spPr/>
      <dgm:t>
        <a:bodyPr/>
        <a:lstStyle/>
        <a:p>
          <a:pPr algn="l" rtl="0"/>
          <a:r>
            <a:rPr lang="en-US" sz="2000" b="1" dirty="0">
              <a:solidFill>
                <a:srgbClr val="002060"/>
              </a:solidFill>
            </a:rPr>
            <a:t>How the users are authenticated</a:t>
          </a:r>
        </a:p>
      </dgm:t>
    </dgm:pt>
    <dgm:pt modelId="{BEEF6853-4CE9-9942-B570-AA44A04A288E}" type="parTrans" cxnId="{410DF425-6E0C-E541-82D4-DFF65B8984F6}">
      <dgm:prSet/>
      <dgm:spPr/>
      <dgm:t>
        <a:bodyPr/>
        <a:lstStyle/>
        <a:p>
          <a:endParaRPr lang="en-US"/>
        </a:p>
      </dgm:t>
    </dgm:pt>
    <dgm:pt modelId="{629FCDF2-4ECD-CC4A-A3DB-6479952C2967}" type="sibTrans" cxnId="{410DF425-6E0C-E541-82D4-DFF65B8984F6}">
      <dgm:prSet/>
      <dgm:spPr/>
      <dgm:t>
        <a:bodyPr/>
        <a:lstStyle/>
        <a:p>
          <a:endParaRPr lang="en-US" dirty="0"/>
        </a:p>
      </dgm:t>
    </dgm:pt>
    <dgm:pt modelId="{8CC35AE7-E470-424B-A90D-2803C7FEA568}">
      <dgm:prSet custT="1"/>
      <dgm:spPr/>
      <dgm:t>
        <a:bodyPr/>
        <a:lstStyle/>
        <a:p>
          <a:pPr algn="l" rtl="0"/>
          <a:r>
            <a:rPr lang="en-US" sz="1800" b="1" dirty="0">
              <a:solidFill>
                <a:schemeClr val="bg1"/>
              </a:solidFill>
            </a:rPr>
            <a:t>Who will administer the system</a:t>
          </a:r>
        </a:p>
      </dgm:t>
    </dgm:pt>
    <dgm:pt modelId="{C1CADAC5-81ED-1442-BCD8-87B54FCE2C09}" type="parTrans" cxnId="{00B0E96D-7A0B-B84B-ADA7-E9972F764BF8}">
      <dgm:prSet/>
      <dgm:spPr/>
      <dgm:t>
        <a:bodyPr/>
        <a:lstStyle/>
        <a:p>
          <a:endParaRPr lang="en-US"/>
        </a:p>
      </dgm:t>
    </dgm:pt>
    <dgm:pt modelId="{3880CEB9-975D-4541-A323-F563AE57894C}" type="sibTrans" cxnId="{00B0E96D-7A0B-B84B-ADA7-E9972F764BF8}">
      <dgm:prSet/>
      <dgm:spPr/>
      <dgm:t>
        <a:bodyPr/>
        <a:lstStyle/>
        <a:p>
          <a:endParaRPr lang="en-US" dirty="0"/>
        </a:p>
      </dgm:t>
    </dgm:pt>
    <dgm:pt modelId="{6F38E1A4-F7FA-434E-BCDF-AAB461272147}">
      <dgm:prSet custT="1"/>
      <dgm:spPr/>
      <dgm:t>
        <a:bodyPr/>
        <a:lstStyle/>
        <a:p>
          <a:pPr algn="l" rtl="0"/>
          <a:r>
            <a:rPr lang="en-US" sz="1600" b="1" dirty="0">
              <a:solidFill>
                <a:schemeClr val="bg1"/>
              </a:solidFill>
            </a:rPr>
            <a:t>What access the system has to information stored on other hosts, such as file or database servers, and how this is managed</a:t>
          </a:r>
        </a:p>
      </dgm:t>
    </dgm:pt>
    <dgm:pt modelId="{0B78D994-6B47-494A-B6A7-BF9437715661}" type="parTrans" cxnId="{802CCBAD-7664-0840-8448-A3F60A44E43C}">
      <dgm:prSet/>
      <dgm:spPr/>
      <dgm:t>
        <a:bodyPr/>
        <a:lstStyle/>
        <a:p>
          <a:endParaRPr lang="en-US"/>
        </a:p>
      </dgm:t>
    </dgm:pt>
    <dgm:pt modelId="{BD98FE4E-AFE2-6C4C-B963-3FEBF776B20C}" type="sibTrans" cxnId="{802CCBAD-7664-0840-8448-A3F60A44E43C}">
      <dgm:prSet/>
      <dgm:spPr/>
      <dgm:t>
        <a:bodyPr/>
        <a:lstStyle/>
        <a:p>
          <a:endParaRPr lang="en-US" dirty="0"/>
        </a:p>
      </dgm:t>
    </dgm:pt>
    <dgm:pt modelId="{27882792-221A-6040-8590-9B5FBAB006C7}">
      <dgm:prSet custT="1"/>
      <dgm:spPr/>
      <dgm:t>
        <a:bodyPr/>
        <a:lstStyle/>
        <a:p>
          <a:pPr algn="l" rtl="0"/>
          <a:r>
            <a:rPr lang="en-US" sz="1600" b="1" dirty="0">
              <a:solidFill>
                <a:schemeClr val="bg1"/>
              </a:solidFill>
            </a:rPr>
            <a:t>Who will administer the system, and how they will manage the system (via local or remote access)</a:t>
          </a:r>
        </a:p>
      </dgm:t>
    </dgm:pt>
    <dgm:pt modelId="{237EA262-4EA6-EE40-925C-2C20D8ACC418}" type="parTrans" cxnId="{67E65043-FEA0-4340-9956-9CF1FCE78465}">
      <dgm:prSet/>
      <dgm:spPr/>
      <dgm:t>
        <a:bodyPr/>
        <a:lstStyle/>
        <a:p>
          <a:endParaRPr lang="en-US"/>
        </a:p>
      </dgm:t>
    </dgm:pt>
    <dgm:pt modelId="{D57539BB-8F07-D64B-9EDE-1DAD5A40372C}" type="sibTrans" cxnId="{67E65043-FEA0-4340-9956-9CF1FCE78465}">
      <dgm:prSet/>
      <dgm:spPr/>
      <dgm:t>
        <a:bodyPr/>
        <a:lstStyle/>
        <a:p>
          <a:endParaRPr lang="en-US" dirty="0"/>
        </a:p>
      </dgm:t>
    </dgm:pt>
    <dgm:pt modelId="{9B312C7D-4A29-F24D-9E99-59D49A8308F8}">
      <dgm:prSet custT="1"/>
      <dgm:spPr/>
      <dgm:t>
        <a:bodyPr/>
        <a:lstStyle/>
        <a:p>
          <a:pPr algn="l" rtl="0"/>
          <a:r>
            <a:rPr lang="en-US" sz="1600" b="1" dirty="0">
              <a:solidFill>
                <a:schemeClr val="bg1"/>
              </a:solidFill>
            </a:rPr>
            <a:t>Additional security (firewalls, anti-virus or other malware protection mechanisms, and logging, …)</a:t>
          </a:r>
        </a:p>
      </dgm:t>
    </dgm:pt>
    <dgm:pt modelId="{2DBECDE7-AF97-8641-8A68-15FE77F94499}" type="parTrans" cxnId="{95D29A3D-DFBF-ED43-848D-2E4DE973C32E}">
      <dgm:prSet/>
      <dgm:spPr/>
      <dgm:t>
        <a:bodyPr/>
        <a:lstStyle/>
        <a:p>
          <a:endParaRPr lang="en-US"/>
        </a:p>
      </dgm:t>
    </dgm:pt>
    <dgm:pt modelId="{787D6CB8-498F-C44D-AFBC-3064B24CBC19}" type="sibTrans" cxnId="{95D29A3D-DFBF-ED43-848D-2E4DE973C32E}">
      <dgm:prSet/>
      <dgm:spPr/>
      <dgm:t>
        <a:bodyPr/>
        <a:lstStyle/>
        <a:p>
          <a:endParaRPr lang="en-US"/>
        </a:p>
      </dgm:t>
    </dgm:pt>
    <dgm:pt modelId="{A65AD05F-E031-CD44-ADDC-47DE34E8F966}" type="pres">
      <dgm:prSet presAssocID="{409B895E-E955-C54B-876D-ECFCF83F99B0}" presName="Name0" presStyleCnt="0">
        <dgm:presLayoutVars>
          <dgm:dir/>
          <dgm:resizeHandles/>
        </dgm:presLayoutVars>
      </dgm:prSet>
      <dgm:spPr/>
    </dgm:pt>
    <dgm:pt modelId="{5344A66C-E158-4746-8192-C21AEEA452D4}" type="pres">
      <dgm:prSet presAssocID="{69B783C6-231E-584D-BAAD-D90A10371721}" presName="compNode" presStyleCnt="0"/>
      <dgm:spPr/>
    </dgm:pt>
    <dgm:pt modelId="{912694DF-0909-1947-8185-C9EACB670190}" type="pres">
      <dgm:prSet presAssocID="{69B783C6-231E-584D-BAAD-D90A10371721}" presName="dummyConnPt" presStyleCnt="0"/>
      <dgm:spPr/>
    </dgm:pt>
    <dgm:pt modelId="{49602F92-22DA-F643-95DD-1DEB8B66DD04}" type="pres">
      <dgm:prSet presAssocID="{69B783C6-231E-584D-BAAD-D90A10371721}" presName="node" presStyleLbl="node1" presStyleIdx="0" presStyleCnt="7" custScaleX="125547">
        <dgm:presLayoutVars>
          <dgm:bulletEnabled val="1"/>
        </dgm:presLayoutVars>
      </dgm:prSet>
      <dgm:spPr/>
    </dgm:pt>
    <dgm:pt modelId="{52148736-99B3-4846-8E6A-FB85A1E16B3B}" type="pres">
      <dgm:prSet presAssocID="{66530734-4E90-514B-BD32-6D62ABF060D0}" presName="sibTrans" presStyleLbl="bgSibTrans2D1" presStyleIdx="0" presStyleCnt="6"/>
      <dgm:spPr/>
    </dgm:pt>
    <dgm:pt modelId="{5CCDCBA1-AAFF-3E42-A086-650E4AC77E43}" type="pres">
      <dgm:prSet presAssocID="{C4A2D82E-2E6E-B64A-9697-7A5EEE786896}" presName="compNode" presStyleCnt="0"/>
      <dgm:spPr/>
    </dgm:pt>
    <dgm:pt modelId="{902A5F9B-1BED-BC47-893C-15E7A495A1D4}" type="pres">
      <dgm:prSet presAssocID="{C4A2D82E-2E6E-B64A-9697-7A5EEE786896}" presName="dummyConnPt" presStyleCnt="0"/>
      <dgm:spPr/>
    </dgm:pt>
    <dgm:pt modelId="{989B9E72-C399-1543-AE68-7CF17A70ED6A}" type="pres">
      <dgm:prSet presAssocID="{C4A2D82E-2E6E-B64A-9697-7A5EEE786896}" presName="node" presStyleLbl="node1" presStyleIdx="1" presStyleCnt="7" custScaleX="108707" custScaleY="146954">
        <dgm:presLayoutVars>
          <dgm:bulletEnabled val="1"/>
        </dgm:presLayoutVars>
      </dgm:prSet>
      <dgm:spPr/>
    </dgm:pt>
    <dgm:pt modelId="{CBC0526D-40E1-4549-8178-260200EC336A}" type="pres">
      <dgm:prSet presAssocID="{DAF0B34C-8FDE-8649-8D42-99E44E62A5B4}" presName="sibTrans" presStyleLbl="bgSibTrans2D1" presStyleIdx="1" presStyleCnt="6"/>
      <dgm:spPr/>
    </dgm:pt>
    <dgm:pt modelId="{F665871B-6AF9-1A40-9875-C8B3B21048EA}" type="pres">
      <dgm:prSet presAssocID="{8DD08ECB-F90D-2646-B54B-D3D86922166D}" presName="compNode" presStyleCnt="0"/>
      <dgm:spPr/>
    </dgm:pt>
    <dgm:pt modelId="{04FB67F3-4E47-6C4B-A530-4A34F52C1FA2}" type="pres">
      <dgm:prSet presAssocID="{8DD08ECB-F90D-2646-B54B-D3D86922166D}" presName="dummyConnPt" presStyleCnt="0"/>
      <dgm:spPr/>
    </dgm:pt>
    <dgm:pt modelId="{81868A93-7A59-5148-BB64-0C4D3D658819}" type="pres">
      <dgm:prSet presAssocID="{8DD08ECB-F90D-2646-B54B-D3D86922166D}" presName="node" presStyleLbl="node1" presStyleIdx="2" presStyleCnt="7" custLinFactNeighborX="1478" custLinFactNeighborY="28913">
        <dgm:presLayoutVars>
          <dgm:bulletEnabled val="1"/>
        </dgm:presLayoutVars>
      </dgm:prSet>
      <dgm:spPr/>
    </dgm:pt>
    <dgm:pt modelId="{31B52B8A-AAC3-694E-90C2-5994DA99395C}" type="pres">
      <dgm:prSet presAssocID="{629FCDF2-4ECD-CC4A-A3DB-6479952C2967}" presName="sibTrans" presStyleLbl="bgSibTrans2D1" presStyleIdx="2" presStyleCnt="6"/>
      <dgm:spPr/>
    </dgm:pt>
    <dgm:pt modelId="{8B8F1330-1DBD-D04F-BB4C-421FB0873661}" type="pres">
      <dgm:prSet presAssocID="{8CC35AE7-E470-424B-A90D-2803C7FEA568}" presName="compNode" presStyleCnt="0"/>
      <dgm:spPr/>
    </dgm:pt>
    <dgm:pt modelId="{A9A2BDD6-0D37-944F-A592-EDC442E6A001}" type="pres">
      <dgm:prSet presAssocID="{8CC35AE7-E470-424B-A90D-2803C7FEA568}" presName="dummyConnPt" presStyleCnt="0"/>
      <dgm:spPr/>
    </dgm:pt>
    <dgm:pt modelId="{914B933E-85FD-0B45-82E4-1DD18EC1C7C1}" type="pres">
      <dgm:prSet presAssocID="{8CC35AE7-E470-424B-A90D-2803C7FEA568}" presName="node" presStyleLbl="node1" presStyleIdx="3" presStyleCnt="7" custLinFactNeighborX="-1133" custLinFactNeighborY="28913">
        <dgm:presLayoutVars>
          <dgm:bulletEnabled val="1"/>
        </dgm:presLayoutVars>
      </dgm:prSet>
      <dgm:spPr/>
    </dgm:pt>
    <dgm:pt modelId="{C90D09AD-46BB-174C-930A-EBD5497D4580}" type="pres">
      <dgm:prSet presAssocID="{3880CEB9-975D-4541-A323-F563AE57894C}" presName="sibTrans" presStyleLbl="bgSibTrans2D1" presStyleIdx="3" presStyleCnt="6"/>
      <dgm:spPr/>
    </dgm:pt>
    <dgm:pt modelId="{6D75717E-D7F5-A34A-8EC2-B429D35B1296}" type="pres">
      <dgm:prSet presAssocID="{6F38E1A4-F7FA-434E-BCDF-AAB461272147}" presName="compNode" presStyleCnt="0"/>
      <dgm:spPr/>
    </dgm:pt>
    <dgm:pt modelId="{EA7D4E6A-27FA-4C42-A415-16BB41CBA64E}" type="pres">
      <dgm:prSet presAssocID="{6F38E1A4-F7FA-434E-BCDF-AAB461272147}" presName="dummyConnPt" presStyleCnt="0"/>
      <dgm:spPr/>
    </dgm:pt>
    <dgm:pt modelId="{84105E5B-BE54-1142-823E-78D4A407142E}" type="pres">
      <dgm:prSet presAssocID="{6F38E1A4-F7FA-434E-BCDF-AAB461272147}" presName="node" presStyleLbl="node1" presStyleIdx="4" presStyleCnt="7" custScaleX="122777">
        <dgm:presLayoutVars>
          <dgm:bulletEnabled val="1"/>
        </dgm:presLayoutVars>
      </dgm:prSet>
      <dgm:spPr/>
    </dgm:pt>
    <dgm:pt modelId="{650B7F47-E78E-DD40-836E-1306EEF31D2A}" type="pres">
      <dgm:prSet presAssocID="{BD98FE4E-AFE2-6C4C-B963-3FEBF776B20C}" presName="sibTrans" presStyleLbl="bgSibTrans2D1" presStyleIdx="4" presStyleCnt="6"/>
      <dgm:spPr/>
    </dgm:pt>
    <dgm:pt modelId="{941634AA-1FB0-6A44-A41E-00210480E004}" type="pres">
      <dgm:prSet presAssocID="{27882792-221A-6040-8590-9B5FBAB006C7}" presName="compNode" presStyleCnt="0"/>
      <dgm:spPr/>
    </dgm:pt>
    <dgm:pt modelId="{634A107A-071A-0046-9B07-9962AF255CE1}" type="pres">
      <dgm:prSet presAssocID="{27882792-221A-6040-8590-9B5FBAB006C7}" presName="dummyConnPt" presStyleCnt="0"/>
      <dgm:spPr/>
    </dgm:pt>
    <dgm:pt modelId="{D568DDB3-FB0D-0B43-BA1A-63F3D255C695}" type="pres">
      <dgm:prSet presAssocID="{27882792-221A-6040-8590-9B5FBAB006C7}" presName="node" presStyleLbl="node1" presStyleIdx="5" presStyleCnt="7" custScaleX="116644" custScaleY="141207">
        <dgm:presLayoutVars>
          <dgm:bulletEnabled val="1"/>
        </dgm:presLayoutVars>
      </dgm:prSet>
      <dgm:spPr/>
    </dgm:pt>
    <dgm:pt modelId="{536E5D7A-0AFE-604F-B4B0-D2B51482D11F}" type="pres">
      <dgm:prSet presAssocID="{D57539BB-8F07-D64B-9EDE-1DAD5A40372C}" presName="sibTrans" presStyleLbl="bgSibTrans2D1" presStyleIdx="5" presStyleCnt="6"/>
      <dgm:spPr/>
    </dgm:pt>
    <dgm:pt modelId="{20860B8C-7E41-6C4E-AF86-F4AE24CCFC1B}" type="pres">
      <dgm:prSet presAssocID="{9B312C7D-4A29-F24D-9E99-59D49A8308F8}" presName="compNode" presStyleCnt="0"/>
      <dgm:spPr/>
    </dgm:pt>
    <dgm:pt modelId="{660FE936-7A45-3D4B-BA0C-7B389146B4F1}" type="pres">
      <dgm:prSet presAssocID="{9B312C7D-4A29-F24D-9E99-59D49A8308F8}" presName="dummyConnPt" presStyleCnt="0"/>
      <dgm:spPr/>
    </dgm:pt>
    <dgm:pt modelId="{0E503BEF-E000-5248-93BB-27C492723608}" type="pres">
      <dgm:prSet presAssocID="{9B312C7D-4A29-F24D-9E99-59D49A8308F8}" presName="node" presStyleLbl="node1" presStyleIdx="6" presStyleCnt="7" custScaleY="192801">
        <dgm:presLayoutVars>
          <dgm:bulletEnabled val="1"/>
        </dgm:presLayoutVars>
      </dgm:prSet>
      <dgm:spPr/>
    </dgm:pt>
  </dgm:ptLst>
  <dgm:cxnLst>
    <dgm:cxn modelId="{D070650D-D7A9-1447-B380-09B93E8B9B99}" type="presOf" srcId="{D57539BB-8F07-D64B-9EDE-1DAD5A40372C}" destId="{536E5D7A-0AFE-604F-B4B0-D2B51482D11F}" srcOrd="0" destOrd="0" presId="urn:microsoft.com/office/officeart/2005/8/layout/bProcess4"/>
    <dgm:cxn modelId="{6A09C310-AA68-E445-BAEB-C34C149A97F3}" type="presOf" srcId="{66530734-4E90-514B-BD32-6D62ABF060D0}" destId="{52148736-99B3-4846-8E6A-FB85A1E16B3B}" srcOrd="0" destOrd="0" presId="urn:microsoft.com/office/officeart/2005/8/layout/bProcess4"/>
    <dgm:cxn modelId="{F14E8711-3504-2B45-A110-44DE4E1D1FB2}" type="presOf" srcId="{409B895E-E955-C54B-876D-ECFCF83F99B0}" destId="{A65AD05F-E031-CD44-ADDC-47DE34E8F966}" srcOrd="0" destOrd="0" presId="urn:microsoft.com/office/officeart/2005/8/layout/bProcess4"/>
    <dgm:cxn modelId="{A3D93914-46D9-1A4B-82F8-7EC90FB7CB81}" type="presOf" srcId="{C4A2D82E-2E6E-B64A-9697-7A5EEE786896}" destId="{989B9E72-C399-1543-AE68-7CF17A70ED6A}" srcOrd="0" destOrd="0" presId="urn:microsoft.com/office/officeart/2005/8/layout/bProcess4"/>
    <dgm:cxn modelId="{410DF425-6E0C-E541-82D4-DFF65B8984F6}" srcId="{409B895E-E955-C54B-876D-ECFCF83F99B0}" destId="{8DD08ECB-F90D-2646-B54B-D3D86922166D}" srcOrd="2" destOrd="0" parTransId="{BEEF6853-4CE9-9942-B570-AA44A04A288E}" sibTransId="{629FCDF2-4ECD-CC4A-A3DB-6479952C2967}"/>
    <dgm:cxn modelId="{2AD62529-2340-564C-AE3C-5E0D44DEFF0A}" type="presOf" srcId="{BD98FE4E-AFE2-6C4C-B963-3FEBF776B20C}" destId="{650B7F47-E78E-DD40-836E-1306EEF31D2A}" srcOrd="0" destOrd="0" presId="urn:microsoft.com/office/officeart/2005/8/layout/bProcess4"/>
    <dgm:cxn modelId="{95D29A3D-DFBF-ED43-848D-2E4DE973C32E}" srcId="{409B895E-E955-C54B-876D-ECFCF83F99B0}" destId="{9B312C7D-4A29-F24D-9E99-59D49A8308F8}" srcOrd="6" destOrd="0" parTransId="{2DBECDE7-AF97-8641-8A68-15FE77F94499}" sibTransId="{787D6CB8-498F-C44D-AFBC-3064B24CBC19}"/>
    <dgm:cxn modelId="{8DD55060-9C26-5A42-BC2E-170876FF2F09}" type="presOf" srcId="{69B783C6-231E-584D-BAAD-D90A10371721}" destId="{49602F92-22DA-F643-95DD-1DEB8B66DD04}" srcOrd="0" destOrd="0" presId="urn:microsoft.com/office/officeart/2005/8/layout/bProcess4"/>
    <dgm:cxn modelId="{88FCCD60-09B0-F240-A106-6FE1FCA064D0}" type="presOf" srcId="{629FCDF2-4ECD-CC4A-A3DB-6479952C2967}" destId="{31B52B8A-AAC3-694E-90C2-5994DA99395C}" srcOrd="0" destOrd="0" presId="urn:microsoft.com/office/officeart/2005/8/layout/bProcess4"/>
    <dgm:cxn modelId="{67E65043-FEA0-4340-9956-9CF1FCE78465}" srcId="{409B895E-E955-C54B-876D-ECFCF83F99B0}" destId="{27882792-221A-6040-8590-9B5FBAB006C7}" srcOrd="5" destOrd="0" parTransId="{237EA262-4EA6-EE40-925C-2C20D8ACC418}" sibTransId="{D57539BB-8F07-D64B-9EDE-1DAD5A40372C}"/>
    <dgm:cxn modelId="{276F3149-0721-8F48-9676-49A0B4E9CA87}" type="presOf" srcId="{9B312C7D-4A29-F24D-9E99-59D49A8308F8}" destId="{0E503BEF-E000-5248-93BB-27C492723608}" srcOrd="0" destOrd="0" presId="urn:microsoft.com/office/officeart/2005/8/layout/bProcess4"/>
    <dgm:cxn modelId="{00B0E96D-7A0B-B84B-ADA7-E9972F764BF8}" srcId="{409B895E-E955-C54B-876D-ECFCF83F99B0}" destId="{8CC35AE7-E470-424B-A90D-2803C7FEA568}" srcOrd="3" destOrd="0" parTransId="{C1CADAC5-81ED-1442-BCD8-87B54FCE2C09}" sibTransId="{3880CEB9-975D-4541-A323-F563AE57894C}"/>
    <dgm:cxn modelId="{C86DFB77-78B2-1346-AF34-6163B7BC5DA6}" type="presOf" srcId="{6F38E1A4-F7FA-434E-BCDF-AAB461272147}" destId="{84105E5B-BE54-1142-823E-78D4A407142E}" srcOrd="0" destOrd="0" presId="urn:microsoft.com/office/officeart/2005/8/layout/bProcess4"/>
    <dgm:cxn modelId="{B666E487-1C90-8F47-AAA9-4D16F5D20C34}" type="presOf" srcId="{8CC35AE7-E470-424B-A90D-2803C7FEA568}" destId="{914B933E-85FD-0B45-82E4-1DD18EC1C7C1}" srcOrd="0" destOrd="0" presId="urn:microsoft.com/office/officeart/2005/8/layout/bProcess4"/>
    <dgm:cxn modelId="{FC5B87AC-157A-5240-89E4-C8DCCF5B81B1}" srcId="{409B895E-E955-C54B-876D-ECFCF83F99B0}" destId="{69B783C6-231E-584D-BAAD-D90A10371721}" srcOrd="0" destOrd="0" parTransId="{8843A5C4-FACB-B04F-919E-8951FFDFE521}" sibTransId="{66530734-4E90-514B-BD32-6D62ABF060D0}"/>
    <dgm:cxn modelId="{802CCBAD-7664-0840-8448-A3F60A44E43C}" srcId="{409B895E-E955-C54B-876D-ECFCF83F99B0}" destId="{6F38E1A4-F7FA-434E-BCDF-AAB461272147}" srcOrd="4" destOrd="0" parTransId="{0B78D994-6B47-494A-B6A7-BF9437715661}" sibTransId="{BD98FE4E-AFE2-6C4C-B963-3FEBF776B20C}"/>
    <dgm:cxn modelId="{E274F8D3-6E70-3249-B322-C4C2778C8BB6}" srcId="{409B895E-E955-C54B-876D-ECFCF83F99B0}" destId="{C4A2D82E-2E6E-B64A-9697-7A5EEE786896}" srcOrd="1" destOrd="0" parTransId="{E74B5B7A-DF2A-D54D-A056-3BF497E783B8}" sibTransId="{DAF0B34C-8FDE-8649-8D42-99E44E62A5B4}"/>
    <dgm:cxn modelId="{D7EE1AD5-533B-744F-9728-30EF03BC8B80}" type="presOf" srcId="{3880CEB9-975D-4541-A323-F563AE57894C}" destId="{C90D09AD-46BB-174C-930A-EBD5497D4580}" srcOrd="0" destOrd="0" presId="urn:microsoft.com/office/officeart/2005/8/layout/bProcess4"/>
    <dgm:cxn modelId="{B35735E1-AF4A-3E4D-ADA7-9B63A818FD18}" type="presOf" srcId="{27882792-221A-6040-8590-9B5FBAB006C7}" destId="{D568DDB3-FB0D-0B43-BA1A-63F3D255C695}" srcOrd="0" destOrd="0" presId="urn:microsoft.com/office/officeart/2005/8/layout/bProcess4"/>
    <dgm:cxn modelId="{4DA340E3-C648-644E-92BF-D242757B15FB}" type="presOf" srcId="{DAF0B34C-8FDE-8649-8D42-99E44E62A5B4}" destId="{CBC0526D-40E1-4549-8178-260200EC336A}" srcOrd="0" destOrd="0" presId="urn:microsoft.com/office/officeart/2005/8/layout/bProcess4"/>
    <dgm:cxn modelId="{40823EF2-35F4-854E-A760-D4BB1EDEEB38}" type="presOf" srcId="{8DD08ECB-F90D-2646-B54B-D3D86922166D}" destId="{81868A93-7A59-5148-BB64-0C4D3D658819}" srcOrd="0" destOrd="0" presId="urn:microsoft.com/office/officeart/2005/8/layout/bProcess4"/>
    <dgm:cxn modelId="{0B1B0AF8-788D-F243-B9D7-5B662D47D6B1}" type="presParOf" srcId="{A65AD05F-E031-CD44-ADDC-47DE34E8F966}" destId="{5344A66C-E158-4746-8192-C21AEEA452D4}" srcOrd="0" destOrd="0" presId="urn:microsoft.com/office/officeart/2005/8/layout/bProcess4"/>
    <dgm:cxn modelId="{510F8E75-A1C0-6B40-8AAC-E7C4E7EFBE78}" type="presParOf" srcId="{5344A66C-E158-4746-8192-C21AEEA452D4}" destId="{912694DF-0909-1947-8185-C9EACB670190}" srcOrd="0" destOrd="0" presId="urn:microsoft.com/office/officeart/2005/8/layout/bProcess4"/>
    <dgm:cxn modelId="{9B156863-7265-5546-AEFD-6F25FAB8CF15}" type="presParOf" srcId="{5344A66C-E158-4746-8192-C21AEEA452D4}" destId="{49602F92-22DA-F643-95DD-1DEB8B66DD04}" srcOrd="1" destOrd="0" presId="urn:microsoft.com/office/officeart/2005/8/layout/bProcess4"/>
    <dgm:cxn modelId="{BF4FFED3-6891-7444-B968-C66D2944ABAD}" type="presParOf" srcId="{A65AD05F-E031-CD44-ADDC-47DE34E8F966}" destId="{52148736-99B3-4846-8E6A-FB85A1E16B3B}" srcOrd="1" destOrd="0" presId="urn:microsoft.com/office/officeart/2005/8/layout/bProcess4"/>
    <dgm:cxn modelId="{2675BF94-3337-B74F-8DBD-C9CF540E6484}" type="presParOf" srcId="{A65AD05F-E031-CD44-ADDC-47DE34E8F966}" destId="{5CCDCBA1-AAFF-3E42-A086-650E4AC77E43}" srcOrd="2" destOrd="0" presId="urn:microsoft.com/office/officeart/2005/8/layout/bProcess4"/>
    <dgm:cxn modelId="{066570A9-B728-8744-9DFC-C02D674B05CD}" type="presParOf" srcId="{5CCDCBA1-AAFF-3E42-A086-650E4AC77E43}" destId="{902A5F9B-1BED-BC47-893C-15E7A495A1D4}" srcOrd="0" destOrd="0" presId="urn:microsoft.com/office/officeart/2005/8/layout/bProcess4"/>
    <dgm:cxn modelId="{D18BA944-553E-0D4F-B75B-5A7564E2F747}" type="presParOf" srcId="{5CCDCBA1-AAFF-3E42-A086-650E4AC77E43}" destId="{989B9E72-C399-1543-AE68-7CF17A70ED6A}" srcOrd="1" destOrd="0" presId="urn:microsoft.com/office/officeart/2005/8/layout/bProcess4"/>
    <dgm:cxn modelId="{95AF75CA-85D9-4F47-859F-6C0A2DB40AF2}" type="presParOf" srcId="{A65AD05F-E031-CD44-ADDC-47DE34E8F966}" destId="{CBC0526D-40E1-4549-8178-260200EC336A}" srcOrd="3" destOrd="0" presId="urn:microsoft.com/office/officeart/2005/8/layout/bProcess4"/>
    <dgm:cxn modelId="{F23253F8-D9CF-DD4A-B376-E5F38B4E0D18}" type="presParOf" srcId="{A65AD05F-E031-CD44-ADDC-47DE34E8F966}" destId="{F665871B-6AF9-1A40-9875-C8B3B21048EA}" srcOrd="4" destOrd="0" presId="urn:microsoft.com/office/officeart/2005/8/layout/bProcess4"/>
    <dgm:cxn modelId="{1F626EC8-DC6D-664E-9A1D-749515E5B44F}" type="presParOf" srcId="{F665871B-6AF9-1A40-9875-C8B3B21048EA}" destId="{04FB67F3-4E47-6C4B-A530-4A34F52C1FA2}" srcOrd="0" destOrd="0" presId="urn:microsoft.com/office/officeart/2005/8/layout/bProcess4"/>
    <dgm:cxn modelId="{F4C504F3-2DF6-4149-B31B-6463F8E40830}" type="presParOf" srcId="{F665871B-6AF9-1A40-9875-C8B3B21048EA}" destId="{81868A93-7A59-5148-BB64-0C4D3D658819}" srcOrd="1" destOrd="0" presId="urn:microsoft.com/office/officeart/2005/8/layout/bProcess4"/>
    <dgm:cxn modelId="{D816F4A7-BF74-A94F-BF9D-46FFED3CFEAE}" type="presParOf" srcId="{A65AD05F-E031-CD44-ADDC-47DE34E8F966}" destId="{31B52B8A-AAC3-694E-90C2-5994DA99395C}" srcOrd="5" destOrd="0" presId="urn:microsoft.com/office/officeart/2005/8/layout/bProcess4"/>
    <dgm:cxn modelId="{48E5A6ED-1D0A-2741-A150-E6AA55D6167E}" type="presParOf" srcId="{A65AD05F-E031-CD44-ADDC-47DE34E8F966}" destId="{8B8F1330-1DBD-D04F-BB4C-421FB0873661}" srcOrd="6" destOrd="0" presId="urn:microsoft.com/office/officeart/2005/8/layout/bProcess4"/>
    <dgm:cxn modelId="{030E1281-166E-D941-8C27-3CD5066EC5EC}" type="presParOf" srcId="{8B8F1330-1DBD-D04F-BB4C-421FB0873661}" destId="{A9A2BDD6-0D37-944F-A592-EDC442E6A001}" srcOrd="0" destOrd="0" presId="urn:microsoft.com/office/officeart/2005/8/layout/bProcess4"/>
    <dgm:cxn modelId="{798A3CF8-29AA-CB40-A548-98516AF564B8}" type="presParOf" srcId="{8B8F1330-1DBD-D04F-BB4C-421FB0873661}" destId="{914B933E-85FD-0B45-82E4-1DD18EC1C7C1}" srcOrd="1" destOrd="0" presId="urn:microsoft.com/office/officeart/2005/8/layout/bProcess4"/>
    <dgm:cxn modelId="{DEA12792-E099-F545-96D2-D6A5EA16EDD4}" type="presParOf" srcId="{A65AD05F-E031-CD44-ADDC-47DE34E8F966}" destId="{C90D09AD-46BB-174C-930A-EBD5497D4580}" srcOrd="7" destOrd="0" presId="urn:microsoft.com/office/officeart/2005/8/layout/bProcess4"/>
    <dgm:cxn modelId="{556AA251-00CC-EB49-ADBA-D29104F5A441}" type="presParOf" srcId="{A65AD05F-E031-CD44-ADDC-47DE34E8F966}" destId="{6D75717E-D7F5-A34A-8EC2-B429D35B1296}" srcOrd="8" destOrd="0" presId="urn:microsoft.com/office/officeart/2005/8/layout/bProcess4"/>
    <dgm:cxn modelId="{3D1A26E3-0051-B447-9787-E0087B149592}" type="presParOf" srcId="{6D75717E-D7F5-A34A-8EC2-B429D35B1296}" destId="{EA7D4E6A-27FA-4C42-A415-16BB41CBA64E}" srcOrd="0" destOrd="0" presId="urn:microsoft.com/office/officeart/2005/8/layout/bProcess4"/>
    <dgm:cxn modelId="{E856D1CA-5151-7246-BDBF-3DB164FB6195}" type="presParOf" srcId="{6D75717E-D7F5-A34A-8EC2-B429D35B1296}" destId="{84105E5B-BE54-1142-823E-78D4A407142E}" srcOrd="1" destOrd="0" presId="urn:microsoft.com/office/officeart/2005/8/layout/bProcess4"/>
    <dgm:cxn modelId="{EEFC9020-29A4-E648-993A-BD098A301AFF}" type="presParOf" srcId="{A65AD05F-E031-CD44-ADDC-47DE34E8F966}" destId="{650B7F47-E78E-DD40-836E-1306EEF31D2A}" srcOrd="9" destOrd="0" presId="urn:microsoft.com/office/officeart/2005/8/layout/bProcess4"/>
    <dgm:cxn modelId="{FA72F797-1E94-2F45-8E2A-05C61429C9AF}" type="presParOf" srcId="{A65AD05F-E031-CD44-ADDC-47DE34E8F966}" destId="{941634AA-1FB0-6A44-A41E-00210480E004}" srcOrd="10" destOrd="0" presId="urn:microsoft.com/office/officeart/2005/8/layout/bProcess4"/>
    <dgm:cxn modelId="{C49E0879-78F0-0B44-869C-B8F54B045A0C}" type="presParOf" srcId="{941634AA-1FB0-6A44-A41E-00210480E004}" destId="{634A107A-071A-0046-9B07-9962AF255CE1}" srcOrd="0" destOrd="0" presId="urn:microsoft.com/office/officeart/2005/8/layout/bProcess4"/>
    <dgm:cxn modelId="{B3DC2453-82A0-0C42-B2A3-3B9143A44D59}" type="presParOf" srcId="{941634AA-1FB0-6A44-A41E-00210480E004}" destId="{D568DDB3-FB0D-0B43-BA1A-63F3D255C695}" srcOrd="1" destOrd="0" presId="urn:microsoft.com/office/officeart/2005/8/layout/bProcess4"/>
    <dgm:cxn modelId="{52EBB386-B98E-1749-9C68-C1289D288D38}" type="presParOf" srcId="{A65AD05F-E031-CD44-ADDC-47DE34E8F966}" destId="{536E5D7A-0AFE-604F-B4B0-D2B51482D11F}" srcOrd="11" destOrd="0" presId="urn:microsoft.com/office/officeart/2005/8/layout/bProcess4"/>
    <dgm:cxn modelId="{2654539E-1B00-184E-A4B7-91F3A6CA49A5}" type="presParOf" srcId="{A65AD05F-E031-CD44-ADDC-47DE34E8F966}" destId="{20860B8C-7E41-6C4E-AF86-F4AE24CCFC1B}" srcOrd="12" destOrd="0" presId="urn:microsoft.com/office/officeart/2005/8/layout/bProcess4"/>
    <dgm:cxn modelId="{6EDB2DE5-E3C6-F245-B18B-29F6E7D81606}" type="presParOf" srcId="{20860B8C-7E41-6C4E-AF86-F4AE24CCFC1B}" destId="{660FE936-7A45-3D4B-BA0C-7B389146B4F1}" srcOrd="0" destOrd="0" presId="urn:microsoft.com/office/officeart/2005/8/layout/bProcess4"/>
    <dgm:cxn modelId="{3E3C1156-EA27-5942-859E-5AF049AD3E9D}" type="presParOf" srcId="{20860B8C-7E41-6C4E-AF86-F4AE24CCFC1B}" destId="{0E503BEF-E000-5248-93BB-27C49272360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62845-D595-374E-80B0-D267A29EEEBA}" type="doc">
      <dgm:prSet loTypeId="urn:microsoft.com/office/officeart/2005/8/layout/b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36267-734E-C34C-AECC-8CD195D40239}">
      <dgm:prSet/>
      <dgm:spPr>
        <a:ln w="9525">
          <a:solidFill>
            <a:schemeClr val="accent2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  <a:effectLst/>
            </a:rPr>
            <a:t>System security begins with the installation of the operating system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CB57397D-4A17-2343-8AB9-7B403E1AA1B0}" type="parTrans" cxnId="{CA046C51-A50A-5B44-A27E-93385B5036B2}">
      <dgm:prSet/>
      <dgm:spPr/>
      <dgm:t>
        <a:bodyPr/>
        <a:lstStyle/>
        <a:p>
          <a:endParaRPr lang="en-US"/>
        </a:p>
      </dgm:t>
    </dgm:pt>
    <dgm:pt modelId="{AA2C0B34-BE98-1A4F-8163-AA527562BA41}" type="sibTrans" cxnId="{CA046C51-A50A-5B44-A27E-93385B5036B2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40E1FA60-0FAB-4146-8C05-884D92581261}">
      <dgm:prSet custT="1"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sz="1400" b="1" dirty="0">
              <a:solidFill>
                <a:schemeClr val="tx1"/>
              </a:solidFill>
              <a:effectLst/>
            </a:rPr>
            <a:t>Ideally new systems should be constructed on a protected network</a:t>
          </a:r>
          <a:endParaRPr lang="en-US" sz="1400" dirty="0">
            <a:solidFill>
              <a:schemeClr val="tx1"/>
            </a:solidFill>
            <a:effectLst/>
          </a:endParaRPr>
        </a:p>
      </dgm:t>
    </dgm:pt>
    <dgm:pt modelId="{DC1985A2-449B-A94C-8BFA-2865E8E9FF74}" type="parTrans" cxnId="{8AC8CB7C-7178-A241-80A3-3097A9C61A62}">
      <dgm:prSet/>
      <dgm:spPr/>
      <dgm:t>
        <a:bodyPr/>
        <a:lstStyle/>
        <a:p>
          <a:endParaRPr lang="en-US"/>
        </a:p>
      </dgm:t>
    </dgm:pt>
    <dgm:pt modelId="{E4763C7C-2D93-9F42-BBA0-BB712B2288CD}" type="sibTrans" cxnId="{8AC8CB7C-7178-A241-80A3-3097A9C61A62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53239C88-B6BC-2747-AE63-2D57DEB9BEA5}">
      <dgm:prSet custT="1"/>
      <dgm:spPr>
        <a:ln>
          <a:solidFill>
            <a:schemeClr val="accent2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algn="ctr" rtl="0"/>
          <a:r>
            <a:rPr lang="en-US" sz="1200" b="1" dirty="0">
              <a:solidFill>
                <a:schemeClr val="bg1"/>
              </a:solidFill>
              <a:effectLst/>
            </a:rPr>
            <a:t>Full installation and hardening process should occur before the system is deployed to its intended location</a:t>
          </a:r>
        </a:p>
      </dgm:t>
    </dgm:pt>
    <dgm:pt modelId="{EF58C5DA-3990-3D41-AE4A-3D047E19D069}" type="parTrans" cxnId="{4FFC6E16-56F7-9740-879B-3BD59FA80C86}">
      <dgm:prSet/>
      <dgm:spPr/>
      <dgm:t>
        <a:bodyPr/>
        <a:lstStyle/>
        <a:p>
          <a:endParaRPr lang="en-US"/>
        </a:p>
      </dgm:t>
    </dgm:pt>
    <dgm:pt modelId="{82E1D71A-1877-9A4F-9C6F-359745872743}" type="sibTrans" cxnId="{4FFC6E16-56F7-9740-879B-3BD59FA80C86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80473283-7AB8-8B42-8D81-E72DFFF00891}">
      <dgm:prSet custT="1"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sz="1200" b="1" dirty="0">
              <a:solidFill>
                <a:schemeClr val="tx1"/>
              </a:solidFill>
              <a:effectLst/>
            </a:rPr>
            <a:t>Initial installation should install the minimum necessary for the desired system</a:t>
          </a:r>
          <a:endParaRPr lang="en-US" sz="1200" dirty="0">
            <a:solidFill>
              <a:schemeClr val="tx1"/>
            </a:solidFill>
            <a:effectLst/>
          </a:endParaRPr>
        </a:p>
      </dgm:t>
    </dgm:pt>
    <dgm:pt modelId="{0E7B5B96-8EC1-594A-8869-0B959A9D172F}" type="parTrans" cxnId="{65EE247A-8EBD-3E47-9B4B-BF91A96FB747}">
      <dgm:prSet/>
      <dgm:spPr/>
      <dgm:t>
        <a:bodyPr/>
        <a:lstStyle/>
        <a:p>
          <a:endParaRPr lang="en-US"/>
        </a:p>
      </dgm:t>
    </dgm:pt>
    <dgm:pt modelId="{20444211-07C4-0E4E-8AC2-7FA087B70A75}" type="sibTrans" cxnId="{65EE247A-8EBD-3E47-9B4B-BF91A96FB747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D3EFCC42-EF33-454B-9762-06D6FE2D0F2D}">
      <dgm:prSet custT="1"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algn="ctr" rtl="0"/>
          <a:r>
            <a:rPr lang="en-US" sz="1200" b="1" dirty="0">
              <a:solidFill>
                <a:schemeClr val="bg1"/>
              </a:solidFill>
              <a:effectLst/>
            </a:rPr>
            <a:t>Overall  boot process must also be secured</a:t>
          </a:r>
          <a:endParaRPr lang="en-US" sz="1200" dirty="0">
            <a:solidFill>
              <a:schemeClr val="bg1"/>
            </a:solidFill>
            <a:effectLst/>
          </a:endParaRPr>
        </a:p>
      </dgm:t>
    </dgm:pt>
    <dgm:pt modelId="{96F120DB-13FC-3646-B7C6-D53739C5066A}" type="parTrans" cxnId="{EBD4EAFD-1D92-6948-A76A-8177B9F34F88}">
      <dgm:prSet/>
      <dgm:spPr/>
      <dgm:t>
        <a:bodyPr/>
        <a:lstStyle/>
        <a:p>
          <a:endParaRPr lang="en-US"/>
        </a:p>
      </dgm:t>
    </dgm:pt>
    <dgm:pt modelId="{A79AE981-1338-1340-AF77-ED8D8D2898E6}" type="sibTrans" cxnId="{EBD4EAFD-1D92-6948-A76A-8177B9F34F88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BBE5BD6B-9A47-A14C-B349-86104CDF0F55}">
      <dgm:prSet custT="1"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sz="1100" b="1" dirty="0">
              <a:solidFill>
                <a:schemeClr val="tx1"/>
              </a:solidFill>
              <a:effectLst/>
            </a:rPr>
            <a:t>The integrity and source of any additional device driver code must be carefully validated</a:t>
          </a:r>
          <a:endParaRPr lang="en-US" sz="1100" dirty="0">
            <a:solidFill>
              <a:schemeClr val="tx1"/>
            </a:solidFill>
            <a:effectLst/>
          </a:endParaRPr>
        </a:p>
      </dgm:t>
    </dgm:pt>
    <dgm:pt modelId="{B7E0DD7E-31C4-F242-8C43-21D2C90257C3}" type="parTrans" cxnId="{5E9567B1-D9BF-F64C-BD61-41254C4F63DB}">
      <dgm:prSet/>
      <dgm:spPr/>
      <dgm:t>
        <a:bodyPr/>
        <a:lstStyle/>
        <a:p>
          <a:endParaRPr lang="en-US"/>
        </a:p>
      </dgm:t>
    </dgm:pt>
    <dgm:pt modelId="{44BE5A00-D3A6-AE4B-B56C-2978E82FA5D7}" type="sibTrans" cxnId="{5E9567B1-D9BF-F64C-BD61-41254C4F63DB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5E286F94-4753-AF4F-A0DE-6A94497FE372}">
      <dgm:prSet custT="1"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sz="1100" b="1" dirty="0">
              <a:solidFill>
                <a:schemeClr val="bg1"/>
              </a:solidFill>
              <a:effectLst/>
            </a:rPr>
            <a:t>it is critical that the system be kept up to date, with all critical security related patches installed</a:t>
          </a:r>
          <a:endParaRPr lang="en-US" sz="1100" dirty="0">
            <a:solidFill>
              <a:schemeClr val="bg1"/>
            </a:solidFill>
            <a:effectLst/>
          </a:endParaRPr>
        </a:p>
      </dgm:t>
    </dgm:pt>
    <dgm:pt modelId="{08580041-3BA4-2240-A204-10ABEA84E447}" type="parTrans" cxnId="{2D60531C-01DF-8442-B812-D24FCA54BE72}">
      <dgm:prSet/>
      <dgm:spPr/>
      <dgm:t>
        <a:bodyPr/>
        <a:lstStyle/>
        <a:p>
          <a:endParaRPr lang="en-US"/>
        </a:p>
      </dgm:t>
    </dgm:pt>
    <dgm:pt modelId="{453F92BC-16B0-B647-8D13-C8700284C3F5}" type="sibTrans" cxnId="{2D60531C-01DF-8442-B812-D24FCA54BE72}">
      <dgm:prSet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5528E0FC-90E4-5B44-833C-F4662CF2FE64}">
      <dgm:prSet custT="1"/>
      <dgm:spPr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gm:spPr>
      <dgm:t>
        <a:bodyPr/>
        <a:lstStyle/>
        <a:p>
          <a:pPr rtl="0"/>
          <a:r>
            <a:rPr lang="en-US" sz="1400" b="1" dirty="0">
              <a:solidFill>
                <a:schemeClr val="tx1"/>
              </a:solidFill>
              <a:effectLst/>
            </a:rPr>
            <a:t>Should stage and validate all patches on the test systems before deploying them in production</a:t>
          </a:r>
          <a:endParaRPr lang="en-US" sz="1400" dirty="0">
            <a:solidFill>
              <a:schemeClr val="tx1"/>
            </a:solidFill>
            <a:effectLst/>
          </a:endParaRPr>
        </a:p>
      </dgm:t>
    </dgm:pt>
    <dgm:pt modelId="{391D8F04-8AF3-DE4B-9840-6AFF4351AD0F}" type="parTrans" cxnId="{7405C024-DF30-6547-AE0C-D710D99A3622}">
      <dgm:prSet/>
      <dgm:spPr/>
      <dgm:t>
        <a:bodyPr/>
        <a:lstStyle/>
        <a:p>
          <a:endParaRPr lang="en-US"/>
        </a:p>
      </dgm:t>
    </dgm:pt>
    <dgm:pt modelId="{CEE40CDA-FBAB-0247-8F1B-D5FAE0E950C7}" type="sibTrans" cxnId="{7405C024-DF30-6547-AE0C-D710D99A3622}">
      <dgm:prSet/>
      <dgm:spPr/>
      <dgm:t>
        <a:bodyPr/>
        <a:lstStyle/>
        <a:p>
          <a:endParaRPr lang="en-US"/>
        </a:p>
      </dgm:t>
    </dgm:pt>
    <dgm:pt modelId="{5F26B70A-D0F6-134C-8584-833CC0CFE2E2}" type="pres">
      <dgm:prSet presAssocID="{40762845-D595-374E-80B0-D267A29EEEBA}" presName="diagram" presStyleCnt="0">
        <dgm:presLayoutVars>
          <dgm:dir/>
          <dgm:resizeHandles/>
        </dgm:presLayoutVars>
      </dgm:prSet>
      <dgm:spPr/>
    </dgm:pt>
    <dgm:pt modelId="{BB5C9B2C-E27D-494F-A818-618851B974BD}" type="pres">
      <dgm:prSet presAssocID="{96A36267-734E-C34C-AECC-8CD195D40239}" presName="firstNode" presStyleLbl="node1" presStyleIdx="0" presStyleCnt="8" custScaleX="160197" custScaleY="148815">
        <dgm:presLayoutVars>
          <dgm:bulletEnabled val="1"/>
        </dgm:presLayoutVars>
      </dgm:prSet>
      <dgm:spPr/>
    </dgm:pt>
    <dgm:pt modelId="{69482F35-36F4-7A4F-9E29-F74671372B2B}" type="pres">
      <dgm:prSet presAssocID="{AA2C0B34-BE98-1A4F-8163-AA527562BA41}" presName="sibTrans" presStyleLbl="sibTrans2D1" presStyleIdx="0" presStyleCnt="7"/>
      <dgm:spPr/>
    </dgm:pt>
    <dgm:pt modelId="{6AB46550-E6FE-AD48-A300-8C2E3FC0A54A}" type="pres">
      <dgm:prSet presAssocID="{40E1FA60-0FAB-4146-8C05-884D92581261}" presName="middleNode" presStyleCnt="0"/>
      <dgm:spPr/>
    </dgm:pt>
    <dgm:pt modelId="{82FDFA28-B073-F649-96BC-BB0F5572BB63}" type="pres">
      <dgm:prSet presAssocID="{40E1FA60-0FAB-4146-8C05-884D92581261}" presName="padding" presStyleLbl="node1" presStyleIdx="0" presStyleCnt="8"/>
      <dgm:spPr/>
    </dgm:pt>
    <dgm:pt modelId="{D917A1E4-1AC7-434A-856C-A19C50B19B37}" type="pres">
      <dgm:prSet presAssocID="{40E1FA60-0FAB-4146-8C05-884D92581261}" presName="shape" presStyleLbl="node1" presStyleIdx="1" presStyleCnt="8" custScaleX="252852" custScaleY="228990">
        <dgm:presLayoutVars>
          <dgm:bulletEnabled val="1"/>
        </dgm:presLayoutVars>
      </dgm:prSet>
      <dgm:spPr/>
    </dgm:pt>
    <dgm:pt modelId="{17E048DB-C4F5-B649-A034-2B98E59186E0}" type="pres">
      <dgm:prSet presAssocID="{E4763C7C-2D93-9F42-BBA0-BB712B2288CD}" presName="sibTrans" presStyleLbl="sibTrans2D1" presStyleIdx="1" presStyleCnt="7"/>
      <dgm:spPr/>
    </dgm:pt>
    <dgm:pt modelId="{40A7089C-97DE-B848-9081-DCD1C3F1FC64}" type="pres">
      <dgm:prSet presAssocID="{53239C88-B6BC-2747-AE63-2D57DEB9BEA5}" presName="middleNode" presStyleCnt="0"/>
      <dgm:spPr/>
    </dgm:pt>
    <dgm:pt modelId="{62B51971-408C-D744-BBD1-C0677EE86C11}" type="pres">
      <dgm:prSet presAssocID="{53239C88-B6BC-2747-AE63-2D57DEB9BEA5}" presName="padding" presStyleLbl="node1" presStyleIdx="1" presStyleCnt="8"/>
      <dgm:spPr/>
    </dgm:pt>
    <dgm:pt modelId="{EBB6C90D-9C1E-1F4C-ACAC-F24C4A23C5F3}" type="pres">
      <dgm:prSet presAssocID="{53239C88-B6BC-2747-AE63-2D57DEB9BEA5}" presName="shape" presStyleLbl="node1" presStyleIdx="2" presStyleCnt="8" custScaleX="301012" custScaleY="257153">
        <dgm:presLayoutVars>
          <dgm:bulletEnabled val="1"/>
        </dgm:presLayoutVars>
      </dgm:prSet>
      <dgm:spPr/>
    </dgm:pt>
    <dgm:pt modelId="{067FA7D0-D8C8-024E-AA61-8D830334A323}" type="pres">
      <dgm:prSet presAssocID="{82E1D71A-1877-9A4F-9C6F-359745872743}" presName="sibTrans" presStyleLbl="sibTrans2D1" presStyleIdx="2" presStyleCnt="7"/>
      <dgm:spPr/>
    </dgm:pt>
    <dgm:pt modelId="{7CF9887B-643A-A84E-BB06-43FFEA54FF60}" type="pres">
      <dgm:prSet presAssocID="{80473283-7AB8-8B42-8D81-E72DFFF00891}" presName="middleNode" presStyleCnt="0"/>
      <dgm:spPr/>
    </dgm:pt>
    <dgm:pt modelId="{C21D8545-07B7-DE41-B6E4-D4FFAA2E1FEE}" type="pres">
      <dgm:prSet presAssocID="{80473283-7AB8-8B42-8D81-E72DFFF00891}" presName="padding" presStyleLbl="node1" presStyleIdx="2" presStyleCnt="8"/>
      <dgm:spPr/>
    </dgm:pt>
    <dgm:pt modelId="{C6B9AD10-FB4D-D044-87F2-35E7413F290E}" type="pres">
      <dgm:prSet presAssocID="{80473283-7AB8-8B42-8D81-E72DFFF00891}" presName="shape" presStyleLbl="node1" presStyleIdx="3" presStyleCnt="8" custScaleX="271067" custScaleY="272863" custLinFactNeighborX="-4621" custLinFactNeighborY="-15625">
        <dgm:presLayoutVars>
          <dgm:bulletEnabled val="1"/>
        </dgm:presLayoutVars>
      </dgm:prSet>
      <dgm:spPr/>
    </dgm:pt>
    <dgm:pt modelId="{E0278B95-DEFA-D947-974A-31B62DDDB461}" type="pres">
      <dgm:prSet presAssocID="{20444211-07C4-0E4E-8AC2-7FA087B70A75}" presName="sibTrans" presStyleLbl="sibTrans2D1" presStyleIdx="3" presStyleCnt="7"/>
      <dgm:spPr/>
    </dgm:pt>
    <dgm:pt modelId="{77CA78B1-8D11-D748-A90A-BA77974477C1}" type="pres">
      <dgm:prSet presAssocID="{D3EFCC42-EF33-454B-9762-06D6FE2D0F2D}" presName="middleNode" presStyleCnt="0"/>
      <dgm:spPr/>
    </dgm:pt>
    <dgm:pt modelId="{88FFF25A-373B-0A47-B483-4DFDC84EB859}" type="pres">
      <dgm:prSet presAssocID="{D3EFCC42-EF33-454B-9762-06D6FE2D0F2D}" presName="padding" presStyleLbl="node1" presStyleIdx="3" presStyleCnt="8"/>
      <dgm:spPr/>
    </dgm:pt>
    <dgm:pt modelId="{3AA00FA7-B86C-6A4F-82D5-567CD5BD8DBF}" type="pres">
      <dgm:prSet presAssocID="{D3EFCC42-EF33-454B-9762-06D6FE2D0F2D}" presName="shape" presStyleLbl="node1" presStyleIdx="4" presStyleCnt="8" custScaleX="233404" custScaleY="240710">
        <dgm:presLayoutVars>
          <dgm:bulletEnabled val="1"/>
        </dgm:presLayoutVars>
      </dgm:prSet>
      <dgm:spPr/>
    </dgm:pt>
    <dgm:pt modelId="{EDCAB88F-74BC-A843-B8C8-3DA70FD4D0F0}" type="pres">
      <dgm:prSet presAssocID="{A79AE981-1338-1340-AF77-ED8D8D2898E6}" presName="sibTrans" presStyleLbl="sibTrans2D1" presStyleIdx="4" presStyleCnt="7"/>
      <dgm:spPr/>
    </dgm:pt>
    <dgm:pt modelId="{8A580D7E-C159-8849-A77F-D780EA353668}" type="pres">
      <dgm:prSet presAssocID="{BBE5BD6B-9A47-A14C-B349-86104CDF0F55}" presName="middleNode" presStyleCnt="0"/>
      <dgm:spPr/>
    </dgm:pt>
    <dgm:pt modelId="{66769551-5AC2-5049-96B3-C7AEC8445F6F}" type="pres">
      <dgm:prSet presAssocID="{BBE5BD6B-9A47-A14C-B349-86104CDF0F55}" presName="padding" presStyleLbl="node1" presStyleIdx="4" presStyleCnt="8"/>
      <dgm:spPr/>
    </dgm:pt>
    <dgm:pt modelId="{C64615C1-0F6D-2449-BF40-D725C5365F1C}" type="pres">
      <dgm:prSet presAssocID="{BBE5BD6B-9A47-A14C-B349-86104CDF0F55}" presName="shape" presStyleLbl="node1" presStyleIdx="5" presStyleCnt="8" custScaleX="255765" custScaleY="255200">
        <dgm:presLayoutVars>
          <dgm:bulletEnabled val="1"/>
        </dgm:presLayoutVars>
      </dgm:prSet>
      <dgm:spPr/>
    </dgm:pt>
    <dgm:pt modelId="{E6DB0324-470E-744F-9687-E5034D344706}" type="pres">
      <dgm:prSet presAssocID="{44BE5A00-D3A6-AE4B-B56C-2978E82FA5D7}" presName="sibTrans" presStyleLbl="sibTrans2D1" presStyleIdx="5" presStyleCnt="7"/>
      <dgm:spPr/>
    </dgm:pt>
    <dgm:pt modelId="{D7DC7C53-A3FC-244C-8F95-D1A6887C4CC4}" type="pres">
      <dgm:prSet presAssocID="{5E286F94-4753-AF4F-A0DE-6A94497FE372}" presName="middleNode" presStyleCnt="0"/>
      <dgm:spPr/>
    </dgm:pt>
    <dgm:pt modelId="{93B548E5-DAD4-FB48-AE1A-C995BF842E5A}" type="pres">
      <dgm:prSet presAssocID="{5E286F94-4753-AF4F-A0DE-6A94497FE372}" presName="padding" presStyleLbl="node1" presStyleIdx="5" presStyleCnt="8"/>
      <dgm:spPr/>
    </dgm:pt>
    <dgm:pt modelId="{3758884F-B33B-694A-A500-FB757A8F5DBD}" type="pres">
      <dgm:prSet presAssocID="{5E286F94-4753-AF4F-A0DE-6A94497FE372}" presName="shape" presStyleLbl="node1" presStyleIdx="6" presStyleCnt="8" custScaleX="253326" custScaleY="253207">
        <dgm:presLayoutVars>
          <dgm:bulletEnabled val="1"/>
        </dgm:presLayoutVars>
      </dgm:prSet>
      <dgm:spPr/>
    </dgm:pt>
    <dgm:pt modelId="{19DE9637-6049-C249-82E5-589C5C5A69C4}" type="pres">
      <dgm:prSet presAssocID="{453F92BC-16B0-B647-8D13-C8700284C3F5}" presName="sibTrans" presStyleLbl="sibTrans2D1" presStyleIdx="6" presStyleCnt="7"/>
      <dgm:spPr/>
    </dgm:pt>
    <dgm:pt modelId="{8663F024-4112-8B47-8796-758985F9B1C0}" type="pres">
      <dgm:prSet presAssocID="{5528E0FC-90E4-5B44-833C-F4662CF2FE64}" presName="lastNode" presStyleLbl="node1" presStyleIdx="7" presStyleCnt="8" custScaleX="195691" custScaleY="184880">
        <dgm:presLayoutVars>
          <dgm:bulletEnabled val="1"/>
        </dgm:presLayoutVars>
      </dgm:prSet>
      <dgm:spPr/>
    </dgm:pt>
  </dgm:ptLst>
  <dgm:cxnLst>
    <dgm:cxn modelId="{2069E90D-E34D-4F4D-921B-A25CCF84E4D1}" type="presOf" srcId="{5E286F94-4753-AF4F-A0DE-6A94497FE372}" destId="{3758884F-B33B-694A-A500-FB757A8F5DBD}" srcOrd="0" destOrd="0" presId="urn:microsoft.com/office/officeart/2005/8/layout/bProcess2"/>
    <dgm:cxn modelId="{4FFC6E16-56F7-9740-879B-3BD59FA80C86}" srcId="{40762845-D595-374E-80B0-D267A29EEEBA}" destId="{53239C88-B6BC-2747-AE63-2D57DEB9BEA5}" srcOrd="2" destOrd="0" parTransId="{EF58C5DA-3990-3D41-AE4A-3D047E19D069}" sibTransId="{82E1D71A-1877-9A4F-9C6F-359745872743}"/>
    <dgm:cxn modelId="{0B918D1A-C1A1-9343-91D5-1981A917E938}" type="presOf" srcId="{53239C88-B6BC-2747-AE63-2D57DEB9BEA5}" destId="{EBB6C90D-9C1E-1F4C-ACAC-F24C4A23C5F3}" srcOrd="0" destOrd="0" presId="urn:microsoft.com/office/officeart/2005/8/layout/bProcess2"/>
    <dgm:cxn modelId="{2D60531C-01DF-8442-B812-D24FCA54BE72}" srcId="{40762845-D595-374E-80B0-D267A29EEEBA}" destId="{5E286F94-4753-AF4F-A0DE-6A94497FE372}" srcOrd="6" destOrd="0" parTransId="{08580041-3BA4-2240-A204-10ABEA84E447}" sibTransId="{453F92BC-16B0-B647-8D13-C8700284C3F5}"/>
    <dgm:cxn modelId="{7405C024-DF30-6547-AE0C-D710D99A3622}" srcId="{40762845-D595-374E-80B0-D267A29EEEBA}" destId="{5528E0FC-90E4-5B44-833C-F4662CF2FE64}" srcOrd="7" destOrd="0" parTransId="{391D8F04-8AF3-DE4B-9840-6AFF4351AD0F}" sibTransId="{CEE40CDA-FBAB-0247-8F1B-D5FAE0E950C7}"/>
    <dgm:cxn modelId="{DBEFC360-0EF1-5844-A5F9-73A7BDBF5434}" type="presOf" srcId="{80473283-7AB8-8B42-8D81-E72DFFF00891}" destId="{C6B9AD10-FB4D-D044-87F2-35E7413F290E}" srcOrd="0" destOrd="0" presId="urn:microsoft.com/office/officeart/2005/8/layout/bProcess2"/>
    <dgm:cxn modelId="{76063644-5CAD-D840-8CBB-3AC791FAA92E}" type="presOf" srcId="{82E1D71A-1877-9A4F-9C6F-359745872743}" destId="{067FA7D0-D8C8-024E-AA61-8D830334A323}" srcOrd="0" destOrd="0" presId="urn:microsoft.com/office/officeart/2005/8/layout/bProcess2"/>
    <dgm:cxn modelId="{5042AA45-D36B-9B44-ACEB-132DE781B9F7}" type="presOf" srcId="{5528E0FC-90E4-5B44-833C-F4662CF2FE64}" destId="{8663F024-4112-8B47-8796-758985F9B1C0}" srcOrd="0" destOrd="0" presId="urn:microsoft.com/office/officeart/2005/8/layout/bProcess2"/>
    <dgm:cxn modelId="{8917D36F-4D4D-FE46-B04E-EEEB446B8B2A}" type="presOf" srcId="{D3EFCC42-EF33-454B-9762-06D6FE2D0F2D}" destId="{3AA00FA7-B86C-6A4F-82D5-567CD5BD8DBF}" srcOrd="0" destOrd="0" presId="urn:microsoft.com/office/officeart/2005/8/layout/bProcess2"/>
    <dgm:cxn modelId="{CA046C51-A50A-5B44-A27E-93385B5036B2}" srcId="{40762845-D595-374E-80B0-D267A29EEEBA}" destId="{96A36267-734E-C34C-AECC-8CD195D40239}" srcOrd="0" destOrd="0" parTransId="{CB57397D-4A17-2343-8AB9-7B403E1AA1B0}" sibTransId="{AA2C0B34-BE98-1A4F-8163-AA527562BA41}"/>
    <dgm:cxn modelId="{65EE247A-8EBD-3E47-9B4B-BF91A96FB747}" srcId="{40762845-D595-374E-80B0-D267A29EEEBA}" destId="{80473283-7AB8-8B42-8D81-E72DFFF00891}" srcOrd="3" destOrd="0" parTransId="{0E7B5B96-8EC1-594A-8869-0B959A9D172F}" sibTransId="{20444211-07C4-0E4E-8AC2-7FA087B70A75}"/>
    <dgm:cxn modelId="{8AC8CB7C-7178-A241-80A3-3097A9C61A62}" srcId="{40762845-D595-374E-80B0-D267A29EEEBA}" destId="{40E1FA60-0FAB-4146-8C05-884D92581261}" srcOrd="1" destOrd="0" parTransId="{DC1985A2-449B-A94C-8BFA-2865E8E9FF74}" sibTransId="{E4763C7C-2D93-9F42-BBA0-BB712B2288CD}"/>
    <dgm:cxn modelId="{BDD9977F-93A3-2242-9CAD-6354D63D9EBB}" type="presOf" srcId="{96A36267-734E-C34C-AECC-8CD195D40239}" destId="{BB5C9B2C-E27D-494F-A818-618851B974BD}" srcOrd="0" destOrd="0" presId="urn:microsoft.com/office/officeart/2005/8/layout/bProcess2"/>
    <dgm:cxn modelId="{C68C8280-CE7E-5B4B-BB45-65B6048633F4}" type="presOf" srcId="{40762845-D595-374E-80B0-D267A29EEEBA}" destId="{5F26B70A-D0F6-134C-8584-833CC0CFE2E2}" srcOrd="0" destOrd="0" presId="urn:microsoft.com/office/officeart/2005/8/layout/bProcess2"/>
    <dgm:cxn modelId="{3BB8B181-BA37-1E47-83E9-10CCCB175051}" type="presOf" srcId="{AA2C0B34-BE98-1A4F-8163-AA527562BA41}" destId="{69482F35-36F4-7A4F-9E29-F74671372B2B}" srcOrd="0" destOrd="0" presId="urn:microsoft.com/office/officeart/2005/8/layout/bProcess2"/>
    <dgm:cxn modelId="{E0218BA5-5646-B840-8B7F-C99506A66309}" type="presOf" srcId="{20444211-07C4-0E4E-8AC2-7FA087B70A75}" destId="{E0278B95-DEFA-D947-974A-31B62DDDB461}" srcOrd="0" destOrd="0" presId="urn:microsoft.com/office/officeart/2005/8/layout/bProcess2"/>
    <dgm:cxn modelId="{5E9567B1-D9BF-F64C-BD61-41254C4F63DB}" srcId="{40762845-D595-374E-80B0-D267A29EEEBA}" destId="{BBE5BD6B-9A47-A14C-B349-86104CDF0F55}" srcOrd="5" destOrd="0" parTransId="{B7E0DD7E-31C4-F242-8C43-21D2C90257C3}" sibTransId="{44BE5A00-D3A6-AE4B-B56C-2978E82FA5D7}"/>
    <dgm:cxn modelId="{CEE4DCB1-037E-D743-9197-62489F9AC364}" type="presOf" srcId="{453F92BC-16B0-B647-8D13-C8700284C3F5}" destId="{19DE9637-6049-C249-82E5-589C5C5A69C4}" srcOrd="0" destOrd="0" presId="urn:microsoft.com/office/officeart/2005/8/layout/bProcess2"/>
    <dgm:cxn modelId="{9A238CC0-084C-1B46-9499-30E938506EF0}" type="presOf" srcId="{A79AE981-1338-1340-AF77-ED8D8D2898E6}" destId="{EDCAB88F-74BC-A843-B8C8-3DA70FD4D0F0}" srcOrd="0" destOrd="0" presId="urn:microsoft.com/office/officeart/2005/8/layout/bProcess2"/>
    <dgm:cxn modelId="{2F12F0CC-78E7-1143-8034-840D101CD843}" type="presOf" srcId="{E4763C7C-2D93-9F42-BBA0-BB712B2288CD}" destId="{17E048DB-C4F5-B649-A034-2B98E59186E0}" srcOrd="0" destOrd="0" presId="urn:microsoft.com/office/officeart/2005/8/layout/bProcess2"/>
    <dgm:cxn modelId="{D4603DD2-E63C-CE4A-8998-7AF527DF9726}" type="presOf" srcId="{44BE5A00-D3A6-AE4B-B56C-2978E82FA5D7}" destId="{E6DB0324-470E-744F-9687-E5034D344706}" srcOrd="0" destOrd="0" presId="urn:microsoft.com/office/officeart/2005/8/layout/bProcess2"/>
    <dgm:cxn modelId="{0B315EE1-BCED-EE43-9BB9-A0C8587C24E8}" type="presOf" srcId="{40E1FA60-0FAB-4146-8C05-884D92581261}" destId="{D917A1E4-1AC7-434A-856C-A19C50B19B37}" srcOrd="0" destOrd="0" presId="urn:microsoft.com/office/officeart/2005/8/layout/bProcess2"/>
    <dgm:cxn modelId="{EBD4EAFD-1D92-6948-A76A-8177B9F34F88}" srcId="{40762845-D595-374E-80B0-D267A29EEEBA}" destId="{D3EFCC42-EF33-454B-9762-06D6FE2D0F2D}" srcOrd="4" destOrd="0" parTransId="{96F120DB-13FC-3646-B7C6-D53739C5066A}" sibTransId="{A79AE981-1338-1340-AF77-ED8D8D2898E6}"/>
    <dgm:cxn modelId="{F3B24AFE-5D1A-9448-A8FE-11ECB24485BD}" type="presOf" srcId="{BBE5BD6B-9A47-A14C-B349-86104CDF0F55}" destId="{C64615C1-0F6D-2449-BF40-D725C5365F1C}" srcOrd="0" destOrd="0" presId="urn:microsoft.com/office/officeart/2005/8/layout/bProcess2"/>
    <dgm:cxn modelId="{B9F44C27-12A7-0A46-8D7B-E8266CF97794}" type="presParOf" srcId="{5F26B70A-D0F6-134C-8584-833CC0CFE2E2}" destId="{BB5C9B2C-E27D-494F-A818-618851B974BD}" srcOrd="0" destOrd="0" presId="urn:microsoft.com/office/officeart/2005/8/layout/bProcess2"/>
    <dgm:cxn modelId="{66E89232-F547-004B-9503-08FB601FEE2C}" type="presParOf" srcId="{5F26B70A-D0F6-134C-8584-833CC0CFE2E2}" destId="{69482F35-36F4-7A4F-9E29-F74671372B2B}" srcOrd="1" destOrd="0" presId="urn:microsoft.com/office/officeart/2005/8/layout/bProcess2"/>
    <dgm:cxn modelId="{A06E1E66-234A-DD4F-97CB-4193F2E350BF}" type="presParOf" srcId="{5F26B70A-D0F6-134C-8584-833CC0CFE2E2}" destId="{6AB46550-E6FE-AD48-A300-8C2E3FC0A54A}" srcOrd="2" destOrd="0" presId="urn:microsoft.com/office/officeart/2005/8/layout/bProcess2"/>
    <dgm:cxn modelId="{AFD4D8E2-31E6-7D48-8D48-A7D3843535D0}" type="presParOf" srcId="{6AB46550-E6FE-AD48-A300-8C2E3FC0A54A}" destId="{82FDFA28-B073-F649-96BC-BB0F5572BB63}" srcOrd="0" destOrd="0" presId="urn:microsoft.com/office/officeart/2005/8/layout/bProcess2"/>
    <dgm:cxn modelId="{043A4512-063A-D049-82F2-7D7D755DDB55}" type="presParOf" srcId="{6AB46550-E6FE-AD48-A300-8C2E3FC0A54A}" destId="{D917A1E4-1AC7-434A-856C-A19C50B19B37}" srcOrd="1" destOrd="0" presId="urn:microsoft.com/office/officeart/2005/8/layout/bProcess2"/>
    <dgm:cxn modelId="{C1E7999D-9E32-CE4B-B0B7-6ACB8BEAE53A}" type="presParOf" srcId="{5F26B70A-D0F6-134C-8584-833CC0CFE2E2}" destId="{17E048DB-C4F5-B649-A034-2B98E59186E0}" srcOrd="3" destOrd="0" presId="urn:microsoft.com/office/officeart/2005/8/layout/bProcess2"/>
    <dgm:cxn modelId="{ED696116-3A3F-1742-96AA-BD6B88E7C46E}" type="presParOf" srcId="{5F26B70A-D0F6-134C-8584-833CC0CFE2E2}" destId="{40A7089C-97DE-B848-9081-DCD1C3F1FC64}" srcOrd="4" destOrd="0" presId="urn:microsoft.com/office/officeart/2005/8/layout/bProcess2"/>
    <dgm:cxn modelId="{9FDC8DC4-5269-F84B-9372-47C8D60C4D8C}" type="presParOf" srcId="{40A7089C-97DE-B848-9081-DCD1C3F1FC64}" destId="{62B51971-408C-D744-BBD1-C0677EE86C11}" srcOrd="0" destOrd="0" presId="urn:microsoft.com/office/officeart/2005/8/layout/bProcess2"/>
    <dgm:cxn modelId="{768F6049-D9E6-A54E-9CBD-5F6492159105}" type="presParOf" srcId="{40A7089C-97DE-B848-9081-DCD1C3F1FC64}" destId="{EBB6C90D-9C1E-1F4C-ACAC-F24C4A23C5F3}" srcOrd="1" destOrd="0" presId="urn:microsoft.com/office/officeart/2005/8/layout/bProcess2"/>
    <dgm:cxn modelId="{30D16E35-E372-5C4F-B95A-8CA2830DD188}" type="presParOf" srcId="{5F26B70A-D0F6-134C-8584-833CC0CFE2E2}" destId="{067FA7D0-D8C8-024E-AA61-8D830334A323}" srcOrd="5" destOrd="0" presId="urn:microsoft.com/office/officeart/2005/8/layout/bProcess2"/>
    <dgm:cxn modelId="{0EAB1083-93F1-9F43-9B90-267ED1CFEB1B}" type="presParOf" srcId="{5F26B70A-D0F6-134C-8584-833CC0CFE2E2}" destId="{7CF9887B-643A-A84E-BB06-43FFEA54FF60}" srcOrd="6" destOrd="0" presId="urn:microsoft.com/office/officeart/2005/8/layout/bProcess2"/>
    <dgm:cxn modelId="{249F97BF-D923-1241-89AC-F31A625826FC}" type="presParOf" srcId="{7CF9887B-643A-A84E-BB06-43FFEA54FF60}" destId="{C21D8545-07B7-DE41-B6E4-D4FFAA2E1FEE}" srcOrd="0" destOrd="0" presId="urn:microsoft.com/office/officeart/2005/8/layout/bProcess2"/>
    <dgm:cxn modelId="{6B950706-F3C0-C742-9795-C23406D9B13C}" type="presParOf" srcId="{7CF9887B-643A-A84E-BB06-43FFEA54FF60}" destId="{C6B9AD10-FB4D-D044-87F2-35E7413F290E}" srcOrd="1" destOrd="0" presId="urn:microsoft.com/office/officeart/2005/8/layout/bProcess2"/>
    <dgm:cxn modelId="{EB7162C9-2340-E045-AA6A-9433C6D11693}" type="presParOf" srcId="{5F26B70A-D0F6-134C-8584-833CC0CFE2E2}" destId="{E0278B95-DEFA-D947-974A-31B62DDDB461}" srcOrd="7" destOrd="0" presId="urn:microsoft.com/office/officeart/2005/8/layout/bProcess2"/>
    <dgm:cxn modelId="{1FBEEDBF-7F2F-6743-9804-F937D35BF2C0}" type="presParOf" srcId="{5F26B70A-D0F6-134C-8584-833CC0CFE2E2}" destId="{77CA78B1-8D11-D748-A90A-BA77974477C1}" srcOrd="8" destOrd="0" presId="urn:microsoft.com/office/officeart/2005/8/layout/bProcess2"/>
    <dgm:cxn modelId="{2E26AF40-63A1-FD43-A1CE-2080DA94C9B7}" type="presParOf" srcId="{77CA78B1-8D11-D748-A90A-BA77974477C1}" destId="{88FFF25A-373B-0A47-B483-4DFDC84EB859}" srcOrd="0" destOrd="0" presId="urn:microsoft.com/office/officeart/2005/8/layout/bProcess2"/>
    <dgm:cxn modelId="{0C886D60-FCCF-3C4A-B0B4-932266082435}" type="presParOf" srcId="{77CA78B1-8D11-D748-A90A-BA77974477C1}" destId="{3AA00FA7-B86C-6A4F-82D5-567CD5BD8DBF}" srcOrd="1" destOrd="0" presId="urn:microsoft.com/office/officeart/2005/8/layout/bProcess2"/>
    <dgm:cxn modelId="{F432C8CE-ADDA-F54A-9FCC-E7DCE30D1D92}" type="presParOf" srcId="{5F26B70A-D0F6-134C-8584-833CC0CFE2E2}" destId="{EDCAB88F-74BC-A843-B8C8-3DA70FD4D0F0}" srcOrd="9" destOrd="0" presId="urn:microsoft.com/office/officeart/2005/8/layout/bProcess2"/>
    <dgm:cxn modelId="{4F070B1D-AE4B-2E44-A816-E3B0C8145F30}" type="presParOf" srcId="{5F26B70A-D0F6-134C-8584-833CC0CFE2E2}" destId="{8A580D7E-C159-8849-A77F-D780EA353668}" srcOrd="10" destOrd="0" presId="urn:microsoft.com/office/officeart/2005/8/layout/bProcess2"/>
    <dgm:cxn modelId="{9BE27409-77C5-1D47-B2C8-FB3ABE0CADE8}" type="presParOf" srcId="{8A580D7E-C159-8849-A77F-D780EA353668}" destId="{66769551-5AC2-5049-96B3-C7AEC8445F6F}" srcOrd="0" destOrd="0" presId="urn:microsoft.com/office/officeart/2005/8/layout/bProcess2"/>
    <dgm:cxn modelId="{424FA3FD-A059-4145-B563-F816E9C157F2}" type="presParOf" srcId="{8A580D7E-C159-8849-A77F-D780EA353668}" destId="{C64615C1-0F6D-2449-BF40-D725C5365F1C}" srcOrd="1" destOrd="0" presId="urn:microsoft.com/office/officeart/2005/8/layout/bProcess2"/>
    <dgm:cxn modelId="{BA864404-CC85-1442-AB69-B2EA18C74732}" type="presParOf" srcId="{5F26B70A-D0F6-134C-8584-833CC0CFE2E2}" destId="{E6DB0324-470E-744F-9687-E5034D344706}" srcOrd="11" destOrd="0" presId="urn:microsoft.com/office/officeart/2005/8/layout/bProcess2"/>
    <dgm:cxn modelId="{D15868C1-0B1D-2141-93A0-BB49099D82EC}" type="presParOf" srcId="{5F26B70A-D0F6-134C-8584-833CC0CFE2E2}" destId="{D7DC7C53-A3FC-244C-8F95-D1A6887C4CC4}" srcOrd="12" destOrd="0" presId="urn:microsoft.com/office/officeart/2005/8/layout/bProcess2"/>
    <dgm:cxn modelId="{DCFA0618-70C2-6E4E-BD2E-6365A5011183}" type="presParOf" srcId="{D7DC7C53-A3FC-244C-8F95-D1A6887C4CC4}" destId="{93B548E5-DAD4-FB48-AE1A-C995BF842E5A}" srcOrd="0" destOrd="0" presId="urn:microsoft.com/office/officeart/2005/8/layout/bProcess2"/>
    <dgm:cxn modelId="{21E51F52-B8C7-724F-9B40-60A3E3FD3BF6}" type="presParOf" srcId="{D7DC7C53-A3FC-244C-8F95-D1A6887C4CC4}" destId="{3758884F-B33B-694A-A500-FB757A8F5DBD}" srcOrd="1" destOrd="0" presId="urn:microsoft.com/office/officeart/2005/8/layout/bProcess2"/>
    <dgm:cxn modelId="{C065A1ED-1394-2746-8F59-45E3C791FF69}" type="presParOf" srcId="{5F26B70A-D0F6-134C-8584-833CC0CFE2E2}" destId="{19DE9637-6049-C249-82E5-589C5C5A69C4}" srcOrd="13" destOrd="0" presId="urn:microsoft.com/office/officeart/2005/8/layout/bProcess2"/>
    <dgm:cxn modelId="{4C1F4EFB-3290-174C-B22F-DEBF70100367}" type="presParOf" srcId="{5F26B70A-D0F6-134C-8584-833CC0CFE2E2}" destId="{8663F024-4112-8B47-8796-758985F9B1C0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43BBCE-B749-6C44-8A83-59AE9C2D3239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3D0A0-3F84-3B49-BB5D-6E8D88435989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FF0000"/>
              </a:solidFill>
              <a:effectLst/>
            </a:rPr>
            <a:t>A key enabling technology that may be used to secure data both in transit and when stored</a:t>
          </a:r>
          <a:endParaRPr lang="en-US" sz="1400" dirty="0">
            <a:solidFill>
              <a:srgbClr val="FF0000"/>
            </a:solidFill>
            <a:effectLst/>
          </a:endParaRPr>
        </a:p>
      </dgm:t>
    </dgm:pt>
    <dgm:pt modelId="{3217A643-E117-AB44-BB0F-7C9E69904BEA}" type="parTrans" cxnId="{39879A9A-BF07-0945-830F-B5CF28543119}">
      <dgm:prSet/>
      <dgm:spPr/>
      <dgm:t>
        <a:bodyPr/>
        <a:lstStyle/>
        <a:p>
          <a:endParaRPr lang="en-US"/>
        </a:p>
      </dgm:t>
    </dgm:pt>
    <dgm:pt modelId="{CA02B1FE-EB1B-2845-B7EE-3A7FB13A6FEB}" type="sibTrans" cxnId="{39879A9A-BF07-0945-830F-B5CF28543119}">
      <dgm:prSet/>
      <dgm:spPr/>
      <dgm:t>
        <a:bodyPr/>
        <a:lstStyle/>
        <a:p>
          <a:endParaRPr lang="en-US"/>
        </a:p>
      </dgm:t>
    </dgm:pt>
    <dgm:pt modelId="{B2435B80-7CD5-534A-94A7-44C1AD89FE96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FF0000"/>
              </a:solidFill>
              <a:effectLst/>
            </a:rPr>
            <a:t>Must be configured and appropriate cryptographic keys created, signed, and secured</a:t>
          </a:r>
          <a:endParaRPr lang="en-US" sz="1400" dirty="0">
            <a:solidFill>
              <a:srgbClr val="FF0000"/>
            </a:solidFill>
            <a:effectLst/>
          </a:endParaRPr>
        </a:p>
      </dgm:t>
    </dgm:pt>
    <dgm:pt modelId="{A4F1A9F0-D505-6D46-875E-D2319FBA4668}" type="parTrans" cxnId="{93DB30A5-84D2-6D40-A191-D6122A8F13F9}">
      <dgm:prSet/>
      <dgm:spPr/>
      <dgm:t>
        <a:bodyPr/>
        <a:lstStyle/>
        <a:p>
          <a:endParaRPr lang="en-US"/>
        </a:p>
      </dgm:t>
    </dgm:pt>
    <dgm:pt modelId="{4EF0DBF9-2B52-394C-8A1B-6D2DC11E1CE2}" type="sibTrans" cxnId="{93DB30A5-84D2-6D40-A191-D6122A8F13F9}">
      <dgm:prSet/>
      <dgm:spPr/>
      <dgm:t>
        <a:bodyPr/>
        <a:lstStyle/>
        <a:p>
          <a:endParaRPr lang="en-US"/>
        </a:p>
      </dgm:t>
    </dgm:pt>
    <dgm:pt modelId="{75F128DE-D78E-F147-9D4B-8C7DAB6E204C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FF0000"/>
              </a:solidFill>
              <a:effectLst/>
            </a:rPr>
            <a:t>If secure network services are provided using TLS or IPsec suitable public and private keys must be generated for each of them</a:t>
          </a:r>
          <a:endParaRPr lang="en-US" sz="1400" dirty="0">
            <a:solidFill>
              <a:srgbClr val="FF0000"/>
            </a:solidFill>
            <a:effectLst/>
          </a:endParaRPr>
        </a:p>
      </dgm:t>
    </dgm:pt>
    <dgm:pt modelId="{5E06CD86-27A6-6F4B-91C0-A132C6A48389}" type="parTrans" cxnId="{0DF1588E-1A6B-004A-9F03-1E58DE510275}">
      <dgm:prSet/>
      <dgm:spPr/>
      <dgm:t>
        <a:bodyPr/>
        <a:lstStyle/>
        <a:p>
          <a:endParaRPr lang="en-US"/>
        </a:p>
      </dgm:t>
    </dgm:pt>
    <dgm:pt modelId="{40065C77-FBC1-D44F-B1D1-EECE5B9E5328}" type="sibTrans" cxnId="{0DF1588E-1A6B-004A-9F03-1E58DE510275}">
      <dgm:prSet/>
      <dgm:spPr/>
      <dgm:t>
        <a:bodyPr/>
        <a:lstStyle/>
        <a:p>
          <a:endParaRPr lang="en-US"/>
        </a:p>
      </dgm:t>
    </dgm:pt>
    <dgm:pt modelId="{7E602F08-6380-C84F-8987-67A0E1499ACC}">
      <dgm:prSet custT="1"/>
      <dgm:spPr/>
      <dgm:t>
        <a:bodyPr/>
        <a:lstStyle/>
        <a:p>
          <a:pPr rtl="0"/>
          <a:r>
            <a:rPr lang="en-US" sz="1200" b="1" dirty="0">
              <a:solidFill>
                <a:srgbClr val="FF0000"/>
              </a:solidFill>
              <a:effectLst/>
            </a:rPr>
            <a:t>If secure network services are provided using SSH, appropriate server and client keys must be created</a:t>
          </a:r>
          <a:endParaRPr lang="en-US" sz="1200" dirty="0">
            <a:solidFill>
              <a:srgbClr val="FF0000"/>
            </a:solidFill>
            <a:effectLst/>
          </a:endParaRPr>
        </a:p>
      </dgm:t>
    </dgm:pt>
    <dgm:pt modelId="{A9CD4872-78F5-9549-9E5F-22513EE1E821}" type="parTrans" cxnId="{0149FB83-AAC8-9645-A40C-7F7FB0CD8A16}">
      <dgm:prSet/>
      <dgm:spPr/>
      <dgm:t>
        <a:bodyPr/>
        <a:lstStyle/>
        <a:p>
          <a:endParaRPr lang="en-US"/>
        </a:p>
      </dgm:t>
    </dgm:pt>
    <dgm:pt modelId="{8644A469-364B-4744-85F1-D6AA36CF64FD}" type="sibTrans" cxnId="{0149FB83-AAC8-9645-A40C-7F7FB0CD8A16}">
      <dgm:prSet/>
      <dgm:spPr/>
      <dgm:t>
        <a:bodyPr/>
        <a:lstStyle/>
        <a:p>
          <a:endParaRPr lang="en-US"/>
        </a:p>
      </dgm:t>
    </dgm:pt>
    <dgm:pt modelId="{2D783FF3-7733-CA4C-B177-C66C213AF7D6}">
      <dgm:prSet custT="1"/>
      <dgm:spPr/>
      <dgm:t>
        <a:bodyPr/>
        <a:lstStyle/>
        <a:p>
          <a:pPr rtl="0"/>
          <a:r>
            <a:rPr lang="en-US" sz="1600" b="1" dirty="0">
              <a:solidFill>
                <a:srgbClr val="FF0000"/>
              </a:solidFill>
              <a:effectLst/>
            </a:rPr>
            <a:t>Cryptographic file systems are another use of encryption</a:t>
          </a:r>
        </a:p>
      </dgm:t>
    </dgm:pt>
    <dgm:pt modelId="{191E089B-868A-8543-B275-0AFDAB6C5673}" type="parTrans" cxnId="{1BC7B036-2DDB-1147-B64B-F6B8C9668CA3}">
      <dgm:prSet/>
      <dgm:spPr/>
      <dgm:t>
        <a:bodyPr/>
        <a:lstStyle/>
        <a:p>
          <a:endParaRPr lang="en-US"/>
        </a:p>
      </dgm:t>
    </dgm:pt>
    <dgm:pt modelId="{BB8002CD-96D8-644F-97D1-9144A6CE460D}" type="sibTrans" cxnId="{1BC7B036-2DDB-1147-B64B-F6B8C9668CA3}">
      <dgm:prSet/>
      <dgm:spPr/>
      <dgm:t>
        <a:bodyPr/>
        <a:lstStyle/>
        <a:p>
          <a:endParaRPr lang="en-US"/>
        </a:p>
      </dgm:t>
    </dgm:pt>
    <dgm:pt modelId="{02960B84-2726-2241-BF2D-42E25091C3C9}" type="pres">
      <dgm:prSet presAssocID="{EC43BBCE-B749-6C44-8A83-59AE9C2D3239}" presName="Name0" presStyleCnt="0">
        <dgm:presLayoutVars>
          <dgm:dir/>
          <dgm:resizeHandles val="exact"/>
        </dgm:presLayoutVars>
      </dgm:prSet>
      <dgm:spPr/>
    </dgm:pt>
    <dgm:pt modelId="{FCD52BE9-E022-B94C-B1B1-AC7A6A8FFE11}" type="pres">
      <dgm:prSet presAssocID="{7AA3D0A0-3F84-3B49-BB5D-6E8D88435989}" presName="Name5" presStyleLbl="vennNode1" presStyleIdx="0" presStyleCnt="5" custScaleX="198808" custScaleY="189268" custLinFactNeighborX="4059" custLinFactNeighborY="-83810">
        <dgm:presLayoutVars>
          <dgm:bulletEnabled val="1"/>
        </dgm:presLayoutVars>
      </dgm:prSet>
      <dgm:spPr/>
    </dgm:pt>
    <dgm:pt modelId="{CE031BEF-F0A3-6940-AE05-C07DFBD9EF8D}" type="pres">
      <dgm:prSet presAssocID="{CA02B1FE-EB1B-2845-B7EE-3A7FB13A6FEB}" presName="space" presStyleCnt="0"/>
      <dgm:spPr/>
    </dgm:pt>
    <dgm:pt modelId="{16E33DAA-D55A-C346-94D6-CC068AA2E5AD}" type="pres">
      <dgm:prSet presAssocID="{B2435B80-7CD5-534A-94A7-44C1AD89FE96}" presName="Name5" presStyleLbl="vennNode1" presStyleIdx="1" presStyleCnt="5" custScaleX="161687" custScaleY="166857" custLinFactNeighborX="-51447" custLinFactNeighborY="13195">
        <dgm:presLayoutVars>
          <dgm:bulletEnabled val="1"/>
        </dgm:presLayoutVars>
      </dgm:prSet>
      <dgm:spPr/>
    </dgm:pt>
    <dgm:pt modelId="{CA70F579-065D-844F-A048-743B999AED18}" type="pres">
      <dgm:prSet presAssocID="{4EF0DBF9-2B52-394C-8A1B-6D2DC11E1CE2}" presName="space" presStyleCnt="0"/>
      <dgm:spPr/>
    </dgm:pt>
    <dgm:pt modelId="{EA594604-0C88-3842-A7FC-980338B1F8EE}" type="pres">
      <dgm:prSet presAssocID="{75F128DE-D78E-F147-9D4B-8C7DAB6E204C}" presName="Name5" presStyleLbl="vennNode1" presStyleIdx="2" presStyleCnt="5" custScaleX="205079" custScaleY="207209" custLinFactNeighborX="3493" custLinFactNeighborY="70896">
        <dgm:presLayoutVars>
          <dgm:bulletEnabled val="1"/>
        </dgm:presLayoutVars>
      </dgm:prSet>
      <dgm:spPr/>
    </dgm:pt>
    <dgm:pt modelId="{1E8D3BAA-3EC6-FD40-848C-80F1ED944389}" type="pres">
      <dgm:prSet presAssocID="{40065C77-FBC1-D44F-B1D1-EECE5B9E5328}" presName="space" presStyleCnt="0"/>
      <dgm:spPr/>
    </dgm:pt>
    <dgm:pt modelId="{39705C23-82FF-5D47-976D-F096C8A30348}" type="pres">
      <dgm:prSet presAssocID="{7E602F08-6380-C84F-8987-67A0E1499ACC}" presName="Name5" presStyleLbl="vennNode1" presStyleIdx="3" presStyleCnt="5" custScaleX="182485" custScaleY="188428" custLinFactNeighborX="-9114" custLinFactNeighborY="-17035">
        <dgm:presLayoutVars>
          <dgm:bulletEnabled val="1"/>
        </dgm:presLayoutVars>
      </dgm:prSet>
      <dgm:spPr/>
    </dgm:pt>
    <dgm:pt modelId="{6A4BF691-610E-5945-8370-A15446D4E576}" type="pres">
      <dgm:prSet presAssocID="{8644A469-364B-4744-85F1-D6AA36CF64FD}" presName="space" presStyleCnt="0"/>
      <dgm:spPr/>
    </dgm:pt>
    <dgm:pt modelId="{66A6B5BD-7F65-094C-8FBB-7F60B651FA24}" type="pres">
      <dgm:prSet presAssocID="{2D783FF3-7733-CA4C-B177-C66C213AF7D6}" presName="Name5" presStyleLbl="vennNode1" presStyleIdx="4" presStyleCnt="5" custScaleX="159812" custScaleY="168819" custLinFactNeighborX="57194" custLinFactNeighborY="-80302">
        <dgm:presLayoutVars>
          <dgm:bulletEnabled val="1"/>
        </dgm:presLayoutVars>
      </dgm:prSet>
      <dgm:spPr/>
    </dgm:pt>
  </dgm:ptLst>
  <dgm:cxnLst>
    <dgm:cxn modelId="{997C0B2C-007F-784C-A26A-4D3F8B5A65C7}" type="presOf" srcId="{7E602F08-6380-C84F-8987-67A0E1499ACC}" destId="{39705C23-82FF-5D47-976D-F096C8A30348}" srcOrd="0" destOrd="0" presId="urn:microsoft.com/office/officeart/2005/8/layout/venn3"/>
    <dgm:cxn modelId="{8B477030-72E7-B44F-9D4E-573EDA03794E}" type="presOf" srcId="{2D783FF3-7733-CA4C-B177-C66C213AF7D6}" destId="{66A6B5BD-7F65-094C-8FBB-7F60B651FA24}" srcOrd="0" destOrd="0" presId="urn:microsoft.com/office/officeart/2005/8/layout/venn3"/>
    <dgm:cxn modelId="{1BC7B036-2DDB-1147-B64B-F6B8C9668CA3}" srcId="{EC43BBCE-B749-6C44-8A83-59AE9C2D3239}" destId="{2D783FF3-7733-CA4C-B177-C66C213AF7D6}" srcOrd="4" destOrd="0" parTransId="{191E089B-868A-8543-B275-0AFDAB6C5673}" sibTransId="{BB8002CD-96D8-644F-97D1-9144A6CE460D}"/>
    <dgm:cxn modelId="{452AEB6F-3AD6-FC4E-9A48-B715DE545693}" type="presOf" srcId="{75F128DE-D78E-F147-9D4B-8C7DAB6E204C}" destId="{EA594604-0C88-3842-A7FC-980338B1F8EE}" srcOrd="0" destOrd="0" presId="urn:microsoft.com/office/officeart/2005/8/layout/venn3"/>
    <dgm:cxn modelId="{0149FB83-AAC8-9645-A40C-7F7FB0CD8A16}" srcId="{EC43BBCE-B749-6C44-8A83-59AE9C2D3239}" destId="{7E602F08-6380-C84F-8987-67A0E1499ACC}" srcOrd="3" destOrd="0" parTransId="{A9CD4872-78F5-9549-9E5F-22513EE1E821}" sibTransId="{8644A469-364B-4744-85F1-D6AA36CF64FD}"/>
    <dgm:cxn modelId="{6D2AA38D-201B-9642-9ADA-8AA93E74BBBE}" type="presOf" srcId="{EC43BBCE-B749-6C44-8A83-59AE9C2D3239}" destId="{02960B84-2726-2241-BF2D-42E25091C3C9}" srcOrd="0" destOrd="0" presId="urn:microsoft.com/office/officeart/2005/8/layout/venn3"/>
    <dgm:cxn modelId="{0DF1588E-1A6B-004A-9F03-1E58DE510275}" srcId="{EC43BBCE-B749-6C44-8A83-59AE9C2D3239}" destId="{75F128DE-D78E-F147-9D4B-8C7DAB6E204C}" srcOrd="2" destOrd="0" parTransId="{5E06CD86-27A6-6F4B-91C0-A132C6A48389}" sibTransId="{40065C77-FBC1-D44F-B1D1-EECE5B9E5328}"/>
    <dgm:cxn modelId="{39879A9A-BF07-0945-830F-B5CF28543119}" srcId="{EC43BBCE-B749-6C44-8A83-59AE9C2D3239}" destId="{7AA3D0A0-3F84-3B49-BB5D-6E8D88435989}" srcOrd="0" destOrd="0" parTransId="{3217A643-E117-AB44-BB0F-7C9E69904BEA}" sibTransId="{CA02B1FE-EB1B-2845-B7EE-3A7FB13A6FEB}"/>
    <dgm:cxn modelId="{9310009C-FE2F-4C47-AE7A-339F7F015954}" type="presOf" srcId="{7AA3D0A0-3F84-3B49-BB5D-6E8D88435989}" destId="{FCD52BE9-E022-B94C-B1B1-AC7A6A8FFE11}" srcOrd="0" destOrd="0" presId="urn:microsoft.com/office/officeart/2005/8/layout/venn3"/>
    <dgm:cxn modelId="{93DB30A5-84D2-6D40-A191-D6122A8F13F9}" srcId="{EC43BBCE-B749-6C44-8A83-59AE9C2D3239}" destId="{B2435B80-7CD5-534A-94A7-44C1AD89FE96}" srcOrd="1" destOrd="0" parTransId="{A4F1A9F0-D505-6D46-875E-D2319FBA4668}" sibTransId="{4EF0DBF9-2B52-394C-8A1B-6D2DC11E1CE2}"/>
    <dgm:cxn modelId="{A4B074FC-350E-1148-9202-27B014F7766E}" type="presOf" srcId="{B2435B80-7CD5-534A-94A7-44C1AD89FE96}" destId="{16E33DAA-D55A-C346-94D6-CC068AA2E5AD}" srcOrd="0" destOrd="0" presId="urn:microsoft.com/office/officeart/2005/8/layout/venn3"/>
    <dgm:cxn modelId="{F714F2A3-E6C5-7243-88F7-D0F8EC911A49}" type="presParOf" srcId="{02960B84-2726-2241-BF2D-42E25091C3C9}" destId="{FCD52BE9-E022-B94C-B1B1-AC7A6A8FFE11}" srcOrd="0" destOrd="0" presId="urn:microsoft.com/office/officeart/2005/8/layout/venn3"/>
    <dgm:cxn modelId="{77E04C8F-2F32-1243-B79F-ED540607F0B0}" type="presParOf" srcId="{02960B84-2726-2241-BF2D-42E25091C3C9}" destId="{CE031BEF-F0A3-6940-AE05-C07DFBD9EF8D}" srcOrd="1" destOrd="0" presId="urn:microsoft.com/office/officeart/2005/8/layout/venn3"/>
    <dgm:cxn modelId="{126C239D-165A-6044-8103-C2ED746A2D3C}" type="presParOf" srcId="{02960B84-2726-2241-BF2D-42E25091C3C9}" destId="{16E33DAA-D55A-C346-94D6-CC068AA2E5AD}" srcOrd="2" destOrd="0" presId="urn:microsoft.com/office/officeart/2005/8/layout/venn3"/>
    <dgm:cxn modelId="{C98F23BA-0A2A-3B42-A0B3-99D049AD8F63}" type="presParOf" srcId="{02960B84-2726-2241-BF2D-42E25091C3C9}" destId="{CA70F579-065D-844F-A048-743B999AED18}" srcOrd="3" destOrd="0" presId="urn:microsoft.com/office/officeart/2005/8/layout/venn3"/>
    <dgm:cxn modelId="{13F6A4E4-7DA9-504F-9462-055443F43AF4}" type="presParOf" srcId="{02960B84-2726-2241-BF2D-42E25091C3C9}" destId="{EA594604-0C88-3842-A7FC-980338B1F8EE}" srcOrd="4" destOrd="0" presId="urn:microsoft.com/office/officeart/2005/8/layout/venn3"/>
    <dgm:cxn modelId="{1DF3C315-184E-3244-ADAB-6EA76EF6A55E}" type="presParOf" srcId="{02960B84-2726-2241-BF2D-42E25091C3C9}" destId="{1E8D3BAA-3EC6-FD40-848C-80F1ED944389}" srcOrd="5" destOrd="0" presId="urn:microsoft.com/office/officeart/2005/8/layout/venn3"/>
    <dgm:cxn modelId="{EA05EE19-43EA-7E4D-B723-3457C9424771}" type="presParOf" srcId="{02960B84-2726-2241-BF2D-42E25091C3C9}" destId="{39705C23-82FF-5D47-976D-F096C8A30348}" srcOrd="6" destOrd="0" presId="urn:microsoft.com/office/officeart/2005/8/layout/venn3"/>
    <dgm:cxn modelId="{F6C9F5FA-2C9F-F146-8D53-49A21BDEF21B}" type="presParOf" srcId="{02960B84-2726-2241-BF2D-42E25091C3C9}" destId="{6A4BF691-610E-5945-8370-A15446D4E576}" srcOrd="7" destOrd="0" presId="urn:microsoft.com/office/officeart/2005/8/layout/venn3"/>
    <dgm:cxn modelId="{D29D5629-F916-E44A-AE34-49DE94CAFBBB}" type="presParOf" srcId="{02960B84-2726-2241-BF2D-42E25091C3C9}" destId="{66A6B5BD-7F65-094C-8FBB-7F60B651FA24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0307F3-CFD6-0642-9534-BC02847D39A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94C9E-30E4-8040-91AB-C8B9FFEA98BA}">
      <dgm:prSet custT="1"/>
      <dgm:spPr/>
      <dgm:t>
        <a:bodyPr/>
        <a:lstStyle/>
        <a:p>
          <a:pPr rtl="0"/>
          <a:r>
            <a:rPr lang="en-US" sz="1800" b="1" dirty="0">
              <a:solidFill>
                <a:srgbClr val="000000"/>
              </a:solidFill>
            </a:rPr>
            <a:t>Patch management</a:t>
          </a:r>
        </a:p>
      </dgm:t>
    </dgm:pt>
    <dgm:pt modelId="{710309FC-2A6A-D541-B865-131DF1D95212}" type="parTrans" cxnId="{5A3806F4-B250-1C4A-AD7B-26876E3F59FD}">
      <dgm:prSet/>
      <dgm:spPr/>
      <dgm:t>
        <a:bodyPr/>
        <a:lstStyle/>
        <a:p>
          <a:endParaRPr lang="en-US"/>
        </a:p>
      </dgm:t>
    </dgm:pt>
    <dgm:pt modelId="{25DC6DC9-CE00-984E-8EEB-8AA81A18469A}" type="sibTrans" cxnId="{5A3806F4-B250-1C4A-AD7B-26876E3F59FD}">
      <dgm:prSet/>
      <dgm:spPr/>
      <dgm:t>
        <a:bodyPr/>
        <a:lstStyle/>
        <a:p>
          <a:endParaRPr lang="en-US"/>
        </a:p>
      </dgm:t>
    </dgm:pt>
    <dgm:pt modelId="{7F50C5F3-3BAD-F449-8DFA-8E37DBB73A9E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“Windows Update” and “Windows Server Update Service” assist with regular maintenance and should be used</a:t>
          </a:r>
          <a:endParaRPr lang="en-US" sz="1400" dirty="0">
            <a:solidFill>
              <a:srgbClr val="000000"/>
            </a:solidFill>
          </a:endParaRPr>
        </a:p>
      </dgm:t>
    </dgm:pt>
    <dgm:pt modelId="{13E1CA35-4A28-7044-BD1A-6ADD55D31605}" type="parTrans" cxnId="{FFD21F37-4ABD-444D-A0F1-7CC1F4574D30}">
      <dgm:prSet/>
      <dgm:spPr/>
      <dgm:t>
        <a:bodyPr/>
        <a:lstStyle/>
        <a:p>
          <a:endParaRPr lang="en-US"/>
        </a:p>
      </dgm:t>
    </dgm:pt>
    <dgm:pt modelId="{16D85121-F62A-6F4F-8F36-08A11187ADAF}" type="sibTrans" cxnId="{FFD21F37-4ABD-444D-A0F1-7CC1F4574D30}">
      <dgm:prSet/>
      <dgm:spPr/>
      <dgm:t>
        <a:bodyPr/>
        <a:lstStyle/>
        <a:p>
          <a:endParaRPr lang="en-US"/>
        </a:p>
      </dgm:t>
    </dgm:pt>
    <dgm:pt modelId="{51463EA6-BE23-C142-9C31-ADB4D12FC34D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third party applications also provide automatic update support</a:t>
          </a:r>
          <a:endParaRPr lang="en-US" sz="1400" dirty="0">
            <a:solidFill>
              <a:srgbClr val="000000"/>
            </a:solidFill>
          </a:endParaRPr>
        </a:p>
      </dgm:t>
    </dgm:pt>
    <dgm:pt modelId="{678FB514-2965-0645-9AEB-4A463EC092C9}" type="parTrans" cxnId="{1C6BD23E-1F2A-5643-BBDF-AFCC85BB7279}">
      <dgm:prSet/>
      <dgm:spPr/>
      <dgm:t>
        <a:bodyPr/>
        <a:lstStyle/>
        <a:p>
          <a:endParaRPr lang="en-US"/>
        </a:p>
      </dgm:t>
    </dgm:pt>
    <dgm:pt modelId="{51E11568-34D5-1D49-BEEB-4E28BF8AD7C7}" type="sibTrans" cxnId="{1C6BD23E-1F2A-5643-BBDF-AFCC85BB7279}">
      <dgm:prSet/>
      <dgm:spPr/>
      <dgm:t>
        <a:bodyPr/>
        <a:lstStyle/>
        <a:p>
          <a:endParaRPr lang="en-US"/>
        </a:p>
      </dgm:t>
    </dgm:pt>
    <dgm:pt modelId="{C4630590-3AD8-574F-914C-5E88B49EFB08}">
      <dgm:prSet custT="1"/>
      <dgm:spPr/>
      <dgm:t>
        <a:bodyPr/>
        <a:lstStyle/>
        <a:p>
          <a:pPr rtl="0"/>
          <a:r>
            <a:rPr lang="en-US" sz="1800" b="1" dirty="0">
              <a:solidFill>
                <a:srgbClr val="000000"/>
              </a:solidFill>
            </a:rPr>
            <a:t>Users administration and access controls</a:t>
          </a:r>
          <a:endParaRPr lang="en-US" sz="1800" dirty="0">
            <a:solidFill>
              <a:srgbClr val="000000"/>
            </a:solidFill>
          </a:endParaRPr>
        </a:p>
      </dgm:t>
    </dgm:pt>
    <dgm:pt modelId="{BCFB7BB8-BA92-AD4C-8F29-964BB9FFE0FB}" type="parTrans" cxnId="{FC229FE4-F97A-FD4A-9FBD-5F16CEF92DF4}">
      <dgm:prSet/>
      <dgm:spPr/>
      <dgm:t>
        <a:bodyPr/>
        <a:lstStyle/>
        <a:p>
          <a:endParaRPr lang="en-US"/>
        </a:p>
      </dgm:t>
    </dgm:pt>
    <dgm:pt modelId="{8E741E40-9F74-1847-9B0C-D549FA94D889}" type="sibTrans" cxnId="{FC229FE4-F97A-FD4A-9FBD-5F16CEF92DF4}">
      <dgm:prSet/>
      <dgm:spPr/>
      <dgm:t>
        <a:bodyPr/>
        <a:lstStyle/>
        <a:p>
          <a:endParaRPr lang="en-US"/>
        </a:p>
      </dgm:t>
    </dgm:pt>
    <dgm:pt modelId="{73F42C25-4D6E-F54D-891F-81ED8DD51A87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systems implement discretionary access controls resources</a:t>
          </a:r>
          <a:endParaRPr lang="en-US" sz="1400" dirty="0">
            <a:solidFill>
              <a:srgbClr val="000000"/>
            </a:solidFill>
          </a:endParaRPr>
        </a:p>
      </dgm:t>
    </dgm:pt>
    <dgm:pt modelId="{40A622EB-4F0F-3744-BCE5-43BB14C0A2CC}" type="parTrans" cxnId="{F79747FB-720A-D149-999E-DBE9A063FBFB}">
      <dgm:prSet/>
      <dgm:spPr/>
      <dgm:t>
        <a:bodyPr/>
        <a:lstStyle/>
        <a:p>
          <a:endParaRPr lang="en-US"/>
        </a:p>
      </dgm:t>
    </dgm:pt>
    <dgm:pt modelId="{AAD6EABD-EA5E-DF4D-8C55-2BEAE74EF84C}" type="sibTrans" cxnId="{F79747FB-720A-D149-999E-DBE9A063FBFB}">
      <dgm:prSet/>
      <dgm:spPr/>
      <dgm:t>
        <a:bodyPr/>
        <a:lstStyle/>
        <a:p>
          <a:endParaRPr lang="en-US"/>
        </a:p>
      </dgm:t>
    </dgm:pt>
    <dgm:pt modelId="{D9422439-337A-9446-AC1F-FCFB111FF7B0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Vista and later systems include mandatory integrity controls</a:t>
          </a:r>
          <a:endParaRPr lang="en-US" sz="1400" dirty="0">
            <a:solidFill>
              <a:srgbClr val="000000"/>
            </a:solidFill>
          </a:endParaRPr>
        </a:p>
      </dgm:t>
    </dgm:pt>
    <dgm:pt modelId="{717D4F1E-17D2-CA4D-8751-63B1F86D39FB}" type="parTrans" cxnId="{BC102D5F-FBBC-DC41-BB6A-025B2711CE2F}">
      <dgm:prSet/>
      <dgm:spPr/>
      <dgm:t>
        <a:bodyPr/>
        <a:lstStyle/>
        <a:p>
          <a:endParaRPr lang="en-US"/>
        </a:p>
      </dgm:t>
    </dgm:pt>
    <dgm:pt modelId="{36FE16A1-B514-3B4A-B205-2F2428396954}" type="sibTrans" cxnId="{BC102D5F-FBBC-DC41-BB6A-025B2711CE2F}">
      <dgm:prSet/>
      <dgm:spPr/>
      <dgm:t>
        <a:bodyPr/>
        <a:lstStyle/>
        <a:p>
          <a:endParaRPr lang="en-US"/>
        </a:p>
      </dgm:t>
    </dgm:pt>
    <dgm:pt modelId="{09DCE2A1-40BB-DE47-BBFF-194DD18B616B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objects are labeled as being of low, medium, high, or system integrity level </a:t>
          </a:r>
          <a:endParaRPr lang="en-US" sz="1400" dirty="0">
            <a:solidFill>
              <a:srgbClr val="000000"/>
            </a:solidFill>
          </a:endParaRPr>
        </a:p>
      </dgm:t>
    </dgm:pt>
    <dgm:pt modelId="{2CFED2FC-0393-1E48-A7AD-F50C81C91C92}" type="parTrans" cxnId="{4B88FC10-2B8F-0C43-B0B2-F47B3E77C1B4}">
      <dgm:prSet/>
      <dgm:spPr/>
      <dgm:t>
        <a:bodyPr/>
        <a:lstStyle/>
        <a:p>
          <a:endParaRPr lang="en-US"/>
        </a:p>
      </dgm:t>
    </dgm:pt>
    <dgm:pt modelId="{FCE40395-719A-064B-8841-86ABA94DBDF1}" type="sibTrans" cxnId="{4B88FC10-2B8F-0C43-B0B2-F47B3E77C1B4}">
      <dgm:prSet/>
      <dgm:spPr/>
      <dgm:t>
        <a:bodyPr/>
        <a:lstStyle/>
        <a:p>
          <a:endParaRPr lang="en-US"/>
        </a:p>
      </dgm:t>
    </dgm:pt>
    <dgm:pt modelId="{ECD4B41E-C1D1-6743-8CDA-39CDBAB7CD22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system ensures the subject’s integrity is equal or higher than the object’s level</a:t>
          </a:r>
          <a:endParaRPr lang="en-US" sz="1400" dirty="0">
            <a:solidFill>
              <a:srgbClr val="000000"/>
            </a:solidFill>
          </a:endParaRPr>
        </a:p>
      </dgm:t>
    </dgm:pt>
    <dgm:pt modelId="{ECCCCA9A-E019-C243-A1BB-71C8C9EC63EC}" type="parTrans" cxnId="{207AC635-159A-AD47-A479-69F4D176B42C}">
      <dgm:prSet/>
      <dgm:spPr/>
      <dgm:t>
        <a:bodyPr/>
        <a:lstStyle/>
        <a:p>
          <a:endParaRPr lang="en-US"/>
        </a:p>
      </dgm:t>
    </dgm:pt>
    <dgm:pt modelId="{E3B2115E-C1C5-AE4B-B355-7CAF7540296B}" type="sibTrans" cxnId="{207AC635-159A-AD47-A479-69F4D176B42C}">
      <dgm:prSet/>
      <dgm:spPr/>
      <dgm:t>
        <a:bodyPr/>
        <a:lstStyle/>
        <a:p>
          <a:endParaRPr lang="en-US"/>
        </a:p>
      </dgm:t>
    </dgm:pt>
    <dgm:pt modelId="{AB1E96C8-0817-0443-B7B2-28A33EF2C553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000000"/>
              </a:solidFill>
            </a:rPr>
            <a:t>implements a form of the Biba Integrity model</a:t>
          </a:r>
          <a:endParaRPr lang="en-US" sz="1400" dirty="0">
            <a:solidFill>
              <a:srgbClr val="000000"/>
            </a:solidFill>
          </a:endParaRPr>
        </a:p>
      </dgm:t>
    </dgm:pt>
    <dgm:pt modelId="{223A1E1A-C64E-8C44-ACDA-AE67F583BA75}" type="parTrans" cxnId="{A4D90F02-84DA-1E47-9CF4-C3D1C13A95A4}">
      <dgm:prSet/>
      <dgm:spPr/>
      <dgm:t>
        <a:bodyPr/>
        <a:lstStyle/>
        <a:p>
          <a:endParaRPr lang="en-US"/>
        </a:p>
      </dgm:t>
    </dgm:pt>
    <dgm:pt modelId="{172A4C41-AA77-FD48-9240-A7C8B7D4810A}" type="sibTrans" cxnId="{A4D90F02-84DA-1E47-9CF4-C3D1C13A95A4}">
      <dgm:prSet/>
      <dgm:spPr/>
      <dgm:t>
        <a:bodyPr/>
        <a:lstStyle/>
        <a:p>
          <a:endParaRPr lang="en-US"/>
        </a:p>
      </dgm:t>
    </dgm:pt>
    <dgm:pt modelId="{483115D6-15FA-7E40-A7EA-AC7A8F28CF85}">
      <dgm:prSet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9609163B-D552-C14D-83B9-64799DE8F0B4}" type="parTrans" cxnId="{587D0F7B-8EDD-7B42-A03D-345543A5C816}">
      <dgm:prSet/>
      <dgm:spPr/>
      <dgm:t>
        <a:bodyPr/>
        <a:lstStyle/>
        <a:p>
          <a:endParaRPr lang="en-US"/>
        </a:p>
      </dgm:t>
    </dgm:pt>
    <dgm:pt modelId="{DE50DDB4-ED03-6448-85E7-4EB33C73AEBC}" type="sibTrans" cxnId="{587D0F7B-8EDD-7B42-A03D-345543A5C816}">
      <dgm:prSet/>
      <dgm:spPr/>
      <dgm:t>
        <a:bodyPr/>
        <a:lstStyle/>
        <a:p>
          <a:endParaRPr lang="en-US"/>
        </a:p>
      </dgm:t>
    </dgm:pt>
    <dgm:pt modelId="{DDA69BA1-20E8-FD4A-8B60-7A311DCA8FD9}" type="pres">
      <dgm:prSet presAssocID="{C00307F3-CFD6-0642-9534-BC02847D39A7}" presName="matrix" presStyleCnt="0">
        <dgm:presLayoutVars>
          <dgm:chMax val="1"/>
          <dgm:dir/>
          <dgm:resizeHandles val="exact"/>
        </dgm:presLayoutVars>
      </dgm:prSet>
      <dgm:spPr/>
    </dgm:pt>
    <dgm:pt modelId="{C2708567-6037-E242-B9F5-06D0EEF18EB3}" type="pres">
      <dgm:prSet presAssocID="{C00307F3-CFD6-0642-9534-BC02847D39A7}" presName="diamond" presStyleLbl="bgShp" presStyleIdx="0" presStyleCnt="1" custLinFactNeighborX="-184" custLinFactNeighborY="-5483"/>
      <dgm:spPr/>
    </dgm:pt>
    <dgm:pt modelId="{1E3C32AC-3AB8-7644-84FD-2C379A8EBC5B}" type="pres">
      <dgm:prSet presAssocID="{C00307F3-CFD6-0642-9534-BC02847D39A7}" presName="quad1" presStyleLbl="node1" presStyleIdx="0" presStyleCnt="4" custScaleX="172411" custScaleY="221998" custLinFactNeighborX="-61560" custLinFactNeighborY="49710">
        <dgm:presLayoutVars>
          <dgm:chMax val="0"/>
          <dgm:chPref val="0"/>
          <dgm:bulletEnabled val="1"/>
        </dgm:presLayoutVars>
      </dgm:prSet>
      <dgm:spPr/>
    </dgm:pt>
    <dgm:pt modelId="{ECC06976-E14C-B24E-878A-061ED902638F}" type="pres">
      <dgm:prSet presAssocID="{C00307F3-CFD6-0642-9534-BC02847D39A7}" presName="quad2" presStyleLbl="node1" presStyleIdx="1" presStyleCnt="4" custScaleX="200646" custScaleY="223531" custLinFactNeighborX="74338" custLinFactNeighborY="51279">
        <dgm:presLayoutVars>
          <dgm:chMax val="0"/>
          <dgm:chPref val="0"/>
          <dgm:bulletEnabled val="1"/>
        </dgm:presLayoutVars>
      </dgm:prSet>
      <dgm:spPr/>
    </dgm:pt>
    <dgm:pt modelId="{DA1170A3-E034-5240-8746-22A842481499}" type="pres">
      <dgm:prSet presAssocID="{C00307F3-CFD6-0642-9534-BC02847D39A7}" presName="quad3" presStyleLbl="node1" presStyleIdx="2" presStyleCnt="4" custAng="0" custFlipVert="1" custFlipHor="1" custScaleX="56201" custScaleY="40971" custLinFactNeighborX="84573" custLinFactNeighborY="35859">
        <dgm:presLayoutVars>
          <dgm:chMax val="0"/>
          <dgm:chPref val="0"/>
          <dgm:bulletEnabled val="1"/>
        </dgm:presLayoutVars>
      </dgm:prSet>
      <dgm:spPr/>
    </dgm:pt>
    <dgm:pt modelId="{4B56F288-4126-3B43-8C76-924209A4351B}" type="pres">
      <dgm:prSet presAssocID="{C00307F3-CFD6-0642-9534-BC02847D39A7}" presName="quad4" presStyleLbl="node1" presStyleIdx="3" presStyleCnt="4" custAng="0" custFlipVert="1" custFlipHor="1" custScaleX="47958" custScaleY="133147" custLinFactY="-17129" custLinFactNeighborX="-2659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A4D90F02-84DA-1E47-9CF4-C3D1C13A95A4}" srcId="{C4630590-3AD8-574F-914C-5E88B49EFB08}" destId="{AB1E96C8-0817-0443-B7B2-28A33EF2C553}" srcOrd="4" destOrd="0" parTransId="{223A1E1A-C64E-8C44-ACDA-AE67F583BA75}" sibTransId="{172A4C41-AA77-FD48-9240-A7C8B7D4810A}"/>
    <dgm:cxn modelId="{B7C69905-BF82-2240-8374-BA3A505B3A4F}" type="presOf" srcId="{46394C9E-30E4-8040-91AB-C8B9FFEA98BA}" destId="{1E3C32AC-3AB8-7644-84FD-2C379A8EBC5B}" srcOrd="0" destOrd="0" presId="urn:microsoft.com/office/officeart/2005/8/layout/matrix3"/>
    <dgm:cxn modelId="{A8ADD30B-5A8C-9E48-9ECF-D3550DF718D9}" type="presOf" srcId="{73F42C25-4D6E-F54D-891F-81ED8DD51A87}" destId="{ECC06976-E14C-B24E-878A-061ED902638F}" srcOrd="0" destOrd="1" presId="urn:microsoft.com/office/officeart/2005/8/layout/matrix3"/>
    <dgm:cxn modelId="{4B88FC10-2B8F-0C43-B0B2-F47B3E77C1B4}" srcId="{C4630590-3AD8-574F-914C-5E88B49EFB08}" destId="{09DCE2A1-40BB-DE47-BBFF-194DD18B616B}" srcOrd="2" destOrd="0" parTransId="{2CFED2FC-0393-1E48-A7AD-F50C81C91C92}" sibTransId="{FCE40395-719A-064B-8841-86ABA94DBDF1}"/>
    <dgm:cxn modelId="{CD47B916-E860-B049-B8E3-21282E87B4EF}" type="presOf" srcId="{483115D6-15FA-7E40-A7EA-AC7A8F28CF85}" destId="{DA1170A3-E034-5240-8746-22A842481499}" srcOrd="0" destOrd="0" presId="urn:microsoft.com/office/officeart/2005/8/layout/matrix3"/>
    <dgm:cxn modelId="{A104AE2C-2C70-2A4B-BDCD-F5D8B59AB0C6}" type="presOf" srcId="{D9422439-337A-9446-AC1F-FCFB111FF7B0}" destId="{ECC06976-E14C-B24E-878A-061ED902638F}" srcOrd="0" destOrd="2" presId="urn:microsoft.com/office/officeart/2005/8/layout/matrix3"/>
    <dgm:cxn modelId="{207AC635-159A-AD47-A479-69F4D176B42C}" srcId="{C4630590-3AD8-574F-914C-5E88B49EFB08}" destId="{ECD4B41E-C1D1-6743-8CDA-39CDBAB7CD22}" srcOrd="3" destOrd="0" parTransId="{ECCCCA9A-E019-C243-A1BB-71C8C9EC63EC}" sibTransId="{E3B2115E-C1C5-AE4B-B355-7CAF7540296B}"/>
    <dgm:cxn modelId="{FFD21F37-4ABD-444D-A0F1-7CC1F4574D30}" srcId="{46394C9E-30E4-8040-91AB-C8B9FFEA98BA}" destId="{7F50C5F3-3BAD-F449-8DFA-8E37DBB73A9E}" srcOrd="0" destOrd="0" parTransId="{13E1CA35-4A28-7044-BD1A-6ADD55D31605}" sibTransId="{16D85121-F62A-6F4F-8F36-08A11187ADAF}"/>
    <dgm:cxn modelId="{92D8D43D-7A0C-4544-854E-96A46A7CBBA5}" type="presOf" srcId="{C00307F3-CFD6-0642-9534-BC02847D39A7}" destId="{DDA69BA1-20E8-FD4A-8B60-7A311DCA8FD9}" srcOrd="0" destOrd="0" presId="urn:microsoft.com/office/officeart/2005/8/layout/matrix3"/>
    <dgm:cxn modelId="{1C6BD23E-1F2A-5643-BBDF-AFCC85BB7279}" srcId="{46394C9E-30E4-8040-91AB-C8B9FFEA98BA}" destId="{51463EA6-BE23-C142-9C31-ADB4D12FC34D}" srcOrd="1" destOrd="0" parTransId="{678FB514-2965-0645-9AEB-4A463EC092C9}" sibTransId="{51E11568-34D5-1D49-BEEB-4E28BF8AD7C7}"/>
    <dgm:cxn modelId="{BC102D5F-FBBC-DC41-BB6A-025B2711CE2F}" srcId="{C4630590-3AD8-574F-914C-5E88B49EFB08}" destId="{D9422439-337A-9446-AC1F-FCFB111FF7B0}" srcOrd="1" destOrd="0" parTransId="{717D4F1E-17D2-CA4D-8751-63B1F86D39FB}" sibTransId="{36FE16A1-B514-3B4A-B205-2F2428396954}"/>
    <dgm:cxn modelId="{B9E55773-7BC4-5B42-99CD-79EA23DF6F50}" type="presOf" srcId="{AB1E96C8-0817-0443-B7B2-28A33EF2C553}" destId="{ECC06976-E14C-B24E-878A-061ED902638F}" srcOrd="0" destOrd="5" presId="urn:microsoft.com/office/officeart/2005/8/layout/matrix3"/>
    <dgm:cxn modelId="{99763875-1A7F-2648-84F7-1D057EB3FC1D}" type="presOf" srcId="{C4630590-3AD8-574F-914C-5E88B49EFB08}" destId="{ECC06976-E14C-B24E-878A-061ED902638F}" srcOrd="0" destOrd="0" presId="urn:microsoft.com/office/officeart/2005/8/layout/matrix3"/>
    <dgm:cxn modelId="{587D0F7B-8EDD-7B42-A03D-345543A5C816}" srcId="{C00307F3-CFD6-0642-9534-BC02847D39A7}" destId="{483115D6-15FA-7E40-A7EA-AC7A8F28CF85}" srcOrd="2" destOrd="0" parTransId="{9609163B-D552-C14D-83B9-64799DE8F0B4}" sibTransId="{DE50DDB4-ED03-6448-85E7-4EB33C73AEBC}"/>
    <dgm:cxn modelId="{4A7BE39A-CE18-B84F-B710-D04F2F2A7C64}" type="presOf" srcId="{ECD4B41E-C1D1-6743-8CDA-39CDBAB7CD22}" destId="{ECC06976-E14C-B24E-878A-061ED902638F}" srcOrd="0" destOrd="4" presId="urn:microsoft.com/office/officeart/2005/8/layout/matrix3"/>
    <dgm:cxn modelId="{C99B85AD-7FF1-F14B-AD65-B8A35166D044}" type="presOf" srcId="{09DCE2A1-40BB-DE47-BBFF-194DD18B616B}" destId="{ECC06976-E14C-B24E-878A-061ED902638F}" srcOrd="0" destOrd="3" presId="urn:microsoft.com/office/officeart/2005/8/layout/matrix3"/>
    <dgm:cxn modelId="{ED4E7FD2-CB34-304E-B31C-0CAE4FC0DE13}" type="presOf" srcId="{7F50C5F3-3BAD-F449-8DFA-8E37DBB73A9E}" destId="{1E3C32AC-3AB8-7644-84FD-2C379A8EBC5B}" srcOrd="0" destOrd="1" presId="urn:microsoft.com/office/officeart/2005/8/layout/matrix3"/>
    <dgm:cxn modelId="{FC229FE4-F97A-FD4A-9FBD-5F16CEF92DF4}" srcId="{C00307F3-CFD6-0642-9534-BC02847D39A7}" destId="{C4630590-3AD8-574F-914C-5E88B49EFB08}" srcOrd="1" destOrd="0" parTransId="{BCFB7BB8-BA92-AD4C-8F29-964BB9FFE0FB}" sibTransId="{8E741E40-9F74-1847-9B0C-D549FA94D889}"/>
    <dgm:cxn modelId="{5A3806F4-B250-1C4A-AD7B-26876E3F59FD}" srcId="{C00307F3-CFD6-0642-9534-BC02847D39A7}" destId="{46394C9E-30E4-8040-91AB-C8B9FFEA98BA}" srcOrd="0" destOrd="0" parTransId="{710309FC-2A6A-D541-B865-131DF1D95212}" sibTransId="{25DC6DC9-CE00-984E-8EEB-8AA81A18469A}"/>
    <dgm:cxn modelId="{31B48AF5-5ACA-B145-B0B6-4803D7EAF46A}" type="presOf" srcId="{51463EA6-BE23-C142-9C31-ADB4D12FC34D}" destId="{1E3C32AC-3AB8-7644-84FD-2C379A8EBC5B}" srcOrd="0" destOrd="2" presId="urn:microsoft.com/office/officeart/2005/8/layout/matrix3"/>
    <dgm:cxn modelId="{F79747FB-720A-D149-999E-DBE9A063FBFB}" srcId="{C4630590-3AD8-574F-914C-5E88B49EFB08}" destId="{73F42C25-4D6E-F54D-891F-81ED8DD51A87}" srcOrd="0" destOrd="0" parTransId="{40A622EB-4F0F-3744-BCE5-43BB14C0A2CC}" sibTransId="{AAD6EABD-EA5E-DF4D-8C55-2BEAE74EF84C}"/>
    <dgm:cxn modelId="{B35F00AA-B29A-0D41-8EC5-0F8A4C93E957}" type="presParOf" srcId="{DDA69BA1-20E8-FD4A-8B60-7A311DCA8FD9}" destId="{C2708567-6037-E242-B9F5-06D0EEF18EB3}" srcOrd="0" destOrd="0" presId="urn:microsoft.com/office/officeart/2005/8/layout/matrix3"/>
    <dgm:cxn modelId="{81F86B15-1670-D14E-898F-EB63AA49351A}" type="presParOf" srcId="{DDA69BA1-20E8-FD4A-8B60-7A311DCA8FD9}" destId="{1E3C32AC-3AB8-7644-84FD-2C379A8EBC5B}" srcOrd="1" destOrd="0" presId="urn:microsoft.com/office/officeart/2005/8/layout/matrix3"/>
    <dgm:cxn modelId="{3FB87869-FB9A-B146-ABB5-ECF88EBEAD47}" type="presParOf" srcId="{DDA69BA1-20E8-FD4A-8B60-7A311DCA8FD9}" destId="{ECC06976-E14C-B24E-878A-061ED902638F}" srcOrd="2" destOrd="0" presId="urn:microsoft.com/office/officeart/2005/8/layout/matrix3"/>
    <dgm:cxn modelId="{97B74052-0000-BE4F-9FB2-36C49F8F324F}" type="presParOf" srcId="{DDA69BA1-20E8-FD4A-8B60-7A311DCA8FD9}" destId="{DA1170A3-E034-5240-8746-22A842481499}" srcOrd="3" destOrd="0" presId="urn:microsoft.com/office/officeart/2005/8/layout/matrix3"/>
    <dgm:cxn modelId="{33DDA985-84A7-DC4E-9C80-FAC6EDE26A20}" type="presParOf" srcId="{DDA69BA1-20E8-FD4A-8B60-7A311DCA8FD9}" destId="{4B56F288-4126-3B43-8C76-924209A4351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8C9691-EA93-AB44-A28B-937C7811B9FA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5B190F-1A78-C34C-905D-DE52692AC7E0}">
      <dgm:prSet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1" dirty="0"/>
            <a:t>Much of the configuration information is centralized in the Registry</a:t>
          </a:r>
          <a:endParaRPr lang="en-US" sz="2700" dirty="0"/>
        </a:p>
      </dgm:t>
    </dgm:pt>
    <dgm:pt modelId="{37723812-70EC-C544-BB3D-85BB3C2366FA}" type="parTrans" cxnId="{4F63F0DB-F2AD-1742-9CB1-7D794994C13F}">
      <dgm:prSet/>
      <dgm:spPr/>
      <dgm:t>
        <a:bodyPr/>
        <a:lstStyle/>
        <a:p>
          <a:endParaRPr lang="en-US"/>
        </a:p>
      </dgm:t>
    </dgm:pt>
    <dgm:pt modelId="{AF7F2D2C-2A3E-EE4F-A379-54F19F26A45A}" type="sibTrans" cxnId="{4F63F0DB-F2AD-1742-9CB1-7D794994C13F}">
      <dgm:prSet/>
      <dgm:spPr/>
      <dgm:t>
        <a:bodyPr/>
        <a:lstStyle/>
        <a:p>
          <a:endParaRPr lang="en-US"/>
        </a:p>
      </dgm:t>
    </dgm:pt>
    <dgm:pt modelId="{75E34FCA-D5D9-5C45-B956-7075856A12D8}">
      <dgm:prSet custT="1"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400" b="1" dirty="0"/>
            <a:t>Forms a database of keys and values that may be queried and interpreted by applications</a:t>
          </a:r>
          <a:endParaRPr lang="en-US" sz="2400" dirty="0"/>
        </a:p>
      </dgm:t>
    </dgm:pt>
    <dgm:pt modelId="{2257D7D9-CAD4-0D4B-AAE4-19A1EB7B223C}" type="parTrans" cxnId="{7F26A51E-2645-6D41-8130-7C0363FC607A}">
      <dgm:prSet/>
      <dgm:spPr/>
      <dgm:t>
        <a:bodyPr/>
        <a:lstStyle/>
        <a:p>
          <a:endParaRPr lang="en-US"/>
        </a:p>
      </dgm:t>
    </dgm:pt>
    <dgm:pt modelId="{3390F76E-A673-B449-866F-AEB4B89E1291}" type="sibTrans" cxnId="{7F26A51E-2645-6D41-8130-7C0363FC607A}">
      <dgm:prSet/>
      <dgm:spPr/>
      <dgm:t>
        <a:bodyPr/>
        <a:lstStyle/>
        <a:p>
          <a:endParaRPr lang="en-US"/>
        </a:p>
      </dgm:t>
    </dgm:pt>
    <dgm:pt modelId="{C86C9F66-BE96-1D4D-9B51-1BF4F02B1C47}">
      <dgm:prSet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1" dirty="0"/>
            <a:t>Registry keys can be directly modified using the “Registry Editor”</a:t>
          </a:r>
          <a:endParaRPr lang="en-US" sz="2700" dirty="0"/>
        </a:p>
      </dgm:t>
    </dgm:pt>
    <dgm:pt modelId="{B1974F34-794F-264F-9EE7-FD31B3F35922}" type="parTrans" cxnId="{FDD18B2E-A1F7-FB47-88AE-2725674330D4}">
      <dgm:prSet/>
      <dgm:spPr/>
      <dgm:t>
        <a:bodyPr/>
        <a:lstStyle/>
        <a:p>
          <a:endParaRPr lang="en-US"/>
        </a:p>
      </dgm:t>
    </dgm:pt>
    <dgm:pt modelId="{4E74D90A-5122-6D4A-9F03-D85C289F78F9}" type="sibTrans" cxnId="{FDD18B2E-A1F7-FB47-88AE-2725674330D4}">
      <dgm:prSet/>
      <dgm:spPr/>
      <dgm:t>
        <a:bodyPr/>
        <a:lstStyle/>
        <a:p>
          <a:endParaRPr lang="en-US"/>
        </a:p>
      </dgm:t>
    </dgm:pt>
    <dgm:pt modelId="{1BDC107F-B7C1-6F47-870C-7084B0151DA0}">
      <dgm:prSet custT="1"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400" b="1" dirty="0"/>
            <a:t>more useful for making bulk changes</a:t>
          </a:r>
          <a:endParaRPr lang="en-US" sz="2400" dirty="0"/>
        </a:p>
      </dgm:t>
    </dgm:pt>
    <dgm:pt modelId="{AF9EADE1-ED34-6A42-9D61-3CCAA18E81F0}" type="parTrans" cxnId="{B2071984-E871-824B-BFDC-F611DA333CEC}">
      <dgm:prSet/>
      <dgm:spPr/>
      <dgm:t>
        <a:bodyPr/>
        <a:lstStyle/>
        <a:p>
          <a:endParaRPr lang="en-US"/>
        </a:p>
      </dgm:t>
    </dgm:pt>
    <dgm:pt modelId="{E46111C8-878C-F54D-9606-5D4E13349E59}" type="sibTrans" cxnId="{B2071984-E871-824B-BFDC-F611DA333CEC}">
      <dgm:prSet/>
      <dgm:spPr/>
      <dgm:t>
        <a:bodyPr/>
        <a:lstStyle/>
        <a:p>
          <a:endParaRPr lang="en-US"/>
        </a:p>
      </dgm:t>
    </dgm:pt>
    <dgm:pt modelId="{2E512E18-01CF-1A43-9769-C40AE319F3FA}" type="pres">
      <dgm:prSet presAssocID="{6F8C9691-EA93-AB44-A28B-937C7811B9FA}" presName="linearFlow" presStyleCnt="0">
        <dgm:presLayoutVars>
          <dgm:dir/>
          <dgm:animLvl val="lvl"/>
          <dgm:resizeHandles val="exact"/>
        </dgm:presLayoutVars>
      </dgm:prSet>
      <dgm:spPr/>
    </dgm:pt>
    <dgm:pt modelId="{E3F93117-0CF5-4B7A-9BD8-1B08FD9185AA}" type="pres">
      <dgm:prSet presAssocID="{FB5B190F-1A78-C34C-905D-DE52692AC7E0}" presName="composite" presStyleCnt="0"/>
      <dgm:spPr/>
    </dgm:pt>
    <dgm:pt modelId="{D637F4D7-77FE-4F3A-BED6-A0120DFA7AE4}" type="pres">
      <dgm:prSet presAssocID="{FB5B190F-1A78-C34C-905D-DE52692AC7E0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A59AFBD-64C9-4127-B989-88E87CC829D9}" type="pres">
      <dgm:prSet presAssocID="{FB5B190F-1A78-C34C-905D-DE52692AC7E0}" presName="parSh" presStyleLbl="node1" presStyleIdx="0" presStyleCnt="1"/>
      <dgm:spPr/>
    </dgm:pt>
    <dgm:pt modelId="{8E9FAFF6-E354-454D-8C5E-099205880A8B}" type="pres">
      <dgm:prSet presAssocID="{FB5B190F-1A78-C34C-905D-DE52692AC7E0}" presName="desTx" presStyleLbl="fgAcc1" presStyleIdx="0" presStyleCnt="1">
        <dgm:presLayoutVars>
          <dgm:bulletEnabled val="1"/>
        </dgm:presLayoutVars>
      </dgm:prSet>
      <dgm:spPr/>
    </dgm:pt>
  </dgm:ptLst>
  <dgm:cxnLst>
    <dgm:cxn modelId="{698EF410-B185-6148-8CB0-3CF82E8BCAB6}" type="presOf" srcId="{6F8C9691-EA93-AB44-A28B-937C7811B9FA}" destId="{2E512E18-01CF-1A43-9769-C40AE319F3FA}" srcOrd="0" destOrd="0" presId="urn:microsoft.com/office/officeart/2005/8/layout/process3"/>
    <dgm:cxn modelId="{7F26A51E-2645-6D41-8130-7C0363FC607A}" srcId="{FB5B190F-1A78-C34C-905D-DE52692AC7E0}" destId="{75E34FCA-D5D9-5C45-B956-7075856A12D8}" srcOrd="0" destOrd="0" parTransId="{2257D7D9-CAD4-0D4B-AAE4-19A1EB7B223C}" sibTransId="{3390F76E-A673-B449-866F-AEB4B89E1291}"/>
    <dgm:cxn modelId="{FDD18B2E-A1F7-FB47-88AE-2725674330D4}" srcId="{FB5B190F-1A78-C34C-905D-DE52692AC7E0}" destId="{C86C9F66-BE96-1D4D-9B51-1BF4F02B1C47}" srcOrd="1" destOrd="0" parTransId="{B1974F34-794F-264F-9EE7-FD31B3F35922}" sibTransId="{4E74D90A-5122-6D4A-9F03-D85C289F78F9}"/>
    <dgm:cxn modelId="{BBCCBB52-6178-4CF1-89C8-428A23E8103D}" type="presOf" srcId="{1BDC107F-B7C1-6F47-870C-7084B0151DA0}" destId="{8E9FAFF6-E354-454D-8C5E-099205880A8B}" srcOrd="0" destOrd="2" presId="urn:microsoft.com/office/officeart/2005/8/layout/process3"/>
    <dgm:cxn modelId="{71CA8D74-AA10-4B7A-A337-723CC8207490}" type="presOf" srcId="{75E34FCA-D5D9-5C45-B956-7075856A12D8}" destId="{8E9FAFF6-E354-454D-8C5E-099205880A8B}" srcOrd="0" destOrd="0" presId="urn:microsoft.com/office/officeart/2005/8/layout/process3"/>
    <dgm:cxn modelId="{E1B5C881-F309-41C0-A8A2-E5B2C389B197}" type="presOf" srcId="{FB5B190F-1A78-C34C-905D-DE52692AC7E0}" destId="{D637F4D7-77FE-4F3A-BED6-A0120DFA7AE4}" srcOrd="0" destOrd="0" presId="urn:microsoft.com/office/officeart/2005/8/layout/process3"/>
    <dgm:cxn modelId="{B2071984-E871-824B-BFDC-F611DA333CEC}" srcId="{C86C9F66-BE96-1D4D-9B51-1BF4F02B1C47}" destId="{1BDC107F-B7C1-6F47-870C-7084B0151DA0}" srcOrd="0" destOrd="0" parTransId="{AF9EADE1-ED34-6A42-9D61-3CCAA18E81F0}" sibTransId="{E46111C8-878C-F54D-9606-5D4E13349E59}"/>
    <dgm:cxn modelId="{E6DAA68C-D490-405F-9302-F8B07A1F44AD}" type="presOf" srcId="{C86C9F66-BE96-1D4D-9B51-1BF4F02B1C47}" destId="{8E9FAFF6-E354-454D-8C5E-099205880A8B}" srcOrd="0" destOrd="1" presId="urn:microsoft.com/office/officeart/2005/8/layout/process3"/>
    <dgm:cxn modelId="{C6FCF7D2-21E4-4BA7-8E8D-FB47B3F1C4FA}" type="presOf" srcId="{FB5B190F-1A78-C34C-905D-DE52692AC7E0}" destId="{CA59AFBD-64C9-4127-B989-88E87CC829D9}" srcOrd="1" destOrd="0" presId="urn:microsoft.com/office/officeart/2005/8/layout/process3"/>
    <dgm:cxn modelId="{4F63F0DB-F2AD-1742-9CB1-7D794994C13F}" srcId="{6F8C9691-EA93-AB44-A28B-937C7811B9FA}" destId="{FB5B190F-1A78-C34C-905D-DE52692AC7E0}" srcOrd="0" destOrd="0" parTransId="{37723812-70EC-C544-BB3D-85BB3C2366FA}" sibTransId="{AF7F2D2C-2A3E-EE4F-A379-54F19F26A45A}"/>
    <dgm:cxn modelId="{B6F6D96D-F320-4AF9-BE8C-FFC91EB444A0}" type="presParOf" srcId="{2E512E18-01CF-1A43-9769-C40AE319F3FA}" destId="{E3F93117-0CF5-4B7A-9BD8-1B08FD9185AA}" srcOrd="0" destOrd="0" presId="urn:microsoft.com/office/officeart/2005/8/layout/process3"/>
    <dgm:cxn modelId="{D7C7CDBA-DACE-4209-97DC-7583BD0CCC4D}" type="presParOf" srcId="{E3F93117-0CF5-4B7A-9BD8-1B08FD9185AA}" destId="{D637F4D7-77FE-4F3A-BED6-A0120DFA7AE4}" srcOrd="0" destOrd="0" presId="urn:microsoft.com/office/officeart/2005/8/layout/process3"/>
    <dgm:cxn modelId="{144D04F2-E48C-41CC-9FE6-C8482EFB72C0}" type="presParOf" srcId="{E3F93117-0CF5-4B7A-9BD8-1B08FD9185AA}" destId="{CA59AFBD-64C9-4127-B989-88E87CC829D9}" srcOrd="1" destOrd="0" presId="urn:microsoft.com/office/officeart/2005/8/layout/process3"/>
    <dgm:cxn modelId="{3276D3C6-5145-4730-ADC8-C748A8FA29C2}" type="presParOf" srcId="{E3F93117-0CF5-4B7A-9BD8-1B08FD9185AA}" destId="{8E9FAFF6-E354-454D-8C5E-099205880A8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51F368-BBBF-BB42-BE39-CAB2A41A7A0A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0AB89-767B-3C44-8772-A23D18861D5A}">
      <dgm:prSet/>
      <dgm:spPr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Application virtualization (e.g., JVM)</a:t>
          </a:r>
          <a:endParaRPr lang="en-US" dirty="0">
            <a:solidFill>
              <a:schemeClr val="bg1"/>
            </a:solidFill>
          </a:endParaRPr>
        </a:p>
      </dgm:t>
    </dgm:pt>
    <dgm:pt modelId="{1EECCAE1-4B12-2546-B925-ADD474991100}" type="parTrans" cxnId="{4432E7A2-C7C7-9F4B-9D81-216F4119880F}">
      <dgm:prSet/>
      <dgm:spPr/>
      <dgm:t>
        <a:bodyPr/>
        <a:lstStyle/>
        <a:p>
          <a:endParaRPr lang="en-US"/>
        </a:p>
      </dgm:t>
    </dgm:pt>
    <dgm:pt modelId="{450E06E1-4284-DE46-923D-974EBB0AC097}" type="sibTrans" cxnId="{4432E7A2-C7C7-9F4B-9D81-216F4119880F}">
      <dgm:prSet/>
      <dgm:spPr/>
      <dgm:t>
        <a:bodyPr/>
        <a:lstStyle/>
        <a:p>
          <a:endParaRPr lang="en-US"/>
        </a:p>
      </dgm:t>
    </dgm:pt>
    <dgm:pt modelId="{981A9138-F00F-C74E-BA53-8CD3DF893E59}">
      <dgm:prSet/>
      <dgm:spPr/>
      <dgm:t>
        <a:bodyPr/>
        <a:lstStyle/>
        <a:p>
          <a:pPr rtl="0"/>
          <a:r>
            <a:rPr lang="en-US" b="1" dirty="0"/>
            <a:t>allows applications written for one environment to execute on some other operating system</a:t>
          </a:r>
          <a:endParaRPr lang="en-US" dirty="0"/>
        </a:p>
      </dgm:t>
    </dgm:pt>
    <dgm:pt modelId="{8B8DC128-1AF6-0B44-8A00-0E265369F6A6}" type="parTrans" cxnId="{261DA0E3-CFB2-6744-964F-2A5025914D06}">
      <dgm:prSet/>
      <dgm:spPr/>
      <dgm:t>
        <a:bodyPr/>
        <a:lstStyle/>
        <a:p>
          <a:endParaRPr lang="en-US"/>
        </a:p>
      </dgm:t>
    </dgm:pt>
    <dgm:pt modelId="{3BF05437-321B-AF4C-8012-1502CB62992F}" type="sibTrans" cxnId="{261DA0E3-CFB2-6744-964F-2A5025914D06}">
      <dgm:prSet/>
      <dgm:spPr/>
      <dgm:t>
        <a:bodyPr/>
        <a:lstStyle/>
        <a:p>
          <a:endParaRPr lang="en-US"/>
        </a:p>
      </dgm:t>
    </dgm:pt>
    <dgm:pt modelId="{B1D87A38-ECD7-2140-A988-1F3391E4F95C}">
      <dgm:prSet/>
      <dgm:spPr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full virtualization (e.g., multiple guest OS)</a:t>
          </a:r>
        </a:p>
      </dgm:t>
    </dgm:pt>
    <dgm:pt modelId="{EDF8B077-FBF5-AA4D-9C8C-E3569CB7A185}" type="parTrans" cxnId="{966035E5-EA46-CF4F-BAA3-245AC760B276}">
      <dgm:prSet/>
      <dgm:spPr/>
      <dgm:t>
        <a:bodyPr/>
        <a:lstStyle/>
        <a:p>
          <a:endParaRPr lang="en-US"/>
        </a:p>
      </dgm:t>
    </dgm:pt>
    <dgm:pt modelId="{2FDB7D67-CDC1-5344-99CA-9D1D05D141C5}" type="sibTrans" cxnId="{966035E5-EA46-CF4F-BAA3-245AC760B276}">
      <dgm:prSet/>
      <dgm:spPr/>
      <dgm:t>
        <a:bodyPr/>
        <a:lstStyle/>
        <a:p>
          <a:endParaRPr lang="en-US"/>
        </a:p>
      </dgm:t>
    </dgm:pt>
    <dgm:pt modelId="{18EFEBF9-B6F5-004A-B38E-EA25B734362B}">
      <dgm:prSet/>
      <dgm:spPr/>
      <dgm:t>
        <a:bodyPr/>
        <a:lstStyle/>
        <a:p>
          <a:pPr rtl="0"/>
          <a:r>
            <a:rPr lang="en-US" b="1" dirty="0"/>
            <a:t>multiple full operating system instances execute in parallel</a:t>
          </a:r>
          <a:endParaRPr lang="en-US" dirty="0"/>
        </a:p>
      </dgm:t>
    </dgm:pt>
    <dgm:pt modelId="{9E6D2ABC-7E93-1640-9B68-1B7EE1B2D908}" type="parTrans" cxnId="{107E1BC2-A28B-DA49-870E-6BE6B2165363}">
      <dgm:prSet/>
      <dgm:spPr/>
      <dgm:t>
        <a:bodyPr/>
        <a:lstStyle/>
        <a:p>
          <a:endParaRPr lang="en-US"/>
        </a:p>
      </dgm:t>
    </dgm:pt>
    <dgm:pt modelId="{F28105E8-C059-9C46-A0FD-F9C49CA80024}" type="sibTrans" cxnId="{107E1BC2-A28B-DA49-870E-6BE6B2165363}">
      <dgm:prSet/>
      <dgm:spPr/>
      <dgm:t>
        <a:bodyPr/>
        <a:lstStyle/>
        <a:p>
          <a:endParaRPr lang="en-US"/>
        </a:p>
      </dgm:t>
    </dgm:pt>
    <dgm:pt modelId="{F1F39CD1-3F5C-7D4A-ADEB-1A54ABA0AF56}">
      <dgm:prSet/>
      <dgm:spPr>
        <a:solidFill>
          <a:schemeClr val="accent2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virtual machine monitor (VMM) coordinates RAM, processor, … uses</a:t>
          </a:r>
          <a:endParaRPr lang="en-US" dirty="0">
            <a:solidFill>
              <a:srgbClr val="FFFF00"/>
            </a:solidFill>
          </a:endParaRPr>
        </a:p>
      </dgm:t>
    </dgm:pt>
    <dgm:pt modelId="{B2445E72-3F9C-B746-9278-718DE0C132B8}" type="parTrans" cxnId="{C0160AD4-5019-8B40-AEFE-F05E82983DC3}">
      <dgm:prSet/>
      <dgm:spPr/>
      <dgm:t>
        <a:bodyPr/>
        <a:lstStyle/>
        <a:p>
          <a:endParaRPr lang="en-US"/>
        </a:p>
      </dgm:t>
    </dgm:pt>
    <dgm:pt modelId="{A74CC8F5-5F83-8C48-86CD-E1D0BB5935E7}" type="sibTrans" cxnId="{C0160AD4-5019-8B40-AEFE-F05E82983DC3}">
      <dgm:prSet/>
      <dgm:spPr/>
      <dgm:t>
        <a:bodyPr/>
        <a:lstStyle/>
        <a:p>
          <a:endParaRPr lang="en-US"/>
        </a:p>
      </dgm:t>
    </dgm:pt>
    <dgm:pt modelId="{2F4E06F1-8B11-A141-8177-D889E8C3CB48}">
      <dgm:prSet/>
      <dgm:spPr/>
      <dgm:t>
        <a:bodyPr/>
        <a:lstStyle/>
        <a:p>
          <a:pPr rtl="0"/>
          <a:r>
            <a:rPr lang="en-US" b="1" dirty="0"/>
            <a:t>hypervisor</a:t>
          </a:r>
          <a:endParaRPr lang="en-US" dirty="0"/>
        </a:p>
      </dgm:t>
    </dgm:pt>
    <dgm:pt modelId="{53E1E787-ABEB-724B-B099-04043C6453A3}" type="parTrans" cxnId="{8DBEA456-FB25-0643-85F0-88F093CE63E0}">
      <dgm:prSet/>
      <dgm:spPr/>
      <dgm:t>
        <a:bodyPr/>
        <a:lstStyle/>
        <a:p>
          <a:endParaRPr lang="en-US"/>
        </a:p>
      </dgm:t>
    </dgm:pt>
    <dgm:pt modelId="{85AEFFC6-A82C-C34A-A64E-5F3E17378CED}" type="sibTrans" cxnId="{8DBEA456-FB25-0643-85F0-88F093CE63E0}">
      <dgm:prSet/>
      <dgm:spPr/>
      <dgm:t>
        <a:bodyPr/>
        <a:lstStyle/>
        <a:p>
          <a:endParaRPr lang="en-US"/>
        </a:p>
      </dgm:t>
    </dgm:pt>
    <dgm:pt modelId="{BA7F7536-8A37-994F-8813-1A03C7799A05}">
      <dgm:prSet/>
      <dgm:spPr/>
      <dgm:t>
        <a:bodyPr/>
        <a:lstStyle/>
        <a:p>
          <a:pPr rtl="0"/>
          <a:r>
            <a:rPr lang="en-US" b="1" dirty="0"/>
            <a:t>coordinates access between each of the guests and the actual physical hardware resources</a:t>
          </a:r>
          <a:endParaRPr lang="en-US" dirty="0"/>
        </a:p>
      </dgm:t>
    </dgm:pt>
    <dgm:pt modelId="{BCA400B5-966E-024A-8D21-FCB61975EDB4}" type="parTrans" cxnId="{61A9A3A0-6F25-544B-9CAC-65C8BA5A3C37}">
      <dgm:prSet/>
      <dgm:spPr/>
      <dgm:t>
        <a:bodyPr/>
        <a:lstStyle/>
        <a:p>
          <a:endParaRPr lang="en-US"/>
        </a:p>
      </dgm:t>
    </dgm:pt>
    <dgm:pt modelId="{F898A79D-7C31-EE4D-BD97-9BB693D1BC2F}" type="sibTrans" cxnId="{61A9A3A0-6F25-544B-9CAC-65C8BA5A3C37}">
      <dgm:prSet/>
      <dgm:spPr/>
      <dgm:t>
        <a:bodyPr/>
        <a:lstStyle/>
        <a:p>
          <a:endParaRPr lang="en-US"/>
        </a:p>
      </dgm:t>
    </dgm:pt>
    <dgm:pt modelId="{D85DCE3B-75F7-E04A-80D0-F139628584D9}" type="pres">
      <dgm:prSet presAssocID="{2751F368-BBBF-BB42-BE39-CAB2A41A7A0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585453AD-DFBF-2541-BDB5-806329B05C0D}" type="pres">
      <dgm:prSet presAssocID="{2751F368-BBBF-BB42-BE39-CAB2A41A7A0A}" presName="outerBox" presStyleCnt="0"/>
      <dgm:spPr/>
    </dgm:pt>
    <dgm:pt modelId="{A2C4EA72-062A-B348-AB13-9446779F12B7}" type="pres">
      <dgm:prSet presAssocID="{2751F368-BBBF-BB42-BE39-CAB2A41A7A0A}" presName="outerBoxParent" presStyleLbl="node1" presStyleIdx="0" presStyleCnt="3"/>
      <dgm:spPr/>
    </dgm:pt>
    <dgm:pt modelId="{90037E22-F390-3146-9988-CCC38A3BFA90}" type="pres">
      <dgm:prSet presAssocID="{2751F368-BBBF-BB42-BE39-CAB2A41A7A0A}" presName="outerBoxChildren" presStyleCnt="0"/>
      <dgm:spPr/>
    </dgm:pt>
    <dgm:pt modelId="{DCE0BEFD-DB6C-5943-B776-BDC10D234A15}" type="pres">
      <dgm:prSet presAssocID="{981A9138-F00F-C74E-BA53-8CD3DF893E59}" presName="oChild" presStyleLbl="fgAcc1" presStyleIdx="0" presStyleCnt="4">
        <dgm:presLayoutVars>
          <dgm:bulletEnabled val="1"/>
        </dgm:presLayoutVars>
      </dgm:prSet>
      <dgm:spPr/>
    </dgm:pt>
    <dgm:pt modelId="{79701D07-8A63-1446-90D4-FC9371EA6F1F}" type="pres">
      <dgm:prSet presAssocID="{2751F368-BBBF-BB42-BE39-CAB2A41A7A0A}" presName="middleBox" presStyleCnt="0"/>
      <dgm:spPr/>
    </dgm:pt>
    <dgm:pt modelId="{4D0BE879-0AB0-E24A-933E-D7328406EB4D}" type="pres">
      <dgm:prSet presAssocID="{2751F368-BBBF-BB42-BE39-CAB2A41A7A0A}" presName="middleBoxParent" presStyleLbl="node1" presStyleIdx="1" presStyleCnt="3"/>
      <dgm:spPr/>
    </dgm:pt>
    <dgm:pt modelId="{AC783A47-57B8-2042-818A-6BBDB1AF9281}" type="pres">
      <dgm:prSet presAssocID="{2751F368-BBBF-BB42-BE39-CAB2A41A7A0A}" presName="middleBoxChildren" presStyleCnt="0"/>
      <dgm:spPr/>
    </dgm:pt>
    <dgm:pt modelId="{DA34A8A0-DF62-4449-B533-42BE1588634B}" type="pres">
      <dgm:prSet presAssocID="{18EFEBF9-B6F5-004A-B38E-EA25B734362B}" presName="mChild" presStyleLbl="fgAcc1" presStyleIdx="1" presStyleCnt="4">
        <dgm:presLayoutVars>
          <dgm:bulletEnabled val="1"/>
        </dgm:presLayoutVars>
      </dgm:prSet>
      <dgm:spPr/>
    </dgm:pt>
    <dgm:pt modelId="{494D88E2-8050-CB4A-B52B-581AD9B8428C}" type="pres">
      <dgm:prSet presAssocID="{2751F368-BBBF-BB42-BE39-CAB2A41A7A0A}" presName="centerBox" presStyleCnt="0"/>
      <dgm:spPr/>
    </dgm:pt>
    <dgm:pt modelId="{F8C4AABE-5E5D-0844-954B-8B603EB8234F}" type="pres">
      <dgm:prSet presAssocID="{2751F368-BBBF-BB42-BE39-CAB2A41A7A0A}" presName="centerBoxParent" presStyleLbl="node1" presStyleIdx="2" presStyleCnt="3"/>
      <dgm:spPr/>
    </dgm:pt>
    <dgm:pt modelId="{35ED8437-CEC1-FB4B-8F0D-AA7AF6EE4EB7}" type="pres">
      <dgm:prSet presAssocID="{2751F368-BBBF-BB42-BE39-CAB2A41A7A0A}" presName="centerBoxChildren" presStyleCnt="0"/>
      <dgm:spPr/>
    </dgm:pt>
    <dgm:pt modelId="{45A52F90-2C18-0D46-9361-5F297FFC4B41}" type="pres">
      <dgm:prSet presAssocID="{2F4E06F1-8B11-A141-8177-D889E8C3CB48}" presName="cChild" presStyleLbl="fgAcc1" presStyleIdx="2" presStyleCnt="4">
        <dgm:presLayoutVars>
          <dgm:bulletEnabled val="1"/>
        </dgm:presLayoutVars>
      </dgm:prSet>
      <dgm:spPr/>
    </dgm:pt>
    <dgm:pt modelId="{874B9A2E-03BD-FD4E-B2FD-6BDF60D1F7D7}" type="pres">
      <dgm:prSet presAssocID="{85AEFFC6-A82C-C34A-A64E-5F3E17378CED}" presName="centerSibTrans" presStyleCnt="0"/>
      <dgm:spPr/>
    </dgm:pt>
    <dgm:pt modelId="{114DEDE5-5DEB-7144-B31A-F126DEFF07E7}" type="pres">
      <dgm:prSet presAssocID="{BA7F7536-8A37-994F-8813-1A03C7799A05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5CFA0D0E-9541-2042-A5EE-CD1CF5125370}" type="presOf" srcId="{89E0AB89-767B-3C44-8772-A23D18861D5A}" destId="{A2C4EA72-062A-B348-AB13-9446779F12B7}" srcOrd="0" destOrd="0" presId="urn:microsoft.com/office/officeart/2005/8/layout/target2"/>
    <dgm:cxn modelId="{9E96A746-5B82-824E-880A-5A83CCD1E490}" type="presOf" srcId="{981A9138-F00F-C74E-BA53-8CD3DF893E59}" destId="{DCE0BEFD-DB6C-5943-B776-BDC10D234A15}" srcOrd="0" destOrd="0" presId="urn:microsoft.com/office/officeart/2005/8/layout/target2"/>
    <dgm:cxn modelId="{FA96DB51-12B0-9344-AD36-D7991D187C82}" type="presOf" srcId="{2F4E06F1-8B11-A141-8177-D889E8C3CB48}" destId="{45A52F90-2C18-0D46-9361-5F297FFC4B41}" srcOrd="0" destOrd="0" presId="urn:microsoft.com/office/officeart/2005/8/layout/target2"/>
    <dgm:cxn modelId="{8DBEA456-FB25-0643-85F0-88F093CE63E0}" srcId="{F1F39CD1-3F5C-7D4A-ADEB-1A54ABA0AF56}" destId="{2F4E06F1-8B11-A141-8177-D889E8C3CB48}" srcOrd="0" destOrd="0" parTransId="{53E1E787-ABEB-724B-B099-04043C6453A3}" sibTransId="{85AEFFC6-A82C-C34A-A64E-5F3E17378CED}"/>
    <dgm:cxn modelId="{D8E5E68A-E29A-6E4A-8266-2A708C324BCB}" type="presOf" srcId="{B1D87A38-ECD7-2140-A988-1F3391E4F95C}" destId="{4D0BE879-0AB0-E24A-933E-D7328406EB4D}" srcOrd="0" destOrd="0" presId="urn:microsoft.com/office/officeart/2005/8/layout/target2"/>
    <dgm:cxn modelId="{344B1C9C-AC84-7D4D-9D4B-144624954590}" type="presOf" srcId="{18EFEBF9-B6F5-004A-B38E-EA25B734362B}" destId="{DA34A8A0-DF62-4449-B533-42BE1588634B}" srcOrd="0" destOrd="0" presId="urn:microsoft.com/office/officeart/2005/8/layout/target2"/>
    <dgm:cxn modelId="{61A9A3A0-6F25-544B-9CAC-65C8BA5A3C37}" srcId="{F1F39CD1-3F5C-7D4A-ADEB-1A54ABA0AF56}" destId="{BA7F7536-8A37-994F-8813-1A03C7799A05}" srcOrd="1" destOrd="0" parTransId="{BCA400B5-966E-024A-8D21-FCB61975EDB4}" sibTransId="{F898A79D-7C31-EE4D-BD97-9BB693D1BC2F}"/>
    <dgm:cxn modelId="{4432E7A2-C7C7-9F4B-9D81-216F4119880F}" srcId="{2751F368-BBBF-BB42-BE39-CAB2A41A7A0A}" destId="{89E0AB89-767B-3C44-8772-A23D18861D5A}" srcOrd="0" destOrd="0" parTransId="{1EECCAE1-4B12-2546-B925-ADD474991100}" sibTransId="{450E06E1-4284-DE46-923D-974EBB0AC097}"/>
    <dgm:cxn modelId="{7E9509C2-E426-6542-A6C5-0D04676BD42E}" type="presOf" srcId="{2751F368-BBBF-BB42-BE39-CAB2A41A7A0A}" destId="{D85DCE3B-75F7-E04A-80D0-F139628584D9}" srcOrd="0" destOrd="0" presId="urn:microsoft.com/office/officeart/2005/8/layout/target2"/>
    <dgm:cxn modelId="{107E1BC2-A28B-DA49-870E-6BE6B2165363}" srcId="{B1D87A38-ECD7-2140-A988-1F3391E4F95C}" destId="{18EFEBF9-B6F5-004A-B38E-EA25B734362B}" srcOrd="0" destOrd="0" parTransId="{9E6D2ABC-7E93-1640-9B68-1B7EE1B2D908}" sibTransId="{F28105E8-C059-9C46-A0FD-F9C49CA80024}"/>
    <dgm:cxn modelId="{CF3639D0-3242-B847-AFD3-A8C7E76B7156}" type="presOf" srcId="{BA7F7536-8A37-994F-8813-1A03C7799A05}" destId="{114DEDE5-5DEB-7144-B31A-F126DEFF07E7}" srcOrd="0" destOrd="0" presId="urn:microsoft.com/office/officeart/2005/8/layout/target2"/>
    <dgm:cxn modelId="{C0160AD4-5019-8B40-AEFE-F05E82983DC3}" srcId="{2751F368-BBBF-BB42-BE39-CAB2A41A7A0A}" destId="{F1F39CD1-3F5C-7D4A-ADEB-1A54ABA0AF56}" srcOrd="2" destOrd="0" parTransId="{B2445E72-3F9C-B746-9278-718DE0C132B8}" sibTransId="{A74CC8F5-5F83-8C48-86CD-E1D0BB5935E7}"/>
    <dgm:cxn modelId="{FE9810D6-2B7E-F641-88C9-192BB7F9D556}" type="presOf" srcId="{F1F39CD1-3F5C-7D4A-ADEB-1A54ABA0AF56}" destId="{F8C4AABE-5E5D-0844-954B-8B603EB8234F}" srcOrd="0" destOrd="0" presId="urn:microsoft.com/office/officeart/2005/8/layout/target2"/>
    <dgm:cxn modelId="{261DA0E3-CFB2-6744-964F-2A5025914D06}" srcId="{89E0AB89-767B-3C44-8772-A23D18861D5A}" destId="{981A9138-F00F-C74E-BA53-8CD3DF893E59}" srcOrd="0" destOrd="0" parTransId="{8B8DC128-1AF6-0B44-8A00-0E265369F6A6}" sibTransId="{3BF05437-321B-AF4C-8012-1502CB62992F}"/>
    <dgm:cxn modelId="{966035E5-EA46-CF4F-BAA3-245AC760B276}" srcId="{2751F368-BBBF-BB42-BE39-CAB2A41A7A0A}" destId="{B1D87A38-ECD7-2140-A988-1F3391E4F95C}" srcOrd="1" destOrd="0" parTransId="{EDF8B077-FBF5-AA4D-9C8C-E3569CB7A185}" sibTransId="{2FDB7D67-CDC1-5344-99CA-9D1D05D141C5}"/>
    <dgm:cxn modelId="{4408422F-E4CA-9944-B518-208D288DECC4}" type="presParOf" srcId="{D85DCE3B-75F7-E04A-80D0-F139628584D9}" destId="{585453AD-DFBF-2541-BDB5-806329B05C0D}" srcOrd="0" destOrd="0" presId="urn:microsoft.com/office/officeart/2005/8/layout/target2"/>
    <dgm:cxn modelId="{5649D83A-02FB-E546-8E05-5FEF083EFC27}" type="presParOf" srcId="{585453AD-DFBF-2541-BDB5-806329B05C0D}" destId="{A2C4EA72-062A-B348-AB13-9446779F12B7}" srcOrd="0" destOrd="0" presId="urn:microsoft.com/office/officeart/2005/8/layout/target2"/>
    <dgm:cxn modelId="{B8DCA09C-10B9-4B49-ABD9-4551B191329A}" type="presParOf" srcId="{585453AD-DFBF-2541-BDB5-806329B05C0D}" destId="{90037E22-F390-3146-9988-CCC38A3BFA90}" srcOrd="1" destOrd="0" presId="urn:microsoft.com/office/officeart/2005/8/layout/target2"/>
    <dgm:cxn modelId="{C9E2114E-68A6-3E4A-82CF-5A80AC3890A6}" type="presParOf" srcId="{90037E22-F390-3146-9988-CCC38A3BFA90}" destId="{DCE0BEFD-DB6C-5943-B776-BDC10D234A15}" srcOrd="0" destOrd="0" presId="urn:microsoft.com/office/officeart/2005/8/layout/target2"/>
    <dgm:cxn modelId="{E633CB2A-CDDA-C84A-9D37-46B2811A3A91}" type="presParOf" srcId="{D85DCE3B-75F7-E04A-80D0-F139628584D9}" destId="{79701D07-8A63-1446-90D4-FC9371EA6F1F}" srcOrd="1" destOrd="0" presId="urn:microsoft.com/office/officeart/2005/8/layout/target2"/>
    <dgm:cxn modelId="{5DA2914F-41AC-D74F-B650-176C6DE2C3E1}" type="presParOf" srcId="{79701D07-8A63-1446-90D4-FC9371EA6F1F}" destId="{4D0BE879-0AB0-E24A-933E-D7328406EB4D}" srcOrd="0" destOrd="0" presId="urn:microsoft.com/office/officeart/2005/8/layout/target2"/>
    <dgm:cxn modelId="{34C9B1FD-EDC3-934F-A447-86AACE192D27}" type="presParOf" srcId="{79701D07-8A63-1446-90D4-FC9371EA6F1F}" destId="{AC783A47-57B8-2042-818A-6BBDB1AF9281}" srcOrd="1" destOrd="0" presId="urn:microsoft.com/office/officeart/2005/8/layout/target2"/>
    <dgm:cxn modelId="{104138A9-45C4-834B-A413-19DB73A1B3B7}" type="presParOf" srcId="{AC783A47-57B8-2042-818A-6BBDB1AF9281}" destId="{DA34A8A0-DF62-4449-B533-42BE1588634B}" srcOrd="0" destOrd="0" presId="urn:microsoft.com/office/officeart/2005/8/layout/target2"/>
    <dgm:cxn modelId="{5C0A6A3B-07B3-2F43-BE95-F15E613144F8}" type="presParOf" srcId="{D85DCE3B-75F7-E04A-80D0-F139628584D9}" destId="{494D88E2-8050-CB4A-B52B-581AD9B8428C}" srcOrd="2" destOrd="0" presId="urn:microsoft.com/office/officeart/2005/8/layout/target2"/>
    <dgm:cxn modelId="{CAC39505-FF21-4949-B270-BD9A7A7816E2}" type="presParOf" srcId="{494D88E2-8050-CB4A-B52B-581AD9B8428C}" destId="{F8C4AABE-5E5D-0844-954B-8B603EB8234F}" srcOrd="0" destOrd="0" presId="urn:microsoft.com/office/officeart/2005/8/layout/target2"/>
    <dgm:cxn modelId="{A9A28A03-DB3C-1444-9ED2-0ACB5920B487}" type="presParOf" srcId="{494D88E2-8050-CB4A-B52B-581AD9B8428C}" destId="{35ED8437-CEC1-FB4B-8F0D-AA7AF6EE4EB7}" srcOrd="1" destOrd="0" presId="urn:microsoft.com/office/officeart/2005/8/layout/target2"/>
    <dgm:cxn modelId="{27DFF522-5CE7-5241-992E-CC3B3EF9BC29}" type="presParOf" srcId="{35ED8437-CEC1-FB4B-8F0D-AA7AF6EE4EB7}" destId="{45A52F90-2C18-0D46-9361-5F297FFC4B41}" srcOrd="0" destOrd="0" presId="urn:microsoft.com/office/officeart/2005/8/layout/target2"/>
    <dgm:cxn modelId="{F3A05649-9F51-B647-A48C-7655BD9D5B24}" type="presParOf" srcId="{35ED8437-CEC1-FB4B-8F0D-AA7AF6EE4EB7}" destId="{874B9A2E-03BD-FD4E-B2FD-6BDF60D1F7D7}" srcOrd="1" destOrd="0" presId="urn:microsoft.com/office/officeart/2005/8/layout/target2"/>
    <dgm:cxn modelId="{1EE34BB8-3817-834C-A266-6008E6729297}" type="presParOf" srcId="{35ED8437-CEC1-FB4B-8F0D-AA7AF6EE4EB7}" destId="{114DEDE5-5DEB-7144-B31A-F126DEFF07E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48736-99B3-4846-8E6A-FB85A1E16B3B}">
      <dsp:nvSpPr>
        <dsp:cNvPr id="0" name=""/>
        <dsp:cNvSpPr/>
      </dsp:nvSpPr>
      <dsp:spPr>
        <a:xfrm rot="5400000">
          <a:off x="-223581" y="1427387"/>
          <a:ext cx="1774075" cy="18031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02F92-22DA-F643-95DD-1DEB8B66DD04}">
      <dsp:nvSpPr>
        <dsp:cNvPr id="0" name=""/>
        <dsp:cNvSpPr/>
      </dsp:nvSpPr>
      <dsp:spPr>
        <a:xfrm>
          <a:off x="2513" y="331321"/>
          <a:ext cx="2515271" cy="1202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The purpose of the system, the type of information stored, the applications and services provided, and their security requirements</a:t>
          </a:r>
        </a:p>
      </dsp:txBody>
      <dsp:txXfrm>
        <a:off x="37720" y="366528"/>
        <a:ext cx="2444857" cy="1131655"/>
      </dsp:txXfrm>
    </dsp:sp>
    <dsp:sp modelId="{CBC0526D-40E1-4549-8178-260200EC336A}">
      <dsp:nvSpPr>
        <dsp:cNvPr id="0" name=""/>
        <dsp:cNvSpPr/>
      </dsp:nvSpPr>
      <dsp:spPr>
        <a:xfrm rot="5358827">
          <a:off x="-378854" y="3382055"/>
          <a:ext cx="2109889" cy="18031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9B9E72-C399-1543-AE68-7CF17A70ED6A}">
      <dsp:nvSpPr>
        <dsp:cNvPr id="0" name=""/>
        <dsp:cNvSpPr/>
      </dsp:nvSpPr>
      <dsp:spPr>
        <a:xfrm>
          <a:off x="171203" y="1833909"/>
          <a:ext cx="2177890" cy="1766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The categories of users of the system, the privileges they have, and the types of information they can access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22942" y="1885648"/>
        <a:ext cx="2074412" cy="1663011"/>
      </dsp:txXfrm>
    </dsp:sp>
    <dsp:sp modelId="{31B52B8A-AAC3-694E-90C2-5994DA99395C}">
      <dsp:nvSpPr>
        <dsp:cNvPr id="0" name=""/>
        <dsp:cNvSpPr/>
      </dsp:nvSpPr>
      <dsp:spPr>
        <a:xfrm>
          <a:off x="697408" y="4436924"/>
          <a:ext cx="3087668" cy="18031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868A93-7A59-5148-BB64-0C4D3D658819}">
      <dsp:nvSpPr>
        <dsp:cNvPr id="0" name=""/>
        <dsp:cNvSpPr/>
      </dsp:nvSpPr>
      <dsp:spPr>
        <a:xfrm>
          <a:off x="288034" y="4232238"/>
          <a:ext cx="2003449" cy="1202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</a:rPr>
            <a:t>How the users are authenticated</a:t>
          </a:r>
        </a:p>
      </dsp:txBody>
      <dsp:txXfrm>
        <a:off x="323241" y="4267445"/>
        <a:ext cx="1933035" cy="1131655"/>
      </dsp:txXfrm>
    </dsp:sp>
    <dsp:sp modelId="{C90D09AD-46BB-174C-930A-EBD5497D4580}">
      <dsp:nvSpPr>
        <dsp:cNvPr id="0" name=""/>
        <dsp:cNvSpPr/>
      </dsp:nvSpPr>
      <dsp:spPr>
        <a:xfrm rot="16224418">
          <a:off x="2883295" y="3519970"/>
          <a:ext cx="1833955" cy="18031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4B933E-85FD-0B45-82E4-1DD18EC1C7C1}">
      <dsp:nvSpPr>
        <dsp:cNvPr id="0" name=""/>
        <dsp:cNvSpPr/>
      </dsp:nvSpPr>
      <dsp:spPr>
        <a:xfrm>
          <a:off x="3384386" y="4232238"/>
          <a:ext cx="2003449" cy="1202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Who will administer the system</a:t>
          </a:r>
        </a:p>
      </dsp:txBody>
      <dsp:txXfrm>
        <a:off x="3419593" y="4267445"/>
        <a:ext cx="1933035" cy="1131655"/>
      </dsp:txXfrm>
    </dsp:sp>
    <dsp:sp modelId="{650B7F47-E78E-DD40-836E-1306EEF31D2A}">
      <dsp:nvSpPr>
        <dsp:cNvPr id="0" name=""/>
        <dsp:cNvSpPr/>
      </dsp:nvSpPr>
      <dsp:spPr>
        <a:xfrm rot="16200000">
          <a:off x="2942225" y="1728782"/>
          <a:ext cx="1739783" cy="18031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105E5B-BE54-1142-823E-78D4A407142E}">
      <dsp:nvSpPr>
        <dsp:cNvPr id="0" name=""/>
        <dsp:cNvSpPr/>
      </dsp:nvSpPr>
      <dsp:spPr>
        <a:xfrm>
          <a:off x="3178922" y="2398329"/>
          <a:ext cx="2459775" cy="1202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What access the system has to information stored on other hosts, such as file or database servers, and how this is managed</a:t>
          </a:r>
        </a:p>
      </dsp:txBody>
      <dsp:txXfrm>
        <a:off x="3214129" y="2433536"/>
        <a:ext cx="2389361" cy="1131655"/>
      </dsp:txXfrm>
    </dsp:sp>
    <dsp:sp modelId="{536E5D7A-0AFE-604F-B4B0-D2B51482D11F}">
      <dsp:nvSpPr>
        <dsp:cNvPr id="0" name=""/>
        <dsp:cNvSpPr/>
      </dsp:nvSpPr>
      <dsp:spPr>
        <a:xfrm rot="350071">
          <a:off x="3804585" y="1006688"/>
          <a:ext cx="2907814" cy="18031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68DDB3-FB0D-0B43-BA1A-63F3D255C695}">
      <dsp:nvSpPr>
        <dsp:cNvPr id="0" name=""/>
        <dsp:cNvSpPr/>
      </dsp:nvSpPr>
      <dsp:spPr>
        <a:xfrm>
          <a:off x="3240358" y="400404"/>
          <a:ext cx="2336903" cy="1697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Who will administer the system, and how they will manage the system (via local or remote access)</a:t>
          </a:r>
        </a:p>
      </dsp:txBody>
      <dsp:txXfrm>
        <a:off x="3290073" y="450119"/>
        <a:ext cx="2237473" cy="1597976"/>
      </dsp:txXfrm>
    </dsp:sp>
    <dsp:sp modelId="{0E503BEF-E000-5248-93BB-27C492723608}">
      <dsp:nvSpPr>
        <dsp:cNvPr id="0" name=""/>
        <dsp:cNvSpPr/>
      </dsp:nvSpPr>
      <dsp:spPr>
        <a:xfrm>
          <a:off x="6299836" y="400404"/>
          <a:ext cx="2003449" cy="2317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Additional security (firewalls, anti-virus or other malware protection mechanisms, and logging, …)</a:t>
          </a:r>
        </a:p>
      </dsp:txBody>
      <dsp:txXfrm>
        <a:off x="6358515" y="459083"/>
        <a:ext cx="1886091" cy="2200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C9B2C-E27D-494F-A818-618851B974BD}">
      <dsp:nvSpPr>
        <dsp:cNvPr id="0" name=""/>
        <dsp:cNvSpPr/>
      </dsp:nvSpPr>
      <dsp:spPr>
        <a:xfrm>
          <a:off x="43264" y="1234202"/>
          <a:ext cx="1487014" cy="13813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9525">
          <a:solidFill>
            <a:schemeClr val="accent2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effectLst/>
            </a:rPr>
            <a:t>System security begins with the installation of the operating system</a:t>
          </a:r>
          <a:endParaRPr lang="en-US" sz="1200" kern="1200" dirty="0">
            <a:solidFill>
              <a:schemeClr val="bg1"/>
            </a:solidFill>
            <a:effectLst/>
          </a:endParaRPr>
        </a:p>
      </dsp:txBody>
      <dsp:txXfrm>
        <a:off x="261032" y="1436498"/>
        <a:ext cx="1051478" cy="976769"/>
      </dsp:txXfrm>
    </dsp:sp>
    <dsp:sp modelId="{69482F35-36F4-7A4F-9E29-F74671372B2B}">
      <dsp:nvSpPr>
        <dsp:cNvPr id="0" name=""/>
        <dsp:cNvSpPr/>
      </dsp:nvSpPr>
      <dsp:spPr>
        <a:xfrm rot="10800000">
          <a:off x="624329" y="2696785"/>
          <a:ext cx="324884" cy="172188"/>
        </a:xfrm>
        <a:prstGeom prst="triangl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17A1E4-1AC7-434A-856C-A19C50B19B37}">
      <dsp:nvSpPr>
        <dsp:cNvPr id="0" name=""/>
        <dsp:cNvSpPr/>
      </dsp:nvSpPr>
      <dsp:spPr>
        <a:xfrm>
          <a:off x="4021" y="2940449"/>
          <a:ext cx="1565499" cy="14177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2"/>
          </a:solidFill>
        </a:ln>
        <a:effectLst/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effectLst/>
            </a:rPr>
            <a:t>Ideally new systems should be constructed on a protected network</a:t>
          </a:r>
          <a:endParaRPr lang="en-US" sz="1400" kern="1200" dirty="0">
            <a:solidFill>
              <a:schemeClr val="tx1"/>
            </a:solidFill>
            <a:effectLst/>
          </a:endParaRPr>
        </a:p>
      </dsp:txBody>
      <dsp:txXfrm>
        <a:off x="233283" y="3148075"/>
        <a:ext cx="1106975" cy="1002509"/>
      </dsp:txXfrm>
    </dsp:sp>
    <dsp:sp modelId="{17E048DB-C4F5-B649-A034-2B98E59186E0}">
      <dsp:nvSpPr>
        <dsp:cNvPr id="0" name=""/>
        <dsp:cNvSpPr/>
      </dsp:nvSpPr>
      <dsp:spPr>
        <a:xfrm rot="5262508">
          <a:off x="1644137" y="3522426"/>
          <a:ext cx="324884" cy="172188"/>
        </a:xfrm>
        <a:prstGeom prst="triangl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B6C90D-9C1E-1F4C-ACAC-F24C4A23C5F3}">
      <dsp:nvSpPr>
        <dsp:cNvPr id="0" name=""/>
        <dsp:cNvSpPr/>
      </dsp:nvSpPr>
      <dsp:spPr>
        <a:xfrm>
          <a:off x="2033641" y="2766081"/>
          <a:ext cx="1863675" cy="15921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2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effectLst/>
            </a:rPr>
            <a:t>Full installation and hardening process should occur before the system is deployed to its intended location</a:t>
          </a:r>
        </a:p>
      </dsp:txBody>
      <dsp:txXfrm>
        <a:off x="2306570" y="2999243"/>
        <a:ext cx="1317817" cy="1125804"/>
      </dsp:txXfrm>
    </dsp:sp>
    <dsp:sp modelId="{067FA7D0-D8C8-024E-AA61-8D830334A323}">
      <dsp:nvSpPr>
        <dsp:cNvPr id="0" name=""/>
        <dsp:cNvSpPr/>
      </dsp:nvSpPr>
      <dsp:spPr>
        <a:xfrm rot="21552313">
          <a:off x="2789002" y="2464289"/>
          <a:ext cx="324884" cy="172188"/>
        </a:xfrm>
        <a:prstGeom prst="triangl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B9AD10-FB4D-D044-87F2-35E7413F290E}">
      <dsp:nvSpPr>
        <dsp:cNvPr id="0" name=""/>
        <dsp:cNvSpPr/>
      </dsp:nvSpPr>
      <dsp:spPr>
        <a:xfrm>
          <a:off x="2097731" y="655062"/>
          <a:ext cx="1678275" cy="1689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2"/>
          </a:solidFill>
        </a:ln>
        <a:effectLst/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effectLst/>
            </a:rPr>
            <a:t>Initial installation should install the minimum necessary for the desired system</a:t>
          </a:r>
          <a:endParaRPr lang="en-US" sz="1200" kern="1200" dirty="0">
            <a:solidFill>
              <a:schemeClr val="tx1"/>
            </a:solidFill>
            <a:effectLst/>
          </a:endParaRPr>
        </a:p>
      </dsp:txBody>
      <dsp:txXfrm>
        <a:off x="2343509" y="902468"/>
        <a:ext cx="1186719" cy="1194583"/>
      </dsp:txXfrm>
    </dsp:sp>
    <dsp:sp modelId="{E0278B95-DEFA-D947-974A-31B62DDDB461}">
      <dsp:nvSpPr>
        <dsp:cNvPr id="0" name=""/>
        <dsp:cNvSpPr/>
      </dsp:nvSpPr>
      <dsp:spPr>
        <a:xfrm rot="5395664">
          <a:off x="3945765" y="1412187"/>
          <a:ext cx="324884" cy="172188"/>
        </a:xfrm>
        <a:prstGeom prst="triangl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00FA7-B86C-6A4F-82D5-567CD5BD8DBF}">
      <dsp:nvSpPr>
        <dsp:cNvPr id="0" name=""/>
        <dsp:cNvSpPr/>
      </dsp:nvSpPr>
      <dsp:spPr>
        <a:xfrm>
          <a:off x="4430661" y="751802"/>
          <a:ext cx="1445089" cy="1490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2"/>
          </a:solidFill>
        </a:ln>
        <a:effectLst/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effectLst/>
            </a:rPr>
            <a:t>Overall  boot process must also be secured</a:t>
          </a:r>
          <a:endParaRPr lang="en-US" sz="1200" kern="1200" dirty="0">
            <a:solidFill>
              <a:schemeClr val="bg1"/>
            </a:solidFill>
            <a:effectLst/>
          </a:endParaRPr>
        </a:p>
      </dsp:txBody>
      <dsp:txXfrm>
        <a:off x="4642289" y="970055"/>
        <a:ext cx="1021833" cy="1053818"/>
      </dsp:txXfrm>
    </dsp:sp>
    <dsp:sp modelId="{EDCAB88F-74BC-A843-B8C8-3DA70FD4D0F0}">
      <dsp:nvSpPr>
        <dsp:cNvPr id="0" name=""/>
        <dsp:cNvSpPr/>
      </dsp:nvSpPr>
      <dsp:spPr>
        <a:xfrm rot="10800000">
          <a:off x="4990763" y="2323347"/>
          <a:ext cx="324884" cy="172188"/>
        </a:xfrm>
        <a:prstGeom prst="triangl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4615C1-0F6D-2449-BF40-D725C5365F1C}">
      <dsp:nvSpPr>
        <dsp:cNvPr id="0" name=""/>
        <dsp:cNvSpPr/>
      </dsp:nvSpPr>
      <dsp:spPr>
        <a:xfrm>
          <a:off x="4361438" y="2567010"/>
          <a:ext cx="1583535" cy="15800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2"/>
          </a:solidFill>
        </a:ln>
        <a:effectLst/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effectLst/>
            </a:rPr>
            <a:t>The integrity and source of any additional device driver code must be carefully validated</a:t>
          </a:r>
          <a:endParaRPr lang="en-US" sz="1100" kern="1200" dirty="0">
            <a:solidFill>
              <a:schemeClr val="tx1"/>
            </a:solidFill>
            <a:effectLst/>
          </a:endParaRPr>
        </a:p>
      </dsp:txBody>
      <dsp:txXfrm>
        <a:off x="4593341" y="2798401"/>
        <a:ext cx="1119729" cy="1117255"/>
      </dsp:txXfrm>
    </dsp:sp>
    <dsp:sp modelId="{E6DB0324-470E-744F-9687-E5034D344706}">
      <dsp:nvSpPr>
        <dsp:cNvPr id="0" name=""/>
        <dsp:cNvSpPr/>
      </dsp:nvSpPr>
      <dsp:spPr>
        <a:xfrm rot="5409801">
          <a:off x="6081477" y="3274044"/>
          <a:ext cx="324884" cy="172188"/>
        </a:xfrm>
        <a:prstGeom prst="triangl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58884F-B33B-694A-A500-FB757A8F5DBD}">
      <dsp:nvSpPr>
        <dsp:cNvPr id="0" name=""/>
        <dsp:cNvSpPr/>
      </dsp:nvSpPr>
      <dsp:spPr>
        <a:xfrm>
          <a:off x="6533118" y="2579349"/>
          <a:ext cx="1568434" cy="15676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2"/>
          </a:solidFill>
        </a:ln>
        <a:effectLst/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effectLst/>
            </a:rPr>
            <a:t>it is critical that the system be kept up to date, with all critical security related patches installed</a:t>
          </a:r>
          <a:endParaRPr lang="en-US" sz="1100" kern="1200" dirty="0">
            <a:solidFill>
              <a:schemeClr val="bg1"/>
            </a:solidFill>
            <a:effectLst/>
          </a:endParaRPr>
        </a:p>
      </dsp:txBody>
      <dsp:txXfrm>
        <a:off x="6762810" y="2808933"/>
        <a:ext cx="1109050" cy="1108529"/>
      </dsp:txXfrm>
    </dsp:sp>
    <dsp:sp modelId="{19DE9637-6049-C249-82E5-589C5C5A69C4}">
      <dsp:nvSpPr>
        <dsp:cNvPr id="0" name=""/>
        <dsp:cNvSpPr/>
      </dsp:nvSpPr>
      <dsp:spPr>
        <a:xfrm>
          <a:off x="7154893" y="2325940"/>
          <a:ext cx="324884" cy="172188"/>
        </a:xfrm>
        <a:prstGeom prst="triangl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3F024-4112-8B47-8796-758985F9B1C0}">
      <dsp:nvSpPr>
        <dsp:cNvPr id="0" name=""/>
        <dsp:cNvSpPr/>
      </dsp:nvSpPr>
      <dsp:spPr>
        <a:xfrm>
          <a:off x="6409094" y="538333"/>
          <a:ext cx="1816484" cy="17161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2"/>
          </a:solidFill>
        </a:ln>
        <a:effectLst/>
        <a:scene3d>
          <a:camera prst="orthographicFront"/>
          <a:lightRig rig="threePt" dir="t"/>
        </a:scene3d>
        <a:sp3d>
          <a:bevelT w="165100" prst="coolSlant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effectLst/>
            </a:rPr>
            <a:t>Should stage and validate all patches on the test systems before deploying them in production</a:t>
          </a:r>
          <a:endParaRPr lang="en-US" sz="1400" kern="1200" dirty="0">
            <a:solidFill>
              <a:schemeClr val="tx1"/>
            </a:solidFill>
            <a:effectLst/>
          </a:endParaRPr>
        </a:p>
      </dsp:txBody>
      <dsp:txXfrm>
        <a:off x="6675112" y="789655"/>
        <a:ext cx="1284448" cy="1213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52BE9-E022-B94C-B1B1-AC7A6A8FFE11}">
      <dsp:nvSpPr>
        <dsp:cNvPr id="0" name=""/>
        <dsp:cNvSpPr/>
      </dsp:nvSpPr>
      <dsp:spPr>
        <a:xfrm>
          <a:off x="10026" y="509389"/>
          <a:ext cx="1931602" cy="183891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470" tIns="17780" rIns="534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  <a:effectLst/>
            </a:rPr>
            <a:t>A key enabling technology that may be used to secure data both in transit and when stored</a:t>
          </a:r>
          <a:endParaRPr lang="en-US" sz="1400" kern="1200" dirty="0">
            <a:solidFill>
              <a:srgbClr val="FF0000"/>
            </a:solidFill>
            <a:effectLst/>
          </a:endParaRPr>
        </a:p>
      </dsp:txBody>
      <dsp:txXfrm>
        <a:off x="292903" y="778691"/>
        <a:ext cx="1365848" cy="1300308"/>
      </dsp:txXfrm>
    </dsp:sp>
    <dsp:sp modelId="{16E33DAA-D55A-C346-94D6-CC068AA2E5AD}">
      <dsp:nvSpPr>
        <dsp:cNvPr id="0" name=""/>
        <dsp:cNvSpPr/>
      </dsp:nvSpPr>
      <dsp:spPr>
        <a:xfrm>
          <a:off x="1639452" y="1560754"/>
          <a:ext cx="1570937" cy="162116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470" tIns="17780" rIns="534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  <a:effectLst/>
            </a:rPr>
            <a:t>Must be configured and appropriate cryptographic keys created, signed, and secured</a:t>
          </a:r>
          <a:endParaRPr lang="en-US" sz="1400" kern="1200" dirty="0">
            <a:solidFill>
              <a:srgbClr val="FF0000"/>
            </a:solidFill>
            <a:effectLst/>
          </a:endParaRPr>
        </a:p>
      </dsp:txBody>
      <dsp:txXfrm>
        <a:off x="1869510" y="1798169"/>
        <a:ext cx="1110821" cy="1146338"/>
      </dsp:txXfrm>
    </dsp:sp>
    <dsp:sp modelId="{EA594604-0C88-3842-A7FC-980338B1F8EE}">
      <dsp:nvSpPr>
        <dsp:cNvPr id="0" name=""/>
        <dsp:cNvSpPr/>
      </dsp:nvSpPr>
      <dsp:spPr>
        <a:xfrm>
          <a:off x="3122830" y="1925343"/>
          <a:ext cx="1992530" cy="201322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470" tIns="17780" rIns="534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  <a:effectLst/>
            </a:rPr>
            <a:t>If secure network services are provided using TLS or IPsec suitable public and private keys must be generated for each of them</a:t>
          </a:r>
          <a:endParaRPr lang="en-US" sz="1400" kern="1200" dirty="0">
            <a:solidFill>
              <a:srgbClr val="FF0000"/>
            </a:solidFill>
            <a:effectLst/>
          </a:endParaRPr>
        </a:p>
      </dsp:txBody>
      <dsp:txXfrm>
        <a:off x="3414629" y="2220173"/>
        <a:ext cx="1408932" cy="1423565"/>
      </dsp:txXfrm>
    </dsp:sp>
    <dsp:sp modelId="{39705C23-82FF-5D47-976D-F096C8A30348}">
      <dsp:nvSpPr>
        <dsp:cNvPr id="0" name=""/>
        <dsp:cNvSpPr/>
      </dsp:nvSpPr>
      <dsp:spPr>
        <a:xfrm>
          <a:off x="4896544" y="1162250"/>
          <a:ext cx="1773009" cy="183075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470" tIns="15240" rIns="5347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effectLst/>
            </a:rPr>
            <a:t>If secure network services are provided using SSH, appropriate server and client keys must be created</a:t>
          </a:r>
          <a:endParaRPr lang="en-US" sz="1200" kern="1200" dirty="0">
            <a:solidFill>
              <a:srgbClr val="FF0000"/>
            </a:solidFill>
            <a:effectLst/>
          </a:endParaRPr>
        </a:p>
      </dsp:txBody>
      <dsp:txXfrm>
        <a:off x="5156195" y="1430357"/>
        <a:ext cx="1253707" cy="1294537"/>
      </dsp:txXfrm>
    </dsp:sp>
    <dsp:sp modelId="{66A6B5BD-7F65-094C-8FBB-7F60B651FA24}">
      <dsp:nvSpPr>
        <dsp:cNvPr id="0" name=""/>
        <dsp:cNvSpPr/>
      </dsp:nvSpPr>
      <dsp:spPr>
        <a:xfrm>
          <a:off x="6495085" y="642813"/>
          <a:ext cx="1552720" cy="164023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470" tIns="20320" rIns="5347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  <a:effectLst/>
            </a:rPr>
            <a:t>Cryptographic file systems are another use of encryption</a:t>
          </a:r>
        </a:p>
      </dsp:txBody>
      <dsp:txXfrm>
        <a:off x="6722476" y="883019"/>
        <a:ext cx="1097938" cy="1159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08567-6037-E242-B9F5-06D0EEF18EB3}">
      <dsp:nvSpPr>
        <dsp:cNvPr id="0" name=""/>
        <dsp:cNvSpPr/>
      </dsp:nvSpPr>
      <dsp:spPr>
        <a:xfrm>
          <a:off x="1639886" y="78814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C32AC-3AB8-7644-84FD-2C379A8EBC5B}">
      <dsp:nvSpPr>
        <dsp:cNvPr id="0" name=""/>
        <dsp:cNvSpPr/>
      </dsp:nvSpPr>
      <dsp:spPr>
        <a:xfrm>
          <a:off x="402167" y="539198"/>
          <a:ext cx="2925852" cy="37673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0000"/>
              </a:solidFill>
            </a:rPr>
            <a:t>Patch management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</a:rPr>
            <a:t>“Windows Update” and “Windows Server Update Service” assist with regular maintenance and should be used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</a:rPr>
            <a:t>third party applications also provide automatic update support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544995" y="682026"/>
        <a:ext cx="2640196" cy="3481698"/>
      </dsp:txXfrm>
    </dsp:sp>
    <dsp:sp modelId="{ECC06976-E14C-B24E-878A-061ED902638F}">
      <dsp:nvSpPr>
        <dsp:cNvPr id="0" name=""/>
        <dsp:cNvSpPr/>
      </dsp:nvSpPr>
      <dsp:spPr>
        <a:xfrm>
          <a:off x="4296371" y="552817"/>
          <a:ext cx="3405006" cy="37933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0000"/>
              </a:solidFill>
            </a:rPr>
            <a:t>Users administration and access controls</a:t>
          </a:r>
          <a:endParaRPr lang="en-US" sz="18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</a:rPr>
            <a:t>systems implement discretionary access controls resources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</a:rPr>
            <a:t>Vista and later systems include mandatory integrity controls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</a:rPr>
            <a:t>objects are labeled as being of low, medium, high, or system integrity level 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</a:rPr>
            <a:t>system ensures the subject’s integrity is equal or higher than the object’s level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0000"/>
              </a:solidFill>
            </a:rPr>
            <a:t>implements a form of the Biba Integrity model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4462590" y="719036"/>
        <a:ext cx="3072568" cy="3460931"/>
      </dsp:txXfrm>
    </dsp:sp>
    <dsp:sp modelId="{DA1170A3-E034-5240-8746-22A842481499}">
      <dsp:nvSpPr>
        <dsp:cNvPr id="0" name=""/>
        <dsp:cNvSpPr/>
      </dsp:nvSpPr>
      <dsp:spPr>
        <a:xfrm flipH="1" flipV="1">
          <a:off x="3496491" y="3166872"/>
          <a:ext cx="953743" cy="695286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 rot="10800000">
        <a:off x="3530432" y="3200813"/>
        <a:ext cx="885861" cy="627404"/>
      </dsp:txXfrm>
    </dsp:sp>
    <dsp:sp modelId="{4B56F288-4126-3B43-8C76-924209A4351B}">
      <dsp:nvSpPr>
        <dsp:cNvPr id="0" name=""/>
        <dsp:cNvSpPr/>
      </dsp:nvSpPr>
      <dsp:spPr>
        <a:xfrm flipH="1" flipV="1">
          <a:off x="3437457" y="0"/>
          <a:ext cx="813857" cy="22595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9AFBD-64C9-4127-B989-88E87CC829D9}">
      <dsp:nvSpPr>
        <dsp:cNvPr id="0" name=""/>
        <dsp:cNvSpPr/>
      </dsp:nvSpPr>
      <dsp:spPr>
        <a:xfrm>
          <a:off x="0" y="13648"/>
          <a:ext cx="6545961" cy="2889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Much of the configuration information is centralized in the Registry</a:t>
          </a:r>
          <a:endParaRPr lang="en-US" sz="3600" kern="1200" dirty="0"/>
        </a:p>
      </dsp:txBody>
      <dsp:txXfrm>
        <a:off x="0" y="13648"/>
        <a:ext cx="6545961" cy="1926441"/>
      </dsp:txXfrm>
    </dsp:sp>
    <dsp:sp modelId="{8E9FAFF6-E354-454D-8C5E-099205880A8B}">
      <dsp:nvSpPr>
        <dsp:cNvPr id="0" name=""/>
        <dsp:cNvSpPr/>
      </dsp:nvSpPr>
      <dsp:spPr>
        <a:xfrm>
          <a:off x="1340738" y="1940089"/>
          <a:ext cx="6545961" cy="2397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>
          <a:innerShdw blurRad="63500" dist="50800" dir="13500000">
            <a:srgbClr val="000000">
              <a:alpha val="50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Forms a database of keys and values that may be queried and interpreted by applications</a:t>
          </a:r>
          <a:endParaRPr lang="en-US" sz="24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/>
            <a:t>Registry keys can be directly modified using the “Registry Editor”</a:t>
          </a:r>
          <a:endParaRPr lang="en-US" sz="27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more useful for making bulk changes</a:t>
          </a:r>
          <a:endParaRPr lang="en-US" sz="2400" kern="1200" dirty="0"/>
        </a:p>
      </dsp:txBody>
      <dsp:txXfrm>
        <a:off x="1410961" y="2010312"/>
        <a:ext cx="6405515" cy="2257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4EA72-062A-B348-AB13-9446779F12B7}">
      <dsp:nvSpPr>
        <dsp:cNvPr id="0" name=""/>
        <dsp:cNvSpPr/>
      </dsp:nvSpPr>
      <dsp:spPr>
        <a:xfrm>
          <a:off x="0" y="0"/>
          <a:ext cx="7886700" cy="4351338"/>
        </a:xfrm>
        <a:prstGeom prst="roundRect">
          <a:avLst>
            <a:gd name="adj" fmla="val 8500"/>
          </a:avLst>
        </a:prstGeom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3377122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Application virtualization (e.g., JVM)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08329" y="108329"/>
        <a:ext cx="7670042" cy="4134680"/>
      </dsp:txXfrm>
    </dsp:sp>
    <dsp:sp modelId="{DCE0BEFD-DB6C-5943-B776-BDC10D234A15}">
      <dsp:nvSpPr>
        <dsp:cNvPr id="0" name=""/>
        <dsp:cNvSpPr/>
      </dsp:nvSpPr>
      <dsp:spPr>
        <a:xfrm>
          <a:off x="197167" y="1087834"/>
          <a:ext cx="1183005" cy="30459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allows applications written for one environment to execute on some other operating system</a:t>
          </a:r>
          <a:endParaRPr lang="en-US" sz="1100" kern="1200" dirty="0"/>
        </a:p>
      </dsp:txBody>
      <dsp:txXfrm>
        <a:off x="233548" y="1124215"/>
        <a:ext cx="1110243" cy="2973174"/>
      </dsp:txXfrm>
    </dsp:sp>
    <dsp:sp modelId="{4D0BE879-0AB0-E24A-933E-D7328406EB4D}">
      <dsp:nvSpPr>
        <dsp:cNvPr id="0" name=""/>
        <dsp:cNvSpPr/>
      </dsp:nvSpPr>
      <dsp:spPr>
        <a:xfrm>
          <a:off x="1577340" y="1087834"/>
          <a:ext cx="6112192" cy="3045936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93417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00"/>
              </a:solidFill>
            </a:rPr>
            <a:t>full virtualization (e.g., multiple guest OS)</a:t>
          </a:r>
        </a:p>
      </dsp:txBody>
      <dsp:txXfrm>
        <a:off x="1671013" y="1181507"/>
        <a:ext cx="5924846" cy="2858590"/>
      </dsp:txXfrm>
    </dsp:sp>
    <dsp:sp modelId="{DA34A8A0-DF62-4449-B533-42BE1588634B}">
      <dsp:nvSpPr>
        <dsp:cNvPr id="0" name=""/>
        <dsp:cNvSpPr/>
      </dsp:nvSpPr>
      <dsp:spPr>
        <a:xfrm>
          <a:off x="1730144" y="2153912"/>
          <a:ext cx="1222438" cy="17514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multiple full operating system instances execute in parallel</a:t>
          </a:r>
          <a:endParaRPr lang="en-US" sz="1100" kern="1200" dirty="0"/>
        </a:p>
      </dsp:txBody>
      <dsp:txXfrm>
        <a:off x="1767738" y="2191506"/>
        <a:ext cx="1147250" cy="1676225"/>
      </dsp:txXfrm>
    </dsp:sp>
    <dsp:sp modelId="{F8C4AABE-5E5D-0844-954B-8B603EB8234F}">
      <dsp:nvSpPr>
        <dsp:cNvPr id="0" name=""/>
        <dsp:cNvSpPr/>
      </dsp:nvSpPr>
      <dsp:spPr>
        <a:xfrm>
          <a:off x="3115246" y="2175669"/>
          <a:ext cx="4377118" cy="1740535"/>
        </a:xfrm>
        <a:prstGeom prst="roundRect">
          <a:avLst>
            <a:gd name="adj" fmla="val 10500"/>
          </a:avLst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982435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00"/>
              </a:solidFill>
            </a:rPr>
            <a:t>virtual machine monitor (VMM) coordinates RAM, processor, … uses</a:t>
          </a:r>
          <a:endParaRPr lang="en-US" sz="2000" kern="1200" dirty="0">
            <a:solidFill>
              <a:srgbClr val="FFFF00"/>
            </a:solidFill>
          </a:endParaRPr>
        </a:p>
      </dsp:txBody>
      <dsp:txXfrm>
        <a:off x="3168773" y="2229196"/>
        <a:ext cx="4270064" cy="1633481"/>
      </dsp:txXfrm>
    </dsp:sp>
    <dsp:sp modelId="{45A52F90-2C18-0D46-9361-5F297FFC4B41}">
      <dsp:nvSpPr>
        <dsp:cNvPr id="0" name=""/>
        <dsp:cNvSpPr/>
      </dsp:nvSpPr>
      <dsp:spPr>
        <a:xfrm>
          <a:off x="3224674" y="2958909"/>
          <a:ext cx="2048675" cy="7832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hypervisor</a:t>
          </a:r>
          <a:endParaRPr lang="en-US" sz="1100" kern="1200" dirty="0"/>
        </a:p>
      </dsp:txBody>
      <dsp:txXfrm>
        <a:off x="3248761" y="2982996"/>
        <a:ext cx="2000501" cy="735066"/>
      </dsp:txXfrm>
    </dsp:sp>
    <dsp:sp modelId="{114DEDE5-5DEB-7144-B31A-F126DEFF07E7}">
      <dsp:nvSpPr>
        <dsp:cNvPr id="0" name=""/>
        <dsp:cNvSpPr/>
      </dsp:nvSpPr>
      <dsp:spPr>
        <a:xfrm>
          <a:off x="5331633" y="2958909"/>
          <a:ext cx="2048675" cy="7832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coordinates access between each of the guests and the actual physical hardware resources</a:t>
          </a:r>
          <a:endParaRPr lang="en-US" sz="1100" kern="1200" dirty="0"/>
        </a:p>
      </dsp:txBody>
      <dsp:txXfrm>
        <a:off x="5355720" y="2982996"/>
        <a:ext cx="2000501" cy="735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955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BDD20C45-AF6E-4B25-A214-6FD867C6FE46}" type="slidenum">
              <a:rPr lang="en-AU" altLang="en-US" sz="1200" smtClean="0">
                <a:solidFill>
                  <a:srgbClr val="000000"/>
                </a:solidFill>
              </a:rPr>
              <a:pPr/>
              <a:t>1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512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10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application specific configuration is then performed. This may include creating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specifying appropriate data storage areas for the application, and making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changes to the application or service default configuration details.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applications or services may include default data, scripts, or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accounts. These should be reviewed, and only retained if required, and suitably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secured. A well-known example of this is found with Web servers, which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a number of example scripts, quite a few of which are known to be insecure.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should not be used as supplied.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part of the configuration process, careful consideration should be given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rights granted to the application. Again, this is of particular concern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remotely accessed services, such as Web and file transfer services. The server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not be granted the right to modify files, unless that function is specifically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A very common configuration fault seen with Web and file transfer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servers is for all the files supplied by the service to be owned by the same “user”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that the server executes as. The consequence is that any attacker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 some vulnerability in either the server software or a script executed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may be able to modify any of these files. The large number of “Web defacement”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is clear evidence of this type of insecure configuration. Much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risk from this form of attack is reduced by ensuring that most of the files can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read, but not written, by the server. Only those files that need to be modified,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store uploaded form data for example, or logging details, should be writeable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server. Instead the files should mostly be owned and modified by the users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who are responsible for maintaining the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9837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is a key enabling technology that may be used to secure data both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transit and when stored, as we discuss in Chapter 2 and in Parts Four and Five.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such technologies are required for the system, then they must be configured,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cryptographic keys created, signed, and secured.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secure network services are provided, most likely using either TLS or IPsec,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suitable public and private keys must be generated for each of them.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X.509 certificates are created and signed by a suitable certificate authority,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service identity with the public key in use, as we discuss in Section 23.2 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remote access is provided using Secure Shell (SSH), then appropriate server,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client keys, must be created.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Cryptographic file systems are another use of encryption. If desired,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must be created and secured with suitable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133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system is appropriately built, secured, and deployed, the process of maintaining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is continuous. This results from the constantly changing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discovery of new vulnerabilities, and hence exposure to new threats.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suggests that this process of security maintenance includes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additional steps: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monitoring and analyzing logging information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performing regular backups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recovering from security compromises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regularly testing system security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using appropriate software maintenance processes to patch and update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critical software, and to monitor and revise configuration as needed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have already noted the need to configure automatic patching and update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possible, or to have a process to manually test and install patches on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systems, and that the system should be regularly tested using checklist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automated tools where possible. We discuss the process of incident response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15.5 . We now consider the critical logging and backup procedures.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5210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Ensuring that system and application code is kept up to date with security patches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widely recognized and critical control for maintaining security.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Modern Unix and Linux distributions typically include tools for automatically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downloading and installing software updates, including security updates,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minimize the time a system is vulnerable to known vulnerabilities for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exist. For example, Red Hat, Fedora, and CentOS include up2date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yum ; SuSE includes yast; and Debian uses apt-get , though you must run it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cron job for automatic updates. It is important to configure whichever update tool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provided on the distribution in use, to install at least critical security patches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timely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noted earlier, change-controlled systems should not run automatic updates,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they may possibly introduce instability. Such systems should validate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on test systems before deploying them to production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of applications and services on Unix and Linux systems is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commonly implemented using separate text files for each application and service.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System-wide configuration details are generally located either in the /etc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in the installation tree for a specific application. Where appropriate, individual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configurations that can override the system defaults are located in hidden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“dot” files in each user’s home directory. The name, format, and usage of these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very much dependent on the particular system version and applications in use.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the systems administrators responsible for the secure configuration of such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must be suitably trained and familiar with them.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Traditionally, these files were individually edited using a text editor,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changes made taking effect either when the system was next rebooted or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relevant process was sent a signal indicating that it should reload its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settings. Current systems often provide a GUI interface to these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 to ease management for novice administrators. Using such a manager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for small sites with a limited number of systems. Organizations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larger numbers of systems may instead employ some form of centralized management,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a central repository of critical configuration files that can be automatically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and distributed to the systems they manage.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most important changes needed to improve system security are to disable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services, especially remotely accessible services, and applications, that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to then ensure that applications and services that are needed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configured, following the relevant security guidance for each.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 further details on this in Section 25.5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2561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describe in Sections 4.5 and 25.3 , Unix and Linux systems implement discretionary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to all file system resources. These include not only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directories but devices, processes, memory, and indeed most system resources.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is specified as granting read, write, and execute permissions to each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owner, group, and others, for each resource, as shown in Figure 4.6 . These are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chmod command. Some systems also support extended file attributes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lists that provide more flexibility, by specifying these permissions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entry in a list of users and groups. These extended access rights are typically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displayed using the getfacl and setfacl commands. These commands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be used to specify set user or set group permissions on the resource.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on user accounts and group membership are traditionally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/etc/passwd and /etc/group files, though modern systems also have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ability to import these details from external repositories queried using LDAP or NIS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example. These sources of information, and indeed of any associated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credentials, are specified in the PAM (pluggable authentication module)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for the system, often using text files in the /etc/pam.d directory.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partition access to information and resources on the system,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 to be assigned to appropriate groups granting them any required access.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and assignments to groups should be decided during the system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process, and then configured in the appropriate information repository,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whether locally using the configuration files in /etc, or on some centralized database.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this time, any default or generic users supplied with the system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checked, and removed if not required. Other accounts that are required, but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associated with a user that needs to login, should have login capability disabled,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associated password or authentication credential removed.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Guides to hardening Unix and Linux systems also often recommend changing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permissions for critical directories and files, in order to further limit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them. Programs that set user (setuid) to root or set group (setgid) to a privileged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group are key target for attackers. As we detail in Sections 4.5 and 25.3 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execute with superuser rights, or with access to resources belonging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privileged group, no matter which user executes them. A software vulnerability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 program can potentially be exploited by an attacker to gain these elevated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privileges. This is known as a local exploit. A software vulnerability in a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could be triggered by a remote attacker. This is known as a remote exploit.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widely accepted that the number and size of setuid root programs in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minimized. They cannot be eliminated, as superuser privileges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 to access some resources on the system. The programs that manage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login, and allow network services to bind to privileged ports, are examples.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programs, that were once setuid root for programmer convenience, can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if made setgid to a suitable privileged group that has the necessary access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resource. Programs to display system state, or deliver mail, have been modified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this way. System hardening guides may recommend further changes and indeed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removal of some such programs that are not required on a particular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8693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network accessible services do not require access to the full file-system,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only need a limited set of data files and directories for their operation. FTP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common example of such a service. It provides the ability to download files from,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upload files to, a specified directory tree. If such a server were compromised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access to the entire system, an attacker could potentially access and compromise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elsewhere. Unix and Linux systems provide a mechanism to run such services in a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jail , which restricts the server’s view of the file system to just a specified portion.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done using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system call that confines a process to some subset of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by mapping the root of the filesystem “/” to some other directory (e.g., /srv/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ftp/public). To the “chrooted” server, everything in this chroot jail appears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actually be in / (e.g., the “real” directory /srv/ftp/public/etc/myconfigfile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appears as /etc/myconfigfile in the chroot jail). Files in directories outside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jail (e.g., /srv/www or /etc.) aren’t visible or reachable at all.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Chrooting therefore helps contain the effects of a given server being compromised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hijacked. The main disadvantage of this method is added complexity: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files (including all executable libraries used by the server), directories,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devices needed must be copied into the chroot jail. Determining just what needs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go into the jail for the server to work properly can be tricky, though detailed procedures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chrooting many different applications are available.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Troubleshooting a chrooted application can also be difficult. Even if an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explicitly supports this feature, it may behave in unexpected ways when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chrooted. Note also that if the chrooted process runs as root, it can “break out”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chroot jail with little difficulty. Still, the advantages usually far outweigh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disadvantages of chrooting network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include security checklists for a number of Unix and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distributions that may be followed.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scanning and vulnerability testing. One of the best known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“Nessus.” This was originally an open-source tool, which was commercialized in 2005,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though some limited free-use versions are available. “Tripwire” is a well-known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integrity checking tool that maintains a database of cryptographic hashes of monitored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files, and scans to detect any changes, whether as a result of malicious attack, or simply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accidental or incorrectly managed update. This again was originally an open-source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tool, which now has both commercial and free variants available. The “Nmap”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scanner is another well-known and deployed assessment tool that focuses on identifying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profiling hosts on the target network, and the network services they offer.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0731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now consider some specific issues with the secure installation, configuration,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management of Microsoft Windows systems. These systems have for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years formed a significant portion of all “general purpose” system installations.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they have been specifically targeted by attackers, and consequently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countermeasures are needed to deal with these challenges. The process of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levels of security still follows the general outline we describe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Beyond the general guidance in this section, we provide more detailed discussion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Windows security mechanisms later in Chapter 26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Again, there are a large range of resources available to assist administrators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these systems, including reports such as [SYMA07], online resources such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Security Tools &amp; Checklists,” and specific system hardening guides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those provided by the “NSA—Security Configuration Guides.”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“Windows Update” service and the “Windows Server Update Services” assist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the regular maintenance of Microsoft software, and should be configured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used. Many other third-party applications also provide automatic update support,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these should be enabled for selected applications.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Users and groups in Windows systems are defined with a Security ID (SID).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may be stored and used locally, on a single system, in the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Manager (SAM). It may also be centrally managed for a group of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belonging to a domain, with the information supplied by a central Active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(AD) system using the LDAP protocol. Most organizations with multiple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manage them using domains. These systems can also enforce common policy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users on any system in the domain. We further explore the Windows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architecture in Section 26.1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implement discretionary access controls to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as files, shared memory, and named pipes. The access control list has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entries that may grant or deny access rights to a specific SID, which may be for an individual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or for some group of users. Windows Vista and later systems also include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mandatory integrity controls. These label all objects, such as processes and files,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all users, as being of low, medium, high, or system integrity level. Then whenever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written to an object, the system first ensures that the subject’s integrity is equal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higher than the object’s level. This implements a form of the Biba Integrity model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in Section 13.2 that specifically targets the issue of untrusted remote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executing in, for example Windows Internet Explorer, trying to modify local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2590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Unlike Unix and Linux systems, much of the configuration information in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is centralized in the Registry, which forms a database of keys and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may be queried and interpreted by applications on these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Changes to these values can be made within specific applications, setting preferences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application that are then saved in the registry using the appropriate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values. This approach hides the detailed representation from the administrator.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Alternatively, the registry keys can be directly modified using the “Registry Editor.”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approach is more useful for making bulk changes, such as those recommended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hardening guides. These changes may also be recorded in a central repository,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pushed out whenever a user logs in to a system within a network domain.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predominance of malware that targets Windows systems, it is essential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suitable anti-virus, anti-spyware, personal firewall, and other malware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detection and handling software packages are installed and configured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systems. This is clearly needed for network connected systems, as shown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high-incidence numbers in reports such as [SYMA11]. However, as the Stuxnet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in 2010 show, even isolated systems updated using removable media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vulnerable, and thus must also be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439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Current generation Windows systems include some basic firewall and malware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 capabilities, which should certainly be used at a minimum.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many organizations find that these should be augmented with one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more of the many commercial products available. One issue of concern is undesirable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 between anti-virus and other products from multiple vendors. Care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needed when planning and installing such products to identify possible adverse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interactions, and to ensure the set of products in use are compatible with each other.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support a range of cryptographic functions that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where desirable. These include support for encrypting files and directories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Encrypting File System (EFS), and for full-disk encryption with AES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BitLocker.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also include security checklists for various versions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 system security scanning and vulnerability testing of Windows systems.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Baseline Security Analyzer” is a simple, free, easy-to-use tool that aims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help small- to medium-sized businesses improve the security of their systems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checking for compliance with Microsoft’s security recommendations. Larger organizations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likely better served using one of the larger, centralized,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analysis suites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858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Virtualization refers to a technology that provides an abstraction of the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602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BA7E3-9315-504F-ADB4-77D054D71CB3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view a system as having a number of layers, with the physical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the bottom; the base operating system above including privileged 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code, APIs, and services; and finally user applications and utilities in the 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layer, as shown in Figure 12.1 . This figure also shows the presence of BIOS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other code that is external to, and largely not visible from,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kernel, but which is used when booting the system or to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low-level hardware control. Each of these layers of code needs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measures in place to provide appropriate security services. And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 is vulnerable to attack from below, should the lower layers not also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403182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many forms of creating a simulated, virtualized environment.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virtualization , as provided by the Java Virtual Machine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allows applications written for one environment, to execute on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operating system. It also includes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full virtualization , in which multiple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execute in parallel. Each of these guest operating systems,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along with their own set of applications, executes in its own VM on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hardware. These guest OSs are managed by 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, or virtual machine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(VMM), that coordinates access between each of the guests and the actual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resources, such as CPU, memory, disk, network, and other attached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devices. The hypervisor provides a similar hardware interface as that seen by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directly executing on the actual hardware. As a consequence, little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modification is needed to the guest OSs and their applications. Recent generations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CPUs provide special instructions that improve the efficiency of hypervisor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466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[CLEF09] and [NIST11] both detail a number of security concerns that result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virtualized environment security, particularly as regards image and snapshot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management, which attackers may attempt to view or modify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 virtualized environment. And should that system actually be compromised,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would be at least as capable of attacking other nearby systems, whether they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executing directly on hardware or running as other guests in a virtualized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a virtualized environment may improve security by further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isolating network traffic between guests than would be the case when such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run natively, and from the ability of the hypervisor to transparently monitor activity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all guests OS. However, the presence of the virtualized environment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may reduce security if vulnerabilities exist within it which attackers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exploit. Such vulnerabilities could allow programs executing in a guest to covertly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the hypervisor, and hence other guest OS resources. This is known as VM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escape, and is of concern, as we discussed in Section 6.8 . Virtualized systems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provide support for suspending an executing guest OS in a snapshot, saving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image, and then restarting execution at a later time, possibly even on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system. If an attacker can view or modify this image, they can compromise the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data and programs contained within it.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 the use of virtualization adds additional layers of concern, as we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6241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1701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/>
              <a:pPr/>
              <a:t>30</a:t>
            </a:fld>
            <a:endParaRPr lang="en-AU" dirty="0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12 summary.</a:t>
            </a:r>
          </a:p>
        </p:txBody>
      </p:sp>
    </p:spTree>
    <p:extLst>
      <p:ext uri="{BB962C8B-B14F-4D97-AF65-F5344CB8AC3E}">
        <p14:creationId xmlns:p14="http://schemas.microsoft.com/office/powerpoint/2010/main" val="351721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reports note that the use of a small number of basic hardening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can prevent a large proportion of the attacks seen in recent years.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2010 Australian Defense Signals Directorate (DSD) list of the “Top 35 Mitigation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Strategies” notes that implementing just the top four of these would have prevented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over 70% of the targeted cyber intrusions investigated by DSD in 2009. These 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four measures are: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patch operating systems and applications using auto-update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patch third-party applications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restrict admin privileges to users who need them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4. white-list approved applications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all four of these measures, and many others in the DSD list,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Note that these measures largely align with those in the “20 Critical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Controls” developed by DHS, NSA, the Department of Energy, SANS, and others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United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983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433-BC61-AE48-A59F-1186134F32BC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noted above, computer client and server systems are central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IT infrastructure for most organizations, may hold critical data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are a necessary tool for the function of an organization.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Accordingly, we need to be aware of the expected presence of vulnerabilities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operating systems and applications as distributed, and the existence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worms scanning for such vulnerabilities at high rates, such as we discussed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6.3 . Thus, it is quite possible for a system to be compromised during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installation process before it can install the latest patches or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hardening measures. Hence building and deploying a system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planned process designed to counter such a threat, and to maintain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its operational lifetime.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states that this process must: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assess risks and plan the system deployment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the underlying operating system and then the key applications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any critical content is secured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network protection mechanisms are used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processes are used to maintain security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we address the selection of network protection mechanisms in Chapter 9 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examine the other items in the rest of this chapter.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4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C7B0-2B08-E347-A0EA-F7E788F3AE61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provides a list of items that should be considered during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planning process. While its focus is on secure server deployment, much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list applies equally well to client system design. This list includes consideration of: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purpose of the system, the type of information stored, the applications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 provided, and their security requirements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categories of users of the system, the privileges they have, and the types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they can access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the users are authenticated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access to the information stored on the system is managed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what access the system has to information stored on other hosts, such as file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 servers, and how this is managed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who will administer the system, and how they will manage the system (via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local or remote access)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any additional security measures required on the system, including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 firewalls, anti-virus or other malware protection mechanisms, and logging</a:t>
            </a:r>
            <a:endParaRPr lang="en-US" i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6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5B399-E414-264B-AC2B-BBCB3C6C6795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critical step in securing a system is to secure the base operating system upon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all other applications and services rely. A good security foundation needs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properly installed, patched, and configured operating system. Unfortunately,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default configuration for many operating systems often maximizes ease of use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functionality, rather than security. Further, since every organization has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needs, the appropriate security profile, and hence configuration, will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differ. What is required for a particular system should be identified during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phase, as we have just discussed.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the details of how to secure each specific operating system differ,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broad approach is similar. Appropriate security configuration guides and checklists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exist for most common operating systems, and these should be consulted, though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always informed by the specific needs of each organization and their systems.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cases, automated tools may be available to further assist in securing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suggests the following basic steps should be used to secure an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patch the operating system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harden and configure the operating system to adequately address the identified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 of the system by: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removing unnecessary services, applications, and protocols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configuring users, groups, and permissions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configuring resource controls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configure additional security controls, such as anti-virus, host-based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firewalls, and intrusion detection systems (IDS), if needed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test the security of the basic operating system to ensure that the steps taken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adequately address its security needs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1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begins with the installation of the operating system. As we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noted, a network connected, unpatched system, is vulnerable to exploit during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its installation or continued use. Hence it is important that the system not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exposed while in this vulnerable state. Ideally new systems should be constructed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protected network. This may be a completely isolated network, with the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image and all available patches transferred to it using removable media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DVDs or USB drives. Given the existence of malware that can propagate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removable media, as we discuss in Chapter 6 , care is needed to ensure the media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here is not so infected. Alternatively, a network with severely restricted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wider Internet may be used. Ideally it should have no inbound access,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outbound access only to the key sites needed for the system installation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patching process. In either case, the full installation and hardening process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occur before the system is deployed to its intended, more accessible, and hence vulnerable,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initial installation should install the minimum necessary for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with additional software packages included only if they are required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function of the system. We explore the rationale for minimizing the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packages on the system shortly.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overall boot process must also be secured. This may require adjusting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options on, or specifying a password required for changes to, the BIOS code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the system initially boots. It may also require limiting which media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normally permitted to boot from. This is necessary to prevent an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changing the boot process to install a covert hypervisor, such as we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Section 6.8 , or to just boot a system of their choice from external media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bypass the normal system access controls on locally stored data.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a cryptographic file system may also be used to address this threat, as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 later.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 is also required with the selection and installation of any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 driver code, since this executes with full kernel level privileges, but is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supplied by a third party. The integrity and source of such driver code must be carefully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validated given the high level of trust it has. A malicious driver can potentially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bypass many security controls to install malware. This was done in both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Blue Pill demonstration rootkit, which we discussed in Section 6.8 , and the Stuxnet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worm, which we described in Section 6.3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continuing discovery of software and other vulnerabilities for commonly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operating systems and applications, it is critical that the system be kept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up to date as possible, with all critical security related patches installed. Indeed,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doing this addresses the top two of the four key DSD mitigation strategies we listed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previously. Nearly all commonly used systems now provide utilities that can automatically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download and install security updates. These tools should be configured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used to minimize the time any system is vulnerable to weaknesses for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are available.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 that on change-controlled systems, you should not run automatic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updates, because security patches can, on rare but significant occasions, introduce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instability. For systems on which availability and uptime are of paramount importance,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therefore, you should stage and validate all patches on test systems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deploying them in production.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0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any of the software packages running on a system may contain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vulnerabilities, clearly if fewer software packages are available to run, then the risk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reduced. There is clearly a balance between usability, providing all software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be required at some time, with security and a desire to limit the amount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installed. The range of services, applications, and protocols required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vary widely between organizations, and indeed between systems within an organization.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planning process should identify what is actually required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system, so that a suitable level of functionality is provided, while eliminating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that is not required to improve security.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default configuration for most distributed systems is set to maximize 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use and functionality, rather than security. When performing the initial installation,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supplied defaults should not be used, but rather the installation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so that only the required packages are installed. If additional packages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needed later, they can be installed when they required. [NIST08] and many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security hardening guides provide lists of services, applications, and protocols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should not be installed if not required.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[NIST08] also states a strong preference for not installing unwanted software,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than installing and then later removing or disabling it. It argues this preference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they note that many uninstall scripts fail to completely remove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components of a package. They also note that disabling a service means that while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not available as an initial point of attack, should an attacker succeed in gaining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access to a system, then disabled software could be re-enabled and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compromise a system. It is better for security if unwanted software is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installed, and thus not available for use at all.</a:t>
            </a:r>
            <a:endParaRPr lang="en-US" dirty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81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all users with access to a system will have the same access to all data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on that system. All modern operating systems implement access controls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and resources, as we discuss in Chapter 4 . Nearly all provide some form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discretionary access controls. Some systems may provide role-based or mandatory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mechanisms as well.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planning process should consider the categories of users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system, the privileges they have, the types of information they can access,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how and where they are defined and authenticated. Some users will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elevated privileges to administer the system; others will be normal users, sharing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access to files and other data as required; and there may even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accounts with very limited access. The third of the four key DSD mitigation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 is to restrict elevated privileges to only those users that require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Further, it is highly desirable that such users only access elevated privileges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needed to perform some task that requires them, and to otherwise access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as a normal user. This improves security by providing a smaller window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opportunity for an attacker to exploit the actions of such privileged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operating systems provide special tools or access mechanisms to assist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administrative users to elevate their privileges only when necessary, and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log these actions.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One key decision is whether the users, the groups they belong to, and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methods are specified locally on the system or will use a centralized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server. Whichever is chosen, the appropriate details are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on the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at this stage, any default accounts included as part of the system installation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secured. Those which are not required should be either removed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at least disabled. System accounts that manage services on the system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set so they cannot be used for interactive logins. And any passwords installed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default should be changed to new values with appropriate security.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policy that applies to authentication credentials, and especially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password security, is also configured. This includes details of which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methods are accepted for different methods of account access. And it includes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details of the required length, complexity, and age allowed for passwords.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discuss some of these issues in Chapter 3 .</a:t>
            </a:r>
          </a:p>
          <a:p>
            <a:endParaRPr lang="en-US" dirty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836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DEDA-A4D7-4EE0-86D0-D1D2C7DCB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C6422-AF10-409A-82F5-66DED650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94B8-360E-4151-9648-9FB57210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39D4-E70E-4928-B69C-A82EDEED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421F-3319-4420-B2CC-07FDAB9B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F0F-C580-404D-9DAE-FD23036D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C81E-63A3-4AF2-9F9E-11BBD942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EFAE-4891-46C7-8BB9-10C9AA2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A227-1F33-4EC3-BB52-6736E655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AC28-F84A-49C2-A026-A26755C0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3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9764-82A5-4AF3-B353-5A3FFF00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A4696-C770-4F53-A140-AF9949619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3A1D-2ECD-430C-B193-924EBE7C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E628-ADF1-4C89-A7B5-4E95611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70BD-D8E5-4FE2-86AC-E9B022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52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C99D-9D29-4276-A06D-A6BA4874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33F7-6167-43D9-9A3B-33E0E0C5C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E4EA-2E80-42E7-A7F5-F626F03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8129-8B01-45F8-B6C3-03E193EE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29B3-1CD4-44A8-8142-C290EE0B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1D70-6BF1-4B69-B5C9-2682EA29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7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B5C3-0A69-4632-BD78-ABAF8012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7C2F-ECDD-4E49-96E3-BB3C1A5C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33355-67D4-45A3-A87E-07C4E4BB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C7EE4-6215-4CA7-BC18-C6155978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D979B-2836-49CF-91CD-C575DFE61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F33E0-6F25-4B4F-BB7B-8B618EA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FFBE4-A917-43AD-9B51-ACCCA51B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EA6F7-2B17-474B-A5AC-03E8A55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64C-3675-4FCB-99BB-87D25B3D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2F2C6-4474-4DEF-ABD6-497E9ABC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8F200-6A8B-41DD-B534-6490DAAF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1EB74-3CC1-4B04-B1DA-9496DD4E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8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96236-3486-4B89-A3C2-DFC3AEBE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D926A-EEBE-437C-BA59-386772E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068CA-9BFF-4130-A4E3-7DB23BAD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0AA7-1C18-4E72-9DBE-83B0574F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1D4F-F016-47B7-B084-600E6039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42F69-1151-45BA-9FDD-2283C6F8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53426-DF92-4945-A150-980698BC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56A45-598B-4DDC-8C46-44375638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33232-29FF-40CE-B6A0-EA1BEA7E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2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B985-B7FB-48DA-8BA9-A3590982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DC09F-37E2-4E27-8A33-8F8E6B444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64C0-18CA-4750-8D9A-F1E984B8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47B9D-A743-4CC6-8F62-1D857E78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1F6AA-9666-44E2-A922-0553CA36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7FDAE-EF00-49D0-A2A3-EF388FF4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4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EE4-8226-4CA5-859F-33FD0F93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8839-71BC-4ED3-BFF0-542699055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D93B-D10B-4524-8546-776738FC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D782-2E28-4608-BF19-ACF8F377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E6BB-F5F6-430B-898F-18E27812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0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05413-FBCE-4FA6-92A0-A57B45CD7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B6E67-4230-45C5-A23F-4C433A57C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B8B9-61C5-41FB-9172-3F0BF4B1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949D-C492-463B-959C-246E738F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9EB3-B1D6-4C26-95C5-F817BE08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7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DEDA-A4D7-4EE0-86D0-D1D2C7DCB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C6422-AF10-409A-82F5-66DED650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94B8-360E-4151-9648-9FB57210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39D4-E70E-4928-B69C-A82EDEED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421F-3319-4420-B2CC-07FDAB9B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51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F0F-C580-404D-9DAE-FD23036D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C81E-63A3-4AF2-9F9E-11BBD942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EFAE-4891-46C7-8BB9-10C9AA2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A227-1F33-4EC3-BB52-6736E655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AC28-F84A-49C2-A026-A26755C0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0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9764-82A5-4AF3-B353-5A3FFF00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A4696-C770-4F53-A140-AF9949619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3A1D-2ECD-430C-B193-924EBE7C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E628-ADF1-4C89-A7B5-4E95611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70BD-D8E5-4FE2-86AC-E9B022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9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C99D-9D29-4276-A06D-A6BA4874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33F7-6167-43D9-9A3B-33E0E0C5C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E4EA-2E80-42E7-A7F5-F626F03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8129-8B01-45F8-B6C3-03E193EE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29B3-1CD4-44A8-8142-C290EE0B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1D70-6BF1-4B69-B5C9-2682EA29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58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B5C3-0A69-4632-BD78-ABAF8012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7C2F-ECDD-4E49-96E3-BB3C1A5C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33355-67D4-45A3-A87E-07C4E4BB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C7EE4-6215-4CA7-BC18-C6155978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D979B-2836-49CF-91CD-C575DFE61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F33E0-6F25-4B4F-BB7B-8B618EA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FFBE4-A917-43AD-9B51-ACCCA51B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EA6F7-2B17-474B-A5AC-03E8A55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9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64C-3675-4FCB-99BB-87D25B3D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2F2C6-4474-4DEF-ABD6-497E9ABC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8F200-6A8B-41DD-B534-6490DAAF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1EB74-3CC1-4B04-B1DA-9496DD4E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96236-3486-4B89-A3C2-DFC3AEBE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D926A-EEBE-437C-BA59-386772E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068CA-9BFF-4130-A4E3-7DB23BAD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47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0AA7-1C18-4E72-9DBE-83B0574F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1D4F-F016-47B7-B084-600E6039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42F69-1151-45BA-9FDD-2283C6F8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53426-DF92-4945-A150-980698BC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56A45-598B-4DDC-8C46-44375638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33232-29FF-40CE-B6A0-EA1BEA7E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9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B985-B7FB-48DA-8BA9-A3590982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DC09F-37E2-4E27-8A33-8F8E6B444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64C0-18CA-4750-8D9A-F1E984B86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47B9D-A743-4CC6-8F62-1D857E78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1F6AA-9666-44E2-A922-0553CA36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7FDAE-EF00-49D0-A2A3-EF388FF4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7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EE4-8226-4CA5-859F-33FD0F93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8839-71BC-4ED3-BFF0-542699055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D93B-D10B-4524-8546-776738FC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D782-2E28-4608-BF19-ACF8F377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E6BB-F5F6-430B-898F-18E27812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24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05413-FBCE-4FA6-92A0-A57B45CD7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B6E67-4230-45C5-A23F-4C433A57C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B8B9-61C5-41FB-9172-3F0BF4B1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949D-C492-463B-959C-246E738F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9EB3-B1D6-4C26-95C5-F817BE08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* Fourth level</a:t>
            </a:r>
          </a:p>
          <a:p>
            <a:pPr lvl="3"/>
            <a:endParaRPr lang="en-US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4191000" y="640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96FC9203-C51B-4C20-B467-298EA25DBA51}" type="slidenum">
              <a:rPr lang="en-US" sz="1800">
                <a:solidFill>
                  <a:srgbClr val="FF0000"/>
                </a:solidFill>
                <a:latin typeface="Lucida Sans" pitchFamily="34" charset="0"/>
              </a:rPr>
              <a:pPr algn="ctr">
                <a:defRPr/>
              </a:pPr>
              <a:t>‹#›</a:t>
            </a:fld>
            <a:endParaRPr lang="en-US" sz="1800">
              <a:solidFill>
                <a:srgbClr val="FF0000"/>
              </a:solidFill>
              <a:latin typeface="Lucida Sans" pitchFamily="34" charset="0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4419600" y="6477000"/>
            <a:ext cx="381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Char char="–"/>
        <a:defRPr sz="2400">
          <a:solidFill>
            <a:srgbClr val="000066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2000">
          <a:solidFill>
            <a:srgbClr val="000066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–"/>
        <a:defRPr sz="2000">
          <a:solidFill>
            <a:srgbClr val="000066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ecs-bg-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accent2">
                  <a:alpha val="7999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* Fourth level</a:t>
            </a:r>
          </a:p>
          <a:p>
            <a:pPr lvl="3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rebuchet MS" pitchFamily="34" charset="0"/>
          <a:cs typeface="Lucida Sans Unicod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Char char="–"/>
        <a:defRPr sz="2400">
          <a:solidFill>
            <a:srgbClr val="000066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2000">
          <a:solidFill>
            <a:srgbClr val="000066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–"/>
        <a:defRPr sz="2000">
          <a:solidFill>
            <a:srgbClr val="000066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A1932-DBC5-4047-B253-4E245D59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87C1-514A-4D5A-8051-E60B93B8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C8E0-400C-496A-B7AB-11E38F5C8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1B96-7884-4201-8985-2FD191F40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8B77-789D-4D7A-AA9E-8C6BE0810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A1932-DBC5-4047-B253-4E245D59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87C1-514A-4D5A-8051-E60B93B8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C8E0-400C-496A-B7AB-11E38F5C8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2796-5E8D-416E-8CB7-EF6029C0EACD}" type="datetimeFigureOut">
              <a:rPr lang="en-US" smtClean="0"/>
              <a:t>22-Apr-23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1B96-7884-4201-8985-2FD191F40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8B77-789D-4D7A-AA9E-8C6BE0810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B7C7-BED7-4BCF-BEC6-345CB115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848600" cy="1752600"/>
          </a:xfrm>
        </p:spPr>
        <p:txBody>
          <a:bodyPr/>
          <a:lstStyle/>
          <a:p>
            <a:pPr eaLnBrk="1" hangingPunct="1"/>
            <a:r>
              <a:rPr kumimoji="1" lang="en-US" altLang="en-US" b="1"/>
              <a:t>Computer Security: Principles and Practice</a:t>
            </a:r>
            <a:endParaRPr lang="en-AU" altLang="en-US" b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500438"/>
            <a:ext cx="7777162" cy="2057400"/>
          </a:xfrm>
        </p:spPr>
        <p:txBody>
          <a:bodyPr/>
          <a:lstStyle/>
          <a:p>
            <a:pPr eaLnBrk="1" hangingPunct="1"/>
            <a:r>
              <a:rPr lang="en-AU" altLang="en-US">
                <a:solidFill>
                  <a:schemeClr val="bg1"/>
                </a:solidFill>
              </a:rPr>
              <a:t>EECS710: Information Security</a:t>
            </a:r>
          </a:p>
          <a:p>
            <a:pPr eaLnBrk="1" hangingPunct="1"/>
            <a:r>
              <a:rPr lang="en-AU" altLang="en-US">
                <a:solidFill>
                  <a:schemeClr val="bg1"/>
                </a:solidFill>
              </a:rPr>
              <a:t>Professor Hossein Saiedian</a:t>
            </a:r>
          </a:p>
          <a:p>
            <a:pPr eaLnBrk="1" hangingPunct="1"/>
            <a:r>
              <a:rPr lang="en-AU" altLang="en-US">
                <a:solidFill>
                  <a:schemeClr val="bg1"/>
                </a:solidFill>
              </a:rPr>
              <a:t>Fall 2014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755650" y="2492375"/>
            <a:ext cx="820883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Chapter 12: Operating System Security</a:t>
            </a:r>
          </a:p>
        </p:txBody>
      </p:sp>
    </p:spTree>
    <p:extLst>
      <p:ext uri="{BB962C8B-B14F-4D97-AF65-F5344CB8AC3E}">
        <p14:creationId xmlns:p14="http://schemas.microsoft.com/office/powerpoint/2010/main" val="49611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Configure Users and Privileges </a:t>
            </a:r>
          </a:p>
        </p:txBody>
      </p:sp>
      <p:sp>
        <p:nvSpPr>
          <p:cNvPr id="84" name="Content Placeholder 8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Not all users with access to a system will have the same access to all data and resources on that system</a:t>
            </a:r>
          </a:p>
          <a:p>
            <a:r>
              <a:rPr lang="en-US" sz="2400" dirty="0"/>
              <a:t>Elevated privileges should be restricted to only those users that require them, and then only when they are needed to perform a task</a:t>
            </a:r>
          </a:p>
          <a:p>
            <a:endParaRPr lang="en-US" sz="2400" dirty="0"/>
          </a:p>
        </p:txBody>
      </p:sp>
      <p:sp>
        <p:nvSpPr>
          <p:cNvPr id="85" name="Content Placeholder 8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System planning process should consider: </a:t>
            </a:r>
          </a:p>
          <a:p>
            <a:pPr lvl="1"/>
            <a:r>
              <a:rPr lang="en-US" sz="1800" dirty="0"/>
              <a:t>categories of users on the system</a:t>
            </a:r>
          </a:p>
          <a:p>
            <a:pPr lvl="1"/>
            <a:r>
              <a:rPr lang="en-US" sz="1800" dirty="0"/>
              <a:t>privileges they have</a:t>
            </a:r>
          </a:p>
          <a:p>
            <a:pPr lvl="1"/>
            <a:r>
              <a:rPr lang="en-US" sz="1800" dirty="0"/>
              <a:t>types of information they can access</a:t>
            </a:r>
          </a:p>
          <a:p>
            <a:r>
              <a:rPr lang="en-US" sz="2000" dirty="0"/>
              <a:t>Default accounts included as part of the system installation should be secured</a:t>
            </a:r>
          </a:p>
          <a:p>
            <a:pPr lvl="1"/>
            <a:r>
              <a:rPr lang="en-US" sz="1600" dirty="0"/>
              <a:t>those that are not required should be either removed or disabled</a:t>
            </a:r>
          </a:p>
          <a:p>
            <a:pPr lvl="1"/>
            <a:r>
              <a:rPr lang="en-US" sz="1600" dirty="0"/>
              <a:t>policies that apply to authentication credentials configured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Configure Resource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130000"/>
            </a:pPr>
            <a:r>
              <a:rPr lang="en-US" dirty="0"/>
              <a:t>Once the users and groups are defined, appropriate permissions can be set on data and resources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130000"/>
            </a:pPr>
            <a:r>
              <a:rPr lang="en-US" dirty="0"/>
              <a:t>Many of the security hardening guides provide lists of recommended changes to the default access configuration</a:t>
            </a:r>
          </a:p>
          <a:p>
            <a:r>
              <a:rPr lang="en-US" dirty="0"/>
              <a:t>Further security possible by installing and configuring additional security tools:</a:t>
            </a:r>
          </a:p>
          <a:p>
            <a:pPr lvl="1"/>
            <a:r>
              <a:rPr lang="en-US" dirty="0"/>
              <a:t>Anti-virus software</a:t>
            </a:r>
          </a:p>
          <a:p>
            <a:pPr lvl="1"/>
            <a:r>
              <a:rPr lang="en-US" dirty="0"/>
              <a:t>Host-based firewalls</a:t>
            </a:r>
          </a:p>
          <a:p>
            <a:pPr lvl="1"/>
            <a:r>
              <a:rPr lang="en-US" dirty="0"/>
              <a:t>IDS or IPS software</a:t>
            </a:r>
          </a:p>
          <a:p>
            <a:pPr lvl="1"/>
            <a:r>
              <a:rPr lang="en-US" dirty="0"/>
              <a:t>Application white-listing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3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30000"/>
            </a:pPr>
            <a:r>
              <a:rPr lang="en-US" dirty="0"/>
              <a:t>Final step in the process of initially securing the base operating system is security testing</a:t>
            </a:r>
          </a:p>
          <a:p>
            <a:pPr lvl="1">
              <a:buSzPct val="130000"/>
            </a:pPr>
            <a:r>
              <a:rPr lang="en-US" dirty="0"/>
              <a:t>Goal: Ensure the previous security configuration steps are correctly implemented</a:t>
            </a:r>
          </a:p>
          <a:p>
            <a:pPr>
              <a:buSzPct val="130000"/>
            </a:pPr>
            <a:r>
              <a:rPr lang="en-US" dirty="0"/>
              <a:t>Checklists are included in security hardening guides</a:t>
            </a:r>
          </a:p>
          <a:p>
            <a:pPr>
              <a:buSzPct val="130000"/>
            </a:pPr>
            <a:r>
              <a:rPr lang="en-US" dirty="0"/>
              <a:t>There are programs specifically designed to: </a:t>
            </a:r>
          </a:p>
          <a:p>
            <a:pPr lvl="1">
              <a:buSzPct val="130000"/>
            </a:pPr>
            <a:r>
              <a:rPr lang="en-US" dirty="0"/>
              <a:t>Review a system to ensure that a system meets the basic security requirements</a:t>
            </a:r>
          </a:p>
          <a:p>
            <a:pPr lvl="1">
              <a:buSzPct val="130000"/>
            </a:pPr>
            <a:r>
              <a:rPr lang="en-US" dirty="0"/>
              <a:t>Scan for known vulnerabilities and poor configuration practices</a:t>
            </a:r>
          </a:p>
          <a:p>
            <a:pPr>
              <a:buSzPct val="130000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8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Application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include:</a:t>
            </a:r>
          </a:p>
          <a:p>
            <a:pPr lvl="1"/>
            <a:r>
              <a:rPr lang="en-US" dirty="0"/>
              <a:t> Creating and specifying appropriate data storage areas for application</a:t>
            </a:r>
          </a:p>
          <a:p>
            <a:pPr lvl="1"/>
            <a:r>
              <a:rPr lang="en-US" dirty="0"/>
              <a:t>Making appropriate changes to the application or service default configuration details</a:t>
            </a:r>
          </a:p>
          <a:p>
            <a:r>
              <a:rPr lang="en-US" dirty="0"/>
              <a:t>Some applications or services may include:</a:t>
            </a:r>
          </a:p>
          <a:p>
            <a:pPr lvl="1"/>
            <a:r>
              <a:rPr lang="en-US" dirty="0"/>
              <a:t>Default data, scripts, user accounts</a:t>
            </a:r>
          </a:p>
          <a:p>
            <a:r>
              <a:rPr lang="en-US" dirty="0"/>
              <a:t>Of particular concern with remotely accessed services such as Web and file transfer services</a:t>
            </a:r>
          </a:p>
          <a:p>
            <a:pPr lvl="1"/>
            <a:r>
              <a:rPr lang="en-US" dirty="0"/>
              <a:t>Risk from this form of attack is reduced by ensuring that most of the files can only be read, but not written, by the server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Encryption Technology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0420"/>
              </p:ext>
            </p:extLst>
          </p:nvPr>
        </p:nvGraphicFramePr>
        <p:xfrm>
          <a:off x="467544" y="1751038"/>
          <a:ext cx="8047806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Security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maintaining security is continuous</a:t>
            </a:r>
          </a:p>
          <a:p>
            <a:r>
              <a:rPr lang="en-US" dirty="0"/>
              <a:t>Security maintenance includes:</a:t>
            </a:r>
          </a:p>
          <a:p>
            <a:pPr lvl="1"/>
            <a:r>
              <a:rPr lang="en-US" dirty="0"/>
              <a:t>Monitoring and analyzing logging information</a:t>
            </a:r>
          </a:p>
          <a:p>
            <a:pPr lvl="1"/>
            <a:r>
              <a:rPr lang="en-US" dirty="0"/>
              <a:t>Performing regular backups</a:t>
            </a:r>
          </a:p>
          <a:p>
            <a:pPr lvl="1"/>
            <a:r>
              <a:rPr lang="en-US" dirty="0"/>
              <a:t>Recovering from security compromises</a:t>
            </a:r>
          </a:p>
          <a:p>
            <a:pPr lvl="1"/>
            <a:r>
              <a:rPr lang="en-US" dirty="0"/>
              <a:t>Regularly testing system security</a:t>
            </a:r>
          </a:p>
          <a:p>
            <a:pPr lvl="1"/>
            <a:r>
              <a:rPr lang="en-US" dirty="0"/>
              <a:t>Using appropriate software maintenance processes to patch and update all critical software, and to monitor and revise configuration as needed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Logging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90689"/>
            <a:ext cx="7200800" cy="4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Backup and Archive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560" y="1644909"/>
            <a:ext cx="2131640" cy="2101591"/>
            <a:chOff x="182" y="145000"/>
            <a:chExt cx="2085422" cy="2012691"/>
          </a:xfrm>
        </p:grpSpPr>
        <p:sp>
          <p:nvSpPr>
            <p:cNvPr id="5" name="Rounded Rectangle 4"/>
            <p:cNvSpPr/>
            <p:nvPr/>
          </p:nvSpPr>
          <p:spPr>
            <a:xfrm>
              <a:off x="182" y="145000"/>
              <a:ext cx="2085422" cy="201269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9132" y="203950"/>
              <a:ext cx="1967522" cy="1894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solidFill>
                    <a:schemeClr val="bg1"/>
                  </a:solidFill>
                  <a:latin typeface="+mj-lt"/>
                </a:rPr>
                <a:t>Performing regular backups of data is a critical control that assists with maintaining the integrity of the system and user data</a:t>
              </a:r>
              <a:endParaRPr lang="en-US" sz="160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21187" y="1644594"/>
            <a:ext cx="1675065" cy="837532"/>
            <a:chOff x="2504371" y="145000"/>
            <a:chExt cx="1675065" cy="837532"/>
          </a:xfrm>
        </p:grpSpPr>
        <p:sp>
          <p:nvSpPr>
            <p:cNvPr id="8" name="Rounded Rectangle 7"/>
            <p:cNvSpPr/>
            <p:nvPr/>
          </p:nvSpPr>
          <p:spPr>
            <a:xfrm>
              <a:off x="2504371" y="145000"/>
              <a:ext cx="1675065" cy="83753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528901" y="169530"/>
              <a:ext cx="1626005" cy="788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solidFill>
                    <a:srgbClr val="FFFFFF"/>
                  </a:solidFill>
                  <a:latin typeface="+mj-lt"/>
                </a:rPr>
                <a:t>Backup</a:t>
              </a:r>
              <a:endParaRPr lang="en-US" sz="1600" kern="12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0457" y="1658229"/>
            <a:ext cx="1675065" cy="837532"/>
            <a:chOff x="4598202" y="145000"/>
            <a:chExt cx="1675065" cy="837532"/>
          </a:xfrm>
        </p:grpSpPr>
        <p:sp>
          <p:nvSpPr>
            <p:cNvPr id="11" name="Rounded Rectangle 10"/>
            <p:cNvSpPr/>
            <p:nvPr/>
          </p:nvSpPr>
          <p:spPr>
            <a:xfrm>
              <a:off x="4598202" y="145000"/>
              <a:ext cx="1675065" cy="83753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622732" y="169530"/>
              <a:ext cx="1626005" cy="788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solidFill>
                    <a:srgbClr val="FFFFFF"/>
                  </a:solidFill>
                  <a:latin typeface="+mj-lt"/>
                </a:rPr>
                <a:t>Archive</a:t>
              </a:r>
              <a:endParaRPr lang="en-US" sz="1600" kern="12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17580" y="1610743"/>
            <a:ext cx="1947162" cy="1934566"/>
            <a:chOff x="4968559" y="2880322"/>
            <a:chExt cx="1947162" cy="1934566"/>
          </a:xfrm>
        </p:grpSpPr>
        <p:sp>
          <p:nvSpPr>
            <p:cNvPr id="14" name="Rounded Rectangle 13"/>
            <p:cNvSpPr/>
            <p:nvPr/>
          </p:nvSpPr>
          <p:spPr>
            <a:xfrm>
              <a:off x="4968559" y="2880322"/>
              <a:ext cx="1947162" cy="193456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5025221" y="2936984"/>
              <a:ext cx="1833838" cy="1821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solidFill>
                    <a:srgbClr val="FFFFFF"/>
                  </a:solidFill>
                  <a:latin typeface="+mj-lt"/>
                </a:rPr>
                <a:t>Needs and policy relating to backup and archive should be determined during the system planning stage</a:t>
              </a:r>
              <a:endParaRPr lang="en-US" sz="1600" kern="1200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18384" y="3598650"/>
            <a:ext cx="1152128" cy="739277"/>
            <a:chOff x="7227063" y="2288949"/>
            <a:chExt cx="1340052" cy="837532"/>
          </a:xfrm>
        </p:grpSpPr>
        <p:sp>
          <p:nvSpPr>
            <p:cNvPr id="20" name="Rounded Rectangle 19"/>
            <p:cNvSpPr/>
            <p:nvPr/>
          </p:nvSpPr>
          <p:spPr>
            <a:xfrm>
              <a:off x="7227063" y="2288949"/>
              <a:ext cx="1340052" cy="83753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7251593" y="2313479"/>
              <a:ext cx="1290992" cy="788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5715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>
                  <a:solidFill>
                    <a:srgbClr val="000000"/>
                  </a:solidFill>
                  <a:latin typeface="+mj-lt"/>
                </a:rPr>
                <a:t>Kept online or offline</a:t>
              </a:r>
              <a:endParaRPr lang="en-US" sz="1100" kern="12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2160" y="4321858"/>
            <a:ext cx="2149027" cy="2171016"/>
            <a:chOff x="7227063" y="3335864"/>
            <a:chExt cx="1340052" cy="1559694"/>
          </a:xfrm>
        </p:grpSpPr>
        <p:sp>
          <p:nvSpPr>
            <p:cNvPr id="18" name="Rounded Rectangle 17"/>
            <p:cNvSpPr/>
            <p:nvPr/>
          </p:nvSpPr>
          <p:spPr>
            <a:xfrm>
              <a:off x="7227063" y="3335864"/>
              <a:ext cx="1340052" cy="155969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6"/>
            <p:cNvSpPr/>
            <p:nvPr/>
          </p:nvSpPr>
          <p:spPr>
            <a:xfrm>
              <a:off x="7266312" y="3375113"/>
              <a:ext cx="1261554" cy="14811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t" anchorCtr="0">
              <a:noAutofit/>
            </a:bodyPr>
            <a:lstStyle/>
            <a:p>
              <a:pPr marL="5715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0000"/>
                  </a:solidFill>
                  <a:latin typeface="+mj-lt"/>
                </a:rPr>
                <a:t>Stored locally or transported to a remote site</a:t>
              </a:r>
              <a:endParaRPr lang="en-US" sz="1100" kern="1200" dirty="0">
                <a:solidFill>
                  <a:srgbClr val="000000"/>
                </a:solidFill>
                <a:latin typeface="+mj-lt"/>
              </a:endParaRPr>
            </a:p>
            <a:p>
              <a:pPr marL="236538" lvl="1" indent="-66675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b="1" kern="1200" dirty="0">
                  <a:solidFill>
                    <a:srgbClr val="000000"/>
                  </a:solidFill>
                </a:rPr>
                <a:t> Trade-offs include ease of implementation and cost versus greater security and robustness against different threats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19318" y="2586460"/>
            <a:ext cx="1485648" cy="1710867"/>
            <a:chOff x="4933215" y="1191915"/>
            <a:chExt cx="1485648" cy="1359466"/>
          </a:xfrm>
        </p:grpSpPr>
        <p:sp>
          <p:nvSpPr>
            <p:cNvPr id="23" name="Rounded Rectangle 22"/>
            <p:cNvSpPr/>
            <p:nvPr/>
          </p:nvSpPr>
          <p:spPr>
            <a:xfrm>
              <a:off x="4933215" y="1191915"/>
              <a:ext cx="1485648" cy="135946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4973032" y="1231732"/>
              <a:ext cx="1406014" cy="1279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>
                  <a:solidFill>
                    <a:srgbClr val="000000"/>
                  </a:solidFill>
                  <a:latin typeface="+mj-lt"/>
                </a:rPr>
                <a:t>The process of retaining copies of data over extended periods of time in order to meet legal and operational requirements to access past data</a:t>
              </a:r>
              <a:endParaRPr lang="en-US" sz="1100" kern="1200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6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Linux/Unix Security: Patch/</a:t>
            </a:r>
            <a:r>
              <a:rPr lang="en-US" b="1" dirty="0" err="1">
                <a:solidFill>
                  <a:srgbClr val="FF0000"/>
                </a:solidFill>
              </a:rPr>
              <a:t>Configs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Patch management</a:t>
            </a:r>
          </a:p>
          <a:p>
            <a:pPr lvl="1"/>
            <a:r>
              <a:rPr lang="en-US" dirty="0"/>
              <a:t>keeping security patches up to date is a widely recognized and critical control for maintaining security</a:t>
            </a:r>
          </a:p>
          <a:p>
            <a:pPr lvl="1"/>
            <a:r>
              <a:rPr lang="en-US" dirty="0"/>
              <a:t>application and service configuration</a:t>
            </a:r>
          </a:p>
          <a:p>
            <a:pPr lvl="1"/>
            <a:r>
              <a:rPr lang="en-US" dirty="0"/>
              <a:t>most commonly implemented using separate text files for each application and service</a:t>
            </a:r>
          </a:p>
          <a:p>
            <a:pPr lvl="1"/>
            <a:r>
              <a:rPr lang="en-US" dirty="0"/>
              <a:t>generally located either in the /</a:t>
            </a:r>
            <a:r>
              <a:rPr lang="en-US" dirty="0" err="1"/>
              <a:t>etc</a:t>
            </a:r>
            <a:r>
              <a:rPr lang="en-US" dirty="0"/>
              <a:t> directory or in the installation tree for a specific application</a:t>
            </a:r>
          </a:p>
          <a:p>
            <a:pPr lvl="1"/>
            <a:r>
              <a:rPr lang="en-US" dirty="0"/>
              <a:t>individual user configurations that can override the system defaults are located in hidden “dot” files in each user’s home directory</a:t>
            </a:r>
          </a:p>
          <a:p>
            <a:pPr lvl="1"/>
            <a:r>
              <a:rPr lang="en-US" dirty="0"/>
              <a:t>most important changes needed to improve system security are to disable services and applications that are not required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Linux/Unix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Users, groups, and permissions</a:t>
            </a:r>
          </a:p>
          <a:p>
            <a:pPr lvl="1"/>
            <a:r>
              <a:rPr lang="en-US" dirty="0"/>
              <a:t>access is specified as granting read, write, and execute permissions to each of owner, group, and others for each resource</a:t>
            </a:r>
          </a:p>
          <a:p>
            <a:pPr lvl="1"/>
            <a:r>
              <a:rPr lang="en-US" dirty="0"/>
              <a:t>guides recommend changing the access permissions for critical directories and files</a:t>
            </a:r>
          </a:p>
          <a:p>
            <a:pPr lvl="1"/>
            <a:r>
              <a:rPr lang="en-US" dirty="0"/>
              <a:t>local exploit</a:t>
            </a:r>
          </a:p>
          <a:p>
            <a:pPr lvl="2"/>
            <a:r>
              <a:rPr lang="en-US" dirty="0"/>
              <a:t>software vulnerability that can be exploited by an attacker to gain elevated privileges</a:t>
            </a:r>
          </a:p>
          <a:p>
            <a:pPr lvl="1"/>
            <a:r>
              <a:rPr lang="en-US" dirty="0"/>
              <a:t>remote exploit</a:t>
            </a:r>
          </a:p>
          <a:p>
            <a:pPr lvl="2"/>
            <a:r>
              <a:rPr lang="en-US" dirty="0"/>
              <a:t>software vulnerability in a network server that could be triggered by a remote attacker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f1.pdf"/>
          <p:cNvPicPr preferRelativeResize="0">
            <a:picLocks noGrp="1"/>
          </p:cNvPicPr>
          <p:nvPr>
            <p:ph type="pic" idx="1"/>
          </p:nvPr>
        </p:nvPicPr>
        <p:blipFill rotWithShape="1">
          <a:blip r:embed="rId3"/>
          <a:srcRect t="9323" b="9323"/>
          <a:stretch/>
        </p:blipFill>
        <p:spPr>
          <a:xfrm>
            <a:off x="2411760" y="1196752"/>
            <a:ext cx="5168677" cy="5393902"/>
          </a:xfrm>
        </p:spPr>
      </p:pic>
      <p:sp>
        <p:nvSpPr>
          <p:cNvPr id="19" name="TextBox 18"/>
          <p:cNvSpPr txBox="1"/>
          <p:nvPr/>
        </p:nvSpPr>
        <p:spPr>
          <a:xfrm>
            <a:off x="620130" y="2204864"/>
            <a:ext cx="7984318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Wingdings" charset="2"/>
              <a:buChar char="§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Each layer is vulnerable to attack from below if the lower layers are not secured appropriately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endParaRPr lang="en-US" sz="2800" dirty="0">
              <a:solidFill>
                <a:schemeClr val="accent2">
                  <a:lumMod val="50000"/>
                </a:schemeClr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620687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OS Security Layers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7265" y="55791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Linux/Unix Security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Chroot</a:t>
            </a:r>
            <a:r>
              <a:rPr lang="en-US" dirty="0"/>
              <a:t> jail</a:t>
            </a:r>
          </a:p>
          <a:p>
            <a:pPr lvl="1"/>
            <a:r>
              <a:rPr lang="en-US" dirty="0"/>
              <a:t>restricts the server’s view of the file system to just a specified portion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chroot</a:t>
            </a:r>
            <a:r>
              <a:rPr lang="en-US" dirty="0"/>
              <a:t> system call to confine a process by mapping the root of the </a:t>
            </a:r>
            <a:r>
              <a:rPr lang="en-US" dirty="0" err="1"/>
              <a:t>filesystem</a:t>
            </a:r>
            <a:r>
              <a:rPr lang="en-US" dirty="0"/>
              <a:t> to some other directory</a:t>
            </a:r>
          </a:p>
          <a:p>
            <a:pPr lvl="1"/>
            <a:r>
              <a:rPr lang="en-US" dirty="0"/>
              <a:t>file directories outside the </a:t>
            </a:r>
            <a:r>
              <a:rPr lang="en-US" dirty="0" err="1"/>
              <a:t>chroot</a:t>
            </a:r>
            <a:r>
              <a:rPr lang="en-US" dirty="0"/>
              <a:t> jail aren’t visible or reachable </a:t>
            </a:r>
          </a:p>
          <a:p>
            <a:pPr lvl="1"/>
            <a:r>
              <a:rPr lang="en-US" dirty="0"/>
              <a:t>main disadvantage is added complexity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Windows Security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573165"/>
              </p:ext>
            </p:extLst>
          </p:nvPr>
        </p:nvGraphicFramePr>
        <p:xfrm>
          <a:off x="755576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2286000"/>
            <a:ext cx="816095" cy="548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3048000"/>
            <a:ext cx="816095" cy="5484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3810000"/>
            <a:ext cx="816095" cy="5484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5410200"/>
            <a:ext cx="816095" cy="5484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4419600"/>
            <a:ext cx="616857" cy="9108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Windows Security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8599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Windows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Other security controls</a:t>
            </a:r>
          </a:p>
          <a:p>
            <a:pPr lvl="1"/>
            <a:r>
              <a:rPr lang="en-US" dirty="0"/>
              <a:t>Essential that anti-virus, anti-spyware, personal firewall, and other malware and attack detection and handling software packages are installed and configured</a:t>
            </a:r>
          </a:p>
          <a:p>
            <a:pPr lvl="1"/>
            <a:r>
              <a:rPr lang="en-US" dirty="0"/>
              <a:t>Current generation Windows systems include basic firewall and malware countermeasure capabilities</a:t>
            </a:r>
          </a:p>
          <a:p>
            <a:pPr lvl="1"/>
            <a:r>
              <a:rPr lang="en-US" dirty="0"/>
              <a:t>Important to ensure the set of products in use are compatible</a:t>
            </a:r>
          </a:p>
          <a:p>
            <a:pPr lvl="1"/>
            <a:r>
              <a:rPr lang="en-US" dirty="0"/>
              <a:t>Windows systems also support a range of cryptographic functions:</a:t>
            </a:r>
          </a:p>
          <a:p>
            <a:pPr lvl="1"/>
            <a:r>
              <a:rPr lang="en-US" dirty="0"/>
              <a:t>Encrypting files and directories using the Encrypting File System (EFS)</a:t>
            </a:r>
          </a:p>
          <a:p>
            <a:pPr lvl="1"/>
            <a:r>
              <a:rPr lang="en-US" dirty="0"/>
              <a:t>Full-disk encryption with AES using BitLocker</a:t>
            </a:r>
          </a:p>
          <a:p>
            <a:pPr lvl="1"/>
            <a:r>
              <a:rPr lang="en-US" dirty="0"/>
              <a:t>“Microsoft Baseline Security Analyzer”</a:t>
            </a:r>
          </a:p>
          <a:p>
            <a:pPr lvl="1"/>
            <a:r>
              <a:rPr lang="en-US" dirty="0"/>
              <a:t>Free, easy to use tool that checks for compliance with Microsoft’s security recommendations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technology that provides an abstraction of the resources used by some software which runs in a simulated environment called a virtual machine (VM)</a:t>
            </a:r>
          </a:p>
          <a:p>
            <a:pPr lvl="0"/>
            <a:r>
              <a:rPr lang="en-US" dirty="0"/>
              <a:t>Benefits include better efficiency in the use of the physical system resources</a:t>
            </a:r>
          </a:p>
          <a:p>
            <a:pPr lvl="0"/>
            <a:r>
              <a:rPr lang="en-US" dirty="0"/>
              <a:t>Provides support for multiple distinct operating systems and associated applications on one physical system</a:t>
            </a:r>
          </a:p>
          <a:p>
            <a:pPr lvl="0"/>
            <a:r>
              <a:rPr lang="en-US" dirty="0"/>
              <a:t>Raises additional security concerns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Virtualization Alternatives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5692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Full Virtualization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Native virtualization</a:t>
            </a:r>
            <a:r>
              <a:rPr lang="en-US" dirty="0"/>
              <a:t>: the hypervisor executes directly on the underlying hardware</a:t>
            </a:r>
          </a:p>
          <a:p>
            <a:r>
              <a:rPr lang="en-US" dirty="0"/>
              <a:t>Hosted OS is just another app</a:t>
            </a:r>
          </a:p>
          <a:p>
            <a:r>
              <a:rPr lang="en-US" dirty="0"/>
              <a:t>More secure: fewer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424308"/>
            <a:ext cx="4680520" cy="24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9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Full Virtualization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Hosted virtualization</a:t>
            </a:r>
            <a:r>
              <a:rPr lang="en-US" dirty="0"/>
              <a:t>: Hosted OS run along other apps</a:t>
            </a:r>
          </a:p>
          <a:p>
            <a:r>
              <a:rPr lang="en-US" dirty="0"/>
              <a:t>Adds additional layers: increased security concerns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5325"/>
            <a:ext cx="4370545" cy="29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Virtualization Security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concerns include:</a:t>
            </a:r>
          </a:p>
          <a:p>
            <a:pPr lvl="1"/>
            <a:r>
              <a:rPr lang="en-US" b="1" dirty="0"/>
              <a:t>Guest OS isolation</a:t>
            </a:r>
            <a:r>
              <a:rPr lang="en-US" dirty="0"/>
              <a:t>: ensuring that programs executing within a guest OS may only access and use the resources allocated to it</a:t>
            </a:r>
          </a:p>
          <a:p>
            <a:pPr lvl="1"/>
            <a:r>
              <a:rPr lang="en-US" dirty="0"/>
              <a:t>Guest OS monitoring by the </a:t>
            </a:r>
            <a:r>
              <a:rPr lang="en-US" b="1" dirty="0"/>
              <a:t>hypervisor</a:t>
            </a:r>
            <a:r>
              <a:rPr lang="en-US" dirty="0"/>
              <a:t>: has privileged access to the programs and data in each guest OS and </a:t>
            </a:r>
            <a:r>
              <a:rPr lang="en-US" b="1" i="1" dirty="0"/>
              <a:t>must be trust</a:t>
            </a:r>
          </a:p>
          <a:p>
            <a:pPr lvl="1"/>
            <a:r>
              <a:rPr lang="en-US" dirty="0"/>
              <a:t>Virtualized environment security: particularly </a:t>
            </a:r>
            <a:r>
              <a:rPr lang="en-US" b="1" dirty="0"/>
              <a:t>image</a:t>
            </a:r>
            <a:r>
              <a:rPr lang="en-US" dirty="0"/>
              <a:t> and </a:t>
            </a:r>
            <a:r>
              <a:rPr lang="en-US" b="1" dirty="0"/>
              <a:t>snapshot</a:t>
            </a:r>
            <a:r>
              <a:rPr lang="en-US" dirty="0"/>
              <a:t> </a:t>
            </a:r>
            <a:r>
              <a:rPr lang="en-US" b="1" dirty="0"/>
              <a:t>management</a:t>
            </a:r>
            <a:r>
              <a:rPr lang="en-US" dirty="0"/>
              <a:t> which attackers may attempt to view or modify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Hypervisor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be </a:t>
            </a:r>
          </a:p>
          <a:p>
            <a:pPr lvl="1"/>
            <a:r>
              <a:rPr lang="en-US" dirty="0"/>
              <a:t>secured using a process similar to securing an operating system</a:t>
            </a:r>
          </a:p>
          <a:p>
            <a:pPr lvl="1"/>
            <a:r>
              <a:rPr lang="en-US" dirty="0"/>
              <a:t>installed in an isolated environment</a:t>
            </a:r>
          </a:p>
          <a:p>
            <a:pPr lvl="1"/>
            <a:r>
              <a:rPr lang="en-US" dirty="0"/>
              <a:t>configured so that it is updated automatically</a:t>
            </a:r>
          </a:p>
          <a:p>
            <a:pPr lvl="1"/>
            <a:r>
              <a:rPr lang="en-US" dirty="0"/>
              <a:t>monitored for any signs of compromise</a:t>
            </a:r>
          </a:p>
          <a:p>
            <a:pPr lvl="1"/>
            <a:r>
              <a:rPr lang="en-US" dirty="0"/>
              <a:t>accessed only by authorized administration </a:t>
            </a:r>
          </a:p>
          <a:p>
            <a:r>
              <a:rPr lang="en-US" dirty="0"/>
              <a:t>May support both local and remote administration so must be configured appropriately</a:t>
            </a:r>
          </a:p>
          <a:p>
            <a:r>
              <a:rPr lang="en-US" dirty="0"/>
              <a:t>Remote administration access should be considered and secured in the design of any network firewall and IDS capability in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OS Hardening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2010 Australian Defense Signals Directorate (DSD) list the “Top 35 Mitigation Strategies”</a:t>
            </a:r>
          </a:p>
          <a:p>
            <a:r>
              <a:rPr lang="en-US" dirty="0"/>
              <a:t>Over 70% of the targeted cyber intrusions investigated by DSD in 2009 could have been prevented the top four measures</a:t>
            </a:r>
          </a:p>
          <a:p>
            <a:r>
              <a:rPr lang="en-US" dirty="0"/>
              <a:t>The top four measures for prevention are:</a:t>
            </a:r>
          </a:p>
          <a:p>
            <a:pPr lvl="1"/>
            <a:r>
              <a:rPr lang="en-US" dirty="0"/>
              <a:t>white-list approved applications</a:t>
            </a:r>
          </a:p>
          <a:p>
            <a:pPr lvl="1"/>
            <a:r>
              <a:rPr lang="en-US" dirty="0"/>
              <a:t>patch third-party applications and OS vulnerabilities</a:t>
            </a:r>
          </a:p>
          <a:p>
            <a:pPr lvl="1"/>
            <a:r>
              <a:rPr lang="en-US" dirty="0"/>
              <a:t>restrict admin privileges to users who need them</a:t>
            </a:r>
          </a:p>
          <a:p>
            <a:pPr lvl="1"/>
            <a:r>
              <a:rPr lang="en-US" dirty="0"/>
              <a:t>create a defense-in-depth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6703156" y="3114909"/>
            <a:ext cx="380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DSD list similar to NSA top 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Summary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AU" sz="2000" dirty="0"/>
              <a:t>System security planning</a:t>
            </a:r>
          </a:p>
          <a:p>
            <a:r>
              <a:rPr lang="en-AU" sz="2000" dirty="0"/>
              <a:t>operating systems hardening</a:t>
            </a:r>
          </a:p>
          <a:p>
            <a:pPr lvl="1"/>
            <a:r>
              <a:rPr lang="en-AU" sz="1800" dirty="0"/>
              <a:t>initial setup and patching</a:t>
            </a:r>
          </a:p>
          <a:p>
            <a:pPr lvl="1"/>
            <a:r>
              <a:rPr lang="en-AU" sz="1800" dirty="0"/>
              <a:t>remove unnecessary services</a:t>
            </a:r>
          </a:p>
          <a:p>
            <a:pPr lvl="1"/>
            <a:r>
              <a:rPr lang="en-AU" sz="1800" dirty="0"/>
              <a:t>configure users and groups</a:t>
            </a:r>
          </a:p>
          <a:p>
            <a:pPr lvl="1"/>
            <a:r>
              <a:rPr lang="en-AU" sz="1800" dirty="0"/>
              <a:t>test system security</a:t>
            </a:r>
          </a:p>
          <a:p>
            <a:r>
              <a:rPr lang="en-AU" sz="2000" dirty="0"/>
              <a:t>Application security</a:t>
            </a:r>
          </a:p>
          <a:p>
            <a:pPr lvl="1"/>
            <a:r>
              <a:rPr lang="en-AU" sz="1800" dirty="0"/>
              <a:t>application configuration</a:t>
            </a:r>
          </a:p>
          <a:p>
            <a:pPr lvl="1"/>
            <a:r>
              <a:rPr lang="en-AU" sz="1800" dirty="0"/>
              <a:t>encryption technology</a:t>
            </a:r>
          </a:p>
          <a:p>
            <a:pPr lvl="1"/>
            <a:r>
              <a:rPr lang="en-AU" sz="1800" dirty="0"/>
              <a:t>security maintenance</a:t>
            </a:r>
          </a:p>
          <a:p>
            <a:pPr lvl="1"/>
            <a:r>
              <a:rPr lang="en-AU" sz="1800" dirty="0"/>
              <a:t>data backup</a:t>
            </a:r>
          </a:p>
          <a:p>
            <a:pPr lvl="1"/>
            <a:r>
              <a:rPr lang="en-AU" sz="1800" dirty="0"/>
              <a:t>virtualization security</a:t>
            </a:r>
          </a:p>
          <a:p>
            <a:pPr lvl="2"/>
            <a:r>
              <a:rPr lang="en-AU" sz="1600" dirty="0"/>
              <a:t>virtualization alternatives</a:t>
            </a:r>
          </a:p>
          <a:p>
            <a:pPr lvl="1"/>
            <a:endParaRPr lang="en-AU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038600" cy="4419600"/>
          </a:xfrm>
        </p:spPr>
        <p:txBody>
          <a:bodyPr/>
          <a:lstStyle/>
          <a:p>
            <a:pPr lvl="1"/>
            <a:endParaRPr lang="en-AU" sz="1800" dirty="0"/>
          </a:p>
          <a:p>
            <a:r>
              <a:rPr lang="en-AU" sz="2000" dirty="0"/>
              <a:t>Linux/Unix security</a:t>
            </a:r>
          </a:p>
          <a:p>
            <a:pPr lvl="1"/>
            <a:r>
              <a:rPr lang="en-AU" sz="1800" dirty="0"/>
              <a:t>patch management</a:t>
            </a:r>
          </a:p>
          <a:p>
            <a:pPr lvl="1"/>
            <a:r>
              <a:rPr lang="en-AU" sz="1800" dirty="0"/>
              <a:t>application configuration</a:t>
            </a:r>
          </a:p>
          <a:p>
            <a:pPr lvl="1"/>
            <a:r>
              <a:rPr lang="en-AU" sz="1800" dirty="0"/>
              <a:t>users, groups, permissions</a:t>
            </a:r>
          </a:p>
          <a:p>
            <a:pPr lvl="1"/>
            <a:r>
              <a:rPr lang="en-AU" sz="1800" dirty="0"/>
              <a:t>remote access</a:t>
            </a:r>
          </a:p>
          <a:p>
            <a:pPr lvl="1"/>
            <a:r>
              <a:rPr lang="en-AU" sz="1800" dirty="0"/>
              <a:t>security testing</a:t>
            </a:r>
          </a:p>
          <a:p>
            <a:r>
              <a:rPr lang="en-AU" sz="2000" dirty="0"/>
              <a:t>W</a:t>
            </a:r>
            <a:r>
              <a:rPr lang="en-AU" sz="2000"/>
              <a:t>indows </a:t>
            </a:r>
            <a:r>
              <a:rPr lang="en-AU" sz="2000" dirty="0"/>
              <a:t>security</a:t>
            </a:r>
          </a:p>
          <a:p>
            <a:pPr lvl="1"/>
            <a:r>
              <a:rPr lang="en-AU" sz="1800" dirty="0"/>
              <a:t>patch management</a:t>
            </a:r>
          </a:p>
          <a:p>
            <a:pPr lvl="1"/>
            <a:r>
              <a:rPr lang="en-AU" sz="1800" dirty="0"/>
              <a:t>users administration and access controls</a:t>
            </a:r>
          </a:p>
          <a:p>
            <a:pPr lvl="1"/>
            <a:r>
              <a:rPr lang="en-AU" sz="1800" dirty="0"/>
              <a:t>application and service         configuration</a:t>
            </a:r>
          </a:p>
          <a:p>
            <a:pPr lvl="1"/>
            <a:r>
              <a:rPr lang="en-AU" sz="1800" dirty="0"/>
              <a:t>security testing</a:t>
            </a:r>
          </a:p>
          <a:p>
            <a:pPr lvl="1"/>
            <a:endParaRPr lang="en-AU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Operating System Security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for a system to be compromised during the installation process before it can install the latest patches</a:t>
            </a:r>
          </a:p>
          <a:p>
            <a:r>
              <a:rPr lang="en-US" dirty="0"/>
              <a:t>Building and deploying a system should be a planned process designed to counter this threat</a:t>
            </a:r>
          </a:p>
          <a:p>
            <a:r>
              <a:rPr lang="en-US" dirty="0"/>
              <a:t>Process must:</a:t>
            </a:r>
          </a:p>
          <a:p>
            <a:pPr lvl="1"/>
            <a:r>
              <a:rPr lang="en-US" dirty="0"/>
              <a:t>assess risks and plan the system deployment</a:t>
            </a:r>
          </a:p>
          <a:p>
            <a:pPr lvl="1"/>
            <a:r>
              <a:rPr lang="en-US" dirty="0"/>
              <a:t>secure the underlying operating system and then the key applications</a:t>
            </a:r>
          </a:p>
          <a:p>
            <a:pPr lvl="1"/>
            <a:r>
              <a:rPr lang="en-US" dirty="0"/>
              <a:t>ensure any critical content is secured</a:t>
            </a:r>
          </a:p>
          <a:p>
            <a:pPr lvl="1"/>
            <a:r>
              <a:rPr lang="en-US" dirty="0"/>
              <a:t>ensure appropriate network protection mechanisms are used</a:t>
            </a:r>
          </a:p>
          <a:p>
            <a:pPr lvl="1"/>
            <a:r>
              <a:rPr lang="en-US" dirty="0"/>
              <a:t>ensure appropriate processes are used to maintain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System Security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5704"/>
          </a:xfrm>
        </p:spPr>
        <p:txBody>
          <a:bodyPr>
            <a:normAutofit/>
          </a:bodyPr>
          <a:lstStyle/>
          <a:p>
            <a:r>
              <a:rPr lang="en-US" sz="2400" dirty="0"/>
              <a:t>The first step in deploying a new system is planning</a:t>
            </a:r>
          </a:p>
          <a:p>
            <a:pPr lvl="1"/>
            <a:r>
              <a:rPr lang="en-US" sz="2000" dirty="0"/>
              <a:t>Plan needs to identify appropriate personnel and training to install and manage the system</a:t>
            </a:r>
          </a:p>
          <a:p>
            <a:pPr lvl="1"/>
            <a:r>
              <a:rPr lang="en-US" sz="2000" dirty="0"/>
              <a:t>Planning process needs to determine security requirements for the system, applications, data, and users</a:t>
            </a:r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Aim: maximize security while minimizing costs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6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37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Security Planning Process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51303767"/>
              </p:ext>
            </p:extLst>
          </p:nvPr>
        </p:nvGraphicFramePr>
        <p:xfrm>
          <a:off x="467544" y="836712"/>
          <a:ext cx="8305800" cy="5434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Operating Systems Hardening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critical step in securing a system is to secure the base operating system</a:t>
            </a:r>
          </a:p>
          <a:p>
            <a:r>
              <a:rPr lang="en-US" dirty="0"/>
              <a:t>Basic steps</a:t>
            </a:r>
          </a:p>
          <a:p>
            <a:pPr lvl="1"/>
            <a:r>
              <a:rPr lang="en-US" dirty="0"/>
              <a:t>Install and patch the operating system</a:t>
            </a:r>
          </a:p>
          <a:p>
            <a:pPr lvl="1"/>
            <a:r>
              <a:rPr lang="en-US" dirty="0"/>
              <a:t>Harden and configure the operating system to adequately address the identified security needs of the system</a:t>
            </a:r>
          </a:p>
          <a:p>
            <a:pPr lvl="1"/>
            <a:r>
              <a:rPr lang="en-US" dirty="0"/>
              <a:t>Install and configure additional security controls, such as anti-virus, host-based firewalls, and intrusion detection system (IDS)</a:t>
            </a:r>
          </a:p>
          <a:p>
            <a:pPr lvl="1"/>
            <a:r>
              <a:rPr lang="en-US" dirty="0"/>
              <a:t>Test the security of the basic operating system to ensure that the steps taken adequately address its security needs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622" y="260648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Initial Setup and Patching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180957"/>
              </p:ext>
            </p:extLst>
          </p:nvPr>
        </p:nvGraphicFramePr>
        <p:xfrm>
          <a:off x="603622" y="1340768"/>
          <a:ext cx="82296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Remove Unnecessary Services</a:t>
            </a:r>
          </a:p>
        </p:txBody>
      </p:sp>
      <p:sp>
        <p:nvSpPr>
          <p:cNvPr id="84" name="Content Placeholder 8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if fewer software packages are available to run the risk is reduced</a:t>
            </a:r>
          </a:p>
          <a:p>
            <a:r>
              <a:rPr lang="en-US"/>
              <a:t>system planning process should identify what is actually required for a given system</a:t>
            </a:r>
            <a:endParaRPr lang="en-US" dirty="0"/>
          </a:p>
        </p:txBody>
      </p:sp>
      <p:sp>
        <p:nvSpPr>
          <p:cNvPr id="85" name="Content Placeholder 8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when performing the initial installation the supplied defaults should not be used</a:t>
            </a:r>
          </a:p>
          <a:p>
            <a:pPr lvl="1"/>
            <a:r>
              <a:rPr lang="en-US" sz="2000" dirty="0"/>
              <a:t>default configuration is set to maximize ease of use and functionality rather than security</a:t>
            </a:r>
          </a:p>
          <a:p>
            <a:pPr lvl="1"/>
            <a:r>
              <a:rPr lang="en-US" sz="2000" dirty="0"/>
              <a:t>if additional packages are needed later they can be installed when they are required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eecs-blue">
  <a:themeElements>
    <a:clrScheme name="1_eecs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eecs-blue">
      <a:majorFont>
        <a:latin typeface="Trebuchet MS"/>
        <a:ea typeface=""/>
        <a:cs typeface="Lucida Sans Unicode"/>
      </a:majorFont>
      <a:minorFont>
        <a:latin typeface="Trebuchet MS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eecs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cs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cs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cs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cs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cs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ecs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ecs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ecs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ecs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ecs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ecs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ecs-blue">
  <a:themeElements>
    <a:clrScheme name="2_eecs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eecs-blue">
      <a:majorFont>
        <a:latin typeface="Trebuchet MS"/>
        <a:ea typeface=""/>
        <a:cs typeface="Lucida Sans Unicode"/>
      </a:majorFont>
      <a:minorFont>
        <a:latin typeface="Trebuchet MS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eecs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ecs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ecs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ecs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ecs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ecs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ecs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ecs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ecs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ecs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ecs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ecs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eecs-light-blue</Template>
  <TotalTime>37310</TotalTime>
  <Words>8660</Words>
  <Application>Microsoft Office PowerPoint</Application>
  <PresentationFormat>On-screen Show (4:3)</PresentationFormat>
  <Paragraphs>832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Lucida Sans</vt:lpstr>
      <vt:lpstr>Times New Roman</vt:lpstr>
      <vt:lpstr>Trebuchet MS</vt:lpstr>
      <vt:lpstr>Wingdings</vt:lpstr>
      <vt:lpstr>1_eecs-blue</vt:lpstr>
      <vt:lpstr>2_eecs-blue</vt:lpstr>
      <vt:lpstr>Office Theme</vt:lpstr>
      <vt:lpstr>1_Office Theme</vt:lpstr>
      <vt:lpstr>Computer Security: Principles and Practice</vt:lpstr>
      <vt:lpstr>PowerPoint Presentation</vt:lpstr>
      <vt:lpstr>OS Hardening Measures</vt:lpstr>
      <vt:lpstr>Operating System Security</vt:lpstr>
      <vt:lpstr>System Security Planning</vt:lpstr>
      <vt:lpstr>System Security Planning Process</vt:lpstr>
      <vt:lpstr>Operating Systems Hardening</vt:lpstr>
      <vt:lpstr>Initial Setup and Patching</vt:lpstr>
      <vt:lpstr>Remove Unnecessary Services</vt:lpstr>
      <vt:lpstr>Configure Users and Privileges </vt:lpstr>
      <vt:lpstr>Configure Resource Controls</vt:lpstr>
      <vt:lpstr>System Testing</vt:lpstr>
      <vt:lpstr>Application Configuration</vt:lpstr>
      <vt:lpstr>Encryption Technology</vt:lpstr>
      <vt:lpstr>Security Maintenance</vt:lpstr>
      <vt:lpstr>Logging</vt:lpstr>
      <vt:lpstr>Data Backup and Archive</vt:lpstr>
      <vt:lpstr>Linux/Unix Security: Patch/Configs</vt:lpstr>
      <vt:lpstr>Linux/Unix Security</vt:lpstr>
      <vt:lpstr>Linux/Unix Security</vt:lpstr>
      <vt:lpstr>Windows Security</vt:lpstr>
      <vt:lpstr>Windows Security</vt:lpstr>
      <vt:lpstr>Windows Security</vt:lpstr>
      <vt:lpstr>Virtualization</vt:lpstr>
      <vt:lpstr>Virtualization Alternatives</vt:lpstr>
      <vt:lpstr>Full Virtualization Variations</vt:lpstr>
      <vt:lpstr>Full Virtualization Variations</vt:lpstr>
      <vt:lpstr>Virtualization Security Issues</vt:lpstr>
      <vt:lpstr>Hypervisor Security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keywords/>
  <dc:description/>
  <cp:lastModifiedBy>DELL</cp:lastModifiedBy>
  <cp:revision>214</cp:revision>
  <dcterms:created xsi:type="dcterms:W3CDTF">2012-04-26T02:11:47Z</dcterms:created>
  <dcterms:modified xsi:type="dcterms:W3CDTF">2023-04-22T10:11:21Z</dcterms:modified>
  <cp:category/>
</cp:coreProperties>
</file>