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3" r:id="rId7"/>
    <p:sldId id="274" r:id="rId8"/>
    <p:sldId id="275" r:id="rId9"/>
    <p:sldId id="271" r:id="rId10"/>
    <p:sldId id="258" r:id="rId11"/>
    <p:sldId id="259" r:id="rId12"/>
    <p:sldId id="260" r:id="rId13"/>
    <p:sldId id="262" r:id="rId14"/>
    <p:sldId id="264" r:id="rId15"/>
    <p:sldId id="272" r:id="rId16"/>
    <p:sldId id="276" r:id="rId17"/>
    <p:sldId id="267" r:id="rId18"/>
    <p:sldId id="277" r:id="rId19"/>
    <p:sldId id="26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Sinhal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7" name="Google Shape;82;g155b8961404_0_1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91000" y="6400800"/>
            <a:ext cx="756275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1395" y="5029200"/>
            <a:ext cx="8683625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</a:rPr>
              <a:t>Amit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Sinhal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Professor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Department of Computer Science &amp; Engineering</a:t>
            </a:r>
          </a:p>
        </p:txBody>
      </p:sp>
      <p:pic>
        <p:nvPicPr>
          <p:cNvPr id="2" name="Picture 2" descr="What are Convolutional Neural Network (CNN)? | by Aviral Bhardwaj |  Becoming Human: Artificial Intelligence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23" y="990600"/>
            <a:ext cx="7010400" cy="36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does it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"/>
            <a:ext cx="5514975" cy="40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does it work? 2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276600"/>
            <a:ext cx="7115175" cy="32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s what a convolution i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iro.medium.com/max/395/1*1VJDP6qDY9-ExTuQVEOlV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381" y="196334"/>
            <a:ext cx="3805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a typeface="ＭＳ Ｐゴシック" pitchFamily="34" charset="-128"/>
              </a:rPr>
              <a:t>Convolutional </a:t>
            </a:r>
            <a:r>
              <a:rPr lang="en-US" sz="3200" b="1" dirty="0">
                <a:ea typeface="ＭＳ Ｐゴシック" pitchFamily="34" charset="-128"/>
              </a:rPr>
              <a:t>Layer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02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Conv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34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381" y="196334"/>
            <a:ext cx="3805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a typeface="ＭＳ Ｐゴシック" pitchFamily="34" charset="-128"/>
              </a:rPr>
              <a:t>Convolutional </a:t>
            </a:r>
            <a:r>
              <a:rPr lang="en-US" sz="3200" b="1" dirty="0">
                <a:ea typeface="ＭＳ Ｐゴシック" pitchFamily="34" charset="-128"/>
              </a:rPr>
              <a:t>Layer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12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iro.medium.com/max/396/1*uoWYsCV5vBU8SHFPAPao-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87" y="295687"/>
            <a:ext cx="5408970" cy="33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286573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Pooling 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942" y="3506212"/>
            <a:ext cx="83871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Similar to the Convolutional Layer, the Pooling layer is responsible for reducing the spatial size of the Convolved Feature.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is to </a:t>
            </a:r>
            <a:r>
              <a:rPr lang="en-US" sz="2400" b="1" dirty="0"/>
              <a:t>decrease the computational power required to process the data</a:t>
            </a:r>
            <a:r>
              <a:rPr lang="en-US" sz="2400" dirty="0"/>
              <a:t> through dimensionality reduction.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Furthermore</a:t>
            </a:r>
            <a:r>
              <a:rPr lang="en-US" sz="2400" dirty="0"/>
              <a:t>, it is useful for </a:t>
            </a:r>
            <a:r>
              <a:rPr lang="en-US" sz="2400" b="1" dirty="0"/>
              <a:t>extracting dominant features</a:t>
            </a:r>
            <a:r>
              <a:rPr lang="en-US" sz="2400" dirty="0"/>
              <a:t> which are rotational and positional invariant, thus maintaining the process of effectively training the model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3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5043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Pooling 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127" y="4180344"/>
            <a:ext cx="8908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Max </a:t>
            </a:r>
            <a:r>
              <a:rPr lang="en-US" sz="2400" dirty="0"/>
              <a:t>Pooling also performs as a</a:t>
            </a:r>
            <a:r>
              <a:rPr lang="en-US" sz="2400" b="1" dirty="0"/>
              <a:t> Noise Suppressant</a:t>
            </a:r>
            <a:r>
              <a:rPr lang="en-US" sz="2400" dirty="0"/>
              <a:t>. </a:t>
            </a:r>
            <a:r>
              <a:rPr lang="en-US" sz="2400" dirty="0" smtClean="0"/>
              <a:t>It </a:t>
            </a:r>
            <a:r>
              <a:rPr lang="en-US" sz="2400" dirty="0"/>
              <a:t>discards the noisy activations altogether and also performs de-noising along with dimensionality reduction.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On </a:t>
            </a:r>
            <a:r>
              <a:rPr lang="en-US" sz="2400" dirty="0"/>
              <a:t>the other hand, Average Pooling simply performs dimensionality reduction as a noise-suppressing mechanism. </a:t>
            </a:r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Hence</a:t>
            </a:r>
            <a:r>
              <a:rPr lang="en-US" sz="2400" dirty="0"/>
              <a:t>, </a:t>
            </a:r>
            <a:r>
              <a:rPr lang="en-US" sz="2400" dirty="0" smtClean="0"/>
              <a:t>generally</a:t>
            </a:r>
            <a:r>
              <a:rPr lang="en-US" sz="2400" dirty="0"/>
              <a:t> </a:t>
            </a:r>
            <a:r>
              <a:rPr lang="en-US" sz="2400" b="1" dirty="0"/>
              <a:t>Max Pooling performs a lot better than Average Pooling</a:t>
            </a:r>
            <a:r>
              <a:rPr lang="en-US" sz="2400" dirty="0"/>
              <a:t>.</a:t>
            </a:r>
          </a:p>
        </p:txBody>
      </p:sp>
      <p:pic>
        <p:nvPicPr>
          <p:cNvPr id="8194" name="Picture 2" descr="https://miro.medium.com/max/596/1*KQIEqhxzICU7thjaQBfPB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3412"/>
            <a:ext cx="4724400" cy="34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28650" y="365125"/>
            <a:ext cx="767715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flattening</a:t>
            </a:r>
            <a:endParaRPr lang="zh-TW" altLang="en-US" sz="3200" b="1" dirty="0" smtClean="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098" y="1143000"/>
            <a:ext cx="84997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next step in the process is called </a:t>
            </a:r>
            <a:r>
              <a:rPr lang="en-US" sz="2800" b="1" dirty="0"/>
              <a:t>flattening</a:t>
            </a:r>
            <a:r>
              <a:rPr lang="en-US" sz="2800" dirty="0"/>
              <a:t>. Flattening is used to convert all the resultant 2-Dimensional arrays from pooled feature maps into a single long continuous linear vector.</a:t>
            </a:r>
            <a:endParaRPr lang="en-IN" sz="2800" dirty="0"/>
          </a:p>
        </p:txBody>
      </p:sp>
      <p:pic>
        <p:nvPicPr>
          <p:cNvPr id="6146" name="Picture 2" descr="https://www.simplilearn.com/ice9/free_resources_article_thumb/flatte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9909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52400" y="188912"/>
            <a:ext cx="876300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The flattened matrix is fed as input to the fully connected layer to classify the image.</a:t>
            </a:r>
            <a:endParaRPr lang="zh-TW" altLang="en-US" sz="2400" b="1" dirty="0" smtClean="0">
              <a:ea typeface="ＭＳ Ｐゴシック" pitchFamily="34" charset="-128"/>
            </a:endParaRPr>
          </a:p>
        </p:txBody>
      </p:sp>
      <p:pic>
        <p:nvPicPr>
          <p:cNvPr id="7170" name="Picture 2" descr="https://www.simplilearn.com/ice9/free_resources_article_thumb/fully_connected_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859238" cy="287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simplilearn.com/ice9/free_resources_article_thumb/fully_connected_lay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8195"/>
            <a:ext cx="8001000" cy="30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28249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Exactly </a:t>
            </a:r>
            <a:r>
              <a:rPr lang="en-US" dirty="0"/>
              <a:t>CNN </a:t>
            </a:r>
            <a:r>
              <a:rPr lang="en-US" dirty="0" smtClean="0"/>
              <a:t>Recognizes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51743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pixels from the image are fed to the convolutional layer that performs the convolution operation 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It results in a convolved map 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The convolved map is applied to a </a:t>
            </a:r>
            <a:r>
              <a:rPr lang="en-US" sz="2200" dirty="0" err="1"/>
              <a:t>ReLU</a:t>
            </a:r>
            <a:r>
              <a:rPr lang="en-US" sz="2200" dirty="0"/>
              <a:t> function to generate a rectified feature map 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The image is processed with multiple convolutions and </a:t>
            </a:r>
            <a:r>
              <a:rPr lang="en-US" sz="2200" dirty="0" err="1"/>
              <a:t>ReLU</a:t>
            </a:r>
            <a:r>
              <a:rPr lang="en-US" sz="2200" dirty="0"/>
              <a:t> layers for locating the features 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Different pooling layers with various filters are used to identify specific parts of the image 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The pooled feature map is flattened and fed to a fully connected layer to get the final output</a:t>
            </a:r>
          </a:p>
        </p:txBody>
      </p:sp>
      <p:pic>
        <p:nvPicPr>
          <p:cNvPr id="9218" name="Picture 2" descr="https://www.simplilearn.com/ice9/free_resources_article_thumb/CNN_recognizes_a_bir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9" y="4431830"/>
            <a:ext cx="8234751" cy="24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A CNN compresses a fully connected network in two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7909"/>
            <a:ext cx="8458200" cy="2057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Reducing number of connections</a:t>
            </a:r>
          </a:p>
          <a:p>
            <a:r>
              <a:rPr lang="en-US" dirty="0" smtClean="0">
                <a:ea typeface="ＭＳ Ｐゴシック" pitchFamily="34" charset="-128"/>
              </a:rPr>
              <a:t>Shared weights on the edges</a:t>
            </a:r>
          </a:p>
          <a:p>
            <a:r>
              <a:rPr lang="en-US" dirty="0" smtClean="0">
                <a:ea typeface="ＭＳ Ｐゴシック" pitchFamily="34" charset="-128"/>
              </a:rPr>
              <a:t>Max pooling further reduces the complexity</a:t>
            </a:r>
          </a:p>
        </p:txBody>
      </p:sp>
      <p:pic>
        <p:nvPicPr>
          <p:cNvPr id="4" name="Picture 4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85309"/>
            <a:ext cx="8915400" cy="30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34203" y="130968"/>
            <a:ext cx="4918797" cy="1325563"/>
          </a:xfrm>
        </p:spPr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The whole CNN</a:t>
            </a:r>
            <a:endParaRPr lang="zh-TW" altLang="en-US" dirty="0" smtClean="0">
              <a:ea typeface="ＭＳ Ｐゴシック" pitchFamily="34" charset="-128"/>
            </a:endParaRPr>
          </a:p>
        </p:txBody>
      </p:sp>
      <p:grpSp>
        <p:nvGrpSpPr>
          <p:cNvPr id="27650" name="群組 3"/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smtClean="0">
                  <a:solidFill>
                    <a:srgbClr val="000000"/>
                  </a:solidFill>
                </a:rPr>
                <a:t>Feed- 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088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/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324218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/>
          <p:cNvSpPr txBox="1">
            <a:spLocks noChangeArrowheads="1"/>
          </p:cNvSpPr>
          <p:nvPr/>
        </p:nvSpPr>
        <p:spPr bwMode="auto">
          <a:xfrm>
            <a:off x="7424738" y="3414713"/>
            <a:ext cx="1690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/>
          <p:cNvSpPr/>
          <p:nvPr/>
        </p:nvSpPr>
        <p:spPr>
          <a:xfrm flipH="1">
            <a:off x="7026275" y="1806575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/>
          <p:cNvSpPr/>
          <p:nvPr/>
        </p:nvSpPr>
        <p:spPr>
          <a:xfrm>
            <a:off x="5168900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/>
          <p:cNvSpPr/>
          <p:nvPr/>
        </p:nvSpPr>
        <p:spPr>
          <a:xfrm>
            <a:off x="5168900" y="5080000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0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7" y="2971800"/>
            <a:ext cx="7101845" cy="27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399" y="3810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Convolutional Neural Networks </a:t>
            </a:r>
            <a:r>
              <a:rPr lang="en-US" sz="2800" dirty="0"/>
              <a:t>are a special type of feed-forward artificial neural network in which the connectivity pattern between its neuron is inspired by the </a:t>
            </a:r>
            <a:r>
              <a:rPr lang="en-US" sz="2800" b="1" dirty="0"/>
              <a:t>visual cortex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600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55" y="609600"/>
            <a:ext cx="83681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/>
              <a:t>Advantages of Convolutional Neural Networks (CNNs):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Good at detecting patterns and features in images, videos and audio signals.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Robust to translation, rotation and scaling invariance.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End-to-end training, no need for manual feature extraction.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Can handle large amounts of data and achieve high accuracy</a:t>
            </a:r>
            <a:r>
              <a:rPr lang="en-US" sz="2400" dirty="0" smtClean="0"/>
              <a:t>.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b="1" dirty="0"/>
              <a:t>Disadvantages of Convolutional Neural Networks (CNNs):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Computationally expensive to train and require a lot of memory.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Can be prone to </a:t>
            </a:r>
            <a:r>
              <a:rPr lang="en-US" sz="2400" dirty="0" err="1"/>
              <a:t>overfitting</a:t>
            </a:r>
            <a:r>
              <a:rPr lang="en-US" sz="2400" dirty="0"/>
              <a:t> if not enough data or proper regularization is used.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Requires large amount of labeled data.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400" dirty="0"/>
              <a:t>Interpretability is limited, it’s hard to understand what the network has learned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3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Consider learning an image:</a:t>
            </a:r>
            <a:endParaRPr lang="zh-TW" altLang="en-US" smtClean="0">
              <a:ea typeface="ＭＳ Ｐゴシック" pitchFamily="34" charset="-128"/>
            </a:endParaRPr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Some patterns are much smaller than the whole image</a:t>
            </a:r>
            <a:endParaRPr lang="zh-TW" altLang="en-US" smtClean="0">
              <a:ea typeface="ＭＳ Ｐゴシック" pitchFamily="34" charset="-128"/>
            </a:endParaRPr>
          </a:p>
        </p:txBody>
      </p:sp>
      <p:pic>
        <p:nvPicPr>
          <p:cNvPr id="15363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69265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4738688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4656138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/>
          <p:cNvSpPr/>
          <p:nvPr/>
        </p:nvSpPr>
        <p:spPr>
          <a:xfrm>
            <a:off x="6172200" y="5867400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  <a:ea typeface="ＭＳ Ｐゴシック" pitchFamily="34" charset="-128"/>
              </a:rPr>
              <a:t>“</a:t>
            </a:r>
            <a:r>
              <a:rPr lang="en-US" altLang="zh-TW" sz="2400">
                <a:solidFill>
                  <a:srgbClr val="FF0000"/>
                </a:solidFill>
                <a:ea typeface="ＭＳ Ｐゴシック" pitchFamily="34" charset="-128"/>
              </a:rPr>
              <a:t>beak</a:t>
            </a:r>
            <a:r>
              <a:rPr lang="en-US" altLang="zh-TW" sz="2400">
                <a:solidFill>
                  <a:srgbClr val="000000"/>
                </a:solidFill>
                <a:ea typeface="ＭＳ Ｐゴシック" pitchFamily="34" charset="-128"/>
              </a:rPr>
              <a:t>”</a:t>
            </a:r>
            <a:r>
              <a:rPr lang="zh-TW" altLang="en-US" sz="240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ＭＳ Ｐゴシック" pitchFamily="34" charset="-128"/>
              </a:rPr>
              <a:t>detector</a:t>
            </a:r>
            <a:endParaRPr lang="zh-TW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矩形 43"/>
          <p:cNvSpPr/>
          <p:nvPr/>
        </p:nvSpPr>
        <p:spPr>
          <a:xfrm>
            <a:off x="1473200" y="4738688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45"/>
          <p:cNvCxnSpPr>
            <a:stCxn id="12" idx="3"/>
            <a:endCxn id="8" idx="1"/>
          </p:cNvCxnSpPr>
          <p:nvPr/>
        </p:nvCxnSpPr>
        <p:spPr>
          <a:xfrm>
            <a:off x="1879600" y="4927600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/>
          <p:cNvSpPr txBox="1"/>
          <p:nvPr/>
        </p:nvSpPr>
        <p:spPr>
          <a:xfrm>
            <a:off x="1143000" y="3636678"/>
            <a:ext cx="7391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b="1" dirty="0">
                <a:solidFill>
                  <a:schemeClr val="tx2"/>
                </a:solidFill>
              </a:rPr>
              <a:t>Can represent a small region with fewer parameters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76750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1325563"/>
          </a:xfrm>
        </p:spPr>
        <p:txBody>
          <a:bodyPr>
            <a:normAutofit fontScale="90000"/>
          </a:bodyPr>
          <a:lstStyle/>
          <a:p>
            <a:r>
              <a:rPr lang="en-US" altLang="zh-TW" sz="2800" smtClean="0">
                <a:ea typeface="ＭＳ Ｐゴシック" pitchFamily="34" charset="-128"/>
              </a:rPr>
              <a:t>Same pattern appears in different places:</a:t>
            </a:r>
            <a:br>
              <a:rPr lang="en-US" altLang="zh-TW" sz="2800" smtClean="0">
                <a:ea typeface="ＭＳ Ｐゴシック" pitchFamily="34" charset="-128"/>
              </a:rPr>
            </a:br>
            <a:r>
              <a:rPr lang="en-US" altLang="zh-TW" sz="2800" smtClean="0">
                <a:ea typeface="ＭＳ Ｐゴシック" pitchFamily="34" charset="-128"/>
              </a:rPr>
              <a:t>They can be compressed!</a:t>
            </a:r>
            <a:br>
              <a:rPr lang="en-US" altLang="zh-TW" sz="2800" smtClean="0">
                <a:ea typeface="ＭＳ Ｐゴシック" pitchFamily="34" charset="-128"/>
              </a:rPr>
            </a:br>
            <a:r>
              <a:rPr lang="en-US" altLang="zh-TW" sz="2800" smtClean="0">
                <a:solidFill>
                  <a:srgbClr val="FF0000"/>
                </a:solidFill>
                <a:ea typeface="ＭＳ Ｐゴシック" pitchFamily="34" charset="-128"/>
              </a:rPr>
              <a:t>What about training a lot of such “small” detectors</a:t>
            </a:r>
            <a:br>
              <a:rPr lang="en-US" altLang="zh-TW" sz="280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sz="2800" smtClean="0">
                <a:solidFill>
                  <a:srgbClr val="FF0000"/>
                </a:solidFill>
                <a:ea typeface="ＭＳ Ｐゴシック" pitchFamily="34" charset="-128"/>
              </a:rPr>
              <a:t>and each detector must “move around”.</a:t>
            </a:r>
            <a:endParaRPr lang="zh-TW" altLang="en-US" sz="360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7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57810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868613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75238" y="2425700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  <a:ea typeface="ＭＳ Ｐゴシック" pitchFamily="34" charset="-128"/>
              </a:rPr>
              <a:t>“upper-left beak”</a:t>
            </a:r>
            <a:r>
              <a:rPr lang="zh-TW" altLang="en-US" sz="240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zh-TW" sz="2400">
                <a:solidFill>
                  <a:schemeClr val="tx1"/>
                </a:solidFill>
                <a:ea typeface="ＭＳ Ｐゴシック" pitchFamily="34" charset="-128"/>
              </a:rPr>
              <a:t>detector</a:t>
            </a:r>
            <a:endParaRPr lang="zh-TW" alt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1289050" y="2628900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/>
          <p:cNvSpPr/>
          <p:nvPr/>
        </p:nvSpPr>
        <p:spPr>
          <a:xfrm>
            <a:off x="1803400" y="4994275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3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652963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4648200" y="4038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/>
              <a:t>They can be compressed</a:t>
            </a:r>
          </a:p>
          <a:p>
            <a:r>
              <a:rPr lang="en-US" altLang="zh-TW" sz="2400"/>
              <a:t> to the same parameters.</a:t>
            </a:r>
            <a:endParaRPr lang="zh-TW" altLang="en-US" sz="2400"/>
          </a:p>
        </p:txBody>
      </p:sp>
      <p:cxnSp>
        <p:nvCxnSpPr>
          <p:cNvPr id="17" name="直線單箭頭接點 7"/>
          <p:cNvCxnSpPr/>
          <p:nvPr/>
        </p:nvCxnSpPr>
        <p:spPr>
          <a:xfrm>
            <a:off x="4445000" y="376872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Convolutional Neural </a:t>
            </a:r>
            <a:r>
              <a:rPr lang="en-US" b="1" dirty="0" smtClean="0"/>
              <a:t>Networks (CNN) </a:t>
            </a:r>
            <a:endParaRPr lang="en-US" b="1" dirty="0" smtClean="0">
              <a:ea typeface="ＭＳ Ｐゴシック" pitchFamily="34" charset="-128"/>
            </a:endParaRP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193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4419600" y="43815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A filter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90550" y="1143000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dirty="0" smtClean="0">
                <a:latin typeface="+mj-lt"/>
                <a:cs typeface="+mj-cs"/>
              </a:rPr>
              <a:t>A </a:t>
            </a:r>
            <a:r>
              <a:rPr lang="en-US" dirty="0">
                <a:latin typeface="+mj-lt"/>
                <a:cs typeface="+mj-cs"/>
              </a:rPr>
              <a:t>convolutional layer has a number </a:t>
            </a:r>
            <a:r>
              <a:rPr lang="en-US" dirty="0" smtClean="0">
                <a:latin typeface="+mj-lt"/>
                <a:cs typeface="+mj-cs"/>
              </a:rPr>
              <a:t>of </a:t>
            </a:r>
            <a:r>
              <a:rPr lang="en-US" dirty="0">
                <a:latin typeface="+mj-lt"/>
                <a:cs typeface="+mj-cs"/>
              </a:rPr>
              <a:t>filters that does convolutional operation. </a:t>
            </a: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3810000" y="23241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Beak detector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495800" y="27051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419099" y="5105400"/>
            <a:ext cx="8499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Aim </a:t>
            </a:r>
            <a:r>
              <a:rPr lang="en-US" sz="2400" i="1" dirty="0" smtClean="0"/>
              <a:t>is to</a:t>
            </a:r>
            <a:r>
              <a:rPr lang="en-US" sz="2400" dirty="0"/>
              <a:t> </a:t>
            </a:r>
            <a:r>
              <a:rPr lang="en-US" sz="2400" i="1" dirty="0"/>
              <a:t>reduce the images into a form that is easier to process, without losing features that are critical for getting a good prediction.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06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Convolutional Neural </a:t>
            </a:r>
            <a:r>
              <a:rPr lang="en-US" b="1" dirty="0" smtClean="0"/>
              <a:t>Networks (CNN) </a:t>
            </a:r>
            <a:endParaRPr lang="en-US" b="1" dirty="0" smtClean="0">
              <a:ea typeface="ＭＳ Ｐゴシック" pitchFamily="34" charset="-128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90550" y="1143000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dirty="0">
                <a:latin typeface="+mj-lt"/>
                <a:cs typeface="+mj-cs"/>
              </a:rPr>
              <a:t>A CNN is a neural network with some convolutional layers </a:t>
            </a:r>
            <a:r>
              <a:rPr lang="en-US" dirty="0" smtClean="0">
                <a:latin typeface="+mj-lt"/>
                <a:cs typeface="+mj-cs"/>
              </a:rPr>
              <a:t>(</a:t>
            </a:r>
            <a:r>
              <a:rPr lang="en-US" dirty="0">
                <a:latin typeface="+mj-lt"/>
                <a:cs typeface="+mj-cs"/>
              </a:rPr>
              <a:t>and some other layers).  </a:t>
            </a:r>
            <a:endParaRPr lang="en-US" dirty="0" smtClean="0">
              <a:latin typeface="+mj-lt"/>
              <a:cs typeface="+mj-cs"/>
            </a:endParaRPr>
          </a:p>
        </p:txBody>
      </p:sp>
      <p:pic>
        <p:nvPicPr>
          <p:cNvPr id="3074" name="Picture 2" descr="https://cs231n.github.io/assets/cnn/depthc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6" y="2712660"/>
            <a:ext cx="4419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s231n.github.io/assets/nn1/neuron_mode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86" y="2995579"/>
            <a:ext cx="41401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1435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Convolutional Neural </a:t>
            </a:r>
            <a:r>
              <a:rPr lang="en-US" b="1" dirty="0" smtClean="0"/>
              <a:t>Networks (CNN) </a:t>
            </a:r>
            <a:endParaRPr lang="en-US" b="1" dirty="0" smtClean="0">
              <a:ea typeface="ＭＳ Ｐゴシック" pitchFamily="34" charset="-128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18655" y="838200"/>
            <a:ext cx="8458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en-US" sz="2000" dirty="0"/>
              <a:t>Generally, a Convolutional Neural Network has three layers, which are as follows;</a:t>
            </a:r>
          </a:p>
          <a:p>
            <a:pPr algn="just"/>
            <a:r>
              <a:rPr lang="en-US" sz="2000" b="1" dirty="0"/>
              <a:t>Input:</a:t>
            </a:r>
            <a:r>
              <a:rPr lang="en-US" sz="2000" dirty="0"/>
              <a:t> If the image consists of 32 widths, 32 height encompassing three R, G, B channels, then it will hold the raw pixel([32x32x3]) values of an image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Convolution:</a:t>
            </a:r>
            <a:r>
              <a:rPr lang="en-US" sz="2000" dirty="0"/>
              <a:t> It computes the output of those neurons, which are associated with input's local regions, such that each neuron will calculate a dot product in between weights and a small region to which they are actually linked to in the input volume. For example, if we choose to incorporate 12 filters, then it will result in a volume of [32x32x12</a:t>
            </a:r>
            <a:r>
              <a:rPr lang="en-US" sz="2000" dirty="0" smtClean="0"/>
              <a:t>].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ReLU</a:t>
            </a:r>
            <a:r>
              <a:rPr lang="en-US" sz="2000" b="1" dirty="0"/>
              <a:t> Layer:</a:t>
            </a:r>
            <a:r>
              <a:rPr lang="en-US" sz="2000" dirty="0"/>
              <a:t> It is specially used to apply an activation function </a:t>
            </a:r>
            <a:r>
              <a:rPr lang="en-US" sz="2000" dirty="0" smtClean="0"/>
              <a:t>element wise, </a:t>
            </a:r>
            <a:r>
              <a:rPr lang="en-US" sz="2000" dirty="0"/>
              <a:t>like as max (0, x) thresholding at zero. It results in ([32x32x12]), which relates to an unchanged size of the volume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Pooling:</a:t>
            </a:r>
            <a:r>
              <a:rPr lang="en-US" sz="2000" dirty="0"/>
              <a:t> This layer is used to perform a </a:t>
            </a:r>
            <a:r>
              <a:rPr lang="en-US" sz="2000" dirty="0" smtClean="0"/>
              <a:t>down sampling </a:t>
            </a:r>
            <a:r>
              <a:rPr lang="en-US" sz="2000" dirty="0"/>
              <a:t>operation along the spatial dimensions (width, height) that results in [16x16x12] volume.</a:t>
            </a:r>
          </a:p>
        </p:txBody>
      </p:sp>
    </p:spTree>
    <p:extLst>
      <p:ext uri="{BB962C8B-B14F-4D97-AF65-F5344CB8AC3E}">
        <p14:creationId xmlns:p14="http://schemas.microsoft.com/office/powerpoint/2010/main" val="23143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Convolutional Neural </a:t>
            </a:r>
            <a:r>
              <a:rPr lang="en-US" b="1" dirty="0" smtClean="0"/>
              <a:t>Networks (CNN) </a:t>
            </a:r>
            <a:endParaRPr lang="en-US" b="1" dirty="0" smtClean="0">
              <a:ea typeface="ＭＳ Ｐゴシック" pitchFamily="34" charset="-128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90550" y="1143000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structure of the convolution neural </a:t>
            </a:r>
            <a:r>
              <a:rPr lang="en-US" dirty="0" smtClean="0"/>
              <a:t>network:</a:t>
            </a:r>
            <a:endParaRPr lang="en-US" dirty="0" smtClean="0">
              <a:latin typeface="+mj-lt"/>
              <a:cs typeface="+mj-cs"/>
            </a:endParaRPr>
          </a:p>
        </p:txBody>
      </p:sp>
      <p:pic>
        <p:nvPicPr>
          <p:cNvPr id="4098" name="Picture 2" descr="https://s3.amazonaws.com/static2.simplilearn.com/ice9/free_resources_article_thumb/Convolution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8" y="2209800"/>
            <a:ext cx="8443502" cy="27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552449" y="152400"/>
            <a:ext cx="7886700" cy="53275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a typeface="ＭＳ Ｐゴシック" pitchFamily="34" charset="-128"/>
              </a:rPr>
              <a:t>Convolution</a:t>
            </a:r>
            <a:endParaRPr lang="zh-TW" altLang="en-US" b="1" dirty="0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846507"/>
              </p:ext>
            </p:extLst>
          </p:nvPr>
        </p:nvGraphicFramePr>
        <p:xfrm>
          <a:off x="685800" y="27686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949325" y="5759450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79936"/>
              </p:ext>
            </p:extLst>
          </p:nvPr>
        </p:nvGraphicFramePr>
        <p:xfrm>
          <a:off x="4959350" y="2438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6491287" y="2790825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76692"/>
              </p:ext>
            </p:extLst>
          </p:nvPr>
        </p:nvGraphicFramePr>
        <p:xfrm>
          <a:off x="4959350" y="40640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" name="文字方塊 8"/>
          <p:cNvSpPr txBox="1">
            <a:spLocks noChangeArrowheads="1"/>
          </p:cNvSpPr>
          <p:nvPr/>
        </p:nvSpPr>
        <p:spPr bwMode="auto">
          <a:xfrm>
            <a:off x="6491287" y="4402137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 rot="5400000">
            <a:off x="5530056" y="5604669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5257800" y="6026150"/>
            <a:ext cx="289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dirty="0"/>
              <a:t>Each filter detects a small pattern (3 x 3). 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3621" y="774918"/>
            <a:ext cx="81256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/>
              <a:t>mathematics convolution is a mathematical operation on two functions that produces a third function that expresses how the shape of one is modified by the other.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8408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5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496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Consider learning an image:</vt:lpstr>
      <vt:lpstr>Same pattern appears in different places: They can be compressed! What about training a lot of such “small” detectors and each detector must “move around”.</vt:lpstr>
      <vt:lpstr>Convolutional Neural Networks (CNN) </vt:lpstr>
      <vt:lpstr>Convolutional Neural Networks (CNN) </vt:lpstr>
      <vt:lpstr>Convolutional Neural Networks (CNN) </vt:lpstr>
      <vt:lpstr>Convolutional Neural Networks (CNN) </vt:lpstr>
      <vt:lpstr>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Exactly CNN Recognizes</vt:lpstr>
      <vt:lpstr>A CNN compresses a fully connected network in two ways:</vt:lpstr>
      <vt:lpstr>The whole CNN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2006-08-16T00:00:00Z</dcterms:created>
  <dcterms:modified xsi:type="dcterms:W3CDTF">2023-02-09T06:00:47Z</dcterms:modified>
</cp:coreProperties>
</file>