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60" r:id="rId6"/>
    <p:sldId id="269" r:id="rId7"/>
    <p:sldId id="270" r:id="rId8"/>
    <p:sldId id="258" r:id="rId9"/>
    <p:sldId id="271" r:id="rId10"/>
    <p:sldId id="272" r:id="rId11"/>
    <p:sldId id="259" r:id="rId12"/>
    <p:sldId id="268" r:id="rId13"/>
    <p:sldId id="262" r:id="rId14"/>
    <p:sldId id="267" r:id="rId15"/>
    <p:sldId id="261" r:id="rId16"/>
    <p:sldId id="263" r:id="rId17"/>
    <p:sldId id="265" r:id="rId18"/>
    <p:sldId id="266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upervised_learning" TargetMode="External"/><Relationship Id="rId3" Type="http://schemas.openxmlformats.org/officeDocument/2006/relationships/hyperlink" Target="https://en.wikipedia.org/wiki/Chatbot" TargetMode="External"/><Relationship Id="rId7" Type="http://schemas.openxmlformats.org/officeDocument/2006/relationships/hyperlink" Target="https://en.wikipedia.org/wiki/Transfer_learn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nguage_model" TargetMode="External"/><Relationship Id="rId5" Type="http://schemas.openxmlformats.org/officeDocument/2006/relationships/hyperlink" Target="https://en.wikipedia.org/wiki/GPT-3" TargetMode="External"/><Relationship Id="rId4" Type="http://schemas.openxmlformats.org/officeDocument/2006/relationships/hyperlink" Target="https://en.wikipedia.org/wiki/OpenAI" TargetMode="External"/><Relationship Id="rId9" Type="http://schemas.openxmlformats.org/officeDocument/2006/relationships/hyperlink" Target="https://en.wikipedia.org/wiki/Reinforcement_learn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des of Interest | Deep Learning Made Fun: What is Deep Learn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96" y="141944"/>
            <a:ext cx="6583712" cy="41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2407" y="4876801"/>
            <a:ext cx="8534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Dr. </a:t>
            </a:r>
            <a:r>
              <a:rPr lang="en-US" b="1" dirty="0" err="1" smtClean="0">
                <a:solidFill>
                  <a:schemeClr val="tx1"/>
                </a:solidFill>
              </a:rPr>
              <a:t>Amit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Sinhal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Professor,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Department of Computer Science &amp; Engineering</a:t>
            </a:r>
          </a:p>
          <a:p>
            <a:pPr>
              <a:spcBef>
                <a:spcPts val="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IET, JK </a:t>
            </a:r>
            <a:r>
              <a:rPr lang="en-US" sz="2800" b="1" dirty="0" err="1" smtClean="0">
                <a:solidFill>
                  <a:schemeClr val="tx1"/>
                </a:solidFill>
              </a:rPr>
              <a:t>Lakshmipat</a:t>
            </a:r>
            <a:r>
              <a:rPr lang="en-US" sz="2800" b="1" dirty="0" smtClean="0">
                <a:solidFill>
                  <a:schemeClr val="tx1"/>
                </a:solidFill>
              </a:rPr>
              <a:t> University, Jaipur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8307" y="3954381"/>
            <a:ext cx="5562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DEEP LEARNING (CS436 )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908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581DE4-2720-47E3-8F8A-A0AFBAFD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6A28C48-367C-444A-ADEE-2C373CDF3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"/>
            <a:ext cx="8991600" cy="6568441"/>
          </a:xfrm>
        </p:spPr>
      </p:pic>
    </p:spTree>
    <p:extLst>
      <p:ext uri="{BB962C8B-B14F-4D97-AF65-F5344CB8AC3E}">
        <p14:creationId xmlns:p14="http://schemas.microsoft.com/office/powerpoint/2010/main" val="32517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8" name="Picture 2" descr="What is Deep Learning? - MachineLearningMaster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3" y="451282"/>
            <a:ext cx="8604369" cy="623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Deep Learning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69938"/>
            <a:ext cx="8396923" cy="363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75F8C57D-FF53-4737-B7DC-323712A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30" y="15874"/>
            <a:ext cx="8229600" cy="762000"/>
          </a:xfrm>
        </p:spPr>
        <p:txBody>
          <a:bodyPr>
            <a:normAutofit/>
          </a:bodyPr>
          <a:lstStyle/>
          <a:p>
            <a:r>
              <a:rPr lang="en-IN" b="1" dirty="0" smtClean="0"/>
              <a:t>Examples </a:t>
            </a:r>
            <a:r>
              <a:rPr lang="en-IN" b="1" dirty="0" smtClean="0"/>
              <a:t>of Deep </a:t>
            </a:r>
            <a:r>
              <a:rPr lang="en-IN" b="1" dirty="0"/>
              <a:t>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375" y="4685063"/>
            <a:ext cx="8445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ChatGPT</a:t>
            </a:r>
            <a:r>
              <a:rPr lang="en-US" sz="2400" dirty="0"/>
              <a:t> (</a:t>
            </a:r>
            <a:r>
              <a:rPr lang="en-US" sz="2400" b="1" dirty="0"/>
              <a:t>Generative Pre-trained </a:t>
            </a:r>
            <a:r>
              <a:rPr lang="en-US" sz="2400" b="1" dirty="0" smtClean="0"/>
              <a:t>Transformer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dirty="0" err="1">
                <a:hlinkClick r:id="rId3" tooltip="Chatbot"/>
              </a:rPr>
              <a:t>chatbot</a:t>
            </a:r>
            <a:r>
              <a:rPr lang="en-US" sz="2400" dirty="0"/>
              <a:t> launched by </a:t>
            </a:r>
            <a:r>
              <a:rPr lang="en-US" sz="2400" dirty="0" err="1">
                <a:hlinkClick r:id="rId4" tooltip="OpenAI"/>
              </a:rPr>
              <a:t>OpenAI</a:t>
            </a:r>
            <a:r>
              <a:rPr lang="en-US" sz="2400" dirty="0"/>
              <a:t> </a:t>
            </a:r>
            <a:r>
              <a:rPr lang="en-US" sz="2400" dirty="0" smtClean="0"/>
              <a:t>on November 30, </a:t>
            </a:r>
            <a:r>
              <a:rPr lang="en-US" sz="2400" dirty="0"/>
              <a:t>2022. It is built on top of </a:t>
            </a:r>
            <a:r>
              <a:rPr lang="en-US" sz="2400" dirty="0" err="1"/>
              <a:t>OpenAI's</a:t>
            </a:r>
            <a:r>
              <a:rPr lang="en-US" sz="2400" dirty="0"/>
              <a:t> </a:t>
            </a:r>
            <a:r>
              <a:rPr lang="en-US" sz="2400" dirty="0">
                <a:hlinkClick r:id="rId5" tooltip="GPT-3"/>
              </a:rPr>
              <a:t>GPT-3</a:t>
            </a:r>
            <a:r>
              <a:rPr lang="en-US" sz="2400" dirty="0"/>
              <a:t> family of large </a:t>
            </a:r>
            <a:r>
              <a:rPr lang="en-US" sz="2400" dirty="0">
                <a:hlinkClick r:id="rId6" tooltip="Language model"/>
              </a:rPr>
              <a:t>language models</a:t>
            </a:r>
            <a:r>
              <a:rPr lang="en-US" sz="2400" dirty="0"/>
              <a:t>, and is fine-tuned (an approach to </a:t>
            </a:r>
            <a:r>
              <a:rPr lang="en-US" sz="2400" dirty="0">
                <a:hlinkClick r:id="rId7" tooltip="Transfer learning"/>
              </a:rPr>
              <a:t>transfer </a:t>
            </a:r>
            <a:r>
              <a:rPr lang="en-US" sz="2400" dirty="0" smtClean="0">
                <a:hlinkClick r:id="rId7" tooltip="Transfer learning"/>
              </a:rPr>
              <a:t>learning</a:t>
            </a:r>
            <a:r>
              <a:rPr lang="en-US" sz="2400" dirty="0" smtClean="0"/>
              <a:t>) </a:t>
            </a:r>
            <a:r>
              <a:rPr lang="en-US" sz="2400" dirty="0"/>
              <a:t>with both </a:t>
            </a:r>
            <a:r>
              <a:rPr lang="en-US" sz="2400" dirty="0">
                <a:hlinkClick r:id="rId8" tooltip="Supervised learning"/>
              </a:rPr>
              <a:t>supervised</a:t>
            </a:r>
            <a:r>
              <a:rPr lang="en-US" sz="2400" dirty="0"/>
              <a:t> and </a:t>
            </a:r>
            <a:r>
              <a:rPr lang="en-US" sz="2400" dirty="0">
                <a:hlinkClick r:id="rId9" tooltip="Reinforcement learning"/>
              </a:rPr>
              <a:t>reinforcement learning</a:t>
            </a:r>
            <a:r>
              <a:rPr lang="en-US" sz="2400" dirty="0"/>
              <a:t> 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25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0" name="Picture 2" descr="Deep learning architectures - IBM Develo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1" y="430501"/>
            <a:ext cx="8915242" cy="528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0" name="Picture 2" descr="Deep Learning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47800"/>
            <a:ext cx="8661350" cy="371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51281"/>
            <a:ext cx="7159626" cy="616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6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Summary of the evolution of various deep learning models from 2012... |  Download Scientific Diagram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769937"/>
            <a:ext cx="6396470" cy="57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5F8C57D-FF53-4737-B7DC-323712A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4" y="152400"/>
            <a:ext cx="8226425" cy="922338"/>
          </a:xfrm>
        </p:spPr>
        <p:txBody>
          <a:bodyPr>
            <a:normAutofit/>
          </a:bodyPr>
          <a:lstStyle/>
          <a:p>
            <a:r>
              <a:rPr lang="en-IN" b="1" dirty="0" smtClean="0"/>
              <a:t>Evolution of Deep </a:t>
            </a:r>
            <a:r>
              <a:rPr lang="en-IN" b="1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1541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2" name="Picture 2" descr="Representation of all basic deep learning components&#10;AI vs Machine Learning vs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26593"/>
            <a:ext cx="8378825" cy="59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266" name="Picture 2" descr="https://www.googleapis.com/download/storage/v1/b/kaggle-user-content/o/inbox%2F2129486%2Fdf2f31404be7fe2ecc42e519cf12b192%2F2.1.png?generation=1589459479068757&amp;alt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60338"/>
            <a:ext cx="6321425" cy="652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Six different types of deep learning models applied for anomaly detection.  | Download Scientific Diagra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4" name="Picture 2" descr="The state of the art of deep learning models in medical science and their  challenges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23" y="0"/>
            <a:ext cx="4920302" cy="672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4572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 smtClean="0"/>
              <a:t>Course Outcomes:</a:t>
            </a:r>
          </a:p>
          <a:p>
            <a:pPr marL="0" indent="0" algn="just">
              <a:buNone/>
            </a:pPr>
            <a:r>
              <a:rPr lang="en-IN" sz="3000" b="1" dirty="0" smtClean="0"/>
              <a:t>CO1 </a:t>
            </a:r>
            <a:r>
              <a:rPr lang="en-IN" sz="3000" dirty="0" smtClean="0"/>
              <a:t>: </a:t>
            </a:r>
            <a:r>
              <a:rPr lang="en-IN" sz="3000" b="1" dirty="0"/>
              <a:t>Un</a:t>
            </a:r>
            <a:r>
              <a:rPr lang="en-IN" sz="3000" b="1" dirty="0" smtClean="0"/>
              <a:t>derstand </a:t>
            </a:r>
            <a:r>
              <a:rPr lang="en-IN" sz="3000" b="1" dirty="0"/>
              <a:t>fundamental principles, theory and approaches for learning with deep neural networks</a:t>
            </a:r>
            <a:r>
              <a:rPr lang="en-IN" sz="3000" dirty="0"/>
              <a:t>. </a:t>
            </a:r>
          </a:p>
          <a:p>
            <a:pPr marL="0" indent="0" algn="just">
              <a:buNone/>
            </a:pPr>
            <a:r>
              <a:rPr lang="en-IN" sz="3000" b="1" dirty="0"/>
              <a:t>CO2 </a:t>
            </a:r>
            <a:r>
              <a:rPr lang="en-IN" sz="3000" b="1" dirty="0" smtClean="0"/>
              <a:t>: Learn </a:t>
            </a:r>
            <a:r>
              <a:rPr lang="en-IN" sz="3000" b="1" dirty="0"/>
              <a:t>different types of Neural Network and Deep Neural Networks</a:t>
            </a:r>
            <a:r>
              <a:rPr lang="en-IN" sz="3000" dirty="0"/>
              <a:t>. </a:t>
            </a:r>
          </a:p>
          <a:p>
            <a:pPr marL="0" indent="0" algn="just">
              <a:buNone/>
            </a:pPr>
            <a:r>
              <a:rPr lang="en-IN" sz="3000" b="1" dirty="0"/>
              <a:t>CO3 </a:t>
            </a:r>
            <a:r>
              <a:rPr lang="en-IN" sz="3000" b="1" dirty="0" smtClean="0"/>
              <a:t>: Apply </a:t>
            </a:r>
            <a:r>
              <a:rPr lang="en-IN" sz="3000" b="1" dirty="0"/>
              <a:t>NN and DNN for various learning tasks in different domains</a:t>
            </a:r>
            <a:r>
              <a:rPr lang="en-IN" sz="3000" dirty="0"/>
              <a:t>. </a:t>
            </a:r>
          </a:p>
          <a:p>
            <a:pPr marL="0" indent="0" algn="just">
              <a:buNone/>
            </a:pPr>
            <a:r>
              <a:rPr lang="en-IN" sz="3000" b="1" dirty="0"/>
              <a:t>C04 </a:t>
            </a:r>
            <a:r>
              <a:rPr lang="en-IN" sz="3000" dirty="0" smtClean="0"/>
              <a:t>: </a:t>
            </a:r>
            <a:r>
              <a:rPr lang="en-IN" sz="3000" b="1" dirty="0"/>
              <a:t>E</a:t>
            </a:r>
            <a:r>
              <a:rPr lang="en-IN" sz="3000" b="1" dirty="0" smtClean="0"/>
              <a:t>valuate </a:t>
            </a:r>
            <a:r>
              <a:rPr lang="en-IN" sz="3000" b="1" dirty="0"/>
              <a:t>various NN and DNN by performing complex statistical analysis for DL techniques</a:t>
            </a:r>
            <a:r>
              <a:rPr lang="en-IN" sz="3000" dirty="0"/>
              <a:t>. </a:t>
            </a:r>
          </a:p>
          <a:p>
            <a:pPr marL="0" indent="0" algn="just">
              <a:buNone/>
            </a:pPr>
            <a:r>
              <a:rPr lang="en-IN" sz="3000" b="1" dirty="0" smtClean="0"/>
              <a:t>C05 </a:t>
            </a:r>
            <a:r>
              <a:rPr lang="en-IN" sz="3000" dirty="0"/>
              <a:t>: </a:t>
            </a:r>
            <a:r>
              <a:rPr lang="en-IN" sz="3000" b="1" dirty="0"/>
              <a:t>D</a:t>
            </a:r>
            <a:r>
              <a:rPr lang="en-IN" sz="3000" b="1" dirty="0" smtClean="0"/>
              <a:t>esign </a:t>
            </a:r>
            <a:r>
              <a:rPr lang="en-IN" sz="3000" b="1" dirty="0"/>
              <a:t>DL algorithms for real-world problems</a:t>
            </a:r>
            <a:r>
              <a:rPr lang="en-IN" sz="3000" dirty="0"/>
              <a:t>. 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DEEP LEARNING (CS436 )  	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2700" b="1" dirty="0" smtClean="0"/>
              <a:t>3 </a:t>
            </a:r>
            <a:r>
              <a:rPr lang="en-IN" sz="2700" b="1" dirty="0"/>
              <a:t>Credits</a:t>
            </a:r>
            <a:endParaRPr lang="en-IN" sz="27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>Introduction of the Course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8889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5" y="1219200"/>
            <a:ext cx="8534400" cy="28956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INTRODUCTION TO DEEP LEARNING </a:t>
            </a:r>
            <a:endParaRPr lang="en-IN" dirty="0"/>
          </a:p>
          <a:p>
            <a:r>
              <a:rPr lang="en-IN" b="1" dirty="0"/>
              <a:t>NEURAL NETWORKS BASICS </a:t>
            </a:r>
          </a:p>
          <a:p>
            <a:r>
              <a:rPr lang="en-IN" b="1" dirty="0"/>
              <a:t>DEEP NEURAL NETWORKS</a:t>
            </a:r>
          </a:p>
          <a:p>
            <a:r>
              <a:rPr lang="en-IN" b="1" dirty="0"/>
              <a:t>RECENT TRENDS </a:t>
            </a:r>
          </a:p>
          <a:p>
            <a:r>
              <a:rPr lang="en-IN" b="1" dirty="0" smtClean="0"/>
              <a:t>APPLICATIONS</a:t>
            </a:r>
            <a:endParaRPr lang="en-IN" b="1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19545" y="2286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DEEP LEARNING (CS436 ) </a:t>
            </a:r>
            <a:endParaRPr lang="en-IN" sz="4000" b="1" dirty="0" smtClean="0"/>
          </a:p>
          <a:p>
            <a:r>
              <a:rPr lang="en-IN" sz="4000" b="1" dirty="0"/>
              <a:t>Topics</a:t>
            </a:r>
            <a:r>
              <a:rPr lang="en-IN" sz="4000" b="1" dirty="0" smtClean="0"/>
              <a:t> </a:t>
            </a:r>
            <a:r>
              <a:rPr lang="en-IN" sz="4000" b="1" dirty="0"/>
              <a:t>	</a:t>
            </a:r>
            <a:endParaRPr lang="en-IN" sz="4000" dirty="0"/>
          </a:p>
        </p:txBody>
      </p:sp>
      <p:sp>
        <p:nvSpPr>
          <p:cNvPr id="8" name="AutoShape 2" descr="data:image/jpg;base64,/9j/4AAQSkZJRgABAQEAEwATAAD/2wBDAAMCAgMCAgMDAwMEAwMEBQgFBQQEBQoHBwYIDAoMDAsKCwsNDhIQDQ4RDgsLEBYQERMUFRUVDA8XGBYUGBIUFRT/2wBDAQMEBAUEBQkFBQkUDQsNFBQUFBQUFBQUFBQUFBQUFBQUFBQUFBQUFBQUFBQUFBQUFBQUFBQUFBQUFBQUFBQUFBT/wAARCACDAGM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j8U9YfRvC/h+32S2ltda/Ess0bhnZYpBJLncuM/uzgknlug7/AHmKqcsIK9ry/BO7/A+OwsFKpNvVqP5qy/Eh+JMy2V14i06x8zYdNsjZhAczt57h2xnk8OCOg8snvkb15JOSj/dt9/8AVxUIvlp1JvZu/pb+rG9PCLe8lhs4spDB9juGcjck8mwISfYAY9QRgY6ei5csnFdNzzoKU2r+vrY3PDX2e7azayJk0qCIFLwBX8wn05GBwQMZzzxgVq5R5VZHLP29RtKS55X0tp6nD/EewuBezxWySx3FoDNBIrgJcAAkgMRjLZIxnuMVx4mU5Pmp9DswEqVNuFb3rbeXe/z2OZ1WZpI9FmtkR5L2ItCM9PNB2Kx74Luf+A9Otcc5y/dVIbS/Xb8bs9OFOnFzhNOyb/Df8Dc0HW7XTNNupY2nXybiWFXcAF2XeC+OmOFGfY4rrpylSp3T8vudjixuGcrXfu7pemqX+ZLqfiN1njltEjupYp2xNDuJfgE5Uc5GCcjsCexrolVlKPu6tf8ADmSw8VKVOcuVP3l28tS1p9k9j5907ia7udqbo4cAueTySflySPYLWtOMo3lJq73/AK8tjNzpylyqDUNXq7/1fcztY8PzTLcWNqThpfMurtIvMkznpGuepDAEns3fkVyVqdSXuQ07v/I6KdWEWqjd+y6erOJ8eeELv4ca1Y65p8Ep0q5QRXiZyu9uFZ8bSudx56bvXPHzWZUZZbOOLppuFve169GfQZdiIY2MsPXlaS+F+XY0/Gtx4Z1DQb0przPJHZp9itg0auLjjYnltg8Er3PDH61riKmHqUn717q6/wCG6/0zPCvFwrx548qvrvt3v6dB3huDxfeaDYz6dp2oLZyxB41tr2VY1zyQoB4AORjr681wUZY6VNSpfC/Q761DLnUbqS1+X+Rs+Mom1rUvEemSKk2l+E9AkMck2RG15cOD5zEDtHGpPIx5tejiH8afwwi/v3/L8zxcPdRhL/n5JX72S2+/8jR8VaTfeJfiB4ek0oNNql1HazLakqVhlk8yaNABnPyRhjjJyW/vYrr5r1VNO1kt9lfX8iKUo+xlBpuN3tu7WWnzO2b4c+JJNRutDg8L6xLbrLHcXupPaSMd21W4LrtZiQM8HAAHpXSsRRu4Ka9bmPsqztV5bPZLyNjw/wCCNd8P6JqNgnhfWJb0yNPA5sZJEI2ZBOQQSMDj3GK6Y4jDxWlRfeY1qFarXVXlklpsjnvHXhXxRH4nt20rwprs0ypuugdOkYNICD8h24OcADHoOtcNfFU4TU4TTNsHhK0afLWg2pa3a9TipfBPjGWw0hn8J63M1g8sEAOmyjHlTRohPyjI2lsH0ZjXKq9CcYO/w3VvRq36/edf1eVOpNwT96z8tdze/wCEM8VxaXp2n33hrV45Yokvr6X+zppWaRgSowFHQ7zsHQkZrejioQjFVp6Ja+vU51QxDfMoXXReQ3wD8FvGL3g1S+0DW7R5Zmnjge3fc642h3DAqDtONuFIC9uTW+FlSjJ1JVFZ7ahi+dxdCFJu2zt1vdo6nVfBPiPUBJp0PhLXLZGYs0n9nzYdgM53bcYPA69jjJNd08RR5WlOP3nAli4VouVNtWta2hjaH4B8YaRelT4X165kYM7y/wBnzKu7kHjHoAAvX2rONehF2jNfedUsPUhpyWGaha3+kW9zL4r8M6rpvh+9dYftGqae8ELZUA7i+NpJBHTkZP3Rmm8Vh2nCTTXbciphq+9FWfRnztqHhez0PWboxWkl14Ra9R4NSZT5gXkuitxuU5YBwORgBssDXwNShDC1ZVFFui3ZSe6T3t5dPmfXwxE6+Gp0ZS/exWsenq/M9EsNY8d6Jaiz8NXOmjQEZjZblZj5TMWXnym9fX8uld/1XF/8w9VKHReR5slQqPmqXcupvaJbxSfD/wAU6/crLHJ4sSVvsbkForaTYLeTHGWwAMZA5bOMZruSvRnKX27/AHNafdbU45SU8TToRd5Q/Pr+dyp8EdC1fxz8U/B2pWGo3NroGl3enWk2oAxyS3U6DJVAQwAVXEZI5A24+bcQowqVYSlF2jGKV+9ka1KlLDzUJr3py0X8qv8Aq0fWV5ruqaf8XtY8O6Zr2pzNF4hs4IfDxto/ssli9naSSymURebkPNO+8yYypBzwp8VPlfKn+R7S1jzs43wV4+8bX/wd8MaxeeLLx9dv5bE6rcSzRxfZw9q7SRsP7N/cfOOV8uUAgDd1NHM3Hf8AIekZWt+Z0em6p4y1zx1r2oy+IS/hXTNSt7SKCVl3XCtpdo6lFFsjnM80pMvmc/OnlLtBEttu44LkSj5GB4m8d6tb/wDCY6XFqVxa6pBr0AtV2eWYbN4rbzSHMMgK5abL7JCMnrtrBxjJ8tt2bJtLmT2RZn+IfiFNb8PNZ2+sa34d0lY5/EF7BbrcxyLJK0eN3lxF/Jj3zMEjBO1FwcmtPile10ZS0jq9S5c638S4I/EVnFq11p8j3NpHpU8tpDcqscmsrbuyqtsnlhIPvI7SZWRXVgQxHTeetn+RjaMlqHiX4meOr628QmyXVNFu7Y31q1v9hVvJmisI2BiZkIkXzy7IxJDgjPHyipTm9COWHKv+CMvPiD40/wCEt1zS9cvrzQ9K0mLSLW/1fTbNSmXkvjLcwbkZf3qx2asDuEe/t96o9pPZmzirXRxPxi8cXmt/BzQmkiuNdnh8SSWttNdyefIyJ9oRZgEhj3HA4/d5xyc8senBT/fcsVd2Zjiqa9k+aXLY4XxNKutWkOmL4R1G/s7mL7C5ZktwiFVB2+Yysv3V+YKSNvvX1NSTqw9mqLlG1neyX3PXz29T5TDqMZOr7ZX3uu677r8Tyea+svBk8uiar4Pl1K/snaKS73XGZeSVY+WhTOCM4PX0r4z2WJwr9jGF0vV6eqPpeWli/wB+q/Lza2segfF7UrXRbLxR4ahHOqaQthp9mtxsH2triJDCVPKhhMjY5G12xnBr1sVOLVSPdWS+f+R52Bg6soTtqnq/l1fqem/s8afafDzwV4Ht5LS4W6na2vHVonKBpXEpQORjPzBsDk9STXbTiqOCcV/KzirVlXzBp73R6/qfi3VvDHiLW7i6+IHhfT0uI4LgafO26+tlkSJQrRkjIw25R1YsvSvmVJp6y1Pq3ZvlS0QzT/FHiXw/pF3b3PjjwPaS20kltJBqN6yzgxoQ0fmFFyVLRjIUgbunykSNSs7OSIatK3KcY2q+KbZ9I3fETwtf2sk28XiJuibapEollRdgAdxtPy/eUYPfJyd0r9TdJNN21RZ1T4gahpNi15P468Kw6ppNw1yH085iuI5DlYDGd7AhpGw4zuVCcAVLndpvoKy2Z1nh4/ESKxupdE8T+ENae5vJI4JY4pGRDkqTlQcncMkEnBLc9K2hdJ2sRJRnLXsdA8fxMbxBqstp4h0WexlmuHtLaa2eWSEceShICgLxgg5OCTuO7A3XNfSSMFZRV0WdDHxAhmN54mn0Y28ynNvZOxltePlyQuHPy4IGOZMjG3DaLnd7k+5dJFm30m4vJizSu0Ctk543kcY75/l9ajkb3Zvzxi9DzP8AaA0ptF+FtldXBthMdXhmJuHAWPEUpGDjrjjGOSa7svgo1G3vZ/mcOMnKpTUFfc8e05vEfiW0TWEs9Ks7pdir57P5krf3d3SI9ecP9B0P0L9rK0oWTXf8r9PXX0PAlTw1Jqkk9e36HC6t4n1LTdRnt7+DSReIcyjzgcMRnALOCQM4yQM9a4ZuupNScU+1r/jdfkjpVKlb3b2+X/BMuTWp/wBoTxd4V0200qO9ttG0lBr86MpdJpJJBIke4rkyxqcYJxkEDIAryVV+tVFZaJa+p6MaUcFRnNvWb0Xl/X5HufizxXdDRtd1RXjsk0zyNTOnLIyFhCcmEqV/dg+QRuUHlxg45Po1ainSnHbQ8jCpQxEIx11Rpah8efDeo+GPD11bfD+x1DWvFM1o0ib4vNfERAZ8pvygBwWAIwW6DnzHhI+7aV3LyPa+sVI1airRtGPXp8j0O/8AH3h/TrKXUG+G2nTXN07PcO6RPLLu+aRt3l/OTuJ65J56njrWXxtrL8DhWZe1qckVp3uec+LPjBpelxWH2j4ZaZDaW+rLBabZY0iZTEHQgGPChgEQ9B8voDXLWwMacbufU78PjVOUoONrJ3KHij40aBoPxZt7G3+HujS6Nd+Hjqtu6TwbZNzxKU2CM5+cRt7lB6CuaphFTxXJzaNX2HTxU50NY2kpW/C/5Hc6T8c4dE+G2o63aeDYtItoS88NvHcjKKpBIKqmMlQSfQknmulYRRoOspHNUx3+0Roxhza236lqL9ob+zr+ztf+EXMrSf6lUvwVkjycv9zgZz15OenIz10sv57tzt2M5ZjzycZQsl/VjotS+M5IjjHh2OVZnJd31EAKf++PTPX0rp/sxb85zQzWUrfu/wDglS5/aB060eO2bRdkcuAsq3BKkYJz9zqADms5YBK1576I1pYytW5nGntvd2MDxv4/tPHGjJpTWTaey3IuE33AcyIAysI+BgkH/PFbYTD+wm5qV9DmxGM51ycm3VM4Xxrp9vH4XiYTS2852OrI2GQE4BOeT8uOB3Heu6crJ3e5y0k51NNH0MfR77S7bTYIptRSGZAQ6mWAHOTzhuRnrj3rkjUjb39Wdqw0krL8/wDgHkXwaeX4a+JPirp8Cm7vBeFIJVDBpT9nSSJAQcIf3nzM6hRx8wrycNGVB1IrW71+5M9DGOGJp0XUfLpp5au6NP4h/E+y8VwW2keEfD2uatGUYarf2tsJoyAoxGwjcROd4yX8zAI5DchlVrKp/Di33fT0Oehg/qsnKc0m9Ipvfz8vRlr4e+Brrw9rdnca68VrrN2xnsrq1txLJYEqoS1dm3b4hHgDsTk9SDXZQw8o6yer1VvyCrjY1k4UdYJaqWzXdLo7/gez65qt3J4ft11NGF1csrRCGKQueORhSCcY65AGR1zXrPsjyYUFSbvrA8w8Za1NdQnw9f8Az6bcvbfZrm3V9quLhA6MDzG6pLJweB8uGODXjVq1OSlSn1sd9PDybVeGj108rP70ebeHpLuz+K8t/ewf2nfaV4eim0/ZESvnTzrJEu0dyrbehHrk815MZSjiPe1ajp66f5WPZfv4f2cXyqcnf0SPabu7Fgnhbwx9iubu3gS0OrLAuGi8lS7b9x5DFVzu7b+3Dek52UaVu1zx4wclOo9LX5WdF4V8O3GvX41ySQwxQRiOJ5YyFnjVmY+UDzsUkfMeSfYCu6i2m6nf8uxFdwp03Qgt3ouqfn3MrUPE82veKbrQo/s91ElhHcKAD5hcgh1A69Oc8/StY4yM8TOgltFP5suWDnTw6xGqlzfKyt/wTyD4keIYvC2r6BZx291PdIwuZ0uplDjD/Ko2sMnhu/Rhwa+XzTFRw9aNO7fI1I+kybAzxEKtZzs5JxXVarXRnV2ev3WoNG+l2FxNoggWdrqJGn2kHOQ5wcggg5IGQRySc+zDEOScor3T5+nhYUvaUajXPe1v1Ou0nxjbX9vPdzahY6jBaOEjlkQRPCdjlPMRjghsEZB5yOODjaOIVtXpexjLCKbjyJxa3tr+X369jq9K8E+ELjT4XmgsJ5SCGkkcSM2DjlgpBPHUGuuNpK9vyOKvDGKrJRjK3qfK3wh8E+K/Ev8Awn2karrVx/ZQ03TNT12GPCXN60sEgjiaYHKpsQhgDlic+ufAw1OrP2kG+zdt79vuPp8RiKFOVGoo63a9D6A1nQU8F6CkGk3CaZaXQSOOKGR1it0YAtHw4GFDMFITvjBzXqQ5qKUY6LseHSX1mq3LXd3NXSrCS605b94sCS3SOKSY4ikLHkBvvd2xxyAOwAG1GckrzVmyJOXMu97+v9dTrNVa0sfDa+ZeTTRD93bIR+8cqPmHRuOnIGBgmtFLlfN0X9IiuqspKDWrV9Dwj4nxyXE881rHibTI4obaeSRDIZLhtse/aeFCmQgtjBXGRuxXl4qSjdW1PSwkIwjBKTle7elkrL/MNCEM3xR8d6XeTwz32haJDJHPENq+Za3tx9nBIIwCjwjAz2HseNu9WV9Hb9WdjhahCVP7TdvnFXf5m1aW/iT4nfEd9Ge3utI0q9vLtv7Rik/eSOHQSqFGBtVVMQJyPmcgEcVUZyq1HHp3M2qeHpqS1stF0Wml/Xf5Hr3jCe/0/wALpaaPJdPp8Vux/tW5jWO38lRkpHtXL7gMLyRk55ArulWlCDcOiZ50aUZzTnv2W/zPnDwzDfWHjey1lJXgN3qMaM5JKpE4KlMDORj14yv3euPhsBiJzx8K7lq3Zn2GIi/qX1WLVop6ef8AXQwviP4Zs18bam8E7QxLcuISAriZv9piScnGO/Sni5zljKt2ndtfI6MLNxw0HZX0udR8ItMGseGppZLyVbQR+RHZqnmBZGmZflUkD7xHJ5HYEcn2cFJQw1m9E7HjY/n9pywjvu1v/maXiDwJo0On6QmgaFZaprLyzQO2pFJIEjAc71V8Bj5gUnao7A8GvUSg1zuF35mFDn5KlSblyxt8N0r3S1fZq559b2ejRQolzPqel3KDbLa6dqcaQIw4OxS+QCefxrj+sYaOj0+Z11IY2c3KhZw6X1Z3H7Hs2pXM/iHXtZzMviDUI7EOoMYeO1iEakAdgWbIHUmvSy5upTlVdryf4JWR42ZwjCahCVlFX+9s9fk02LTvDNxtuxLrVzJLZRGSbfJZRiTbJs44RI03E92HXkLXW5O2pwKUnUSaSS102v0+85vQ7qG/12G1sXMdtaqpmlaRnYghiTzyeVBK8ge1OLVPTozapCpGnOrPd6K3mdlP4z0ufU7WOWwn+1GHyxdAs8qBtw4jGTjGMgeg+lV7TRz6nJOmpRfK7yd/68vR6nBnRtH8Uarq2i/JdXt7a3VlaRb1RlvEWK5tC2QDvCocccFcYGcDgqShNtPfb7tUeop14qMnps+99Wnt2RhfDz4kaLqfjP4pePr621iG88T3sOn2i6erGa2ggjILurA48zyxjI42HFefTqKVSdSTteyXoj05YOToUqUZWUdfvetu55x4D8TeI/EmkxeHNNuLfThq/mi2DQsr3KmcCQnqUXcd3LDIV8gADc1KCpy5Vt/me9UpYaF5yhzOK3u1p6foe8T2eu/Dv4Wx6/488YSG5ezmlsdAdy4hkJkDENuO9yswB52rgY4zjaTdeLjdJPTdHk+z+vYnlw9JRUXq9nbR6316dzy7w7qr6pf6JqNuG3NcwXBnAjV0HONwBy5GcHawOQc4Jr5CglhK8VN/Cz0sTGcnKk1f8h/ifw9o2vG51G6hu9QuJLqZmjvJ/mBJJAkyM7gcfNgAlSRgVnWxEqlaU4PRsqi5xgoNJKx0Pwi8m0+HVvClqLqexie6ggaXG9/NEhikbumGznvuxnINe7gpXp2evW3zTPKrUU8S7PR29fkcFBYzXni2yu9f1EaPcxPPd/Zt4uRHbtiSOEKCQd4kkXI2spHI6gerKU5UpVIrboz2nTnLDTlh43j7sddPK9tnK+7+48u1yzgi1m+RriQ7ZnAJDEkZOCdrgZxjOAOc1zVVR53zuz7WZ6ccNQkr1NH27W0PrT9jLws+u/ByymuJLyRbXUbqGC1s5FjJ/eZdy3GATxksMbeMV14OdsPFn5tmlOMsVJNdjZ0Oynm+InjXSbVjaLc3AQfKk7wwmCJmWItwXkkeVyDn7p4PyirVT35LzKrUYqhTqLW19O/r6dCKXw/B4e1LUtO0m0msr+80yPbdXY8pSFchzIrdT8ycDO4jgdap1FsXT5q1NKo/dvt+VvQ8q8d6dL4IvodN0ixni1NrcT/2pqLSDcwdgwVEBCKQF5bn5ueQa+ezHF1aclSpaO12/XRL0Pocqw2HxcHVxLvrpFadN79fJbHTeELfRNY+FWna5rcmoyXWqJNZeehY+XNDM4t5UMmQoYLjcgGGOAVya9NTUUpTetvU8qrB0asoQ2X5HiHgbVNY0vw54lvI5TJaQXk2oSxXN00IYo4EUjsGG8lWkQDbz83GTxw0MT7JfvFe99nv6vf7j6WUoxdN1IXbVl/XQ6v4fSS+HdMhurKzhv8AWpJZTaXbQ7CjMpKIXlAG07RxtGfm/vceZWxKpVYyk3v3uVP97o3e34/dvYd8XNUtdT1uHUBotvbS3c0MdzFHCbtJZXXE3yb8IpbGcZJ+YjrXR7WjiEnV082r37WZzYVOEnCtdRWkbpt3f3W+ZymkWGtabY2UmnWyxveQNb2s1tJ8rbJCxWNMgLgK3zE5OSe+abqUKEuS2zWu69Uu56kXTje9nyvW70NrwTqOganZGxvtYK6xPcM0M907xTjOMIxXsDlQc/w88E1WIo1MT+9pTUnro7KT9F1CdOVeTlCV99OvokvwIrq3i8MwSW9trWpanY27NZTRQWu6aWIYkKiRMZAAxkrnIxnjNTSwsqUlJz5X1Vm357eXVXtsedUwr+Jys/R6Ps9N+un3nI6gIria0ni0rUXgltpXnuL95BcW9vv4JQdR9zlV7ZNejUnFOPPO8W9G9Gorvp07npqcKck5vmb+GTbja3l1+/ex6n4Q8UeFT4asGuNAnu5Xj3+fHHIVkBJKtyAeQQf8awqqpOo5QXMu6vZ+excoOcnJJ6+bPR/gF8TtB+GXwK0+C4FvPeyXF4xD3DrmQudqugPygEKPmAznjqQOuj7kVQjq0fITwdXF4106Svs7+Rx/hn9oUprGqz3Hhm2vE1KS2W6hfdIsG1mb5McknK4Jwfk74qajjBycW3302OqvltWhGP1Z81r/AJ9j1vVP2jvD2l+OZNQs3uNdtYdONtb/AG+EiW3kZgcbiMvwqrnIIHPOeeSWKjCdjmjg6k6bTSTbTfqeRfET4uN8TL2y1P7JDoV7JYtYzxiURwhvvDBAHB54NeNXTxuIve1rLy3vqz1qEfq9P2cfi5v0MjQ/H9xe/Dq68JW8lrqGgSyNIFl4kiY4yqthTgs24YPB5GK64rFxTVJc0ettV8n1Oeth54ipzxRw/hjw9MIUtJLmRLBZ1nmM1sNpkQY27t2WxtJwcDk+xqVhaiUbJpPe6t/X3/I9V0qtaUZNavS/ReXX1+R0GueN5fF8F6kGnG/uyiTyQyzPbwJvyYgMoqnIVhx3yPUnrp4ajCThRp8zS1u3vfTW3Y9enRpqSstY2/H7rlWO2vrS8aE29ukuVju1jvFTI2qQjfKMYBXByWwO29a6p1Y87va9mnqtum+2vXttqyZ1Z87vFJ2s0uW67N9vXrstTodN8R3WnlLB7C4trX7E0kLR24eJofmCk8EBizBdxyGzknPB82r9VlD2lNSbk1yvS10lfXv2PKrrDQpqburySWmj73fc4jW9QtPG1pJMPsUF1ZlLlWSQieYABQjkIRgENtJJBZj0xmut2qJ8lO8k1u3zW+StfvZ2OiUW5OnyX5XfRv5dLDbE6dJPaWKLexpPcRTyW4mk2/M7fKpU5+YEjfuxuYjjFddCcoJpy5Utld3XfXzfyZcpRTaje21r7O99Dr9I8B+JrPUdUfU0to4hHmS3lkExiiaVVwqlsoyh8HrgnHPQ+djMVQrqUpq846Wd15af11OerXpVYKpKPvW2fT07eZzOoeH5NEvJdOF3b3gsz9mExuI8ts+XnL9RjH4ccV9Jhac/YQ54a27/APBO/D+1VKKlHX1I/CfhO9bT7e1mgltdq/MI4iiBiAVLMeMDjOTyAT2JHhxqzcuWelt+jf4nmUYyjVdR7dbFy+NjoyMl0mowsjMs32tghSMYGRn73OcAZzgnBJ474VtPeb/C/wCO52qSX9amfYLFZXUX+lQ6ZDMrFItRlLiMk7snbhh8uSFIU/TpXnVYwrOUJv79/wAGcrpRqOKvZ9rf8E3tc8Da1FBZ28MF3qU90wuTHDZg28eExC7yttCZ3N3529TxQ8DV9lUo392WqSWl1530v1FHDOSUVq3rotLd7lvR/A9uqus1yb7UxdPZRAIZEkKAeZlQQCAjABSwJKD5cVhKVGVJ4qpUvFNJNJa6pNdLx7WZUYScfac3XR20dnr8yOWwnt5LttFEt9eLMbe2N5ZTJJaTAYI2sMfKCxCgnotbYitRpSTwqi3K9ryd12tpbqz0vbYeE1NRvK7UU90+npZfeUrtPskM1hrl/NC3nsCZUVfMwCChYc4JJy2OzAHJNYVnKk5qo9E9NLvTvb5dO+5pVrSoS5sVLl5urTbdvPb59DU0HTLC8hUwtbXV/p88flLdRPIcuTkmMYLnBB475yBitsCqWJak53kr763d/wAX1W+3YMPTVduUndxs0m7p9ttdL6W6r5FG01/xOfGuuXN/bW93Dp9tJGdPS5QO0ROSBgklPkU4X2H3hit4OXtZc9FOMOmiav2W+vUuFOcJyjOkmoatJJNX8mr6fhfuxZI7GKeWyfR7fT4ruN2eAk/aIwEwgJQkxkAqQGAJzjPJFXOTg4x5EoVOj7rp5aa6rcGoRk6TguSd3q1dNbq6vbo1dK+1ySz1qDStLkhtdNtdOvUdIYtYmiVTbguzETr13EbcEY9R3FTOtOUOWktb25nyqyffXfon8zGopxjCn7qUtFPT3fXSye/y1NGLVry4N1D/AGnY6nC0aqbyR2jYRxyIWBwW3N8o4AIbn0onKM4SpKUXteTstOlu/T5mdSjOpOdBOMudXc5OzXy0v+J5t4n8D6lN4i1GRdEtZVednD+VKNwJyCAWBA54BAwKxnh68ZcqhzLvff8AE55Qq0nyNXt1s/8AgHsV2k/hTRYJ4r1xM0bzTwBFILghRuLfewCpP+/3riqTTrOXNp1/T1/E4PenLnXM/R9fTQ5nXpdP8TwRNLH5yooQRbZEcAldjHO4HqrZByRxznB6FVlVlpHRbdwdSq5XlHmS1tor/iP8I+BtZt7G51S6WwuI7aNL5Laa4CFyZA3+pI5GwZyflwTzuwK89+1qu6XLyvWLsn6ry+Zt789Y6KLTadk15K+52t54h0S8166stN0CSWV1iuf9ALXBltyMstxkklCduMdMkjnivUhUlV92MWpNNu2tvW+npbYpV3Uk+Wm7tXstu1nfbytbyMS18QaJYXdjpy3UOlobP7XI724lIcu0mEZQWbDNGu5jnGc9K8xRpVqtSnWqcsdrbrXWyutHf5WR5dOcKt8FCajHVNpO/N0S27fcQ+EPHWp6PoGsRR6dLquqT3xuFvHdme06Eghm6FYmUNjPQqelLnjhsO8O6enTy+5f8Ob05TjRdGa5padXftf19GEniC313RriSz0i11SxguZFs5EhbfbiQnIeZm3HJcLuck/KMHmtHKb5Yyj+6S95dL+u52SrVa0vYTh7qtdr7N99b7HISX+vXlna6jBBBIbaQmT7K4QqA7JIzuAp4AwSWzgcE5ArCNaXM0o6R/ImdZxrTpctuRWurddNXZ/fcfeaWdAisdWCJFLLKtxY27xF0uMMCfnc9Mkn5TnjkDiu+nOnSh7eHTpb83cqm1glLESSV9Y6XUrW0ctdDI1J9Z8a+LrvXdS8+ytiu+7ht5ciBFQLkFiFcjPIBJzzjpWM8RHEqNSrpd7Ly2av17m7ryrzlWxFru91Hp0767rfX0IbXWtS1G6Be2hkjtN+JYVUy3ZfAQszMCxV2XAznPI4rFYmv7NKEY3itHpfV276u5jg8W0otxT5E1tq219rXV3va3kdadd0vxTZT2PiSw1K31+1k843qW+2SBslAvIzs2mM7TkZH57yq0675alKUasrXat0v32VrPo7nY8RHExdPERaqJ2089V5206nT6d8I7zX7GC+ub3yrmRAsi/2mPvL8pPKN1K56kc8cVnUxlNSampN/wCJ/wCY/r0KXuVL3X9djK8QPPq8LzTa/a6fJbymO+tYnE9yVeM4Ea5UMPkkwDtAGzBJPHmxlUnO6W9rd338rLseNCcHDkba89fv7HHeItfmngGj6JoV1qWpJBHeXbtbsgCIpZZU2qWVPJCFjnHDHOMV20KDxdOUqbtrbm7WZy1aE5wdON1zL5rzR3vwS1W0+JmmahpmpWH2u5khEFtdFndYQMhkRXYB9qM+CoJzgdOK6qMVLESo1oqUns+9v69T1cJ7KrNQqx5pS0V9Wt3t+XUuano14ZNM8t7nw/e3ulzWssMKFkaKIhEgUKF3g7MMzYBJU7eeKhCcq6Sco7tea0su3QIxquafNKO769FpFevW5hP8DIIvDujP4gTUPDuq2clzGEuLhdt7xkQqANqff3K4yD6+lVKVOjQbrQtJPW/V/c7adTocIUKaqzXLy3Tv1dtlo7adSGPwpo10vhX7J4m1DT7nVbZhqFlZr50nlCPMUiDILO7qSRyQN2BjivOjWpTpq8uVptO23lbuvyPOwleliYJSajJ7+VtVqZV9pI8PLphsLp9R0OWFTIJo1tYjc7VdoerlkXeCSccngDGTrV9mm3SlzeV/xe/5anQvZyvTveErX6X8r6lKfWrrSBqG6MxaZPNDJP5cz+QcsdgdTwxDBcIQM5X5R1rzo89S8G7dLd/+G3OJqqqfs5/C9LLsndJmvfDX9Wm0RNWha1spkk/s/SxBJGXgwfmiB27d5yNvAOSeclj2Tw0+eEZt9LJHTOhB2hUjpayXRbtNef5m3JDGdC0WC6srqa7ZJNQc3ObezmnJR5FliQEkKI2Bx65AJpV8UsOvZVqbbhsvNtX0209eo6uIXslTrU+blb5buycna916IzdftNJ8QC6n02za4bToFurbe8cSQDdumEioW3BQzjBGejcVlRo06jlDDaa3bfRve3kYujHEqcaKcrWd9IqPf18mLq+o/wBjxRRXGoDXNG1FEjuZ7ZQkl9sfdJsGSSVztAOPlwOxFemq8sNKCUuaE92t3Z2/4HzO2Tr4etCl7TmhO6bS96Vt9d9O52GkeFvi5q2nx3vhDQ1uPDM5aTT5bu3jMrRFiQWLgMT79D24xQqUHrCjp01/4Jw1MQoTcYJpLvv8ziPCni6xvdUi1q+082FvbwSSosUgiuJJlzsKHHDljt2lchST34+br0pU9KVSzeuuq+/ofOVcU6SdKtUfK09Lq/fX56FPSLzw2k8c17quraZr95GbFHtZd3lxSRmKVWXaWJdWBGTgbACMV0upU5b0m001fzV9bep6eW46MYxk3o1ZL5d+nkd/pXh3SPh94ZHhjQ4tQ+0PNM51mWRBcpPmTEoaMfKijcjAgYBwe9d9PEYesoVWnaeqd7cvdry/Vs9ChUjOUZWsp3d721Xn1W913MxPEMGgaPqtvpuoazbWgghs7Oy03UYZI/Ic7nYhY8K4cjK4APAxg5rWtWo0qUqdGo76cqvf106WOmc6MKU6dObUnblV7282vzRQtfH1xaXVxrHiua7vBfxrZSbXBmuEBkxHtcHaCVK5P94dcHPBKvia1aMW21bW27S/y3+RFKpet+9bWjTj3V9Pltr1a8iKw1qHVblNTtPDN/HpUkFybzU/LBkkkU/vfJZV2BEBRTsGFLDoSMepV96l+7jr+ff8X26bm0YRg4uUXZLV9+mj6IzbiG51HSU1eK3fS/DskyywadPudY5GQb2IOTl0QNuJAbYccEEcbprCXfKnV5d46af5LqUqVOFT3I8vZf8ABOY0X4hw6b49m8QJpcc8cep28mYJXMawIkakLGwK5DMW3gEZOOvJ3wqlL3mrNdfvCVVuanFqzfptpsdRqmtXfjjXLC+0zXbnSIbi8dLXVdcuAYHmSPfIBMqKCAyjauM4IGeM1qsLLEYj21Rvlto33VvT8iJ0amJxHted8vS+zcdNH94nxm17WPDnxEn0nXbqCwtpFDwzaYHktoX2If3cW77pAUHucYNcVejDF4irUc1z32Wmxji+XE1JtwvZ6tbJ/r6jbXwqtjptvNphTUhd2y2ctzb/ADxBtpkViFBKjzAqgMRgHk5OK8+MnWrOlN25fx/rZ+ZnRrQqq6jdxbirfhfvd7eZ6z+zZ8FrG98Ix+JvFehv/ZjXkcei2DO0Z1CVCd2EIz5WcFmPZCPmBr6jC4KnK9TdPXXov+D07mUqkaKtTVpbddO6XY+6tJ8FvLp0D3NrBNMy5Zvs64HP3Rxwo6AdgAK3lVbfuuyOSx+XWk+D4dc8XhrW8XT7yF1D6fdWhEFyxBJlt0XB3NjJRsDuOAQPDxdP69h3UoRbn1iuvdx/y37Hle0pVqP76HP21V15P+vU7Lw5o9jZ+L77VrVk1HUrhVWJ0doxZTxtmSRVAAO5MoAFPUA9yPnsNiZ0aToyh7ytZvyeq9THD4qjQThCk1OTVn2V7NJen/DnT/GLVLS08Q6nb2FjFFfxpCd8AKpHE0fPRgA5LNuOM8kHsK9HEuNLETVWnaVrJxb02SVlvdas9vGVKWCxTj7JKa00ula2nlf8e5l+IvGen6B4jGtvpdjHqP8AZixNbWEa+bYXCDImaMgEsOD8wIGPaqpYtupKs6SjK1o2Vkpd7d7tvsaYbFVMViJ1fZXk42sle0ujb3evTb8DB8TyN42ksNTt9Es5Lqz07zbq4UNIlxNuHzqkYBGUckjGRsweG54qWMrKpKrjJ3UnZNWX3vv+Z9JWwt9eVxdte7/4H9WOJ0zVfEng+xsbPTNSubbyjK2pfZP9TF5pBMBByA3yglCOuN2Cpx7es+ao5O1rRt1OOk5wndJtdPI1fDviO58UeOPB3h/TrrW5tP2rFc2180bxxyopzHExXAiCquV56E+lTiKc6tGXs1eok0uZ7/ovIjExxNSLjhfja0vbf5nS6pqXhrxD4sj1LUk1G2tLMT6fHaCzihj01tryoY14yrNIEVmBIZT8o4J82WKU1D2snytXaVruzd4p/wAq3b637XOenF05wqVJtRS1VknfXRb6LfR313ey5CLwJqL6NaaJPJqUeiaTd3MsvnxwbYgspDeSSVMjvhABljiQHA+bHfDFSxUPrS0hFaardpN/od/OpKTj8MPwvvr9x1+jfB8eJtU1K5lU3FtcyI1npH2UGeCNd6vHgDG8/uyTgZKgfKMV40MZLF1IUcLDW3df15fM+cp5q6OM5VH3dVZNa9LnuPwF/ZAPgtR4l8YOmlWdu73SWkLmOfaQP3cpVthXA/u7uo4wK+wpYJSt7RXl26fPv+R6bxnIv3Ss+/U9/wDhnpL/ABE8TDxHNbi20i1X7PpNoq7UihH8YHYt/LFetiJKjBUI/M81Xk+ZnvkcaxoqqMKBgCvLLPx91L4UwxXxvZNaubL7WIjp3nsc/wAOVJQZEil12/ePH+1geBWqOjGFagrwd7O+z6q/l+J4tHNKOGgqdakpPX5W/O/mSRePdVura40BNT0628YAL9j1AzF7eeUqCUkK8RS4TIPQkZYKSzHunh6GYcmIqLkqK2u3N25v8+vU63hcNUcMTC/Inr3Vtbp9jVu4Tp+lyf2il3feNdRHmXtsr/PaK6Mx3qqgBfMB+c4yG6nOD8viqVelinCrGyi3037u+vlbf5Hm4ydbEVZYhyck5OzfWxyPxV8Gaz4mvPDthpWm295Jf24nur69uT+84OA8py2GK7t38RI64OKweKjShOUpap6aXevW3/Dm2T46hha7q1m1GVvV39H+CfzM7QPhRdaP4Fv/ABHrWrnTrd4We3tIICxhIIMTJKD98uBwTgq49Bnb65GrVWHp01JdW9PK1vT8j6PF5xGeIdDDu3LZb6XfRPr+hreG/h3f/EHQ9P1rVdditNQmYiGwuss12gZdqfKcqGJ25buvXmoq4+ODlLD04NpbtfZ+fVrsa5hmiwtd04x6K+vl6GlN8Ko73V4PEfhhm8Irpd0sc2kXE5VoJVcL5gc5OGHAO1iwVeu41lTx6jGWHrPmbXxLqnsvXv2PClnGJwdPllHmjLVPp/wfNvY9C1e1h0HS9RudU09tWv5YxKklqixAypysbjduf5FH3sjJIyMV5eHrYeHNBavRR1sld3b2/DqeBha2GmqsMVzKVvc3tfzta5w2ofF+51/xafD83gSS9HkRR2zNpykxzuu1WRt+3ON4BJ+96HFfY0KuIxdJUeSEpvbpto9PNH2/tZ4ykqdGFJupoo3taytr8u/WzOX1b4jfEj4T31jpP9qW1hq9hJ5qRRW0XGWzIWc/K2SUOASoH5VzU6dOjiHOGko6X9P6sepQy3Cey9ty8z1e+3dd3r56n2P4C+MGp/tN+AfD1stsunzrM1rrsMO4IHQKw8vdyUkVlbvgZGT1P3GFrwjSdb7XQ8WtSdOSi+up9heFdBi8O6Nb2kShSiAHAxXnSbk7sk2KkD82/GbsvhbxPdAkXFgLiS1kHWFljYqV9MHP5n1r4PI5SlXlh2/ckrtea2Z+dyXtE1PXVnimgaZayeIPGt+8KvewapbiO4bJdfncDk98KvPtXuqcp0KLk+n6o+rrzlTw8KcXaNtuh0drpFl4lto21W1h1BtPSL7KbhA5iDPIpAz2x0HQdsV6Dk6+W1JVdXB2XkhUpylS3+Ja9Oq7HY/CGJL172CdBNEsFpdAOMnzTLcDdnrx5aY9McYya/M82k6DU6ejTaXpZf5nFj6UIYmUYrRP9EcV+0Rq15o/w5sJbKd7VrmE2soj4V4t0nyFemOvbua9bKacJ1mpK9k387GuTxVSrQU1e6v87tXMnwjEln4W0uWBRFJPpFxcSMvG6QTQkN9cnP156iurFxUq/K9ro682k542cJbXj+LR6t8GgPE+gNfasBf3b30sbyz/ADFlQZQH1ClmIHYknvXj5l/s9C9LS1z5346ioy+Frbpqi5c2cFi+kpBEkQ+1iMbRyo4HB7dTyOeawk26evZnmylJTsn1X6HK+PIV0DU4G0/dasdSEW5GOdu8jGSfTivVwzcW5LRpOxvgUlWr1F8UFdPs7pfqeQfGqygj1q5vliX7Wbh084jLbUjQqPoCx4966smqSq0Hzu+n6s/RsPXqUsVClB2i4p2829T9L/2dfC2k6D4d0KCwsIraP7JFKQg5Z2XczEnkkk5ya+8sopQWyKqSc5uUndnv1IzC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data:image/jpg;base64,/9j/4AAQSkZJRgABAQEAEwATAAD/2wBDAAMCAgMCAgMDAwMEAwMEBQgFBQQEBQoHBwYIDAoMDAsKCwsNDhIQDQ4RDgsLEBYQERMUFRUVDA8XGBYUGBIUFRT/2wBDAQMEBAUEBQkFBQkUDQsNFBQUFBQUFBQUFBQUFBQUFBQUFBQUFBQUFBQUFBQUFBQUFBQUFBQUFBQUFBQUFBQUFBT/wAARCACDAGM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j8U9YfRvC/h+32S2ltda/Ess0bhnZYpBJLncuM/uzgknlug7/AHmKqcsIK9ry/BO7/A+OwsFKpNvVqP5qy/Eh+JMy2V14i06x8zYdNsjZhAczt57h2xnk8OCOg8snvkb15JOSj/dt9/8AVxUIvlp1JvZu/pb+rG9PCLe8lhs4spDB9juGcjck8mwISfYAY9QRgY6ei5csnFdNzzoKU2r+vrY3PDX2e7azayJk0qCIFLwBX8wn05GBwQMZzzxgVq5R5VZHLP29RtKS55X0tp6nD/EewuBezxWySx3FoDNBIrgJcAAkgMRjLZIxnuMVx4mU5Pmp9DswEqVNuFb3rbeXe/z2OZ1WZpI9FmtkR5L2ItCM9PNB2Kx74Luf+A9Otcc5y/dVIbS/Xb8bs9OFOnFzhNOyb/Df8Dc0HW7XTNNupY2nXybiWFXcAF2XeC+OmOFGfY4rrpylSp3T8vudjixuGcrXfu7pemqX+ZLqfiN1njltEjupYp2xNDuJfgE5Uc5GCcjsCexrolVlKPu6tf8ADmSw8VKVOcuVP3l28tS1p9k9j5907ia7udqbo4cAueTySflySPYLWtOMo3lJq73/AK8tjNzpylyqDUNXq7/1fcztY8PzTLcWNqThpfMurtIvMkznpGuepDAEns3fkVyVqdSXuQ07v/I6KdWEWqjd+y6erOJ8eeELv4ca1Y65p8Ep0q5QRXiZyu9uFZ8bSudx56bvXPHzWZUZZbOOLppuFve169GfQZdiIY2MsPXlaS+F+XY0/Gtx4Z1DQb0przPJHZp9itg0auLjjYnltg8Er3PDH61riKmHqUn717q6/wCG6/0zPCvFwrx548qvrvt3v6dB3huDxfeaDYz6dp2oLZyxB41tr2VY1zyQoB4AORjr681wUZY6VNSpfC/Q761DLnUbqS1+X+Rs+Mom1rUvEemSKk2l+E9AkMck2RG15cOD5zEDtHGpPIx5tejiH8afwwi/v3/L8zxcPdRhL/n5JX72S2+/8jR8VaTfeJfiB4ek0oNNql1HazLakqVhlk8yaNABnPyRhjjJyW/vYrr5r1VNO1kt9lfX8iKUo+xlBpuN3tu7WWnzO2b4c+JJNRutDg8L6xLbrLHcXupPaSMd21W4LrtZiQM8HAAHpXSsRRu4Ka9bmPsqztV5bPZLyNjw/wCCNd8P6JqNgnhfWJb0yNPA5sZJEI2ZBOQQSMDj3GK6Y4jDxWlRfeY1qFarXVXlklpsjnvHXhXxRH4nt20rwprs0ypuugdOkYNICD8h24OcADHoOtcNfFU4TU4TTNsHhK0afLWg2pa3a9TipfBPjGWw0hn8J63M1g8sEAOmyjHlTRohPyjI2lsH0ZjXKq9CcYO/w3VvRq36/edf1eVOpNwT96z8tdze/wCEM8VxaXp2n33hrV45Yokvr6X+zppWaRgSowFHQ7zsHQkZrejioQjFVp6Ja+vU51QxDfMoXXReQ3wD8FvGL3g1S+0DW7R5Zmnjge3fc642h3DAqDtONuFIC9uTW+FlSjJ1JVFZ7ahi+dxdCFJu2zt1vdo6nVfBPiPUBJp0PhLXLZGYs0n9nzYdgM53bcYPA69jjJNd08RR5WlOP3nAli4VouVNtWta2hjaH4B8YaRelT4X165kYM7y/wBnzKu7kHjHoAAvX2rONehF2jNfedUsPUhpyWGaha3+kW9zL4r8M6rpvh+9dYftGqae8ELZUA7i+NpJBHTkZP3Rmm8Vh2nCTTXbciphq+9FWfRnztqHhez0PWboxWkl14Ra9R4NSZT5gXkuitxuU5YBwORgBssDXwNShDC1ZVFFui3ZSe6T3t5dPmfXwxE6+Gp0ZS/exWsenq/M9EsNY8d6Jaiz8NXOmjQEZjZblZj5TMWXnym9fX8uld/1XF/8w9VKHReR5slQqPmqXcupvaJbxSfD/wAU6/crLHJ4sSVvsbkForaTYLeTHGWwAMZA5bOMZruSvRnKX27/AHNafdbU45SU8TToRd5Q/Pr+dyp8EdC1fxz8U/B2pWGo3NroGl3enWk2oAxyS3U6DJVAQwAVXEZI5A24+bcQowqVYSlF2jGKV+9ka1KlLDzUJr3py0X8qv8Aq0fWV5ruqaf8XtY8O6Zr2pzNF4hs4IfDxto/ssli9naSSymURebkPNO+8yYypBzwp8VPlfKn+R7S1jzs43wV4+8bX/wd8MaxeeLLx9dv5bE6rcSzRxfZw9q7SRsP7N/cfOOV8uUAgDd1NHM3Hf8AIekZWt+Z0em6p4y1zx1r2oy+IS/hXTNSt7SKCVl3XCtpdo6lFFsjnM80pMvmc/OnlLtBEttu44LkSj5GB4m8d6tb/wDCY6XFqVxa6pBr0AtV2eWYbN4rbzSHMMgK5abL7JCMnrtrBxjJ8tt2bJtLmT2RZn+IfiFNb8PNZ2+sa34d0lY5/EF7BbrcxyLJK0eN3lxF/Jj3zMEjBO1FwcmtPile10ZS0jq9S5c638S4I/EVnFq11p8j3NpHpU8tpDcqscmsrbuyqtsnlhIPvI7SZWRXVgQxHTeetn+RjaMlqHiX4meOr628QmyXVNFu7Y31q1v9hVvJmisI2BiZkIkXzy7IxJDgjPHyipTm9COWHKv+CMvPiD40/wCEt1zS9cvrzQ9K0mLSLW/1fTbNSmXkvjLcwbkZf3qx2asDuEe/t96o9pPZmzirXRxPxi8cXmt/BzQmkiuNdnh8SSWttNdyefIyJ9oRZgEhj3HA4/d5xyc8senBT/fcsVd2Zjiqa9k+aXLY4XxNKutWkOmL4R1G/s7mL7C5ZktwiFVB2+Yysv3V+YKSNvvX1NSTqw9mqLlG1neyX3PXz29T5TDqMZOr7ZX3uu677r8Tyea+svBk8uiar4Pl1K/snaKS73XGZeSVY+WhTOCM4PX0r4z2WJwr9jGF0vV6eqPpeWli/wB+q/Lza2segfF7UrXRbLxR4ahHOqaQthp9mtxsH2triJDCVPKhhMjY5G12xnBr1sVOLVSPdWS+f+R52Bg6soTtqnq/l1fqem/s8afafDzwV4Ht5LS4W6na2vHVonKBpXEpQORjPzBsDk9STXbTiqOCcV/KzirVlXzBp73R6/qfi3VvDHiLW7i6+IHhfT0uI4LgafO26+tlkSJQrRkjIw25R1YsvSvmVJp6y1Pq3ZvlS0QzT/FHiXw/pF3b3PjjwPaS20kltJBqN6yzgxoQ0fmFFyVLRjIUgbunykSNSs7OSIatK3KcY2q+KbZ9I3fETwtf2sk28XiJuibapEollRdgAdxtPy/eUYPfJyd0r9TdJNN21RZ1T4gahpNi15P468Kw6ppNw1yH085iuI5DlYDGd7AhpGw4zuVCcAVLndpvoKy2Z1nh4/ESKxupdE8T+ENae5vJI4JY4pGRDkqTlQcncMkEnBLc9K2hdJ2sRJRnLXsdA8fxMbxBqstp4h0WexlmuHtLaa2eWSEceShICgLxgg5OCTuO7A3XNfSSMFZRV0WdDHxAhmN54mn0Y28ynNvZOxltePlyQuHPy4IGOZMjG3DaLnd7k+5dJFm30m4vJizSu0Ctk543kcY75/l9ajkb3Zvzxi9DzP8AaA0ptF+FtldXBthMdXhmJuHAWPEUpGDjrjjGOSa7svgo1G3vZ/mcOMnKpTUFfc8e05vEfiW0TWEs9Ks7pdir57P5krf3d3SI9ecP9B0P0L9rK0oWTXf8r9PXX0PAlTw1Jqkk9e36HC6t4n1LTdRnt7+DSReIcyjzgcMRnALOCQM4yQM9a4ZuupNScU+1r/jdfkjpVKlb3b2+X/BMuTWp/wBoTxd4V0200qO9ttG0lBr86MpdJpJJBIke4rkyxqcYJxkEDIAryVV+tVFZaJa+p6MaUcFRnNvWb0Xl/X5HufizxXdDRtd1RXjsk0zyNTOnLIyFhCcmEqV/dg+QRuUHlxg45Po1ainSnHbQ8jCpQxEIx11Rpah8efDeo+GPD11bfD+x1DWvFM1o0ib4vNfERAZ8pvygBwWAIwW6DnzHhI+7aV3LyPa+sVI1airRtGPXp8j0O/8AH3h/TrKXUG+G2nTXN07PcO6RPLLu+aRt3l/OTuJ65J56njrWXxtrL8DhWZe1qckVp3uec+LPjBpelxWH2j4ZaZDaW+rLBabZY0iZTEHQgGPChgEQ9B8voDXLWwMacbufU78PjVOUoONrJ3KHij40aBoPxZt7G3+HujS6Nd+Hjqtu6TwbZNzxKU2CM5+cRt7lB6CuaphFTxXJzaNX2HTxU50NY2kpW/C/5Hc6T8c4dE+G2o63aeDYtItoS88NvHcjKKpBIKqmMlQSfQknmulYRRoOspHNUx3+0Roxhza236lqL9ob+zr+ztf+EXMrSf6lUvwVkjycv9zgZz15OenIz10sv57tzt2M5ZjzycZQsl/VjotS+M5IjjHh2OVZnJd31EAKf++PTPX0rp/sxb85zQzWUrfu/wDglS5/aB060eO2bRdkcuAsq3BKkYJz9zqADms5YBK1576I1pYytW5nGntvd2MDxv4/tPHGjJpTWTaey3IuE33AcyIAysI+BgkH/PFbYTD+wm5qV9DmxGM51ycm3VM4Xxrp9vH4XiYTS2852OrI2GQE4BOeT8uOB3Heu6crJ3e5y0k51NNH0MfR77S7bTYIptRSGZAQ6mWAHOTzhuRnrj3rkjUjb39Wdqw0krL8/wDgHkXwaeX4a+JPirp8Cm7vBeFIJVDBpT9nSSJAQcIf3nzM6hRx8wrycNGVB1IrW71+5M9DGOGJp0XUfLpp5au6NP4h/E+y8VwW2keEfD2uatGUYarf2tsJoyAoxGwjcROd4yX8zAI5DchlVrKp/Di33fT0Oehg/qsnKc0m9Ipvfz8vRlr4e+Brrw9rdnca68VrrN2xnsrq1txLJYEqoS1dm3b4hHgDsTk9SDXZQw8o6yer1VvyCrjY1k4UdYJaqWzXdLo7/gez65qt3J4ft11NGF1csrRCGKQueORhSCcY65AGR1zXrPsjyYUFSbvrA8w8Za1NdQnw9f8Az6bcvbfZrm3V9quLhA6MDzG6pLJweB8uGODXjVq1OSlSn1sd9PDybVeGj108rP70ebeHpLuz+K8t/ewf2nfaV4eim0/ZESvnTzrJEu0dyrbehHrk815MZSjiPe1ajp66f5WPZfv4f2cXyqcnf0SPabu7Fgnhbwx9iubu3gS0OrLAuGi8lS7b9x5DFVzu7b+3Dek52UaVu1zx4wclOo9LX5WdF4V8O3GvX41ySQwxQRiOJ5YyFnjVmY+UDzsUkfMeSfYCu6i2m6nf8uxFdwp03Qgt3ouqfn3MrUPE82veKbrQo/s91ElhHcKAD5hcgh1A69Oc8/StY4yM8TOgltFP5suWDnTw6xGqlzfKyt/wTyD4keIYvC2r6BZx291PdIwuZ0uplDjD/Ko2sMnhu/Rhwa+XzTFRw9aNO7fI1I+kybAzxEKtZzs5JxXVarXRnV2ev3WoNG+l2FxNoggWdrqJGn2kHOQ5wcggg5IGQRySc+zDEOScor3T5+nhYUvaUajXPe1v1Ou0nxjbX9vPdzahY6jBaOEjlkQRPCdjlPMRjghsEZB5yOODjaOIVtXpexjLCKbjyJxa3tr+X369jq9K8E+ELjT4XmgsJ5SCGkkcSM2DjlgpBPHUGuuNpK9vyOKvDGKrJRjK3qfK3wh8E+K/Ev8Awn2karrVx/ZQ03TNT12GPCXN60sEgjiaYHKpsQhgDlic+ufAw1OrP2kG+zdt79vuPp8RiKFOVGoo63a9D6A1nQU8F6CkGk3CaZaXQSOOKGR1it0YAtHw4GFDMFITvjBzXqQ5qKUY6LseHSX1mq3LXd3NXSrCS605b94sCS3SOKSY4ikLHkBvvd2xxyAOwAG1GckrzVmyJOXMu97+v9dTrNVa0sfDa+ZeTTRD93bIR+8cqPmHRuOnIGBgmtFLlfN0X9IiuqspKDWrV9Dwj4nxyXE881rHibTI4obaeSRDIZLhtse/aeFCmQgtjBXGRuxXl4qSjdW1PSwkIwjBKTle7elkrL/MNCEM3xR8d6XeTwz32haJDJHPENq+Za3tx9nBIIwCjwjAz2HseNu9WV9Hb9WdjhahCVP7TdvnFXf5m1aW/iT4nfEd9Ge3utI0q9vLtv7Rik/eSOHQSqFGBtVVMQJyPmcgEcVUZyq1HHp3M2qeHpqS1stF0Wml/Xf5Hr3jCe/0/wALpaaPJdPp8Vux/tW5jWO38lRkpHtXL7gMLyRk55ArulWlCDcOiZ50aUZzTnv2W/zPnDwzDfWHjey1lJXgN3qMaM5JKpE4KlMDORj14yv3euPhsBiJzx8K7lq3Zn2GIi/qX1WLVop6ef8AXQwviP4Zs18bam8E7QxLcuISAriZv9piScnGO/Sni5zljKt2ndtfI6MLNxw0HZX0udR8ItMGseGppZLyVbQR+RHZqnmBZGmZflUkD7xHJ5HYEcn2cFJQw1m9E7HjY/n9pywjvu1v/maXiDwJo0On6QmgaFZaprLyzQO2pFJIEjAc71V8Bj5gUnao7A8GvUSg1zuF35mFDn5KlSblyxt8N0r3S1fZq559b2ejRQolzPqel3KDbLa6dqcaQIw4OxS+QCefxrj+sYaOj0+Z11IY2c3KhZw6X1Z3H7Hs2pXM/iHXtZzMviDUI7EOoMYeO1iEakAdgWbIHUmvSy5upTlVdryf4JWR42ZwjCahCVlFX+9s9fk02LTvDNxtuxLrVzJLZRGSbfJZRiTbJs44RI03E92HXkLXW5O2pwKUnUSaSS102v0+85vQ7qG/12G1sXMdtaqpmlaRnYghiTzyeVBK8ge1OLVPTozapCpGnOrPd6K3mdlP4z0ufU7WOWwn+1GHyxdAs8qBtw4jGTjGMgeg+lV7TRz6nJOmpRfK7yd/68vR6nBnRtH8Uarq2i/JdXt7a3VlaRb1RlvEWK5tC2QDvCocccFcYGcDgqShNtPfb7tUeop14qMnps+99Wnt2RhfDz4kaLqfjP4pePr621iG88T3sOn2i6erGa2ggjILurA48zyxjI42HFefTqKVSdSTteyXoj05YOToUqUZWUdfvetu55x4D8TeI/EmkxeHNNuLfThq/mi2DQsr3KmcCQnqUXcd3LDIV8gADc1KCpy5Vt/me9UpYaF5yhzOK3u1p6foe8T2eu/Dv4Wx6/488YSG5ezmlsdAdy4hkJkDENuO9yswB52rgY4zjaTdeLjdJPTdHk+z+vYnlw9JRUXq9nbR6316dzy7w7qr6pf6JqNuG3NcwXBnAjV0HONwBy5GcHawOQc4Jr5CglhK8VN/Cz0sTGcnKk1f8h/ifw9o2vG51G6hu9QuJLqZmjvJ/mBJJAkyM7gcfNgAlSRgVnWxEqlaU4PRsqi5xgoNJKx0Pwi8m0+HVvClqLqexie6ggaXG9/NEhikbumGznvuxnINe7gpXp2evW3zTPKrUU8S7PR29fkcFBYzXni2yu9f1EaPcxPPd/Zt4uRHbtiSOEKCQd4kkXI2spHI6gerKU5UpVIrboz2nTnLDTlh43j7sddPK9tnK+7+48u1yzgi1m+RriQ7ZnAJDEkZOCdrgZxjOAOc1zVVR53zuz7WZ6ccNQkr1NH27W0PrT9jLws+u/ByymuJLyRbXUbqGC1s5FjJ/eZdy3GATxksMbeMV14OdsPFn5tmlOMsVJNdjZ0Oynm+InjXSbVjaLc3AQfKk7wwmCJmWItwXkkeVyDn7p4PyirVT35LzKrUYqhTqLW19O/r6dCKXw/B4e1LUtO0m0msr+80yPbdXY8pSFchzIrdT8ycDO4jgdap1FsXT5q1NKo/dvt+VvQ8q8d6dL4IvodN0ixni1NrcT/2pqLSDcwdgwVEBCKQF5bn5ueQa+ezHF1aclSpaO12/XRL0Pocqw2HxcHVxLvrpFadN79fJbHTeELfRNY+FWna5rcmoyXWqJNZeehY+XNDM4t5UMmQoYLjcgGGOAVya9NTUUpTetvU8qrB0asoQ2X5HiHgbVNY0vw54lvI5TJaQXk2oSxXN00IYo4EUjsGG8lWkQDbz83GTxw0MT7JfvFe99nv6vf7j6WUoxdN1IXbVl/XQ6v4fSS+HdMhurKzhv8AWpJZTaXbQ7CjMpKIXlAG07RxtGfm/vceZWxKpVYyk3v3uVP97o3e34/dvYd8XNUtdT1uHUBotvbS3c0MdzFHCbtJZXXE3yb8IpbGcZJ+YjrXR7WjiEnV082r37WZzYVOEnCtdRWkbpt3f3W+ZymkWGtabY2UmnWyxveQNb2s1tJ8rbJCxWNMgLgK3zE5OSe+abqUKEuS2zWu69Uu56kXTje9nyvW70NrwTqOganZGxvtYK6xPcM0M907xTjOMIxXsDlQc/w88E1WIo1MT+9pTUnro7KT9F1CdOVeTlCV99OvokvwIrq3i8MwSW9trWpanY27NZTRQWu6aWIYkKiRMZAAxkrnIxnjNTSwsqUlJz5X1Vm357eXVXtsedUwr+Jys/R6Ps9N+un3nI6gIria0ni0rUXgltpXnuL95BcW9vv4JQdR9zlV7ZNejUnFOPPO8W9G9Gorvp07npqcKck5vmb+GTbja3l1+/ex6n4Q8UeFT4asGuNAnu5Xj3+fHHIVkBJKtyAeQQf8awqqpOo5QXMu6vZ+excoOcnJJ6+bPR/gF8TtB+GXwK0+C4FvPeyXF4xD3DrmQudqugPygEKPmAznjqQOuj7kVQjq0fITwdXF4106Svs7+Rx/hn9oUprGqz3Hhm2vE1KS2W6hfdIsG1mb5McknK4Jwfk74qajjBycW3302OqvltWhGP1Z81r/AJ9j1vVP2jvD2l+OZNQs3uNdtYdONtb/AG+EiW3kZgcbiMvwqrnIIHPOeeSWKjCdjmjg6k6bTSTbTfqeRfET4uN8TL2y1P7JDoV7JYtYzxiURwhvvDBAHB54NeNXTxuIve1rLy3vqz1qEfq9P2cfi5v0MjQ/H9xe/Dq68JW8lrqGgSyNIFl4kiY4yqthTgs24YPB5GK64rFxTVJc0ettV8n1Oeth54ipzxRw/hjw9MIUtJLmRLBZ1nmM1sNpkQY27t2WxtJwcDk+xqVhaiUbJpPe6t/X3/I9V0qtaUZNavS/ReXX1+R0GueN5fF8F6kGnG/uyiTyQyzPbwJvyYgMoqnIVhx3yPUnrp4ajCThRp8zS1u3vfTW3Y9enRpqSstY2/H7rlWO2vrS8aE29ukuVju1jvFTI2qQjfKMYBXByWwO29a6p1Y87va9mnqtum+2vXttqyZ1Z87vFJ2s0uW67N9vXrstTodN8R3WnlLB7C4trX7E0kLR24eJofmCk8EBizBdxyGzknPB82r9VlD2lNSbk1yvS10lfXv2PKrrDQpqburySWmj73fc4jW9QtPG1pJMPsUF1ZlLlWSQieYABQjkIRgENtJJBZj0xmut2qJ8lO8k1u3zW+StfvZ2OiUW5OnyX5XfRv5dLDbE6dJPaWKLexpPcRTyW4mk2/M7fKpU5+YEjfuxuYjjFddCcoJpy5Utld3XfXzfyZcpRTaje21r7O99Dr9I8B+JrPUdUfU0to4hHmS3lkExiiaVVwqlsoyh8HrgnHPQ+djMVQrqUpq846Wd15af11OerXpVYKpKPvW2fT07eZzOoeH5NEvJdOF3b3gsz9mExuI8ts+XnL9RjH4ccV9Jhac/YQ54a27/APBO/D+1VKKlHX1I/CfhO9bT7e1mgltdq/MI4iiBiAVLMeMDjOTyAT2JHhxqzcuWelt+jf4nmUYyjVdR7dbFy+NjoyMl0mowsjMs32tghSMYGRn73OcAZzgnBJ474VtPeb/C/wCO52qSX9amfYLFZXUX+lQ6ZDMrFItRlLiMk7snbhh8uSFIU/TpXnVYwrOUJv79/wAGcrpRqOKvZ9rf8E3tc8Da1FBZ28MF3qU90wuTHDZg28eExC7yttCZ3N3529TxQ8DV9lUo392WqSWl1530v1FHDOSUVq3rotLd7lvR/A9uqus1yb7UxdPZRAIZEkKAeZlQQCAjABSwJKD5cVhKVGVJ4qpUvFNJNJa6pNdLx7WZUYScfac3XR20dnr8yOWwnt5LttFEt9eLMbe2N5ZTJJaTAYI2sMfKCxCgnotbYitRpSTwqi3K9ryd12tpbqz0vbYeE1NRvK7UU90+npZfeUrtPskM1hrl/NC3nsCZUVfMwCChYc4JJy2OzAHJNYVnKk5qo9E9NLvTvb5dO+5pVrSoS5sVLl5urTbdvPb59DU0HTLC8hUwtbXV/p88flLdRPIcuTkmMYLnBB475yBitsCqWJak53kr763d/wAX1W+3YMPTVduUndxs0m7p9ttdL6W6r5FG01/xOfGuuXN/bW93Dp9tJGdPS5QO0ROSBgklPkU4X2H3hit4OXtZc9FOMOmiav2W+vUuFOcJyjOkmoatJJNX8mr6fhfuxZI7GKeWyfR7fT4ruN2eAk/aIwEwgJQkxkAqQGAJzjPJFXOTg4x5EoVOj7rp5aa6rcGoRk6TguSd3q1dNbq6vbo1dK+1ySz1qDStLkhtdNtdOvUdIYtYmiVTbguzETr13EbcEY9R3FTOtOUOWktb25nyqyffXfon8zGopxjCn7qUtFPT3fXSye/y1NGLVry4N1D/AGnY6nC0aqbyR2jYRxyIWBwW3N8o4AIbn0onKM4SpKUXteTstOlu/T5mdSjOpOdBOMudXc5OzXy0v+J5t4n8D6lN4i1GRdEtZVednD+VKNwJyCAWBA54BAwKxnh68ZcqhzLvff8AE55Qq0nyNXt1s/8AgHsV2k/hTRYJ4r1xM0bzTwBFILghRuLfewCpP+/3riqTTrOXNp1/T1/E4PenLnXM/R9fTQ5nXpdP8TwRNLH5yooQRbZEcAldjHO4HqrZByRxznB6FVlVlpHRbdwdSq5XlHmS1tor/iP8I+BtZt7G51S6WwuI7aNL5Laa4CFyZA3+pI5GwZyflwTzuwK89+1qu6XLyvWLsn6ry+Zt789Y6KLTadk15K+52t54h0S8166stN0CSWV1iuf9ALXBltyMstxkklCduMdMkjnivUhUlV92MWpNNu2tvW+npbYpV3Uk+Wm7tXstu1nfbytbyMS18QaJYXdjpy3UOlobP7XI724lIcu0mEZQWbDNGu5jnGc9K8xRpVqtSnWqcsdrbrXWyutHf5WR5dOcKt8FCajHVNpO/N0S27fcQ+EPHWp6PoGsRR6dLquqT3xuFvHdme06Eghm6FYmUNjPQqelLnjhsO8O6enTy+5f8Ob05TjRdGa5padXftf19GEniC313RriSz0i11SxguZFs5EhbfbiQnIeZm3HJcLuck/KMHmtHKb5Yyj+6S95dL+u52SrVa0vYTh7qtdr7N99b7HISX+vXlna6jBBBIbaQmT7K4QqA7JIzuAp4AwSWzgcE5ArCNaXM0o6R/ImdZxrTpctuRWurddNXZ/fcfeaWdAisdWCJFLLKtxY27xF0uMMCfnc9Mkn5TnjkDiu+nOnSh7eHTpb83cqm1glLESSV9Y6XUrW0ctdDI1J9Z8a+LrvXdS8+ytiu+7ht5ciBFQLkFiFcjPIBJzzjpWM8RHEqNSrpd7Ly2av17m7ryrzlWxFru91Hp0767rfX0IbXWtS1G6Be2hkjtN+JYVUy3ZfAQszMCxV2XAznPI4rFYmv7NKEY3itHpfV276u5jg8W0otxT5E1tq219rXV3va3kdadd0vxTZT2PiSw1K31+1k843qW+2SBslAvIzs2mM7TkZH57yq0675alKUasrXat0v32VrPo7nY8RHExdPERaqJ2089V5206nT6d8I7zX7GC+ub3yrmRAsi/2mPvL8pPKN1K56kc8cVnUxlNSampN/wCJ/wCY/r0KXuVL3X9djK8QPPq8LzTa/a6fJbymO+tYnE9yVeM4Ea5UMPkkwDtAGzBJPHmxlUnO6W9rd338rLseNCcHDkba89fv7HHeItfmngGj6JoV1qWpJBHeXbtbsgCIpZZU2qWVPJCFjnHDHOMV20KDxdOUqbtrbm7WZy1aE5wdON1zL5rzR3vwS1W0+JmmahpmpWH2u5khEFtdFndYQMhkRXYB9qM+CoJzgdOK6qMVLESo1oqUns+9v69T1cJ7KrNQqx5pS0V9Wt3t+XUuano14ZNM8t7nw/e3ulzWssMKFkaKIhEgUKF3g7MMzYBJU7eeKhCcq6Sco7tea0su3QIxquafNKO769FpFevW5hP8DIIvDujP4gTUPDuq2clzGEuLhdt7xkQqANqff3K4yD6+lVKVOjQbrQtJPW/V/c7adTocIUKaqzXLy3Tv1dtlo7adSGPwpo10vhX7J4m1DT7nVbZhqFlZr50nlCPMUiDILO7qSRyQN2BjivOjWpTpq8uVptO23lbuvyPOwleliYJSajJ7+VtVqZV9pI8PLphsLp9R0OWFTIJo1tYjc7VdoerlkXeCSccngDGTrV9mm3SlzeV/xe/5anQvZyvTveErX6X8r6lKfWrrSBqG6MxaZPNDJP5cz+QcsdgdTwxDBcIQM5X5R1rzo89S8G7dLd/+G3OJqqqfs5/C9LLsndJmvfDX9Wm0RNWha1spkk/s/SxBJGXgwfmiB27d5yNvAOSeclj2Tw0+eEZt9LJHTOhB2hUjpayXRbtNef5m3JDGdC0WC6srqa7ZJNQc3ObezmnJR5FliQEkKI2Bx65AJpV8UsOvZVqbbhsvNtX0209eo6uIXslTrU+blb5buycna916IzdftNJ8QC6n02za4bToFurbe8cSQDdumEioW3BQzjBGejcVlRo06jlDDaa3bfRve3kYujHEqcaKcrWd9IqPf18mLq+o/wBjxRRXGoDXNG1FEjuZ7ZQkl9sfdJsGSSVztAOPlwOxFemq8sNKCUuaE92t3Z2/4HzO2Tr4etCl7TmhO6bS96Vt9d9O52GkeFvi5q2nx3vhDQ1uPDM5aTT5bu3jMrRFiQWLgMT79D24xQqUHrCjp01/4Jw1MQoTcYJpLvv8ziPCni6xvdUi1q+082FvbwSSosUgiuJJlzsKHHDljt2lchST34+br0pU9KVSzeuuq+/ofOVcU6SdKtUfK09Lq/fX56FPSLzw2k8c17quraZr95GbFHtZd3lxSRmKVWXaWJdWBGTgbACMV0upU5b0m001fzV9bep6eW46MYxk3o1ZL5d+nkd/pXh3SPh94ZHhjQ4tQ+0PNM51mWRBcpPmTEoaMfKijcjAgYBwe9d9PEYesoVWnaeqd7cvdry/Vs9ChUjOUZWsp3d721Xn1W913MxPEMGgaPqtvpuoazbWgghs7Oy03UYZI/Ic7nYhY8K4cjK4APAxg5rWtWo0qUqdGo76cqvf106WOmc6MKU6dObUnblV7282vzRQtfH1xaXVxrHiua7vBfxrZSbXBmuEBkxHtcHaCVK5P94dcHPBKvia1aMW21bW27S/y3+RFKpet+9bWjTj3V9Pltr1a8iKw1qHVblNTtPDN/HpUkFybzU/LBkkkU/vfJZV2BEBRTsGFLDoSMepV96l+7jr+ff8X26bm0YRg4uUXZLV9+mj6IzbiG51HSU1eK3fS/DskyywadPudY5GQb2IOTl0QNuJAbYccEEcbprCXfKnV5d46af5LqUqVOFT3I8vZf8ABOY0X4hw6b49m8QJpcc8cep28mYJXMawIkakLGwK5DMW3gEZOOvJ3wqlL3mrNdfvCVVuanFqzfptpsdRqmtXfjjXLC+0zXbnSIbi8dLXVdcuAYHmSPfIBMqKCAyjauM4IGeM1qsLLEYj21Rvlto33VvT8iJ0amJxHted8vS+zcdNH94nxm17WPDnxEn0nXbqCwtpFDwzaYHktoX2If3cW77pAUHucYNcVejDF4irUc1z32Wmxji+XE1JtwvZ6tbJ/r6jbXwqtjptvNphTUhd2y2ctzb/ADxBtpkViFBKjzAqgMRgHk5OK8+MnWrOlN25fx/rZ+ZnRrQqq6jdxbirfhfvd7eZ6z+zZ8FrG98Ix+JvFehv/ZjXkcei2DO0Z1CVCd2EIz5WcFmPZCPmBr6jC4KnK9TdPXXov+D07mUqkaKtTVpbddO6XY+6tJ8FvLp0D3NrBNMy5Zvs64HP3Rxwo6AdgAK3lVbfuuyOSx+XWk+D4dc8XhrW8XT7yF1D6fdWhEFyxBJlt0XB3NjJRsDuOAQPDxdP69h3UoRbn1iuvdx/y37Hle0pVqP76HP21V15P+vU7Lw5o9jZ+L77VrVk1HUrhVWJ0doxZTxtmSRVAAO5MoAFPUA9yPnsNiZ0aToyh7ytZvyeq9THD4qjQThCk1OTVn2V7NJen/DnT/GLVLS08Q6nb2FjFFfxpCd8AKpHE0fPRgA5LNuOM8kHsK9HEuNLETVWnaVrJxb02SVlvdas9vGVKWCxTj7JKa00ula2nlf8e5l+IvGen6B4jGtvpdjHqP8AZixNbWEa+bYXCDImaMgEsOD8wIGPaqpYtupKs6SjK1o2Vkpd7d7tvsaYbFVMViJ1fZXk42sle0ujb3evTb8DB8TyN42ksNTt9Es5Lqz07zbq4UNIlxNuHzqkYBGUckjGRsweG54qWMrKpKrjJ3UnZNWX3vv+Z9JWwt9eVxdte7/4H9WOJ0zVfEng+xsbPTNSubbyjK2pfZP9TF5pBMBByA3yglCOuN2Cpx7es+ao5O1rRt1OOk5wndJtdPI1fDviO58UeOPB3h/TrrW5tP2rFc2180bxxyopzHExXAiCquV56E+lTiKc6tGXs1eok0uZ7/ovIjExxNSLjhfja0vbf5nS6pqXhrxD4sj1LUk1G2tLMT6fHaCzihj01tryoY14yrNIEVmBIZT8o4J82WKU1D2snytXaVruzd4p/wAq3b637XOenF05wqVJtRS1VknfXRb6LfR313ey5CLwJqL6NaaJPJqUeiaTd3MsvnxwbYgspDeSSVMjvhABljiQHA+bHfDFSxUPrS0hFaardpN/od/OpKTj8MPwvvr9x1+jfB8eJtU1K5lU3FtcyI1npH2UGeCNd6vHgDG8/uyTgZKgfKMV40MZLF1IUcLDW3df15fM+cp5q6OM5VH3dVZNa9LnuPwF/ZAPgtR4l8YOmlWdu73SWkLmOfaQP3cpVthXA/u7uo4wK+wpYJSt7RXl26fPv+R6bxnIv3Ss+/U9/wDhnpL/ABE8TDxHNbi20i1X7PpNoq7UihH8YHYt/LFetiJKjBUI/M81Xk+ZnvkcaxoqqMKBgCvLLPx91L4UwxXxvZNaubL7WIjp3nsc/wAOVJQZEil12/ePH+1geBWqOjGFagrwd7O+z6q/l+J4tHNKOGgqdakpPX5W/O/mSRePdVura40BNT0628YAL9j1AzF7eeUqCUkK8RS4TIPQkZYKSzHunh6GYcmIqLkqK2u3N25v8+vU63hcNUcMTC/Inr3Vtbp9jVu4Tp+lyf2il3feNdRHmXtsr/PaK6Mx3qqgBfMB+c4yG6nOD8viqVelinCrGyi3037u+vlbf5Hm4ydbEVZYhyck5OzfWxyPxV8Gaz4mvPDthpWm295Jf24nur69uT+84OA8py2GK7t38RI64OKweKjShOUpap6aXevW3/Dm2T46hha7q1m1GVvV39H+CfzM7QPhRdaP4Fv/ABHrWrnTrd4We3tIICxhIIMTJKD98uBwTgq49Bnb65GrVWHp01JdW9PK1vT8j6PF5xGeIdDDu3LZb6XfRPr+hreG/h3f/EHQ9P1rVdditNQmYiGwuss12gZdqfKcqGJ25buvXmoq4+ODlLD04NpbtfZ+fVrsa5hmiwtd04x6K+vl6GlN8Ko73V4PEfhhm8Irpd0sc2kXE5VoJVcL5gc5OGHAO1iwVeu41lTx6jGWHrPmbXxLqnsvXv2PClnGJwdPllHmjLVPp/wfNvY9C1e1h0HS9RudU09tWv5YxKklqixAypysbjduf5FH3sjJIyMV5eHrYeHNBavRR1sld3b2/DqeBha2GmqsMVzKVvc3tfzta5w2ofF+51/xafD83gSS9HkRR2zNpykxzuu1WRt+3ON4BJ+96HFfY0KuIxdJUeSEpvbpto9PNH2/tZ4ykqdGFJupoo3taytr8u/WzOX1b4jfEj4T31jpP9qW1hq9hJ5qRRW0XGWzIWc/K2SUOASoH5VzU6dOjiHOGko6X9P6sepQy3Cey9ty8z1e+3dd3r56n2P4C+MGp/tN+AfD1stsunzrM1rrsMO4IHQKw8vdyUkVlbvgZGT1P3GFrwjSdb7XQ8WtSdOSi+up9heFdBi8O6Nb2kShSiAHAxXnSbk7sk2KkD82/GbsvhbxPdAkXFgLiS1kHWFljYqV9MHP5n1r4PI5SlXlh2/ckrtea2Z+dyXtE1PXVnimgaZayeIPGt+8KvewapbiO4bJdfncDk98KvPtXuqcp0KLk+n6o+rrzlTw8KcXaNtuh0drpFl4lto21W1h1BtPSL7KbhA5iDPIpAz2x0HQdsV6Dk6+W1JVdXB2XkhUpylS3+Ja9Oq7HY/CGJL172CdBNEsFpdAOMnzTLcDdnrx5aY9McYya/M82k6DU6ejTaXpZf5nFj6UIYmUYrRP9EcV+0Rq15o/w5sJbKd7VrmE2soj4V4t0nyFemOvbua9bKacJ1mpK9k387GuTxVSrQU1e6v87tXMnwjEln4W0uWBRFJPpFxcSMvG6QTQkN9cnP156iurFxUq/K9ro682k542cJbXj+LR6t8GgPE+gNfasBf3b30sbyz/ADFlQZQH1ClmIHYknvXj5l/s9C9LS1z5346ioy+Frbpqi5c2cFi+kpBEkQ+1iMbRyo4HB7dTyOeawk26evZnmylJTsn1X6HK+PIV0DU4G0/dasdSEW5GOdu8jGSfTivVwzcW5LRpOxvgUlWr1F8UFdPs7pfqeQfGqygj1q5vliX7Wbh084jLbUjQqPoCx4966smqSq0Hzu+n6s/RsPXqUsVClB2i4p2829T9L/2dfC2k6D4d0KCwsIraP7JFKQg5Z2XczEnkkk5ya+8sopQWyKqSc5uUndnv1IzCg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data:image/jpg;base64,/9j/4AAQSkZJRgABAQEAEwATAAD/2wBDAAMCAgMCAgMDAwMEAwMEBQgFBQQEBQoHBwYIDAoMDAsKCwsNDhIQDQ4RDgsLEBYQERMUFRUVDA8XGBYUGBIUFRT/2wBDAQMEBAUEBQkFBQkUDQsNFBQUFBQUFBQUFBQUFBQUFBQUFBQUFBQUFBQUFBQUFBQUFBQUFBQUFBQUFBQUFBQUFBT/wAARCACDAGM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j8U9YfRvC/h+32S2ltda/Ess0bhnZYpBJLncuM/uzgknlug7/AHmKqcsIK9ry/BO7/A+OwsFKpNvVqP5qy/Eh+JMy2V14i06x8zYdNsjZhAczt57h2xnk8OCOg8snvkb15JOSj/dt9/8AVxUIvlp1JvZu/pb+rG9PCLe8lhs4spDB9juGcjck8mwISfYAY9QRgY6ei5csnFdNzzoKU2r+vrY3PDX2e7azayJk0qCIFLwBX8wn05GBwQMZzzxgVq5R5VZHLP29RtKS55X0tp6nD/EewuBezxWySx3FoDNBIrgJcAAkgMRjLZIxnuMVx4mU5Pmp9DswEqVNuFb3rbeXe/z2OZ1WZpI9FmtkR5L2ItCM9PNB2Kx74Luf+A9Otcc5y/dVIbS/Xb8bs9OFOnFzhNOyb/Df8Dc0HW7XTNNupY2nXybiWFXcAF2XeC+OmOFGfY4rrpylSp3T8vudjixuGcrXfu7pemqX+ZLqfiN1njltEjupYp2xNDuJfgE5Uc5GCcjsCexrolVlKPu6tf8ADmSw8VKVOcuVP3l28tS1p9k9j5907ia7udqbo4cAueTySflySPYLWtOMo3lJq73/AK8tjNzpylyqDUNXq7/1fcztY8PzTLcWNqThpfMurtIvMkznpGuepDAEns3fkVyVqdSXuQ07v/I6KdWEWqjd+y6erOJ8eeELv4ca1Y65p8Ep0q5QRXiZyu9uFZ8bSudx56bvXPHzWZUZZbOOLppuFve169GfQZdiIY2MsPXlaS+F+XY0/Gtx4Z1DQb0przPJHZp9itg0auLjjYnltg8Er3PDH61riKmHqUn717q6/wCG6/0zPCvFwrx548qvrvt3v6dB3huDxfeaDYz6dp2oLZyxB41tr2VY1zyQoB4AORjr681wUZY6VNSpfC/Q761DLnUbqS1+X+Rs+Mom1rUvEemSKk2l+E9AkMck2RG15cOD5zEDtHGpPIx5tejiH8afwwi/v3/L8zxcPdRhL/n5JX72S2+/8jR8VaTfeJfiB4ek0oNNql1HazLakqVhlk8yaNABnPyRhjjJyW/vYrr5r1VNO1kt9lfX8iKUo+xlBpuN3tu7WWnzO2b4c+JJNRutDg8L6xLbrLHcXupPaSMd21W4LrtZiQM8HAAHpXSsRRu4Ka9bmPsqztV5bPZLyNjw/wCCNd8P6JqNgnhfWJb0yNPA5sZJEI2ZBOQQSMDj3GK6Y4jDxWlRfeY1qFarXVXlklpsjnvHXhXxRH4nt20rwprs0ypuugdOkYNICD8h24OcADHoOtcNfFU4TU4TTNsHhK0afLWg2pa3a9TipfBPjGWw0hn8J63M1g8sEAOmyjHlTRohPyjI2lsH0ZjXKq9CcYO/w3VvRq36/edf1eVOpNwT96z8tdze/wCEM8VxaXp2n33hrV45Yokvr6X+zppWaRgSowFHQ7zsHQkZrejioQjFVp6Ja+vU51QxDfMoXXReQ3wD8FvGL3g1S+0DW7R5Zmnjge3fc642h3DAqDtONuFIC9uTW+FlSjJ1JVFZ7ahi+dxdCFJu2zt1vdo6nVfBPiPUBJp0PhLXLZGYs0n9nzYdgM53bcYPA69jjJNd08RR5WlOP3nAli4VouVNtWta2hjaH4B8YaRelT4X165kYM7y/wBnzKu7kHjHoAAvX2rONehF2jNfedUsPUhpyWGaha3+kW9zL4r8M6rpvh+9dYftGqae8ELZUA7i+NpJBHTkZP3Rmm8Vh2nCTTXbciphq+9FWfRnztqHhez0PWboxWkl14Ra9R4NSZT5gXkuitxuU5YBwORgBssDXwNShDC1ZVFFui3ZSe6T3t5dPmfXwxE6+Gp0ZS/exWsenq/M9EsNY8d6Jaiz8NXOmjQEZjZblZj5TMWXnym9fX8uld/1XF/8w9VKHReR5slQqPmqXcupvaJbxSfD/wAU6/crLHJ4sSVvsbkForaTYLeTHGWwAMZA5bOMZruSvRnKX27/AHNafdbU45SU8TToRd5Q/Pr+dyp8EdC1fxz8U/B2pWGo3NroGl3enWk2oAxyS3U6DJVAQwAVXEZI5A24+bcQowqVYSlF2jGKV+9ka1KlLDzUJr3py0X8qv8Aq0fWV5ruqaf8XtY8O6Zr2pzNF4hs4IfDxto/ssli9naSSymURebkPNO+8yYypBzwp8VPlfKn+R7S1jzs43wV4+8bX/wd8MaxeeLLx9dv5bE6rcSzRxfZw9q7SRsP7N/cfOOV8uUAgDd1NHM3Hf8AIekZWt+Z0em6p4y1zx1r2oy+IS/hXTNSt7SKCVl3XCtpdo6lFFsjnM80pMvmc/OnlLtBEttu44LkSj5GB4m8d6tb/wDCY6XFqVxa6pBr0AtV2eWYbN4rbzSHMMgK5abL7JCMnrtrBxjJ8tt2bJtLmT2RZn+IfiFNb8PNZ2+sa34d0lY5/EF7BbrcxyLJK0eN3lxF/Jj3zMEjBO1FwcmtPile10ZS0jq9S5c638S4I/EVnFq11p8j3NpHpU8tpDcqscmsrbuyqtsnlhIPvI7SZWRXVgQxHTeetn+RjaMlqHiX4meOr628QmyXVNFu7Y31q1v9hVvJmisI2BiZkIkXzy7IxJDgjPHyipTm9COWHKv+CMvPiD40/wCEt1zS9cvrzQ9K0mLSLW/1fTbNSmXkvjLcwbkZf3qx2asDuEe/t96o9pPZmzirXRxPxi8cXmt/BzQmkiuNdnh8SSWttNdyefIyJ9oRZgEhj3HA4/d5xyc8senBT/fcsVd2Zjiqa9k+aXLY4XxNKutWkOmL4R1G/s7mL7C5ZktwiFVB2+Yysv3V+YKSNvvX1NSTqw9mqLlG1neyX3PXz29T5TDqMZOr7ZX3uu677r8Tyea+svBk8uiar4Pl1K/snaKS73XGZeSVY+WhTOCM4PX0r4z2WJwr9jGF0vV6eqPpeWli/wB+q/Lza2segfF7UrXRbLxR4ahHOqaQthp9mtxsH2triJDCVPKhhMjY5G12xnBr1sVOLVSPdWS+f+R52Bg6soTtqnq/l1fqem/s8afafDzwV4Ht5LS4W6na2vHVonKBpXEpQORjPzBsDk9STXbTiqOCcV/KzirVlXzBp73R6/qfi3VvDHiLW7i6+IHhfT0uI4LgafO26+tlkSJQrRkjIw25R1YsvSvmVJp6y1Pq3ZvlS0QzT/FHiXw/pF3b3PjjwPaS20kltJBqN6yzgxoQ0fmFFyVLRjIUgbunykSNSs7OSIatK3KcY2q+KbZ9I3fETwtf2sk28XiJuibapEollRdgAdxtPy/eUYPfJyd0r9TdJNN21RZ1T4gahpNi15P468Kw6ppNw1yH085iuI5DlYDGd7AhpGw4zuVCcAVLndpvoKy2Z1nh4/ESKxupdE8T+ENae5vJI4JY4pGRDkqTlQcncMkEnBLc9K2hdJ2sRJRnLXsdA8fxMbxBqstp4h0WexlmuHtLaa2eWSEceShICgLxgg5OCTuO7A3XNfSSMFZRV0WdDHxAhmN54mn0Y28ynNvZOxltePlyQuHPy4IGOZMjG3DaLnd7k+5dJFm30m4vJizSu0Ctk543kcY75/l9ajkb3Zvzxi9DzP8AaA0ptF+FtldXBthMdXhmJuHAWPEUpGDjrjjGOSa7svgo1G3vZ/mcOMnKpTUFfc8e05vEfiW0TWEs9Ks7pdir57P5krf3d3SI9ecP9B0P0L9rK0oWTXf8r9PXX0PAlTw1Jqkk9e36HC6t4n1LTdRnt7+DSReIcyjzgcMRnALOCQM4yQM9a4ZuupNScU+1r/jdfkjpVKlb3b2+X/BMuTWp/wBoTxd4V0200qO9ttG0lBr86MpdJpJJBIke4rkyxqcYJxkEDIAryVV+tVFZaJa+p6MaUcFRnNvWb0Xl/X5HufizxXdDRtd1RXjsk0zyNTOnLIyFhCcmEqV/dg+QRuUHlxg45Po1ainSnHbQ8jCpQxEIx11Rpah8efDeo+GPD11bfD+x1DWvFM1o0ib4vNfERAZ8pvygBwWAIwW6DnzHhI+7aV3LyPa+sVI1airRtGPXp8j0O/8AH3h/TrKXUG+G2nTXN07PcO6RPLLu+aRt3l/OTuJ65J56njrWXxtrL8DhWZe1qckVp3uec+LPjBpelxWH2j4ZaZDaW+rLBabZY0iZTEHQgGPChgEQ9B8voDXLWwMacbufU78PjVOUoONrJ3KHij40aBoPxZt7G3+HujS6Nd+Hjqtu6TwbZNzxKU2CM5+cRt7lB6CuaphFTxXJzaNX2HTxU50NY2kpW/C/5Hc6T8c4dE+G2o63aeDYtItoS88NvHcjKKpBIKqmMlQSfQknmulYRRoOspHNUx3+0Roxhza236lqL9ob+zr+ztf+EXMrSf6lUvwVkjycv9zgZz15OenIz10sv57tzt2M5ZjzycZQsl/VjotS+M5IjjHh2OVZnJd31EAKf++PTPX0rp/sxb85zQzWUrfu/wDglS5/aB060eO2bRdkcuAsq3BKkYJz9zqADms5YBK1576I1pYytW5nGntvd2MDxv4/tPHGjJpTWTaey3IuE33AcyIAysI+BgkH/PFbYTD+wm5qV9DmxGM51ycm3VM4Xxrp9vH4XiYTS2852OrI2GQE4BOeT8uOB3Heu6crJ3e5y0k51NNH0MfR77S7bTYIptRSGZAQ6mWAHOTzhuRnrj3rkjUjb39Wdqw0krL8/wDgHkXwaeX4a+JPirp8Cm7vBeFIJVDBpT9nSSJAQcIf3nzM6hRx8wrycNGVB1IrW71+5M9DGOGJp0XUfLpp5au6NP4h/E+y8VwW2keEfD2uatGUYarf2tsJoyAoxGwjcROd4yX8zAI5DchlVrKp/Di33fT0Oehg/qsnKc0m9Ipvfz8vRlr4e+Brrw9rdnca68VrrN2xnsrq1txLJYEqoS1dm3b4hHgDsTk9SDXZQw8o6yer1VvyCrjY1k4UdYJaqWzXdLo7/gez65qt3J4ft11NGF1csrRCGKQueORhSCcY65AGR1zXrPsjyYUFSbvrA8w8Za1NdQnw9f8Az6bcvbfZrm3V9quLhA6MDzG6pLJweB8uGODXjVq1OSlSn1sd9PDybVeGj108rP70ebeHpLuz+K8t/ewf2nfaV4eim0/ZESvnTzrJEu0dyrbehHrk815MZSjiPe1ajp66f5WPZfv4f2cXyqcnf0SPabu7Fgnhbwx9iubu3gS0OrLAuGi8lS7b9x5DFVzu7b+3Dek52UaVu1zx4wclOo9LX5WdF4V8O3GvX41ySQwxQRiOJ5YyFnjVmY+UDzsUkfMeSfYCu6i2m6nf8uxFdwp03Qgt3ouqfn3MrUPE82veKbrQo/s91ElhHcKAD5hcgh1A69Oc8/StY4yM8TOgltFP5suWDnTw6xGqlzfKyt/wTyD4keIYvC2r6BZx291PdIwuZ0uplDjD/Ko2sMnhu/Rhwa+XzTFRw9aNO7fI1I+kybAzxEKtZzs5JxXVarXRnV2ev3WoNG+l2FxNoggWdrqJGn2kHOQ5wcggg5IGQRySc+zDEOScor3T5+nhYUvaUajXPe1v1Ou0nxjbX9vPdzahY6jBaOEjlkQRPCdjlPMRjghsEZB5yOODjaOIVtXpexjLCKbjyJxa3tr+X369jq9K8E+ELjT4XmgsJ5SCGkkcSM2DjlgpBPHUGuuNpK9vyOKvDGKrJRjK3qfK3wh8E+K/Ev8Awn2karrVx/ZQ03TNT12GPCXN60sEgjiaYHKpsQhgDlic+ufAw1OrP2kG+zdt79vuPp8RiKFOVGoo63a9D6A1nQU8F6CkGk3CaZaXQSOOKGR1it0YAtHw4GFDMFITvjBzXqQ5qKUY6LseHSX1mq3LXd3NXSrCS605b94sCS3SOKSY4ikLHkBvvd2xxyAOwAG1GckrzVmyJOXMu97+v9dTrNVa0sfDa+ZeTTRD93bIR+8cqPmHRuOnIGBgmtFLlfN0X9IiuqspKDWrV9Dwj4nxyXE881rHibTI4obaeSRDIZLhtse/aeFCmQgtjBXGRuxXl4qSjdW1PSwkIwjBKTle7elkrL/MNCEM3xR8d6XeTwz32haJDJHPENq+Za3tx9nBIIwCjwjAz2HseNu9WV9Hb9WdjhahCVP7TdvnFXf5m1aW/iT4nfEd9Ge3utI0q9vLtv7Rik/eSOHQSqFGBtVVMQJyPmcgEcVUZyq1HHp3M2qeHpqS1stF0Wml/Xf5Hr3jCe/0/wALpaaPJdPp8Vux/tW5jWO38lRkpHtXL7gMLyRk55ArulWlCDcOiZ50aUZzTnv2W/zPnDwzDfWHjey1lJXgN3qMaM5JKpE4KlMDORj14yv3euPhsBiJzx8K7lq3Zn2GIi/qX1WLVop6ef8AXQwviP4Zs18bam8E7QxLcuISAriZv9piScnGO/Sni5zljKt2ndtfI6MLNxw0HZX0udR8ItMGseGppZLyVbQR+RHZqnmBZGmZflUkD7xHJ5HYEcn2cFJQw1m9E7HjY/n9pywjvu1v/maXiDwJo0On6QmgaFZaprLyzQO2pFJIEjAc71V8Bj5gUnao7A8GvUSg1zuF35mFDn5KlSblyxt8N0r3S1fZq559b2ejRQolzPqel3KDbLa6dqcaQIw4OxS+QCefxrj+sYaOj0+Z11IY2c3KhZw6X1Z3H7Hs2pXM/iHXtZzMviDUI7EOoMYeO1iEakAdgWbIHUmvSy5upTlVdryf4JWR42ZwjCahCVlFX+9s9fk02LTvDNxtuxLrVzJLZRGSbfJZRiTbJs44RI03E92HXkLXW5O2pwKUnUSaSS102v0+85vQ7qG/12G1sXMdtaqpmlaRnYghiTzyeVBK8ge1OLVPTozapCpGnOrPd6K3mdlP4z0ufU7WOWwn+1GHyxdAs8qBtw4jGTjGMgeg+lV7TRz6nJOmpRfK7yd/68vR6nBnRtH8Uarq2i/JdXt7a3VlaRb1RlvEWK5tC2QDvCocccFcYGcDgqShNtPfb7tUeop14qMnps+99Wnt2RhfDz4kaLqfjP4pePr621iG88T3sOn2i6erGa2ggjILurA48zyxjI42HFefTqKVSdSTteyXoj05YOToUqUZWUdfvetu55x4D8TeI/EmkxeHNNuLfThq/mi2DQsr3KmcCQnqUXcd3LDIV8gADc1KCpy5Vt/me9UpYaF5yhzOK3u1p6foe8T2eu/Dv4Wx6/488YSG5ezmlsdAdy4hkJkDENuO9yswB52rgY4zjaTdeLjdJPTdHk+z+vYnlw9JRUXq9nbR6316dzy7w7qr6pf6JqNuG3NcwXBnAjV0HONwBy5GcHawOQc4Jr5CglhK8VN/Cz0sTGcnKk1f8h/ifw9o2vG51G6hu9QuJLqZmjvJ/mBJJAkyM7gcfNgAlSRgVnWxEqlaU4PRsqi5xgoNJKx0Pwi8m0+HVvClqLqexie6ggaXG9/NEhikbumGznvuxnINe7gpXp2evW3zTPKrUU8S7PR29fkcFBYzXni2yu9f1EaPcxPPd/Zt4uRHbtiSOEKCQd4kkXI2spHI6gerKU5UpVIrboz2nTnLDTlh43j7sddPK9tnK+7+48u1yzgi1m+RriQ7ZnAJDEkZOCdrgZxjOAOc1zVVR53zuz7WZ6ccNQkr1NH27W0PrT9jLws+u/ByymuJLyRbXUbqGC1s5FjJ/eZdy3GATxksMbeMV14OdsPFn5tmlOMsVJNdjZ0Oynm+InjXSbVjaLc3AQfKk7wwmCJmWItwXkkeVyDn7p4PyirVT35LzKrUYqhTqLW19O/r6dCKXw/B4e1LUtO0m0msr+80yPbdXY8pSFchzIrdT8ycDO4jgdap1FsXT5q1NKo/dvt+VvQ8q8d6dL4IvodN0ixni1NrcT/2pqLSDcwdgwVEBCKQF5bn5ueQa+ezHF1aclSpaO12/XRL0Pocqw2HxcHVxLvrpFadN79fJbHTeELfRNY+FWna5rcmoyXWqJNZeehY+XNDM4t5UMmQoYLjcgGGOAVya9NTUUpTetvU8qrB0asoQ2X5HiHgbVNY0vw54lvI5TJaQXk2oSxXN00IYo4EUjsGG8lWkQDbz83GTxw0MT7JfvFe99nv6vf7j6WUoxdN1IXbVl/XQ6v4fSS+HdMhurKzhv8AWpJZTaXbQ7CjMpKIXlAG07RxtGfm/vceZWxKpVYyk3v3uVP97o3e34/dvYd8XNUtdT1uHUBotvbS3c0MdzFHCbtJZXXE3yb8IpbGcZJ+YjrXR7WjiEnV082r37WZzYVOEnCtdRWkbpt3f3W+ZymkWGtabY2UmnWyxveQNb2s1tJ8rbJCxWNMgLgK3zE5OSe+abqUKEuS2zWu69Uu56kXTje9nyvW70NrwTqOganZGxvtYK6xPcM0M907xTjOMIxXsDlQc/w88E1WIo1MT+9pTUnro7KT9F1CdOVeTlCV99OvokvwIrq3i8MwSW9trWpanY27NZTRQWu6aWIYkKiRMZAAxkrnIxnjNTSwsqUlJz5X1Vm357eXVXtsedUwr+Jys/R6Ps9N+un3nI6gIria0ni0rUXgltpXnuL95BcW9vv4JQdR9zlV7ZNejUnFOPPO8W9G9Gorvp07npqcKck5vmb+GTbja3l1+/ex6n4Q8UeFT4asGuNAnu5Xj3+fHHIVkBJKtyAeQQf8awqqpOo5QXMu6vZ+excoOcnJJ6+bPR/gF8TtB+GXwK0+C4FvPeyXF4xD3DrmQudqugPygEKPmAznjqQOuj7kVQjq0fITwdXF4106Svs7+Rx/hn9oUprGqz3Hhm2vE1KS2W6hfdIsG1mb5McknK4Jwfk74qajjBycW3302OqvltWhGP1Z81r/AJ9j1vVP2jvD2l+OZNQs3uNdtYdONtb/AG+EiW3kZgcbiMvwqrnIIHPOeeSWKjCdjmjg6k6bTSTbTfqeRfET4uN8TL2y1P7JDoV7JYtYzxiURwhvvDBAHB54NeNXTxuIve1rLy3vqz1qEfq9P2cfi5v0MjQ/H9xe/Dq68JW8lrqGgSyNIFl4kiY4yqthTgs24YPB5GK64rFxTVJc0ettV8n1Oeth54ipzxRw/hjw9MIUtJLmRLBZ1nmM1sNpkQY27t2WxtJwcDk+xqVhaiUbJpPe6t/X3/I9V0qtaUZNavS/ReXX1+R0GueN5fF8F6kGnG/uyiTyQyzPbwJvyYgMoqnIVhx3yPUnrp4ajCThRp8zS1u3vfTW3Y9enRpqSstY2/H7rlWO2vrS8aE29ukuVju1jvFTI2qQjfKMYBXByWwO29a6p1Y87va9mnqtum+2vXttqyZ1Z87vFJ2s0uW67N9vXrstTodN8R3WnlLB7C4trX7E0kLR24eJofmCk8EBizBdxyGzknPB82r9VlD2lNSbk1yvS10lfXv2PKrrDQpqburySWmj73fc4jW9QtPG1pJMPsUF1ZlLlWSQieYABQjkIRgENtJJBZj0xmut2qJ8lO8k1u3zW+StfvZ2OiUW5OnyX5XfRv5dLDbE6dJPaWKLexpPcRTyW4mk2/M7fKpU5+YEjfuxuYjjFddCcoJpy5Utld3XfXzfyZcpRTaje21r7O99Dr9I8B+JrPUdUfU0to4hHmS3lkExiiaVVwqlsoyh8HrgnHPQ+djMVQrqUpq846Wd15af11OerXpVYKpKPvW2fT07eZzOoeH5NEvJdOF3b3gsz9mExuI8ts+XnL9RjH4ccV9Jhac/YQ54a27/APBO/D+1VKKlHX1I/CfhO9bT7e1mgltdq/MI4iiBiAVLMeMDjOTyAT2JHhxqzcuWelt+jf4nmUYyjVdR7dbFy+NjoyMl0mowsjMs32tghSMYGRn73OcAZzgnBJ474VtPeb/C/wCO52qSX9amfYLFZXUX+lQ6ZDMrFItRlLiMk7snbhh8uSFIU/TpXnVYwrOUJv79/wAGcrpRqOKvZ9rf8E3tc8Da1FBZ28MF3qU90wuTHDZg28eExC7yttCZ3N3529TxQ8DV9lUo392WqSWl1530v1FHDOSUVq3rotLd7lvR/A9uqus1yb7UxdPZRAIZEkKAeZlQQCAjABSwJKD5cVhKVGVJ4qpUvFNJNJa6pNdLx7WZUYScfac3XR20dnr8yOWwnt5LttFEt9eLMbe2N5ZTJJaTAYI2sMfKCxCgnotbYitRpSTwqi3K9ryd12tpbqz0vbYeE1NRvK7UU90+npZfeUrtPskM1hrl/NC3nsCZUVfMwCChYc4JJy2OzAHJNYVnKk5qo9E9NLvTvb5dO+5pVrSoS5sVLl5urTbdvPb59DU0HTLC8hUwtbXV/p88flLdRPIcuTkmMYLnBB475yBitsCqWJak53kr763d/wAX1W+3YMPTVduUndxs0m7p9ttdL6W6r5FG01/xOfGuuXN/bW93Dp9tJGdPS5QO0ROSBgklPkU4X2H3hit4OXtZc9FOMOmiav2W+vUuFOcJyjOkmoatJJNX8mr6fhfuxZI7GKeWyfR7fT4ruN2eAk/aIwEwgJQkxkAqQGAJzjPJFXOTg4x5EoVOj7rp5aa6rcGoRk6TguSd3q1dNbq6vbo1dK+1ySz1qDStLkhtdNtdOvUdIYtYmiVTbguzETr13EbcEY9R3FTOtOUOWktb25nyqyffXfon8zGopxjCn7qUtFPT3fXSye/y1NGLVry4N1D/AGnY6nC0aqbyR2jYRxyIWBwW3N8o4AIbn0onKM4SpKUXteTstOlu/T5mdSjOpOdBOMudXc5OzXy0v+J5t4n8D6lN4i1GRdEtZVednD+VKNwJyCAWBA54BAwKxnh68ZcqhzLvff8AE55Qq0nyNXt1s/8AgHsV2k/hTRYJ4r1xM0bzTwBFILghRuLfewCpP+/3riqTTrOXNp1/T1/E4PenLnXM/R9fTQ5nXpdP8TwRNLH5yooQRbZEcAldjHO4HqrZByRxznB6FVlVlpHRbdwdSq5XlHmS1tor/iP8I+BtZt7G51S6WwuI7aNL5Laa4CFyZA3+pI5GwZyflwTzuwK89+1qu6XLyvWLsn6ry+Zt789Y6KLTadk15K+52t54h0S8166stN0CSWV1iuf9ALXBltyMstxkklCduMdMkjnivUhUlV92MWpNNu2tvW+npbYpV3Uk+Wm7tXstu1nfbytbyMS18QaJYXdjpy3UOlobP7XI724lIcu0mEZQWbDNGu5jnGc9K8xRpVqtSnWqcsdrbrXWyutHf5WR5dOcKt8FCajHVNpO/N0S27fcQ+EPHWp6PoGsRR6dLquqT3xuFvHdme06Eghm6FYmUNjPQqelLnjhsO8O6enTy+5f8Ob05TjRdGa5padXftf19GEniC313RriSz0i11SxguZFs5EhbfbiQnIeZm3HJcLuck/KMHmtHKb5Yyj+6S95dL+u52SrVa0vYTh7qtdr7N99b7HISX+vXlna6jBBBIbaQmT7K4QqA7JIzuAp4AwSWzgcE5ArCNaXM0o6R/ImdZxrTpctuRWurddNXZ/fcfeaWdAisdWCJFLLKtxY27xF0uMMCfnc9Mkn5TnjkDiu+nOnSh7eHTpb83cqm1glLESSV9Y6XUrW0ctdDI1J9Z8a+LrvXdS8+ytiu+7ht5ciBFQLkFiFcjPIBJzzjpWM8RHEqNSrpd7Ly2av17m7ryrzlWxFru91Hp0767rfX0IbXWtS1G6Be2hkjtN+JYVUy3ZfAQszMCxV2XAznPI4rFYmv7NKEY3itHpfV276u5jg8W0otxT5E1tq219rXV3va3kdadd0vxTZT2PiSw1K31+1k843qW+2SBslAvIzs2mM7TkZH57yq0675alKUasrXat0v32VrPo7nY8RHExdPERaqJ2089V5206nT6d8I7zX7GC+ub3yrmRAsi/2mPvL8pPKN1K56kc8cVnUxlNSampN/wCJ/wCY/r0KXuVL3X9djK8QPPq8LzTa/a6fJbymO+tYnE9yVeM4Ea5UMPkkwDtAGzBJPHmxlUnO6W9rd338rLseNCcHDkba89fv7HHeItfmngGj6JoV1qWpJBHeXbtbsgCIpZZU2qWVPJCFjnHDHOMV20KDxdOUqbtrbm7WZy1aE5wdON1zL5rzR3vwS1W0+JmmahpmpWH2u5khEFtdFndYQMhkRXYB9qM+CoJzgdOK6qMVLESo1oqUns+9v69T1cJ7KrNQqx5pS0V9Wt3t+XUuano14ZNM8t7nw/e3ulzWssMKFkaKIhEgUKF3g7MMzYBJU7eeKhCcq6Sco7tea0su3QIxquafNKO769FpFevW5hP8DIIvDujP4gTUPDuq2clzGEuLhdt7xkQqANqff3K4yD6+lVKVOjQbrQtJPW/V/c7adTocIUKaqzXLy3Tv1dtlo7adSGPwpo10vhX7J4m1DT7nVbZhqFlZr50nlCPMUiDILO7qSRyQN2BjivOjWpTpq8uVptO23lbuvyPOwleliYJSajJ7+VtVqZV9pI8PLphsLp9R0OWFTIJo1tYjc7VdoerlkXeCSccngDGTrV9mm3SlzeV/xe/5anQvZyvTveErX6X8r6lKfWrrSBqG6MxaZPNDJP5cz+QcsdgdTwxDBcIQM5X5R1rzo89S8G7dLd/+G3OJqqqfs5/C9LLsndJmvfDX9Wm0RNWha1spkk/s/SxBJGXgwfmiB27d5yNvAOSeclj2Tw0+eEZt9LJHTOhB2hUjpayXRbtNef5m3JDGdC0WC6srqa7ZJNQc3ObezmnJR5FliQEkKI2Bx65AJpV8UsOvZVqbbhsvNtX0209eo6uIXslTrU+blb5buycna916IzdftNJ8QC6n02za4bToFurbe8cSQDdumEioW3BQzjBGejcVlRo06jlDDaa3bfRve3kYujHEqcaKcrWd9IqPf18mLq+o/wBjxRRXGoDXNG1FEjuZ7ZQkl9sfdJsGSSVztAOPlwOxFemq8sNKCUuaE92t3Z2/4HzO2Tr4etCl7TmhO6bS96Vt9d9O52GkeFvi5q2nx3vhDQ1uPDM5aTT5bu3jMrRFiQWLgMT79D24xQqUHrCjp01/4Jw1MQoTcYJpLvv8ziPCni6xvdUi1q+082FvbwSSosUgiuJJlzsKHHDljt2lchST34+br0pU9KVSzeuuq+/ofOVcU6SdKtUfK09Lq/fX56FPSLzw2k8c17quraZr95GbFHtZd3lxSRmKVWXaWJdWBGTgbACMV0upU5b0m001fzV9bep6eW46MYxk3o1ZL5d+nkd/pXh3SPh94ZHhjQ4tQ+0PNM51mWRBcpPmTEoaMfKijcjAgYBwe9d9PEYesoVWnaeqd7cvdry/Vs9ChUjOUZWsp3d721Xn1W913MxPEMGgaPqtvpuoazbWgghs7Oy03UYZI/Ic7nYhY8K4cjK4APAxg5rWtWo0qUqdGo76cqvf106WOmc6MKU6dObUnblV7282vzRQtfH1xaXVxrHiua7vBfxrZSbXBmuEBkxHtcHaCVK5P94dcHPBKvia1aMW21bW27S/y3+RFKpet+9bWjTj3V9Pltr1a8iKw1qHVblNTtPDN/HpUkFybzU/LBkkkU/vfJZV2BEBRTsGFLDoSMepV96l+7jr+ff8X26bm0YRg4uUXZLV9+mj6IzbiG51HSU1eK3fS/DskyywadPudY5GQb2IOTl0QNuJAbYccEEcbprCXfKnV5d46af5LqUqVOFT3I8vZf8ABOY0X4hw6b49m8QJpcc8cep28mYJXMawIkakLGwK5DMW3gEZOOvJ3wqlL3mrNdfvCVVuanFqzfptpsdRqmtXfjjXLC+0zXbnSIbi8dLXVdcuAYHmSPfIBMqKCAyjauM4IGeM1qsLLEYj21Rvlto33VvT8iJ0amJxHted8vS+zcdNH94nxm17WPDnxEn0nXbqCwtpFDwzaYHktoX2If3cW77pAUHucYNcVejDF4irUc1z32Wmxji+XE1JtwvZ6tbJ/r6jbXwqtjptvNphTUhd2y2ctzb/ADxBtpkViFBKjzAqgMRgHk5OK8+MnWrOlN25fx/rZ+ZnRrQqq6jdxbirfhfvd7eZ6z+zZ8FrG98Ix+JvFehv/ZjXkcei2DO0Z1CVCd2EIz5WcFmPZCPmBr6jC4KnK9TdPXXov+D07mUqkaKtTVpbddO6XY+6tJ8FvLp0D3NrBNMy5Zvs64HP3Rxwo6AdgAK3lVbfuuyOSx+XWk+D4dc8XhrW8XT7yF1D6fdWhEFyxBJlt0XB3NjJRsDuOAQPDxdP69h3UoRbn1iuvdx/y37Hle0pVqP76HP21V15P+vU7Lw5o9jZ+L77VrVk1HUrhVWJ0doxZTxtmSRVAAO5MoAFPUA9yPnsNiZ0aToyh7ytZvyeq9THD4qjQThCk1OTVn2V7NJen/DnT/GLVLS08Q6nb2FjFFfxpCd8AKpHE0fPRgA5LNuOM8kHsK9HEuNLETVWnaVrJxb02SVlvdas9vGVKWCxTj7JKa00ula2nlf8e5l+IvGen6B4jGtvpdjHqP8AZixNbWEa+bYXCDImaMgEsOD8wIGPaqpYtupKs6SjK1o2Vkpd7d7tvsaYbFVMViJ1fZXk42sle0ujb3evTb8DB8TyN42ksNTt9Es5Lqz07zbq4UNIlxNuHzqkYBGUckjGRsweG54qWMrKpKrjJ3UnZNWX3vv+Z9JWwt9eVxdte7/4H9WOJ0zVfEng+xsbPTNSubbyjK2pfZP9TF5pBMBByA3yglCOuN2Cpx7es+ao5O1rRt1OOk5wndJtdPI1fDviO58UeOPB3h/TrrW5tP2rFc2180bxxyopzHExXAiCquV56E+lTiKc6tGXs1eok0uZ7/ovIjExxNSLjhfja0vbf5nS6pqXhrxD4sj1LUk1G2tLMT6fHaCzihj01tryoY14yrNIEVmBIZT8o4J82WKU1D2snytXaVruzd4p/wAq3b637XOenF05wqVJtRS1VknfXRb6LfR313ey5CLwJqL6NaaJPJqUeiaTd3MsvnxwbYgspDeSSVMjvhABljiQHA+bHfDFSxUPrS0hFaardpN/od/OpKTj8MPwvvr9x1+jfB8eJtU1K5lU3FtcyI1npH2UGeCNd6vHgDG8/uyTgZKgfKMV40MZLF1IUcLDW3df15fM+cp5q6OM5VH3dVZNa9LnuPwF/ZAPgtR4l8YOmlWdu73SWkLmOfaQP3cpVthXA/u7uo4wK+wpYJSt7RXl26fPv+R6bxnIv3Ss+/U9/wDhnpL/ABE8TDxHNbi20i1X7PpNoq7UihH8YHYt/LFetiJKjBUI/M81Xk+ZnvkcaxoqqMKBgCvLLPx91L4UwxXxvZNaubL7WIjp3nsc/wAOVJQZEil12/ePH+1geBWqOjGFagrwd7O+z6q/l+J4tHNKOGgqdakpPX5W/O/mSRePdVura40BNT0628YAL9j1AzF7eeUqCUkK8RS4TIPQkZYKSzHunh6GYcmIqLkqK2u3N25v8+vU63hcNUcMTC/Inr3Vtbp9jVu4Tp+lyf2il3feNdRHmXtsr/PaK6Mx3qqgBfMB+c4yG6nOD8viqVelinCrGyi3037u+vlbf5Hm4ydbEVZYhyck5OzfWxyPxV8Gaz4mvPDthpWm295Jf24nur69uT+84OA8py2GK7t38RI64OKweKjShOUpap6aXevW3/Dm2T46hha7q1m1GVvV39H+CfzM7QPhRdaP4Fv/ABHrWrnTrd4We3tIICxhIIMTJKD98uBwTgq49Bnb65GrVWHp01JdW9PK1vT8j6PF5xGeIdDDu3LZb6XfRPr+hreG/h3f/EHQ9P1rVdditNQmYiGwuss12gZdqfKcqGJ25buvXmoq4+ODlLD04NpbtfZ+fVrsa5hmiwtd04x6K+vl6GlN8Ko73V4PEfhhm8Irpd0sc2kXE5VoJVcL5gc5OGHAO1iwVeu41lTx6jGWHrPmbXxLqnsvXv2PClnGJwdPllHmjLVPp/wfNvY9C1e1h0HS9RudU09tWv5YxKklqixAypysbjduf5FH3sjJIyMV5eHrYeHNBavRR1sld3b2/DqeBha2GmqsMVzKVvc3tfzta5w2ofF+51/xafD83gSS9HkRR2zNpykxzuu1WRt+3ON4BJ+96HFfY0KuIxdJUeSEpvbpto9PNH2/tZ4ykqdGFJupoo3taytr8u/WzOX1b4jfEj4T31jpP9qW1hq9hJ5qRRW0XGWzIWc/K2SUOASoH5VzU6dOjiHOGko6X9P6sepQy3Cey9ty8z1e+3dd3r56n2P4C+MGp/tN+AfD1stsunzrM1rrsMO4IHQKw8vdyUkVlbvgZGT1P3GFrwjSdb7XQ8WtSdOSi+up9heFdBi8O6Nb2kShSiAHAxXnSbk7sk2KkD82/GbsvhbxPdAkXFgLiS1kHWFljYqV9MHP5n1r4PI5SlXlh2/ckrtea2Z+dyXtE1PXVnimgaZayeIPGt+8KvewapbiO4bJdfncDk98KvPtXuqcp0KLk+n6o+rrzlTw8KcXaNtuh0drpFl4lto21W1h1BtPSL7KbhA5iDPIpAz2x0HQdsV6Dk6+W1JVdXB2XkhUpylS3+Ja9Oq7HY/CGJL172CdBNEsFpdAOMnzTLcDdnrx5aY9McYya/M82k6DU6ejTaXpZf5nFj6UIYmUYrRP9EcV+0Rq15o/w5sJbKd7VrmE2soj4V4t0nyFemOvbua9bKacJ1mpK9k387GuTxVSrQU1e6v87tXMnwjEln4W0uWBRFJPpFxcSMvG6QTQkN9cnP156iurFxUq/K9ro682k542cJbXj+LR6t8GgPE+gNfasBf3b30sbyz/ADFlQZQH1ClmIHYknvXj5l/s9C9LS1z5346ioy+Frbpqi5c2cFi+kpBEkQ+1iMbRyo4HB7dTyOeawk26evZnmylJTsn1X6HK+PIV0DU4G0/dasdSEW5GOdu8jGSfTivVwzcW5LRpOxvgUlWr1F8UFdPs7pfqeQfGqygj1q5vliX7Wbh084jLbUjQqPoCx4966smqSq0Hzu+n6s/RsPXqUsVClB2i4p2829T9L/2dfC2k6D4d0KCwsIraP7JFKQg5Z2XczEnkkk5ya+8sopQWyKqSc5uUndnv1IzCg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5" name="Picture 11" descr="Buy Deep Learning (Adaptive Computation and Machine Learning series) Book  Online at Low Prices in India | Deep Learning (Adaptive Computation and  Machine Learning series) Reviews &amp; Ratings - Amazon.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11311"/>
            <a:ext cx="2078182" cy="27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3" descr="Buy Artifical Intelligence: A Modern Approach | Fourth Edition| By Pearson  Book Online at Low Prices in India | Artifical Intelligence: A Modern  Approach | Fourth Edition| By Pearson Reviews &amp; Ratings - Amazon.i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90529"/>
            <a:ext cx="2162858" cy="274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19545" y="4114799"/>
            <a:ext cx="29856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Reference Books</a:t>
            </a:r>
          </a:p>
        </p:txBody>
      </p:sp>
    </p:spTree>
    <p:extLst>
      <p:ext uri="{BB962C8B-B14F-4D97-AF65-F5344CB8AC3E}">
        <p14:creationId xmlns:p14="http://schemas.microsoft.com/office/powerpoint/2010/main" val="19788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ntroduction to Machine Learning… in 200 words. -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5439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E30A8A94-7F63-41CE-BB15-F7D6A10DC702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Introduction to Deep Learning</a:t>
            </a:r>
            <a:endParaRPr lang="en-IN" b="1" dirty="0"/>
          </a:p>
        </p:txBody>
      </p:sp>
      <p:pic>
        <p:nvPicPr>
          <p:cNvPr id="2050" name="Picture 2" descr="INTRODUCTION TO MACHINE LEARNING - DEV Community 👩‍💻👨‍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129145"/>
            <a:ext cx="8382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0A8A94-7F63-41CE-BB15-F7D6A10D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/>
              <a:t>Deep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FEB12A-8A62-44CC-8200-FEF52C33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Core idea: instead of hand-crafting complex features, use increased computing.</a:t>
            </a:r>
          </a:p>
          <a:p>
            <a:pPr algn="just"/>
            <a:r>
              <a:rPr lang="en-US" sz="2400" dirty="0"/>
              <a:t>capacity and build a deep computation graph that will try to learn feature representations on its own.</a:t>
            </a:r>
          </a:p>
          <a:p>
            <a:pPr algn="just"/>
            <a:r>
              <a:rPr lang="en-US" sz="2400" dirty="0"/>
              <a:t>End-to-end learning rather than a cascade of apps.</a:t>
            </a:r>
          </a:p>
          <a:p>
            <a:pPr algn="just"/>
            <a:r>
              <a:rPr lang="en-US" sz="2400" dirty="0"/>
              <a:t>Works best with lots of homogeneous, spatially related features (image pixels, character sequences, audio signal measurements).</a:t>
            </a:r>
          </a:p>
          <a:p>
            <a:pPr algn="just"/>
            <a:r>
              <a:rPr lang="en-US" sz="2400" dirty="0"/>
              <a:t>State-of-the-art and/or superhuman performance on many tasks.</a:t>
            </a:r>
          </a:p>
          <a:p>
            <a:pPr algn="just"/>
            <a:r>
              <a:rPr lang="en-US" sz="2400" dirty="0"/>
              <a:t>Typically requires massive amounts of data and training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5886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F8C57D-FF53-4737-B7DC-323712A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Machine Learning  vs Deep Learning</a:t>
            </a:r>
          </a:p>
        </p:txBody>
      </p:sp>
      <p:pic>
        <p:nvPicPr>
          <p:cNvPr id="4098" name="Picture 2" descr="Deep Learning Spreads">
            <a:extLst>
              <a:ext uri="{FF2B5EF4-FFF2-40B4-BE49-F238E27FC236}">
                <a16:creationId xmlns="" xmlns:a16="http://schemas.microsoft.com/office/drawing/2014/main" id="{561AC44E-F0FF-4B5E-8D59-72A7A300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1000" cy="48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eep Learning Sprea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Deep Learning Spread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Deep Learning Spread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Deep Learning Spread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2" descr="Deep Learning Spread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63" name="Picture 15" descr="What Is the Difference Between Machine Learning and Deep Learning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11" y="1011382"/>
            <a:ext cx="7771615" cy="52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5F8C57D-FF53-4737-B7DC-323712A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Machine Learning  vs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652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ep Learning = Learning Hierarchical Representations">
            <a:extLst>
              <a:ext uri="{FF2B5EF4-FFF2-40B4-BE49-F238E27FC236}">
                <a16:creationId xmlns="" xmlns:a16="http://schemas.microsoft.com/office/drawing/2014/main" id="{CC0B085A-938D-4756-B90A-7C94223E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86568"/>
            <a:ext cx="8763001" cy="59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229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DEEP LEARNING (CS436 )    3 Credits</vt:lpstr>
      <vt:lpstr>PowerPoint Presentation</vt:lpstr>
      <vt:lpstr>PowerPoint Presentation</vt:lpstr>
      <vt:lpstr>PowerPoint Presentation</vt:lpstr>
      <vt:lpstr>Deep Learning</vt:lpstr>
      <vt:lpstr>Machine Learning  vs Deep Learning</vt:lpstr>
      <vt:lpstr>Machine Learning  vs Deep Learning</vt:lpstr>
      <vt:lpstr>PowerPoint Presentation</vt:lpstr>
      <vt:lpstr>PowerPoint Presentation</vt:lpstr>
      <vt:lpstr>PowerPoint Presentation</vt:lpstr>
      <vt:lpstr>Examples of Deep Learning</vt:lpstr>
      <vt:lpstr>PowerPoint Presentation</vt:lpstr>
      <vt:lpstr>PowerPoint Presentation</vt:lpstr>
      <vt:lpstr>PowerPoint Presentation</vt:lpstr>
      <vt:lpstr>Evolution of Deep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2006-08-16T00:00:00Z</dcterms:created>
  <dcterms:modified xsi:type="dcterms:W3CDTF">2023-01-13T06:58:47Z</dcterms:modified>
</cp:coreProperties>
</file>