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309" r:id="rId4"/>
    <p:sldId id="306" r:id="rId5"/>
    <p:sldId id="307" r:id="rId6"/>
    <p:sldId id="294" r:id="rId7"/>
    <p:sldId id="310" r:id="rId8"/>
    <p:sldId id="311" r:id="rId9"/>
    <p:sldId id="312" r:id="rId10"/>
    <p:sldId id="308" r:id="rId11"/>
    <p:sldId id="314" r:id="rId12"/>
    <p:sldId id="315" r:id="rId13"/>
    <p:sldId id="316" r:id="rId14"/>
    <p:sldId id="317" r:id="rId15"/>
    <p:sldId id="313"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01-May-23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01-May-23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&lt;</a:t>
            </a:r>
            <a:r>
              <a:rPr lang="en-US" dirty="0" err="1" smtClean="0"/>
              <a:t>Amit</a:t>
            </a:r>
            <a:r>
              <a:rPr lang="en-US" dirty="0" smtClean="0"/>
              <a:t> </a:t>
            </a:r>
            <a:r>
              <a:rPr lang="en-US" dirty="0" err="1" smtClean="0"/>
              <a:t>Sinhal</a:t>
            </a:r>
            <a:r>
              <a:rPr lang="en-US" dirty="0" smtClean="0"/>
              <a:t>&gt;</a:t>
            </a:r>
            <a:endParaRPr lang="en-US" dirty="0"/>
          </a:p>
        </p:txBody>
      </p:sp>
      <p:pic>
        <p:nvPicPr>
          <p:cNvPr id="7" name="Google Shape;82;g155b8961404_0_1"/>
          <p:cNvPicPr preferRelativeResize="0"/>
          <p:nvPr userDrawn="1"/>
        </p:nvPicPr>
        <p:blipFill>
          <a:blip r:embed="rId13">
            <a:alphaModFix/>
          </a:blip>
          <a:stretch>
            <a:fillRect/>
          </a:stretch>
        </p:blipFill>
        <p:spPr>
          <a:xfrm>
            <a:off x="4191000" y="6400800"/>
            <a:ext cx="756275" cy="381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21395" y="5029200"/>
            <a:ext cx="8683625"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b="1" dirty="0" smtClean="0">
                <a:solidFill>
                  <a:schemeClr val="tx1"/>
                </a:solidFill>
              </a:rPr>
              <a:t>Dr. </a:t>
            </a:r>
            <a:r>
              <a:rPr lang="en-US" b="1" dirty="0" err="1" smtClean="0">
                <a:solidFill>
                  <a:schemeClr val="tx1"/>
                </a:solidFill>
              </a:rPr>
              <a:t>Amit</a:t>
            </a:r>
            <a:r>
              <a:rPr lang="en-US" b="1" dirty="0" smtClean="0">
                <a:solidFill>
                  <a:schemeClr val="tx1"/>
                </a:solidFill>
              </a:rPr>
              <a:t> </a:t>
            </a:r>
            <a:r>
              <a:rPr lang="en-US" b="1" dirty="0" err="1" smtClean="0">
                <a:solidFill>
                  <a:schemeClr val="tx1"/>
                </a:solidFill>
              </a:rPr>
              <a:t>Sinhal</a:t>
            </a:r>
            <a:endParaRPr lang="en-US" b="1" dirty="0" smtClean="0">
              <a:solidFill>
                <a:schemeClr val="tx1"/>
              </a:solidFill>
            </a:endParaRPr>
          </a:p>
          <a:p>
            <a:pPr>
              <a:spcBef>
                <a:spcPts val="0"/>
              </a:spcBef>
            </a:pPr>
            <a:r>
              <a:rPr lang="en-US" sz="2800" b="1" dirty="0" smtClean="0">
                <a:solidFill>
                  <a:schemeClr val="tx1"/>
                </a:solidFill>
              </a:rPr>
              <a:t>Professor</a:t>
            </a:r>
            <a:endParaRPr lang="en-US" b="1" dirty="0" smtClean="0">
              <a:solidFill>
                <a:schemeClr val="tx1"/>
              </a:solidFill>
            </a:endParaRPr>
          </a:p>
          <a:p>
            <a:pPr>
              <a:spcBef>
                <a:spcPts val="0"/>
              </a:spcBef>
            </a:pPr>
            <a:r>
              <a:rPr lang="en-US" sz="2400" b="1" dirty="0" smtClean="0">
                <a:solidFill>
                  <a:schemeClr val="tx1"/>
                </a:solidFill>
              </a:rPr>
              <a:t>Department of Computer Science &amp; Engineering</a:t>
            </a:r>
          </a:p>
        </p:txBody>
      </p:sp>
      <p:pic>
        <p:nvPicPr>
          <p:cNvPr id="2" name="Picture 2" descr="What is LSTM - Introduction to Long Short Term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97" y="115455"/>
            <a:ext cx="7304820" cy="4762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185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 name="Rectangle 1"/>
          <p:cNvSpPr>
            <a:spLocks noChangeArrowheads="1"/>
          </p:cNvSpPr>
          <p:nvPr/>
        </p:nvSpPr>
        <p:spPr bwMode="auto">
          <a:xfrm>
            <a:off x="27709" y="304800"/>
            <a:ext cx="8991600" cy="14311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lvl="0" algn="just" eaLnBrk="0" fontAlgn="base" hangingPunct="0">
              <a:spcBef>
                <a:spcPct val="0"/>
              </a:spcBef>
              <a:spcAft>
                <a:spcPct val="0"/>
              </a:spcAft>
            </a:pPr>
            <a:r>
              <a:rPr lang="en-US" dirty="0"/>
              <a:t>A typical LSTM network is comprised of different memory blocks called </a:t>
            </a:r>
            <a:r>
              <a:rPr lang="en-US" b="1" dirty="0"/>
              <a:t>cells</a:t>
            </a:r>
            <a:br>
              <a:rPr lang="en-US" b="1" dirty="0"/>
            </a:br>
            <a:r>
              <a:rPr lang="en-US" dirty="0"/>
              <a:t>(the rectangles that we see in the image)</a:t>
            </a:r>
            <a:r>
              <a:rPr lang="en-US" b="1" dirty="0"/>
              <a:t>. </a:t>
            </a:r>
            <a:r>
              <a:rPr lang="en-US" dirty="0"/>
              <a:t> There are two states that are being transferred to the next cell; the </a:t>
            </a:r>
            <a:r>
              <a:rPr lang="en-US" b="1" dirty="0"/>
              <a:t>cell state</a:t>
            </a:r>
            <a:r>
              <a:rPr lang="en-US" dirty="0"/>
              <a:t> and the</a:t>
            </a:r>
            <a:r>
              <a:rPr lang="en-US" b="1" dirty="0"/>
              <a:t> hidden state</a:t>
            </a:r>
            <a:r>
              <a:rPr lang="en-US" dirty="0"/>
              <a:t>. The memory blocks are responsible for remembering things and manipulations to this memory is done through three major mechanisms, called </a:t>
            </a:r>
            <a:r>
              <a:rPr lang="en-US" b="1" dirty="0"/>
              <a:t>gates. </a:t>
            </a:r>
            <a:endParaRPr kumimoji="0" lang="en-US" b="0" i="0" u="none" strike="noStrike" cap="none" normalizeH="0" baseline="0" dirty="0" smtClean="0">
              <a:ln>
                <a:noFill/>
              </a:ln>
              <a:solidFill>
                <a:srgbClr val="222222"/>
              </a:solidFill>
              <a:effectLst/>
              <a:latin typeface="+mj-lt"/>
              <a:cs typeface="Arial" pitchFamily="34" charset="0"/>
            </a:endParaRPr>
          </a:p>
        </p:txBody>
      </p:sp>
      <p:pic>
        <p:nvPicPr>
          <p:cNvPr id="2052" name="Picture 4" descr=" Long Short Term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968773"/>
            <a:ext cx="8378825" cy="473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17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 name="Rectangle 2"/>
          <p:cNvSpPr/>
          <p:nvPr/>
        </p:nvSpPr>
        <p:spPr>
          <a:xfrm>
            <a:off x="155575" y="164846"/>
            <a:ext cx="7235825" cy="2000548"/>
          </a:xfrm>
          <a:prstGeom prst="rect">
            <a:avLst/>
          </a:prstGeom>
        </p:spPr>
        <p:txBody>
          <a:bodyPr wrap="square">
            <a:spAutoFit/>
          </a:bodyPr>
          <a:lstStyle/>
          <a:p>
            <a:pPr algn="ctr"/>
            <a:r>
              <a:rPr lang="en-US" sz="2400" b="1" dirty="0"/>
              <a:t>Forget Gate</a:t>
            </a:r>
            <a:endParaRPr lang="en-US" sz="2400" dirty="0"/>
          </a:p>
          <a:p>
            <a:pPr algn="just"/>
            <a:r>
              <a:rPr lang="en-US" sz="2000" dirty="0" smtClean="0"/>
              <a:t>A </a:t>
            </a:r>
            <a:r>
              <a:rPr lang="en-US" sz="2000" dirty="0"/>
              <a:t>forget gate is responsible for removing information from the cell state. The information that is no longer required for the LSTM to understand things or the information that is of less importance is removed via multiplication of a filter. This is required for optimizing the performance of the LSTM network</a:t>
            </a:r>
            <a:r>
              <a:rPr lang="en-US" sz="2000" dirty="0" smtClean="0"/>
              <a:t>.</a:t>
            </a:r>
            <a:endParaRPr lang="en-US" sz="2000" dirty="0"/>
          </a:p>
        </p:txBody>
      </p:sp>
      <p:pic>
        <p:nvPicPr>
          <p:cNvPr id="9218" name="Picture 2" descr="https://cdn.analyticsvidhya.com/wp-content/uploads/2017/12/10131319/14.png"/>
          <p:cNvPicPr>
            <a:picLocks noChangeAspect="1" noChangeArrowheads="1"/>
          </p:cNvPicPr>
          <p:nvPr/>
        </p:nvPicPr>
        <p:blipFill rotWithShape="1">
          <a:blip r:embed="rId2">
            <a:extLst>
              <a:ext uri="{28A0092B-C50C-407E-A947-70E740481C1C}">
                <a14:useLocalDpi xmlns:a14="http://schemas.microsoft.com/office/drawing/2010/main" val="0"/>
              </a:ext>
            </a:extLst>
          </a:blip>
          <a:srcRect l="2575" t="19318" r="58826" b="-22395"/>
          <a:stretch/>
        </p:blipFill>
        <p:spPr bwMode="auto">
          <a:xfrm>
            <a:off x="7526770" y="381000"/>
            <a:ext cx="1447800" cy="241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2456795"/>
            <a:ext cx="8836025" cy="4401205"/>
          </a:xfrm>
          <a:prstGeom prst="rect">
            <a:avLst/>
          </a:prstGeom>
        </p:spPr>
        <p:txBody>
          <a:bodyPr wrap="square">
            <a:spAutoFit/>
          </a:bodyPr>
          <a:lstStyle/>
          <a:p>
            <a:pPr algn="just"/>
            <a:r>
              <a:rPr lang="en-US" sz="2000" dirty="0"/>
              <a:t>This gate takes in two inputs; h_t-1 and </a:t>
            </a:r>
            <a:r>
              <a:rPr lang="en-US" sz="2000" dirty="0" err="1"/>
              <a:t>x_t</a:t>
            </a:r>
            <a:r>
              <a:rPr lang="en-US" sz="2000" dirty="0"/>
              <a:t>.</a:t>
            </a:r>
          </a:p>
          <a:p>
            <a:pPr algn="just"/>
            <a:r>
              <a:rPr lang="en-US" sz="2000" dirty="0"/>
              <a:t>h_t-1 is the hidden state from the previous cell or the output of the previous cell and </a:t>
            </a:r>
            <a:r>
              <a:rPr lang="en-US" sz="2000" dirty="0" err="1"/>
              <a:t>x_t</a:t>
            </a:r>
            <a:r>
              <a:rPr lang="en-US" sz="2000" dirty="0"/>
              <a:t> is the input at that particular time step. The given inputs are multiplied by the weight matrices and a bias is added. </a:t>
            </a:r>
          </a:p>
          <a:p>
            <a:pPr algn="just"/>
            <a:r>
              <a:rPr lang="en-US" sz="2000" dirty="0"/>
              <a:t>Following this, the sigmoid function is applied to this value. The sigmoid function outputs a vector, with values ranging from 0 to 1, corresponding to each number in the cell state. </a:t>
            </a:r>
          </a:p>
          <a:p>
            <a:pPr algn="just"/>
            <a:r>
              <a:rPr lang="en-US" sz="2000" dirty="0"/>
              <a:t>Basically, the sigmoid function is responsible for deciding which values to keep and which to discard. If a ‘0’ is output for a particular value in the cell state, it means that the forget gate wants the cell state to forget that piece of information completely. </a:t>
            </a:r>
          </a:p>
          <a:p>
            <a:pPr algn="just"/>
            <a:r>
              <a:rPr lang="en-US" sz="2000" dirty="0"/>
              <a:t>Similarly, a ‘1’ means that the forget gate wants to remember that entire piece of information. This vector output from the sigmoid function is multiplied to the cell state.</a:t>
            </a:r>
          </a:p>
        </p:txBody>
      </p:sp>
    </p:spTree>
    <p:extLst>
      <p:ext uri="{BB962C8B-B14F-4D97-AF65-F5344CB8AC3E}">
        <p14:creationId xmlns:p14="http://schemas.microsoft.com/office/powerpoint/2010/main" val="190398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 name="Rectangle 2"/>
          <p:cNvSpPr/>
          <p:nvPr/>
        </p:nvSpPr>
        <p:spPr>
          <a:xfrm>
            <a:off x="162502" y="205001"/>
            <a:ext cx="6175953" cy="1692771"/>
          </a:xfrm>
          <a:prstGeom prst="rect">
            <a:avLst/>
          </a:prstGeom>
        </p:spPr>
        <p:txBody>
          <a:bodyPr wrap="square">
            <a:spAutoFit/>
          </a:bodyPr>
          <a:lstStyle/>
          <a:p>
            <a:pPr algn="ctr"/>
            <a:r>
              <a:rPr lang="en-US" sz="2400" b="1" dirty="0"/>
              <a:t>Input </a:t>
            </a:r>
            <a:r>
              <a:rPr lang="en-US" sz="2400" b="1" dirty="0" smtClean="0"/>
              <a:t>Gate</a:t>
            </a:r>
          </a:p>
          <a:p>
            <a:pPr algn="just"/>
            <a:r>
              <a:rPr lang="en-US" sz="2000" dirty="0"/>
              <a:t>The input gate is responsible for the addition of information to the cell state. This addition of information is basically three-step process as seen from the diagram above</a:t>
            </a:r>
            <a:r>
              <a:rPr lang="en-US" sz="2000" dirty="0" smtClean="0"/>
              <a:t>.</a:t>
            </a:r>
            <a:endParaRPr lang="en-US" sz="2000" dirty="0"/>
          </a:p>
        </p:txBody>
      </p:sp>
      <p:pic>
        <p:nvPicPr>
          <p:cNvPr id="10242" name="Picture 2" descr="https://cdn.analyticsvidhya.com/wp-content/uploads/2017/12/10131330/16.png"/>
          <p:cNvPicPr>
            <a:picLocks noChangeAspect="1" noChangeArrowheads="1"/>
          </p:cNvPicPr>
          <p:nvPr/>
        </p:nvPicPr>
        <p:blipFill rotWithShape="1">
          <a:blip r:embed="rId2">
            <a:extLst>
              <a:ext uri="{28A0092B-C50C-407E-A947-70E740481C1C}">
                <a14:useLocalDpi xmlns:a14="http://schemas.microsoft.com/office/drawing/2010/main" val="0"/>
              </a:ext>
            </a:extLst>
          </a:blip>
          <a:srcRect l="5673" t="40000" r="44790" b="-1"/>
          <a:stretch/>
        </p:blipFill>
        <p:spPr bwMode="auto">
          <a:xfrm>
            <a:off x="6481364" y="381000"/>
            <a:ext cx="2628000" cy="162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2502" y="2133600"/>
            <a:ext cx="8727753" cy="3416320"/>
          </a:xfrm>
          <a:prstGeom prst="rect">
            <a:avLst/>
          </a:prstGeom>
        </p:spPr>
        <p:txBody>
          <a:bodyPr wrap="square">
            <a:spAutoFit/>
          </a:bodyPr>
          <a:lstStyle/>
          <a:p>
            <a:pPr marL="285750" indent="-285750" algn="just">
              <a:buFont typeface="Arial" pitchFamily="34" charset="0"/>
              <a:buChar char="•"/>
            </a:pPr>
            <a:r>
              <a:rPr lang="en-US" dirty="0"/>
              <a:t>Regulating what values need to be added to the cell state by involving a sigmoid function. This is basically very similar to the forget gate and acts as a filter for all the information from h_t-1 and </a:t>
            </a:r>
            <a:r>
              <a:rPr lang="en-US" dirty="0" err="1"/>
              <a:t>x_t</a:t>
            </a:r>
            <a:r>
              <a:rPr lang="en-US" dirty="0"/>
              <a:t>.</a:t>
            </a:r>
          </a:p>
          <a:p>
            <a:pPr marL="285750" indent="-285750" algn="just">
              <a:buFont typeface="Arial" pitchFamily="34" charset="0"/>
              <a:buChar char="•"/>
            </a:pPr>
            <a:r>
              <a:rPr lang="en-US" dirty="0"/>
              <a:t>Creating a vector containing all possible values that can be added (as perceived from h_t-1 and </a:t>
            </a:r>
            <a:r>
              <a:rPr lang="en-US" dirty="0" err="1"/>
              <a:t>x_t</a:t>
            </a:r>
            <a:r>
              <a:rPr lang="en-US" dirty="0"/>
              <a:t>) to the cell state. This is done using the </a:t>
            </a:r>
            <a:r>
              <a:rPr lang="en-US" b="1" dirty="0" err="1"/>
              <a:t>tanh</a:t>
            </a:r>
            <a:r>
              <a:rPr lang="en-US" b="1" dirty="0"/>
              <a:t> </a:t>
            </a:r>
            <a:r>
              <a:rPr lang="en-US" dirty="0"/>
              <a:t>function, which outputs values from -1 to +1.  </a:t>
            </a:r>
          </a:p>
          <a:p>
            <a:pPr marL="285750" indent="-285750" algn="just">
              <a:buFont typeface="Arial" pitchFamily="34" charset="0"/>
              <a:buChar char="•"/>
            </a:pPr>
            <a:r>
              <a:rPr lang="en-US" dirty="0"/>
              <a:t>Multiplying the value of the regulatory filter (the sigmoid gate) to the created vector (the </a:t>
            </a:r>
            <a:r>
              <a:rPr lang="en-US" dirty="0" err="1"/>
              <a:t>tanh</a:t>
            </a:r>
            <a:r>
              <a:rPr lang="en-US" dirty="0"/>
              <a:t> function) and then adding this useful information to the cell state via addition operation.</a:t>
            </a:r>
          </a:p>
          <a:p>
            <a:pPr algn="just"/>
            <a:r>
              <a:rPr lang="en-US" dirty="0"/>
              <a:t> </a:t>
            </a:r>
          </a:p>
          <a:p>
            <a:pPr algn="just"/>
            <a:r>
              <a:rPr lang="en-US" dirty="0"/>
              <a:t>Once this three-step process is done with, we ensure that only that information is added to the cell state that is </a:t>
            </a:r>
            <a:r>
              <a:rPr lang="en-US" i="1" dirty="0"/>
              <a:t>important </a:t>
            </a:r>
            <a:r>
              <a:rPr lang="en-US" dirty="0"/>
              <a:t>and is not </a:t>
            </a:r>
            <a:r>
              <a:rPr lang="en-US" i="1" dirty="0"/>
              <a:t>redundant.</a:t>
            </a:r>
            <a:endParaRPr lang="en-US" dirty="0"/>
          </a:p>
        </p:txBody>
      </p:sp>
    </p:spTree>
    <p:extLst>
      <p:ext uri="{BB962C8B-B14F-4D97-AF65-F5344CB8AC3E}">
        <p14:creationId xmlns:p14="http://schemas.microsoft.com/office/powerpoint/2010/main" val="1286764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3" name="Rectangle 2"/>
          <p:cNvSpPr/>
          <p:nvPr/>
        </p:nvSpPr>
        <p:spPr>
          <a:xfrm>
            <a:off x="155575" y="215757"/>
            <a:ext cx="5323897" cy="1384995"/>
          </a:xfrm>
          <a:prstGeom prst="rect">
            <a:avLst/>
          </a:prstGeom>
        </p:spPr>
        <p:txBody>
          <a:bodyPr wrap="square">
            <a:spAutoFit/>
          </a:bodyPr>
          <a:lstStyle/>
          <a:p>
            <a:pPr algn="ctr"/>
            <a:r>
              <a:rPr lang="en-US" sz="2400" b="1" dirty="0" smtClean="0"/>
              <a:t>Output Gate</a:t>
            </a:r>
          </a:p>
          <a:p>
            <a:pPr algn="just"/>
            <a:r>
              <a:rPr lang="en-US" sz="2000" dirty="0" smtClean="0"/>
              <a:t>The </a:t>
            </a:r>
            <a:r>
              <a:rPr lang="en-US" sz="2000" dirty="0"/>
              <a:t>job of selecting useful information from the current cell state and showing it out as an output is done via the output gate. Here is its structure:</a:t>
            </a:r>
          </a:p>
        </p:txBody>
      </p:sp>
      <p:sp>
        <p:nvSpPr>
          <p:cNvPr id="2" name="Rectangle 1"/>
          <p:cNvSpPr/>
          <p:nvPr/>
        </p:nvSpPr>
        <p:spPr>
          <a:xfrm>
            <a:off x="162502" y="2133600"/>
            <a:ext cx="8727753" cy="2554545"/>
          </a:xfrm>
          <a:prstGeom prst="rect">
            <a:avLst/>
          </a:prstGeom>
        </p:spPr>
        <p:txBody>
          <a:bodyPr wrap="square">
            <a:spAutoFit/>
          </a:bodyPr>
          <a:lstStyle/>
          <a:p>
            <a:pPr algn="just"/>
            <a:r>
              <a:rPr lang="en-US" sz="2000" dirty="0"/>
              <a:t>The functioning of an output gate can again be broken down to three steps:</a:t>
            </a:r>
          </a:p>
          <a:p>
            <a:pPr marL="342900" indent="-342900" algn="just">
              <a:buFont typeface="Arial" pitchFamily="34" charset="0"/>
              <a:buChar char="•"/>
            </a:pPr>
            <a:r>
              <a:rPr lang="en-US" sz="2000" dirty="0"/>
              <a:t>Creating a vector after applying </a:t>
            </a:r>
            <a:r>
              <a:rPr lang="en-US" sz="2000" b="1" dirty="0" err="1"/>
              <a:t>tanh</a:t>
            </a:r>
            <a:r>
              <a:rPr lang="en-US" sz="2000" dirty="0"/>
              <a:t> function to the cell state, thereby scaling the values to the range -1 to +1.</a:t>
            </a:r>
          </a:p>
          <a:p>
            <a:pPr marL="342900" indent="-342900" algn="just">
              <a:buFont typeface="Arial" pitchFamily="34" charset="0"/>
              <a:buChar char="•"/>
            </a:pPr>
            <a:r>
              <a:rPr lang="en-US" sz="2000" dirty="0"/>
              <a:t>Making a filter using the values of h_t-1 and </a:t>
            </a:r>
            <a:r>
              <a:rPr lang="en-US" sz="2000" dirty="0" err="1"/>
              <a:t>x_t</a:t>
            </a:r>
            <a:r>
              <a:rPr lang="en-US" sz="2000" dirty="0"/>
              <a:t>, such that it can regulate the values that need to be output from the vector created above. This filter again employs a sigmoid function.</a:t>
            </a:r>
          </a:p>
          <a:p>
            <a:pPr marL="342900" indent="-342900" algn="just">
              <a:buFont typeface="Arial" pitchFamily="34" charset="0"/>
              <a:buChar char="•"/>
            </a:pPr>
            <a:r>
              <a:rPr lang="en-US" sz="2000" dirty="0"/>
              <a:t>Multiplying the value of this regulatory filter to the vector created in step 1, and sending it out as a output and also to the hidden state of the next cell.</a:t>
            </a:r>
          </a:p>
        </p:txBody>
      </p:sp>
      <p:pic>
        <p:nvPicPr>
          <p:cNvPr id="11266" name="Picture 2" descr="https://cdn.analyticsvidhya.com/wp-content/uploads/2017/12/10131340/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044" y="160338"/>
            <a:ext cx="3023211" cy="2070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190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 name="Rectangle 1"/>
          <p:cNvSpPr>
            <a:spLocks noChangeArrowheads="1"/>
          </p:cNvSpPr>
          <p:nvPr/>
        </p:nvSpPr>
        <p:spPr bwMode="auto">
          <a:xfrm>
            <a:off x="144030" y="4953000"/>
            <a:ext cx="8836025" cy="12772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285750" indent="-285750" algn="just">
              <a:buFont typeface="Arial" pitchFamily="34" charset="0"/>
              <a:buChar char="•"/>
            </a:pPr>
            <a:r>
              <a:rPr lang="en-US" sz="1600" dirty="0" smtClean="0"/>
              <a:t>The </a:t>
            </a:r>
            <a:r>
              <a:rPr lang="en-US" sz="1600" dirty="0"/>
              <a:t>state of the cell resembles that of a conveyor belt in certain ways. There are only a few tiny linear interactions as it travels down the entire chain. It’s quite easy for data to simply travel down it without being altered.</a:t>
            </a:r>
          </a:p>
          <a:p>
            <a:pPr marL="285750" indent="-285750" algn="just">
              <a:buFont typeface="Arial" pitchFamily="34" charset="0"/>
              <a:buChar char="•"/>
            </a:pPr>
            <a:r>
              <a:rPr lang="en-US" sz="1600" dirty="0"/>
              <a:t>The LSTM can delete or add information to the cell state, which is carefully controlled by structures called gates</a:t>
            </a:r>
            <a:r>
              <a:rPr lang="en-US" sz="1600" dirty="0" smtClean="0"/>
              <a:t>.</a:t>
            </a:r>
            <a:endParaRPr lang="en-US" sz="1600" dirty="0"/>
          </a:p>
        </p:txBody>
      </p:sp>
      <p:pic>
        <p:nvPicPr>
          <p:cNvPr id="7172" name="Picture 4" descr="LSTM Networks | A Detailed Explanation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403947"/>
            <a:ext cx="8378825" cy="428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577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 name="Rectangle 1"/>
          <p:cNvSpPr>
            <a:spLocks noChangeArrowheads="1"/>
          </p:cNvSpPr>
          <p:nvPr/>
        </p:nvSpPr>
        <p:spPr bwMode="auto">
          <a:xfrm>
            <a:off x="460375" y="1371600"/>
            <a:ext cx="7997825" cy="373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285750" indent="-285750" algn="just">
              <a:buFont typeface="Arial" pitchFamily="34" charset="0"/>
              <a:buChar char="•"/>
            </a:pPr>
            <a:r>
              <a:rPr lang="en-US" sz="2400" dirty="0" smtClean="0"/>
              <a:t>Gates </a:t>
            </a:r>
            <a:r>
              <a:rPr lang="en-US" sz="2400" dirty="0"/>
              <a:t>are a mechanism to selectively allow information to pass through. A sigmoid neural net layer plus a </a:t>
            </a:r>
            <a:r>
              <a:rPr lang="en-US" sz="2400" dirty="0" err="1"/>
              <a:t>pointwise</a:t>
            </a:r>
            <a:r>
              <a:rPr lang="en-US" sz="2400" dirty="0"/>
              <a:t> multiplication operation make them up.</a:t>
            </a:r>
          </a:p>
          <a:p>
            <a:pPr marL="285750" indent="-285750" algn="just">
              <a:buFont typeface="Arial" pitchFamily="34" charset="0"/>
              <a:buChar char="•"/>
            </a:pPr>
            <a:r>
              <a:rPr lang="en-US" sz="2400" dirty="0"/>
              <a:t>The sigmoid layer produces integers ranging from zero to one, indicating how much of each component should be allowed to pass. A value of zero indicates that “nothing” should be allowed through, whereas a value of one indicates that “everything” should be allowed through.</a:t>
            </a:r>
          </a:p>
          <a:p>
            <a:pPr marL="285750" indent="-285750" algn="just">
              <a:buFont typeface="Arial" pitchFamily="34" charset="0"/>
              <a:buChar char="•"/>
            </a:pPr>
            <a:r>
              <a:rPr lang="en-US" sz="2400" dirty="0"/>
              <a:t>Three of these gates are present in an LSTM to protect and govern the cell state.</a:t>
            </a:r>
          </a:p>
        </p:txBody>
      </p:sp>
    </p:spTree>
    <p:extLst>
      <p:ext uri="{BB962C8B-B14F-4D97-AF65-F5344CB8AC3E}">
        <p14:creationId xmlns:p14="http://schemas.microsoft.com/office/powerpoint/2010/main" val="1926654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7872" y="152400"/>
            <a:ext cx="8617527" cy="3108543"/>
          </a:xfrm>
          <a:prstGeom prst="rect">
            <a:avLst/>
          </a:prstGeom>
        </p:spPr>
        <p:txBody>
          <a:bodyPr wrap="square">
            <a:spAutoFit/>
          </a:bodyPr>
          <a:lstStyle/>
          <a:p>
            <a:pPr algn="ctr"/>
            <a:r>
              <a:rPr lang="en-US" sz="2800" b="1" dirty="0" smtClean="0"/>
              <a:t>Applications</a:t>
            </a:r>
          </a:p>
          <a:p>
            <a:endParaRPr lang="en-US" sz="2400" dirty="0" smtClean="0"/>
          </a:p>
          <a:p>
            <a:r>
              <a:rPr lang="en-US" sz="2400" dirty="0" smtClean="0"/>
              <a:t>LSTM </a:t>
            </a:r>
            <a:r>
              <a:rPr lang="en-US" sz="2400" dirty="0"/>
              <a:t>has a number of well-known applications, including:</a:t>
            </a:r>
          </a:p>
          <a:p>
            <a:pPr marL="342900" indent="-342900">
              <a:buFont typeface="Arial" pitchFamily="34" charset="0"/>
              <a:buChar char="•"/>
            </a:pPr>
            <a:r>
              <a:rPr lang="en-US" sz="2400" dirty="0"/>
              <a:t>Image captioning</a:t>
            </a:r>
          </a:p>
          <a:p>
            <a:pPr marL="342900" indent="-342900">
              <a:buFont typeface="Arial" pitchFamily="34" charset="0"/>
              <a:buChar char="•"/>
            </a:pPr>
            <a:r>
              <a:rPr lang="en-US" sz="2400" dirty="0"/>
              <a:t>Machine translation</a:t>
            </a:r>
          </a:p>
          <a:p>
            <a:pPr marL="342900" indent="-342900">
              <a:buFont typeface="Arial" pitchFamily="34" charset="0"/>
              <a:buChar char="•"/>
            </a:pPr>
            <a:r>
              <a:rPr lang="en-US" sz="2400" dirty="0"/>
              <a:t>Language </a:t>
            </a:r>
            <a:r>
              <a:rPr lang="en-US" sz="2400" dirty="0" err="1"/>
              <a:t>modelling</a:t>
            </a:r>
            <a:endParaRPr lang="en-US" sz="2400" dirty="0"/>
          </a:p>
          <a:p>
            <a:pPr marL="342900" indent="-342900">
              <a:buFont typeface="Arial" pitchFamily="34" charset="0"/>
              <a:buChar char="•"/>
            </a:pPr>
            <a:r>
              <a:rPr lang="en-US" sz="2400" dirty="0"/>
              <a:t>Handwriting generation</a:t>
            </a:r>
          </a:p>
          <a:p>
            <a:pPr marL="342900" indent="-342900">
              <a:buFont typeface="Arial" pitchFamily="34" charset="0"/>
              <a:buChar char="•"/>
            </a:pPr>
            <a:r>
              <a:rPr lang="en-US" sz="2400" dirty="0"/>
              <a:t>Question answering </a:t>
            </a:r>
            <a:r>
              <a:rPr lang="en-US" sz="2400" dirty="0" err="1"/>
              <a:t>chatbots</a:t>
            </a:r>
            <a:endParaRPr lang="en-US" sz="2400" dirty="0"/>
          </a:p>
        </p:txBody>
      </p:sp>
    </p:spTree>
    <p:extLst>
      <p:ext uri="{BB962C8B-B14F-4D97-AF65-F5344CB8AC3E}">
        <p14:creationId xmlns:p14="http://schemas.microsoft.com/office/powerpoint/2010/main" val="938386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1"/>
          <p:cNvSpPr>
            <a:spLocks noGrp="1"/>
          </p:cNvSpPr>
          <p:nvPr>
            <p:ph type="title"/>
          </p:nvPr>
        </p:nvSpPr>
        <p:spPr>
          <a:xfrm>
            <a:off x="671945" y="194974"/>
            <a:ext cx="7886700" cy="854075"/>
          </a:xfrm>
        </p:spPr>
        <p:txBody>
          <a:bodyPr/>
          <a:lstStyle/>
          <a:p>
            <a:r>
              <a:rPr lang="en-US" altLang="zh-TW" dirty="0" smtClean="0">
                <a:ea typeface="ＭＳ Ｐゴシック" pitchFamily="34" charset="-128"/>
              </a:rPr>
              <a:t>RNN </a:t>
            </a:r>
            <a:r>
              <a:rPr lang="en-US" altLang="zh-TW" dirty="0" err="1" smtClean="0">
                <a:ea typeface="ＭＳ Ｐゴシック" pitchFamily="34" charset="-128"/>
              </a:rPr>
              <a:t>Vs</a:t>
            </a:r>
            <a:r>
              <a:rPr lang="en-US" altLang="zh-TW" dirty="0" smtClean="0">
                <a:ea typeface="ＭＳ Ｐゴシック" pitchFamily="34" charset="-128"/>
              </a:rPr>
              <a:t> LSTM</a:t>
            </a:r>
            <a:endParaRPr lang="zh-TW" altLang="en-US" dirty="0" smtClean="0">
              <a:ea typeface="ＭＳ Ｐゴシック" pitchFamily="34" charset="-128"/>
            </a:endParaRPr>
          </a:p>
        </p:txBody>
      </p:sp>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pic>
        <p:nvPicPr>
          <p:cNvPr id="1026" name="Picture 2" descr="LSTM Tutorial With Imple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80962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21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標題 1"/>
          <p:cNvSpPr>
            <a:spLocks noGrp="1"/>
          </p:cNvSpPr>
          <p:nvPr>
            <p:ph type="title"/>
          </p:nvPr>
        </p:nvSpPr>
        <p:spPr>
          <a:xfrm>
            <a:off x="671945" y="194974"/>
            <a:ext cx="7886700" cy="854075"/>
          </a:xfrm>
        </p:spPr>
        <p:txBody>
          <a:bodyPr/>
          <a:lstStyle/>
          <a:p>
            <a:r>
              <a:rPr lang="en-US" altLang="zh-TW" dirty="0" smtClean="0">
                <a:ea typeface="ＭＳ Ｐゴシック" pitchFamily="34" charset="-128"/>
              </a:rPr>
              <a:t>RNN </a:t>
            </a:r>
            <a:r>
              <a:rPr lang="en-US" altLang="zh-TW" dirty="0" err="1" smtClean="0">
                <a:ea typeface="ＭＳ Ｐゴシック" pitchFamily="34" charset="-128"/>
              </a:rPr>
              <a:t>Vs</a:t>
            </a:r>
            <a:r>
              <a:rPr lang="en-US" altLang="zh-TW" dirty="0" smtClean="0">
                <a:ea typeface="ＭＳ Ｐゴシック" pitchFamily="34" charset="-128"/>
              </a:rPr>
              <a:t> LSTM</a:t>
            </a:r>
            <a:endParaRPr lang="zh-TW" altLang="en-US" dirty="0" smtClean="0">
              <a:ea typeface="ＭＳ Ｐゴシック" pitchFamily="34" charset="-128"/>
            </a:endParaRPr>
          </a:p>
        </p:txBody>
      </p:sp>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pic>
        <p:nvPicPr>
          <p:cNvPr id="4098" name="Picture 2" descr="https://miro.medium.com/max/700/1*yo6sBAs6NUtNI0a16ZqZK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039092"/>
            <a:ext cx="8751094" cy="3200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5575" y="4253348"/>
            <a:ext cx="8683624" cy="1938992"/>
          </a:xfrm>
          <a:prstGeom prst="rect">
            <a:avLst/>
          </a:prstGeom>
        </p:spPr>
        <p:txBody>
          <a:bodyPr wrap="square">
            <a:spAutoFit/>
          </a:bodyPr>
          <a:lstStyle/>
          <a:p>
            <a:pPr algn="just"/>
            <a:r>
              <a:rPr lang="en-US" sz="2000" dirty="0"/>
              <a:t>After the hidden state is calculated at </a:t>
            </a:r>
            <a:r>
              <a:rPr lang="en-US" sz="2000" dirty="0" err="1"/>
              <a:t>timestep</a:t>
            </a:r>
            <a:r>
              <a:rPr lang="en-US" sz="2000" dirty="0"/>
              <a:t> t, it is </a:t>
            </a:r>
            <a:r>
              <a:rPr lang="en-US" sz="2000" b="1" dirty="0"/>
              <a:t>passed back to the recurrent unit</a:t>
            </a:r>
            <a:r>
              <a:rPr lang="en-US" sz="2000" dirty="0"/>
              <a:t> and combined with the input at </a:t>
            </a:r>
            <a:r>
              <a:rPr lang="en-US" sz="2000" dirty="0" err="1"/>
              <a:t>timestep</a:t>
            </a:r>
            <a:r>
              <a:rPr lang="en-US" sz="2000" dirty="0"/>
              <a:t> t+1 to calculate the new hidden state at </a:t>
            </a:r>
            <a:r>
              <a:rPr lang="en-US" sz="2000" dirty="0" err="1"/>
              <a:t>timestep</a:t>
            </a:r>
            <a:r>
              <a:rPr lang="en-US" sz="2000" dirty="0"/>
              <a:t> t+1. This process repeats for t+2, t+3, …, </a:t>
            </a:r>
            <a:r>
              <a:rPr lang="en-US" sz="2000" dirty="0" err="1"/>
              <a:t>t+n</a:t>
            </a:r>
            <a:r>
              <a:rPr lang="en-US" sz="2000" dirty="0"/>
              <a:t> until the predefined number (n) of </a:t>
            </a:r>
            <a:r>
              <a:rPr lang="en-US" sz="2000" dirty="0" err="1"/>
              <a:t>timesteps</a:t>
            </a:r>
            <a:r>
              <a:rPr lang="en-US" sz="2000" dirty="0"/>
              <a:t> is reached</a:t>
            </a:r>
            <a:r>
              <a:rPr lang="en-US" sz="2000" dirty="0" smtClean="0"/>
              <a:t>.</a:t>
            </a:r>
          </a:p>
          <a:p>
            <a:pPr algn="just"/>
            <a:r>
              <a:rPr lang="en-US" sz="2000" dirty="0"/>
              <a:t>Meanwhile, LSTM employs various gates to decide what information to keep or discard. Also, it adds a </a:t>
            </a:r>
            <a:r>
              <a:rPr lang="en-US" sz="2000" b="1" dirty="0"/>
              <a:t>cell state</a:t>
            </a:r>
            <a:r>
              <a:rPr lang="en-US" sz="2000" dirty="0"/>
              <a:t>, which is like a long-term memory of LSTM</a:t>
            </a:r>
            <a:endParaRPr lang="en-IN" sz="2000" dirty="0"/>
          </a:p>
        </p:txBody>
      </p:sp>
    </p:spTree>
    <p:extLst>
      <p:ext uri="{BB962C8B-B14F-4D97-AF65-F5344CB8AC3E}">
        <p14:creationId xmlns:p14="http://schemas.microsoft.com/office/powerpoint/2010/main" val="4059946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 name="Rectangle 1"/>
          <p:cNvSpPr>
            <a:spLocks noChangeArrowheads="1"/>
          </p:cNvSpPr>
          <p:nvPr/>
        </p:nvSpPr>
        <p:spPr bwMode="auto">
          <a:xfrm>
            <a:off x="228600" y="294412"/>
            <a:ext cx="8769927" cy="58015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222222"/>
                </a:solidFill>
                <a:effectLst/>
                <a:latin typeface="+mj-lt"/>
                <a:cs typeface="Arial" pitchFamily="34" charset="0"/>
              </a:rPr>
              <a:t>Consider a Scenario</a:t>
            </a:r>
            <a:endParaRPr kumimoji="0" lang="en-US" sz="3200" b="1"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222222"/>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mj-lt"/>
                <a:cs typeface="Arial" pitchFamily="34" charset="0"/>
              </a:rPr>
              <a:t>In order to add a new information, RNN transforms the existing information completely by applying a function. Because of this, the entire information is modified, on the whole, i. e. there is no consideration for </a:t>
            </a:r>
            <a:r>
              <a:rPr kumimoji="0" lang="en-US" b="0" i="1" u="none" strike="noStrike" cap="none" normalizeH="0" baseline="0" dirty="0" smtClean="0">
                <a:ln>
                  <a:noFill/>
                </a:ln>
                <a:solidFill>
                  <a:srgbClr val="222222"/>
                </a:solidFill>
                <a:effectLst/>
                <a:latin typeface="+mj-lt"/>
                <a:cs typeface="Arial" pitchFamily="34" charset="0"/>
              </a:rPr>
              <a:t>‘important’ </a:t>
            </a:r>
            <a:r>
              <a:rPr kumimoji="0" lang="en-US" b="0" i="0" u="none" strike="noStrike" cap="none" normalizeH="0" baseline="0" dirty="0" smtClean="0">
                <a:ln>
                  <a:noFill/>
                </a:ln>
                <a:solidFill>
                  <a:srgbClr val="222222"/>
                </a:solidFill>
                <a:effectLst/>
                <a:latin typeface="+mj-lt"/>
                <a:cs typeface="Arial" pitchFamily="34" charset="0"/>
              </a:rPr>
              <a:t>information and </a:t>
            </a:r>
            <a:r>
              <a:rPr kumimoji="0" lang="en-US" b="0" i="1" u="none" strike="noStrike" cap="none" normalizeH="0" baseline="0" dirty="0" smtClean="0">
                <a:ln>
                  <a:noFill/>
                </a:ln>
                <a:solidFill>
                  <a:srgbClr val="222222"/>
                </a:solidFill>
                <a:effectLst/>
                <a:latin typeface="+mj-lt"/>
                <a:cs typeface="Arial" pitchFamily="34" charset="0"/>
              </a:rPr>
              <a:t>‘not so important’</a:t>
            </a:r>
            <a:r>
              <a:rPr kumimoji="0" lang="en-US" b="0" i="0" u="none" strike="noStrike" cap="none" normalizeH="0" baseline="0" dirty="0" smtClean="0">
                <a:ln>
                  <a:noFill/>
                </a:ln>
                <a:solidFill>
                  <a:srgbClr val="222222"/>
                </a:solidFill>
                <a:effectLst/>
                <a:latin typeface="+mj-lt"/>
                <a:cs typeface="Arial" pitchFamily="34" charset="0"/>
              </a:rPr>
              <a:t> information.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mj-lt"/>
                <a:cs typeface="Arial" pitchFamily="34" charset="0"/>
              </a:rPr>
              <a:t>LSTMs on the other hand, make small modifications to the information by multiplications and additions. With LSTMs, the information flows through a mechanism known as cell states. This way, LSTMs can selectively remember or forget things. The information at a particular cell state has three different dependencies.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mj-lt"/>
                <a:cs typeface="Arial" pitchFamily="34" charset="0"/>
              </a:rPr>
              <a:t>Let’s take the example of predicting stock prices for a particular stock. The stock price of today will depend upon:</a:t>
            </a:r>
            <a:endParaRPr kumimoji="0" lang="en-US"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222222"/>
                </a:solidFill>
                <a:effectLst/>
                <a:latin typeface="+mj-lt"/>
                <a:cs typeface="Arial" pitchFamily="34" charset="0"/>
              </a:rPr>
              <a:t>The trend that the stock has been following in the previous days, maybe a downtrend or an uptrend.</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b="0" i="0" u="none" strike="noStrike" cap="none" normalizeH="0" baseline="0" dirty="0" smtClean="0">
                <a:ln>
                  <a:noFill/>
                </a:ln>
                <a:solidFill>
                  <a:srgbClr val="222222"/>
                </a:solidFill>
                <a:effectLst/>
                <a:latin typeface="+mj-lt"/>
                <a:cs typeface="Arial" pitchFamily="34" charset="0"/>
              </a:rPr>
              <a:t>The price of the stock on the previous day, because many traders compare the stock’s previous day price before buying it.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b="0" i="0" u="none" strike="noStrike" cap="none" normalizeH="0" baseline="0" dirty="0" smtClean="0">
                <a:ln>
                  <a:noFill/>
                </a:ln>
                <a:solidFill>
                  <a:srgbClr val="222222"/>
                </a:solidFill>
                <a:effectLst/>
                <a:latin typeface="+mj-lt"/>
                <a:cs typeface="Arial" pitchFamily="34" charset="0"/>
              </a:rPr>
              <a:t>The factors that can affect the price of the stock for today. This can be a new company policy that is being criticized widely, or a drop in the company’s profit, or maybe an unexpected change in the senior leadership of the company.</a:t>
            </a:r>
          </a:p>
        </p:txBody>
      </p:sp>
    </p:spTree>
    <p:extLst>
      <p:ext uri="{BB962C8B-B14F-4D97-AF65-F5344CB8AC3E}">
        <p14:creationId xmlns:p14="http://schemas.microsoft.com/office/powerpoint/2010/main" val="2711935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 name="Rectangle 1"/>
          <p:cNvSpPr>
            <a:spLocks noChangeArrowheads="1"/>
          </p:cNvSpPr>
          <p:nvPr/>
        </p:nvSpPr>
        <p:spPr bwMode="auto">
          <a:xfrm>
            <a:off x="96982" y="160338"/>
            <a:ext cx="8991600" cy="45704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algn="ctr" eaLnBrk="0" fontAlgn="base" hangingPunct="0">
              <a:spcBef>
                <a:spcPct val="0"/>
              </a:spcBef>
              <a:spcAft>
                <a:spcPct val="0"/>
              </a:spcAft>
            </a:pPr>
            <a:r>
              <a:rPr lang="en-US" sz="2400" b="1" dirty="0">
                <a:solidFill>
                  <a:srgbClr val="222222"/>
                </a:solidFill>
                <a:cs typeface="Arial" pitchFamily="34" charset="0"/>
              </a:rPr>
              <a:t>Consider </a:t>
            </a:r>
            <a:r>
              <a:rPr lang="en-US" sz="2400" b="1" dirty="0" smtClean="0">
                <a:solidFill>
                  <a:srgbClr val="222222"/>
                </a:solidFill>
                <a:cs typeface="Arial" pitchFamily="34" charset="0"/>
              </a:rPr>
              <a:t>another </a:t>
            </a:r>
            <a:r>
              <a:rPr lang="en-US" sz="2400" b="1" dirty="0">
                <a:solidFill>
                  <a:srgbClr val="222222"/>
                </a:solidFill>
                <a:cs typeface="Arial" pitchFamily="34" charset="0"/>
              </a:rPr>
              <a:t>Scenario</a:t>
            </a:r>
            <a:endParaRPr lang="en-US" sz="2400" b="1" dirty="0">
              <a:cs typeface="Arial" pitchFamily="34" charset="0"/>
            </a:endParaRPr>
          </a:p>
          <a:p>
            <a:pPr lvl="0" algn="just" eaLnBrk="0" fontAlgn="base" hangingPunct="0">
              <a:spcBef>
                <a:spcPct val="0"/>
              </a:spcBef>
              <a:spcAft>
                <a:spcPct val="0"/>
              </a:spcAft>
            </a:pPr>
            <a:r>
              <a:rPr kumimoji="0" lang="en-US" b="0" i="0" u="none" strike="noStrike" cap="none" normalizeH="0" baseline="0" dirty="0" smtClean="0">
                <a:ln>
                  <a:noFill/>
                </a:ln>
                <a:solidFill>
                  <a:srgbClr val="222222"/>
                </a:solidFill>
                <a:effectLst/>
                <a:latin typeface="+mj-lt"/>
                <a:cs typeface="Arial" pitchFamily="34" charset="0"/>
              </a:rPr>
              <a:t>Another important feature of LSTM is its analogy with conveyor belts!</a:t>
            </a:r>
            <a:endParaRPr kumimoji="0" lang="en-US"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mj-lt"/>
                <a:cs typeface="Arial" pitchFamily="34" charset="0"/>
              </a:rPr>
              <a:t>Industries use them to move products around for different processes. LSTMs use this mechanism to move information around.</a:t>
            </a:r>
            <a:endParaRPr kumimoji="0" lang="en-US"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mj-lt"/>
                <a:cs typeface="Arial" pitchFamily="34" charset="0"/>
              </a:rPr>
              <a:t>We may have some addition, modification or removal of information as it flows through the different layers, just like a product may be molded, painted or packed while it is on a conveyor belt. </a:t>
            </a:r>
            <a:endParaRPr kumimoji="0" lang="en-US"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mj-lt"/>
                <a:cs typeface="Arial" pitchFamily="34" charset="0"/>
              </a:rPr>
              <a:t>Just because of this property of LSTMs, where they do not manipulate the entire information but rather modify them slightly, they are able to </a:t>
            </a:r>
            <a:r>
              <a:rPr kumimoji="0" lang="en-US" b="0" i="1" u="none" strike="noStrike" cap="none" normalizeH="0" baseline="0" dirty="0" smtClean="0">
                <a:ln>
                  <a:noFill/>
                </a:ln>
                <a:solidFill>
                  <a:srgbClr val="222222"/>
                </a:solidFill>
                <a:effectLst/>
                <a:latin typeface="+mj-lt"/>
                <a:cs typeface="Arial" pitchFamily="34" charset="0"/>
              </a:rPr>
              <a:t>forget </a:t>
            </a:r>
            <a:r>
              <a:rPr kumimoji="0" lang="en-US" b="0" i="0" u="none" strike="noStrike" cap="none" normalizeH="0" baseline="0" dirty="0" smtClean="0">
                <a:ln>
                  <a:noFill/>
                </a:ln>
                <a:solidFill>
                  <a:srgbClr val="222222"/>
                </a:solidFill>
                <a:effectLst/>
                <a:latin typeface="+mj-lt"/>
                <a:cs typeface="Arial" pitchFamily="34" charset="0"/>
              </a:rPr>
              <a:t>and </a:t>
            </a:r>
            <a:r>
              <a:rPr kumimoji="0" lang="en-US" b="0" i="1" u="none" strike="noStrike" cap="none" normalizeH="0" baseline="0" dirty="0" smtClean="0">
                <a:ln>
                  <a:noFill/>
                </a:ln>
                <a:solidFill>
                  <a:srgbClr val="222222"/>
                </a:solidFill>
                <a:effectLst/>
                <a:latin typeface="+mj-lt"/>
                <a:cs typeface="Arial" pitchFamily="34" charset="0"/>
              </a:rPr>
              <a:t>remember </a:t>
            </a:r>
            <a:r>
              <a:rPr kumimoji="0" lang="en-US" b="0" i="0" u="none" strike="noStrike" cap="none" normalizeH="0" baseline="0" dirty="0" smtClean="0">
                <a:ln>
                  <a:noFill/>
                </a:ln>
                <a:solidFill>
                  <a:srgbClr val="222222"/>
                </a:solidFill>
                <a:effectLst/>
                <a:latin typeface="+mj-lt"/>
                <a:cs typeface="Arial" pitchFamily="34" charset="0"/>
              </a:rPr>
              <a:t>things selectively. </a:t>
            </a:r>
          </a:p>
          <a:p>
            <a:pPr lvl="0" algn="just" eaLnBrk="0" fontAlgn="base" hangingPunct="0">
              <a:spcBef>
                <a:spcPct val="0"/>
              </a:spcBef>
              <a:spcAft>
                <a:spcPct val="0"/>
              </a:spcAft>
            </a:pPr>
            <a:endParaRPr lang="en-US" dirty="0" smtClean="0">
              <a:solidFill>
                <a:srgbClr val="222222"/>
              </a:solidFill>
              <a:cs typeface="Arial" pitchFamily="34" charset="0"/>
            </a:endParaRPr>
          </a:p>
          <a:p>
            <a:pPr lvl="0" algn="just" eaLnBrk="0" fontAlgn="base" hangingPunct="0">
              <a:spcBef>
                <a:spcPct val="0"/>
              </a:spcBef>
              <a:spcAft>
                <a:spcPct val="0"/>
              </a:spcAft>
            </a:pPr>
            <a:r>
              <a:rPr lang="en-US" dirty="0" smtClean="0">
                <a:solidFill>
                  <a:srgbClr val="222222"/>
                </a:solidFill>
                <a:cs typeface="Arial" pitchFamily="34" charset="0"/>
              </a:rPr>
              <a:t>These </a:t>
            </a:r>
            <a:r>
              <a:rPr lang="en-US" dirty="0">
                <a:solidFill>
                  <a:srgbClr val="222222"/>
                </a:solidFill>
                <a:cs typeface="Arial" pitchFamily="34" charset="0"/>
              </a:rPr>
              <a:t>dependencies can be generalized to any problem as:</a:t>
            </a:r>
            <a:endParaRPr lang="en-US" dirty="0">
              <a:cs typeface="Arial" pitchFamily="34" charset="0"/>
            </a:endParaRPr>
          </a:p>
          <a:p>
            <a:pPr lvl="0" algn="just" eaLnBrk="0" fontAlgn="base" hangingPunct="0">
              <a:spcBef>
                <a:spcPct val="0"/>
              </a:spcBef>
              <a:spcAft>
                <a:spcPct val="0"/>
              </a:spcAft>
              <a:buFontTx/>
              <a:buAutoNum type="arabicPeriod"/>
            </a:pPr>
            <a:r>
              <a:rPr lang="en-US" dirty="0">
                <a:solidFill>
                  <a:srgbClr val="222222"/>
                </a:solidFill>
                <a:cs typeface="Arial" pitchFamily="34" charset="0"/>
              </a:rPr>
              <a:t>The </a:t>
            </a:r>
            <a:r>
              <a:rPr lang="en-US" b="1" dirty="0">
                <a:solidFill>
                  <a:srgbClr val="222222"/>
                </a:solidFill>
                <a:cs typeface="Arial" pitchFamily="34" charset="0"/>
              </a:rPr>
              <a:t>previous cell state</a:t>
            </a:r>
            <a:r>
              <a:rPr lang="en-US" dirty="0">
                <a:solidFill>
                  <a:srgbClr val="222222"/>
                </a:solidFill>
                <a:cs typeface="Arial" pitchFamily="34" charset="0"/>
              </a:rPr>
              <a:t> </a:t>
            </a:r>
            <a:r>
              <a:rPr lang="en-US" i="1" dirty="0">
                <a:solidFill>
                  <a:srgbClr val="222222"/>
                </a:solidFill>
                <a:cs typeface="Arial" pitchFamily="34" charset="0"/>
              </a:rPr>
              <a:t>(i.e. the information that was present in the memory after the previous time step)</a:t>
            </a:r>
            <a:endParaRPr lang="en-US" dirty="0">
              <a:solidFill>
                <a:srgbClr val="222222"/>
              </a:solidFill>
              <a:cs typeface="Arial" pitchFamily="34" charset="0"/>
            </a:endParaRPr>
          </a:p>
          <a:p>
            <a:pPr lvl="0" algn="just" eaLnBrk="0" fontAlgn="base" hangingPunct="0">
              <a:spcBef>
                <a:spcPct val="0"/>
              </a:spcBef>
              <a:spcAft>
                <a:spcPct val="0"/>
              </a:spcAft>
              <a:buFontTx/>
              <a:buAutoNum type="arabicPeriod" startAt="2"/>
            </a:pPr>
            <a:r>
              <a:rPr lang="en-US" dirty="0">
                <a:solidFill>
                  <a:srgbClr val="222222"/>
                </a:solidFill>
                <a:cs typeface="Arial" pitchFamily="34" charset="0"/>
              </a:rPr>
              <a:t>The </a:t>
            </a:r>
            <a:r>
              <a:rPr lang="en-US" b="1" dirty="0">
                <a:solidFill>
                  <a:srgbClr val="222222"/>
                </a:solidFill>
                <a:cs typeface="Arial" pitchFamily="34" charset="0"/>
              </a:rPr>
              <a:t>previous hidden state</a:t>
            </a:r>
            <a:r>
              <a:rPr lang="en-US" dirty="0">
                <a:solidFill>
                  <a:srgbClr val="222222"/>
                </a:solidFill>
                <a:cs typeface="Arial" pitchFamily="34" charset="0"/>
              </a:rPr>
              <a:t> </a:t>
            </a:r>
            <a:r>
              <a:rPr lang="en-US" i="1" dirty="0">
                <a:solidFill>
                  <a:srgbClr val="222222"/>
                </a:solidFill>
                <a:cs typeface="Arial" pitchFamily="34" charset="0"/>
              </a:rPr>
              <a:t>(i.e. this is the same as the output of the previous cell)</a:t>
            </a:r>
            <a:endParaRPr lang="en-US" dirty="0">
              <a:solidFill>
                <a:srgbClr val="222222"/>
              </a:solidFill>
              <a:cs typeface="Arial" pitchFamily="34" charset="0"/>
            </a:endParaRPr>
          </a:p>
          <a:p>
            <a:pPr lvl="0" algn="just" eaLnBrk="0" fontAlgn="base" hangingPunct="0">
              <a:spcBef>
                <a:spcPct val="0"/>
              </a:spcBef>
              <a:spcAft>
                <a:spcPct val="0"/>
              </a:spcAft>
              <a:buFontTx/>
              <a:buAutoNum type="arabicPeriod" startAt="3"/>
            </a:pPr>
            <a:r>
              <a:rPr lang="en-US" dirty="0">
                <a:solidFill>
                  <a:srgbClr val="222222"/>
                </a:solidFill>
                <a:cs typeface="Arial" pitchFamily="34" charset="0"/>
              </a:rPr>
              <a:t>The </a:t>
            </a:r>
            <a:r>
              <a:rPr lang="en-US" b="1" dirty="0">
                <a:solidFill>
                  <a:srgbClr val="222222"/>
                </a:solidFill>
                <a:cs typeface="Arial" pitchFamily="34" charset="0"/>
              </a:rPr>
              <a:t>input at the current time step</a:t>
            </a:r>
            <a:r>
              <a:rPr lang="en-US" dirty="0">
                <a:solidFill>
                  <a:srgbClr val="222222"/>
                </a:solidFill>
                <a:cs typeface="Arial" pitchFamily="34" charset="0"/>
              </a:rPr>
              <a:t> </a:t>
            </a:r>
            <a:r>
              <a:rPr lang="en-US" i="1" dirty="0">
                <a:solidFill>
                  <a:srgbClr val="222222"/>
                </a:solidFill>
                <a:cs typeface="Arial" pitchFamily="34" charset="0"/>
              </a:rPr>
              <a:t>(i.e. the new information that is being fed in at that moment) </a:t>
            </a:r>
          </a:p>
        </p:txBody>
      </p:sp>
      <p:pic>
        <p:nvPicPr>
          <p:cNvPr id="1026" name="Picture 2" descr="https://cdn.analyticsvidhya.com/wp-content/uploads/2017/12/10015405/b2_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045" y="4969591"/>
            <a:ext cx="5327073" cy="190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806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pic>
        <p:nvPicPr>
          <p:cNvPr id="3074" name="Picture 2" descr="LSTM node structure. Source: Cheung 2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338"/>
            <a:ext cx="7807036" cy="44222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STM | Introduction to LSTM | Long Short Term Mem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814620"/>
            <a:ext cx="4419600" cy="196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042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 name="Rectangle 1"/>
          <p:cNvSpPr/>
          <p:nvPr/>
        </p:nvSpPr>
        <p:spPr>
          <a:xfrm>
            <a:off x="155575" y="457200"/>
            <a:ext cx="2740025" cy="2246769"/>
          </a:xfrm>
          <a:prstGeom prst="rect">
            <a:avLst/>
          </a:prstGeom>
        </p:spPr>
        <p:txBody>
          <a:bodyPr wrap="square">
            <a:spAutoFit/>
          </a:bodyPr>
          <a:lstStyle/>
          <a:p>
            <a:pPr algn="just"/>
            <a:r>
              <a:rPr lang="en-US" sz="2000" dirty="0"/>
              <a:t>LSTM recurrent unit is much more complex than that of RNN, which improves learning but requires more computational resources.</a:t>
            </a:r>
            <a:endParaRPr lang="en-IN" sz="2000" dirty="0"/>
          </a:p>
        </p:txBody>
      </p:sp>
      <p:pic>
        <p:nvPicPr>
          <p:cNvPr id="5122" name="Picture 2" descr="https://miro.medium.com/max/700/1*Zrht4QBK5_hAxif17ED4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60338"/>
            <a:ext cx="5791200" cy="670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444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 name="Rectangle 1"/>
          <p:cNvSpPr/>
          <p:nvPr/>
        </p:nvSpPr>
        <p:spPr>
          <a:xfrm>
            <a:off x="155574" y="302359"/>
            <a:ext cx="8759826" cy="6247864"/>
          </a:xfrm>
          <a:prstGeom prst="rect">
            <a:avLst/>
          </a:prstGeom>
        </p:spPr>
        <p:txBody>
          <a:bodyPr wrap="square">
            <a:spAutoFit/>
          </a:bodyPr>
          <a:lstStyle/>
          <a:p>
            <a:pPr algn="just"/>
            <a:r>
              <a:rPr lang="en-US" sz="2000" b="1" dirty="0" smtClean="0"/>
              <a:t>Hidden </a:t>
            </a:r>
            <a:r>
              <a:rPr lang="en-US" sz="2000" b="1" dirty="0"/>
              <a:t>state &amp; new inputs </a:t>
            </a:r>
            <a:r>
              <a:rPr lang="en-US" sz="2000" dirty="0"/>
              <a:t>— hidden state from a previous </a:t>
            </a:r>
            <a:r>
              <a:rPr lang="en-US" sz="2000" dirty="0" err="1"/>
              <a:t>timestep</a:t>
            </a:r>
            <a:r>
              <a:rPr lang="en-US" sz="2000" dirty="0"/>
              <a:t> (h_t-1) and the input at a current </a:t>
            </a:r>
            <a:r>
              <a:rPr lang="en-US" sz="2000" dirty="0" err="1"/>
              <a:t>timestep</a:t>
            </a:r>
            <a:r>
              <a:rPr lang="en-US" sz="2000" dirty="0"/>
              <a:t> (</a:t>
            </a:r>
            <a:r>
              <a:rPr lang="en-US" sz="2000" dirty="0" err="1"/>
              <a:t>x_t</a:t>
            </a:r>
            <a:r>
              <a:rPr lang="en-US" sz="2000" dirty="0"/>
              <a:t>) are combined before passing copies of it through various gates.</a:t>
            </a:r>
          </a:p>
          <a:p>
            <a:pPr algn="just"/>
            <a:r>
              <a:rPr lang="en-US" sz="2000" b="1" dirty="0"/>
              <a:t>Forget gate </a:t>
            </a:r>
            <a:r>
              <a:rPr lang="en-US" sz="2000" dirty="0"/>
              <a:t>— this gate controls what information should be forgotten. Since the sigmoid function ranges between 0 and 1, it sets which values in the cell state should be discarded (multiplied by 0), remembered (multiplied by 1), or partially remembered (multiplied by some value between 0 and 1).</a:t>
            </a:r>
          </a:p>
          <a:p>
            <a:pPr algn="just"/>
            <a:r>
              <a:rPr lang="en-US" sz="2000" b="1" dirty="0"/>
              <a:t>Input gate </a:t>
            </a:r>
            <a:r>
              <a:rPr lang="en-US" sz="2000" dirty="0"/>
              <a:t>helps to identify important elements that need to be added to the cell state. Note that the results of the input gate get multiplied by the cell state candidate, with only the information deemed important by the input gate being added to the cell state.</a:t>
            </a:r>
          </a:p>
          <a:p>
            <a:pPr algn="just"/>
            <a:r>
              <a:rPr lang="en-US" sz="2000" b="1" dirty="0"/>
              <a:t>Update cell state</a:t>
            </a:r>
            <a:r>
              <a:rPr lang="en-US" sz="2000" dirty="0"/>
              <a:t> —first, the previous cell state (c_t-1) gets multiplied by the results of the forget gate. Then we add new information from [input gate × cell state candidate] to get the latest cell state (</a:t>
            </a:r>
            <a:r>
              <a:rPr lang="en-US" sz="2000" dirty="0" err="1"/>
              <a:t>c_t</a:t>
            </a:r>
            <a:r>
              <a:rPr lang="en-US" sz="2000" dirty="0"/>
              <a:t>).</a:t>
            </a:r>
          </a:p>
          <a:p>
            <a:pPr algn="just"/>
            <a:r>
              <a:rPr lang="en-US" sz="2000" b="1" dirty="0"/>
              <a:t>Update hidden state</a:t>
            </a:r>
            <a:r>
              <a:rPr lang="en-US" sz="2000" dirty="0"/>
              <a:t> — the last part is to update the hidden state. The latest cell state (</a:t>
            </a:r>
            <a:r>
              <a:rPr lang="en-US" sz="2000" dirty="0" err="1"/>
              <a:t>c_t</a:t>
            </a:r>
            <a:r>
              <a:rPr lang="en-US" sz="2000" dirty="0"/>
              <a:t>) is passed through the </a:t>
            </a:r>
            <a:r>
              <a:rPr lang="en-US" sz="2000" dirty="0" err="1"/>
              <a:t>tanh</a:t>
            </a:r>
            <a:r>
              <a:rPr lang="en-US" sz="2000" dirty="0"/>
              <a:t> activation function and multiplied by the results of the output gate.</a:t>
            </a:r>
          </a:p>
          <a:p>
            <a:pPr algn="just"/>
            <a:r>
              <a:rPr lang="en-US" sz="2000" dirty="0"/>
              <a:t>Finally, the latest cell state (</a:t>
            </a:r>
            <a:r>
              <a:rPr lang="en-US" sz="2000" dirty="0" err="1"/>
              <a:t>c_t</a:t>
            </a:r>
            <a:r>
              <a:rPr lang="en-US" sz="2000" dirty="0"/>
              <a:t>) and the hidden state (</a:t>
            </a:r>
            <a:r>
              <a:rPr lang="en-US" sz="2000" dirty="0" err="1"/>
              <a:t>h_t</a:t>
            </a:r>
            <a:r>
              <a:rPr lang="en-US" sz="2000" dirty="0"/>
              <a:t>) go back into the recurrent unit, and the </a:t>
            </a:r>
            <a:r>
              <a:rPr lang="en-US" sz="2000" b="1" dirty="0"/>
              <a:t>process repeats at </a:t>
            </a:r>
            <a:r>
              <a:rPr lang="en-US" sz="2000" b="1" dirty="0" err="1"/>
              <a:t>timestep</a:t>
            </a:r>
            <a:r>
              <a:rPr lang="en-US" sz="2000" b="1" dirty="0"/>
              <a:t> t+1</a:t>
            </a:r>
            <a:r>
              <a:rPr lang="en-US" sz="2000" dirty="0"/>
              <a:t>. The loop continues until we reach the end of the sequence.</a:t>
            </a:r>
          </a:p>
        </p:txBody>
      </p:sp>
    </p:spTree>
    <p:extLst>
      <p:ext uri="{BB962C8B-B14F-4D97-AF65-F5344CB8AC3E}">
        <p14:creationId xmlns:p14="http://schemas.microsoft.com/office/powerpoint/2010/main" val="3533237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 name="Rectangle 1"/>
          <p:cNvSpPr/>
          <p:nvPr/>
        </p:nvSpPr>
        <p:spPr>
          <a:xfrm>
            <a:off x="190211" y="0"/>
            <a:ext cx="8759826" cy="4339650"/>
          </a:xfrm>
          <a:prstGeom prst="rect">
            <a:avLst/>
          </a:prstGeom>
        </p:spPr>
        <p:txBody>
          <a:bodyPr wrap="square">
            <a:spAutoFit/>
          </a:bodyPr>
          <a:lstStyle/>
          <a:p>
            <a:pPr algn="ctr"/>
            <a:r>
              <a:rPr lang="en-US" sz="2800" b="1" dirty="0"/>
              <a:t>LSTM Cycle</a:t>
            </a:r>
            <a:endParaRPr lang="en-US" sz="2800" dirty="0"/>
          </a:p>
          <a:p>
            <a:pPr algn="just"/>
            <a:r>
              <a:rPr lang="en-US" sz="2400" dirty="0"/>
              <a:t>The LSTM cycle is divided into four steps:</a:t>
            </a:r>
          </a:p>
          <a:p>
            <a:pPr marL="342900" indent="-342900" algn="just">
              <a:buFont typeface="Arial" pitchFamily="34" charset="0"/>
              <a:buChar char="•"/>
            </a:pPr>
            <a:r>
              <a:rPr lang="en-US" sz="2200" dirty="0"/>
              <a:t>Using the forget gate, information to be forgotten is identified from a prior time step.</a:t>
            </a:r>
          </a:p>
          <a:p>
            <a:pPr marL="342900" indent="-342900" algn="just">
              <a:buFont typeface="Arial" pitchFamily="34" charset="0"/>
              <a:buChar char="•"/>
            </a:pPr>
            <a:r>
              <a:rPr lang="en-US" sz="2200" dirty="0"/>
              <a:t>Using input gate and </a:t>
            </a:r>
            <a:r>
              <a:rPr lang="en-US" sz="2200" dirty="0" err="1"/>
              <a:t>tanh</a:t>
            </a:r>
            <a:r>
              <a:rPr lang="en-US" sz="2200" dirty="0"/>
              <a:t>, new information is sought for updating cell state</a:t>
            </a:r>
            <a:r>
              <a:rPr lang="en-US" sz="2200" dirty="0" smtClean="0"/>
              <a:t>.</a:t>
            </a:r>
            <a:endParaRPr lang="en-US" sz="2200" dirty="0"/>
          </a:p>
          <a:p>
            <a:pPr marL="342900" indent="-342900" algn="just">
              <a:buFont typeface="Arial" pitchFamily="34" charset="0"/>
              <a:buChar char="•"/>
            </a:pPr>
            <a:r>
              <a:rPr lang="en-US" sz="2200" dirty="0"/>
              <a:t>The information from the two gates above is used to update the cell state.</a:t>
            </a:r>
          </a:p>
          <a:p>
            <a:pPr marL="342900" indent="-342900" algn="just">
              <a:buFont typeface="Arial" pitchFamily="34" charset="0"/>
              <a:buChar char="•"/>
            </a:pPr>
            <a:r>
              <a:rPr lang="en-US" sz="2200" dirty="0"/>
              <a:t>The output gate and the squashing operation provide useful information.</a:t>
            </a:r>
          </a:p>
          <a:p>
            <a:pPr algn="just"/>
            <a:r>
              <a:rPr lang="en-US" sz="2400" dirty="0" smtClean="0"/>
              <a:t>A </a:t>
            </a:r>
            <a:r>
              <a:rPr lang="en-US" sz="2400" dirty="0"/>
              <a:t>dense layer receives the output of an LSTM cell. After the dense layer, the output stage is given the </a:t>
            </a:r>
            <a:r>
              <a:rPr lang="en-US" sz="2400" dirty="0" err="1"/>
              <a:t>softmax</a:t>
            </a:r>
            <a:r>
              <a:rPr lang="en-US" sz="2400" dirty="0"/>
              <a:t> activation function.</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8075" y="4339650"/>
            <a:ext cx="4182534"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75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830</Words>
  <Application>Microsoft Office PowerPoint</Application>
  <PresentationFormat>On-screen Show (4:3)</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ＭＳ Ｐゴシック</vt:lpstr>
      <vt:lpstr>Arial</vt:lpstr>
      <vt:lpstr>Calibri</vt:lpstr>
      <vt:lpstr>新細明體</vt:lpstr>
      <vt:lpstr>Office Theme</vt:lpstr>
      <vt:lpstr>PowerPoint Presentation</vt:lpstr>
      <vt:lpstr>RNN Vs LSTM</vt:lpstr>
      <vt:lpstr>RNN Vs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46</cp:revision>
  <dcterms:created xsi:type="dcterms:W3CDTF">2006-08-16T00:00:00Z</dcterms:created>
  <dcterms:modified xsi:type="dcterms:W3CDTF">2023-05-01T12:44:31Z</dcterms:modified>
</cp:coreProperties>
</file>