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BEF1-F9BD-4EE2-A406-3644C084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F32D1-6660-480E-AAE6-3B9B323E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CA07-67EC-47D0-9F6F-1ED04792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AF41-1D38-4105-95BF-470BE9A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33D5-8A56-4335-AAAE-2944870D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1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F6FE-0A27-48D8-9D29-37B95CA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8B45-7B77-4C4F-8D4F-440244AD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6404-B78F-404A-8635-89F2B99E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8BD0-26DB-4F04-9055-E52FBA5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99AF-F8D0-4335-B607-BB32D745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76DE7-178C-4155-A279-57A7B1A1A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4030-5725-4292-A134-CE5714DC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216A-4C6D-49DD-B562-B90A5588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01D7-98A6-4676-B926-54BEA7EB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98D-E267-411F-A489-6D2DE2CE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0B3-0126-4621-9612-5B0434F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B04E-64C0-4072-928C-F5BFE7BA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D70E-EF98-45E0-8DC8-B5EE6014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FF99-B16E-428A-BAF3-DCB050FA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7DC70-26EA-46AC-9FFB-D644D585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9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CCB-D126-44FA-B843-396EB25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EEA6-40E4-4246-80FA-ECA67463B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521B-8983-4C94-A1C0-53700527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127F-A299-4BA2-8C7D-2F3DD29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D8F3-B166-40AF-AFD4-4B63091D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1AC-4BF3-4916-B9F2-F23F67E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ECF1-3DC0-4EF7-9926-BBE8F4ECB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CA81-9FE2-4D61-AFA4-91928FA6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4B4F-BDB7-4DF5-9DC9-B41D784D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06C9-6D7A-434E-947B-7BD21AB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C6DC9-E4B8-444B-B18C-BD902B6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F306-38DD-4E4C-BD16-76BF96DE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B9433-61D1-4335-9AB9-7421094F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E04B5-46C2-40C1-B035-D1294B04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C3CDF-A87A-4313-8174-666D3D190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7D9AA-44EB-4000-9165-596082AFF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A19E4-21B2-4306-97B9-F0B9A444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49C17-987E-426B-B937-FEE45A70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713D6-39C2-4AFC-BC77-06FC8372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3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C091-B129-4692-B298-DCFCE38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8D7A4-7FCC-498B-9782-0F8EEF2B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5543B-F3A3-439F-8BBA-45829CB8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E8E7-5D26-4142-8315-429D31D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8424-FD02-4D15-A7CC-BEBD7979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0B0D2-692B-4F61-940A-A2D4F4DD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0BF4-AA39-4727-A084-7ACD000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DDCB-2238-4F59-855F-809BF77B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F915-8071-4A75-A6DC-DABB714F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C7A0D-BB4B-4174-A726-CC24E3E8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F9302-9A2B-4D51-8E12-24287A64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A2FE3-8488-49FE-B44E-278B5CCB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026B-D135-4107-AA32-2ECF6E16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671-A9A8-4082-A84C-0FD60D96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AA639-F6B3-470D-A90D-33501A8EF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9CC7-F107-4FCC-A70B-EF3D12361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7A1F7-C662-428E-B931-5C515B32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E187-5384-492A-8A36-7BF34731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4B21B-3E32-4942-A30F-6088EB9B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1714E-F6F1-424C-A3F5-9C11055D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6079-3931-40B2-A063-E77AF8081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74D6-4272-4387-83A9-C90C92839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5CD1-AFFB-43C7-A670-FD1522F8AB02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3FED-DA1C-4D31-8041-AAEA95D4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36F8-A868-4219-B460-FADD90FDF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6C09-C80D-4767-886E-A6B3D2422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D693-03CB-454A-952B-09E48CA52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Face Detection &amp;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8DE9C-1587-4B63-8CE4-927A2FD0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Literature Survey </a:t>
            </a:r>
          </a:p>
          <a:p>
            <a:pPr algn="r"/>
            <a:r>
              <a:rPr lang="en-US" sz="1500" dirty="0"/>
              <a:t>U19CS012</a:t>
            </a:r>
            <a:endParaRPr lang="en-IN" sz="1500" dirty="0"/>
          </a:p>
          <a:p>
            <a:pPr algn="r"/>
            <a:r>
              <a:rPr lang="en-US" sz="1500" dirty="0"/>
              <a:t>U19CS077</a:t>
            </a:r>
          </a:p>
          <a:p>
            <a:pPr algn="r"/>
            <a:r>
              <a:rPr lang="en-US" sz="1500" dirty="0"/>
              <a:t>U19CS123</a:t>
            </a:r>
          </a:p>
        </p:txBody>
      </p:sp>
    </p:spTree>
    <p:extLst>
      <p:ext uri="{BB962C8B-B14F-4D97-AF65-F5344CB8AC3E}">
        <p14:creationId xmlns:p14="http://schemas.microsoft.com/office/powerpoint/2010/main" val="1069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AFC5-8E58-43B4-A4DA-CD64CB9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Facial Recognition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2F80-13CD-4071-871E-8529E1E5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080"/>
            <a:ext cx="6677891" cy="2877993"/>
          </a:xfrm>
        </p:spPr>
        <p:txBody>
          <a:bodyPr/>
          <a:lstStyle/>
          <a:p>
            <a:r>
              <a:rPr lang="en-US" dirty="0"/>
              <a:t>2D face recognition </a:t>
            </a:r>
          </a:p>
          <a:p>
            <a:pPr lvl="1"/>
            <a:r>
              <a:rPr lang="en-US" dirty="0"/>
              <a:t>Step 1 : To detect face</a:t>
            </a:r>
          </a:p>
          <a:p>
            <a:pPr lvl="1"/>
            <a:r>
              <a:rPr lang="en-US" dirty="0"/>
              <a:t>Step 2 : Face alignment</a:t>
            </a:r>
          </a:p>
          <a:p>
            <a:pPr lvl="1"/>
            <a:r>
              <a:rPr lang="en-US" dirty="0"/>
              <a:t>Step 3 : Feature extraction</a:t>
            </a:r>
          </a:p>
          <a:p>
            <a:pPr lvl="1"/>
            <a:r>
              <a:rPr lang="en-US" dirty="0"/>
              <a:t>Step 4 : Feature matching from database of enrolled users to recognize face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B7FAE-3BE1-415F-A6EF-C199CFC4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97" y="2032235"/>
            <a:ext cx="4977552" cy="19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B58C-E091-408B-891A-BEF8EBB9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27C9-D7B5-466C-812C-DE47B6FE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Facial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Illumination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Poses variations image orientation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Occlusion in face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Rate and performance is dependent on: </a:t>
            </a:r>
          </a:p>
          <a:p>
            <a:pPr lvl="1"/>
            <a:r>
              <a:rPr lang="en-IN" dirty="0"/>
              <a:t>Image capture conditions</a:t>
            </a:r>
          </a:p>
          <a:p>
            <a:pPr lvl="1"/>
            <a:r>
              <a:rPr lang="en-IN" dirty="0"/>
              <a:t>Image quality</a:t>
            </a:r>
          </a:p>
          <a:p>
            <a:pPr lvl="1"/>
            <a:r>
              <a:rPr lang="en-IN" dirty="0"/>
              <a:t>Lighting conditions </a:t>
            </a:r>
          </a:p>
          <a:p>
            <a:pPr lvl="1"/>
            <a:r>
              <a:rPr lang="en-IN" dirty="0"/>
              <a:t>Partial occlusion</a:t>
            </a:r>
          </a:p>
          <a:p>
            <a:pPr lvl="1"/>
            <a:r>
              <a:rPr lang="en-IN" dirty="0"/>
              <a:t>Facial 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CA3DA-5504-4621-9ECE-32C797CC8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85" y="1613060"/>
            <a:ext cx="4971915" cy="40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E650C6-AA7B-44A2-ACEB-5C6F50E9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51130"/>
              </p:ext>
            </p:extLst>
          </p:nvPr>
        </p:nvGraphicFramePr>
        <p:xfrm>
          <a:off x="401781" y="1925782"/>
          <a:ext cx="11443855" cy="44473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175">
                  <a:extLst>
                    <a:ext uri="{9D8B030D-6E8A-4147-A177-3AD203B41FA5}">
                      <a16:colId xmlns:a16="http://schemas.microsoft.com/office/drawing/2014/main" val="3070631903"/>
                    </a:ext>
                  </a:extLst>
                </a:gridCol>
                <a:gridCol w="948406">
                  <a:extLst>
                    <a:ext uri="{9D8B030D-6E8A-4147-A177-3AD203B41FA5}">
                      <a16:colId xmlns:a16="http://schemas.microsoft.com/office/drawing/2014/main" val="1138960290"/>
                    </a:ext>
                  </a:extLst>
                </a:gridCol>
                <a:gridCol w="1147371">
                  <a:extLst>
                    <a:ext uri="{9D8B030D-6E8A-4147-A177-3AD203B41FA5}">
                      <a16:colId xmlns:a16="http://schemas.microsoft.com/office/drawing/2014/main" val="2629841599"/>
                    </a:ext>
                  </a:extLst>
                </a:gridCol>
                <a:gridCol w="1960081">
                  <a:extLst>
                    <a:ext uri="{9D8B030D-6E8A-4147-A177-3AD203B41FA5}">
                      <a16:colId xmlns:a16="http://schemas.microsoft.com/office/drawing/2014/main" val="1183184299"/>
                    </a:ext>
                  </a:extLst>
                </a:gridCol>
                <a:gridCol w="1470061">
                  <a:extLst>
                    <a:ext uri="{9D8B030D-6E8A-4147-A177-3AD203B41FA5}">
                      <a16:colId xmlns:a16="http://schemas.microsoft.com/office/drawing/2014/main" val="1363944930"/>
                    </a:ext>
                  </a:extLst>
                </a:gridCol>
                <a:gridCol w="1545449">
                  <a:extLst>
                    <a:ext uri="{9D8B030D-6E8A-4147-A177-3AD203B41FA5}">
                      <a16:colId xmlns:a16="http://schemas.microsoft.com/office/drawing/2014/main" val="3582596767"/>
                    </a:ext>
                  </a:extLst>
                </a:gridCol>
                <a:gridCol w="738799">
                  <a:extLst>
                    <a:ext uri="{9D8B030D-6E8A-4147-A177-3AD203B41FA5}">
                      <a16:colId xmlns:a16="http://schemas.microsoft.com/office/drawing/2014/main" val="3326221847"/>
                    </a:ext>
                  </a:extLst>
                </a:gridCol>
                <a:gridCol w="3113513">
                  <a:extLst>
                    <a:ext uri="{9D8B030D-6E8A-4147-A177-3AD203B41FA5}">
                      <a16:colId xmlns:a16="http://schemas.microsoft.com/office/drawing/2014/main" val="47066992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S.N.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Year of Publication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Authors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Title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DataSet Used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Model Applied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PCC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Note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849000642"/>
                  </a:ext>
                </a:extLst>
              </a:tr>
              <a:tr h="1122218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1994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>
                          <a:effectLst/>
                        </a:rPr>
                        <a:t>A. Pentland, B. Moghaddam, and T. </a:t>
                      </a:r>
                      <a:r>
                        <a:rPr lang="en-IN" sz="1400" dirty="0" err="1">
                          <a:effectLst/>
                        </a:rPr>
                        <a:t>Starner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View-Based and modular eigenspaces for face recognition</a:t>
                      </a:r>
                      <a:endParaRPr lang="en-US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Facial Recognition Technology (FERET)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>
                          <a:effectLst/>
                        </a:rPr>
                        <a:t>Eigenfeatures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95%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This method would be less sensitive to appearance changes than standard eigenface method. The DB contained 7,562 images of approximately 3,000 individuals.</a:t>
                      </a:r>
                      <a:endParaRPr lang="en-US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476881395"/>
                  </a:ext>
                </a:extLst>
              </a:tr>
              <a:tr h="1032164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1996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400">
                          <a:effectLst/>
                        </a:rPr>
                        <a:t>L. Wiskott and C. von der Malsburg</a:t>
                      </a:r>
                      <a:endParaRPr lang="de-DE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Recognizing faces by dynamic link matching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Facial Recognition Technology (FERET)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Graph matching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86.5% and 66.4%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For the matching tests of 111 faces of 15 degree rotation and 110 faces of 30 degree rotation to a gallery of 112 neutral frontal views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111160054"/>
                  </a:ext>
                </a:extLst>
              </a:tr>
              <a:tr h="92825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2003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400">
                          <a:effectLst/>
                        </a:rPr>
                        <a:t>O. Deniz, M. Castrillon, M. Hernandez</a:t>
                      </a:r>
                      <a:endParaRPr lang="es-E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Face recognition using independent component analysis and support vector machines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</a:rPr>
                        <a:t>Yale Face Database.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>
                          <a:effectLst/>
                        </a:rPr>
                        <a:t>SVM+PCA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99.39%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DB contained 165 images of 15 individuals. The DB divided into 90 images</a:t>
                      </a:r>
                      <a:endParaRPr lang="en-US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83633598"/>
                  </a:ext>
                </a:extLst>
              </a:tr>
              <a:tr h="90747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1997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S.H. Lin, S.Y. Kung, and L.J. Lin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Face recognition/detection by probabilistic decision-based neural network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ORL Database of Faces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PDBNN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96%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PDBNN face recognizing up to 200 people in approximately 1 second and the training time is 20 minutes.</a:t>
                      </a:r>
                      <a:endParaRPr lang="en-US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29576039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39B66FF-C67E-4C84-97E4-B0787148AB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Survey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E650C6-AA7B-44A2-ACEB-5C6F50E9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139098"/>
              </p:ext>
            </p:extLst>
          </p:nvPr>
        </p:nvGraphicFramePr>
        <p:xfrm>
          <a:off x="401780" y="1925785"/>
          <a:ext cx="11443855" cy="417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0175">
                  <a:extLst>
                    <a:ext uri="{9D8B030D-6E8A-4147-A177-3AD203B41FA5}">
                      <a16:colId xmlns:a16="http://schemas.microsoft.com/office/drawing/2014/main" val="3070631903"/>
                    </a:ext>
                  </a:extLst>
                </a:gridCol>
                <a:gridCol w="948406">
                  <a:extLst>
                    <a:ext uri="{9D8B030D-6E8A-4147-A177-3AD203B41FA5}">
                      <a16:colId xmlns:a16="http://schemas.microsoft.com/office/drawing/2014/main" val="1138960290"/>
                    </a:ext>
                  </a:extLst>
                </a:gridCol>
                <a:gridCol w="1147371">
                  <a:extLst>
                    <a:ext uri="{9D8B030D-6E8A-4147-A177-3AD203B41FA5}">
                      <a16:colId xmlns:a16="http://schemas.microsoft.com/office/drawing/2014/main" val="2629841599"/>
                    </a:ext>
                  </a:extLst>
                </a:gridCol>
                <a:gridCol w="1960081">
                  <a:extLst>
                    <a:ext uri="{9D8B030D-6E8A-4147-A177-3AD203B41FA5}">
                      <a16:colId xmlns:a16="http://schemas.microsoft.com/office/drawing/2014/main" val="1183184299"/>
                    </a:ext>
                  </a:extLst>
                </a:gridCol>
                <a:gridCol w="1470061">
                  <a:extLst>
                    <a:ext uri="{9D8B030D-6E8A-4147-A177-3AD203B41FA5}">
                      <a16:colId xmlns:a16="http://schemas.microsoft.com/office/drawing/2014/main" val="1363944930"/>
                    </a:ext>
                  </a:extLst>
                </a:gridCol>
                <a:gridCol w="1545449">
                  <a:extLst>
                    <a:ext uri="{9D8B030D-6E8A-4147-A177-3AD203B41FA5}">
                      <a16:colId xmlns:a16="http://schemas.microsoft.com/office/drawing/2014/main" val="3582596767"/>
                    </a:ext>
                  </a:extLst>
                </a:gridCol>
                <a:gridCol w="738799">
                  <a:extLst>
                    <a:ext uri="{9D8B030D-6E8A-4147-A177-3AD203B41FA5}">
                      <a16:colId xmlns:a16="http://schemas.microsoft.com/office/drawing/2014/main" val="3326221847"/>
                    </a:ext>
                  </a:extLst>
                </a:gridCol>
                <a:gridCol w="3113513">
                  <a:extLst>
                    <a:ext uri="{9D8B030D-6E8A-4147-A177-3AD203B41FA5}">
                      <a16:colId xmlns:a16="http://schemas.microsoft.com/office/drawing/2014/main" val="47066992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S.N.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Year of Publication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Authors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Title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DataSet Used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Model Applied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PCC</a:t>
                      </a:r>
                      <a:endParaRPr lang="en-IN" sz="1400" b="1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Note</a:t>
                      </a:r>
                      <a:endParaRPr lang="en-IN" sz="1400" b="1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84900064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2014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Y. </a:t>
                      </a:r>
                      <a:r>
                        <a:rPr lang="en-US" sz="1400" dirty="0" err="1">
                          <a:effectLst/>
                        </a:rPr>
                        <a:t>Taigman</a:t>
                      </a:r>
                      <a:r>
                        <a:rPr lang="en-US" sz="1400" dirty="0">
                          <a:effectLst/>
                        </a:rPr>
                        <a:t>, M. Yang, M. </a:t>
                      </a:r>
                      <a:r>
                        <a:rPr lang="en-US" sz="1400" dirty="0" err="1">
                          <a:effectLst/>
                        </a:rPr>
                        <a:t>Ranzato</a:t>
                      </a:r>
                      <a:r>
                        <a:rPr lang="en-US" sz="1400" dirty="0">
                          <a:effectLst/>
                        </a:rPr>
                        <a:t>, and L. Wolf. </a:t>
                      </a:r>
                      <a:r>
                        <a:rPr lang="en-US" sz="1400" dirty="0" err="1">
                          <a:effectLst/>
                        </a:rPr>
                        <a:t>Deepface</a:t>
                      </a:r>
                      <a:endParaRPr lang="en-US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Deepface: Closing the gap to human-level performance in face verification.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LFW- People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DeepFace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97.35%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63959946"/>
                  </a:ext>
                </a:extLst>
              </a:tr>
              <a:tr h="965662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6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2000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A.S. Tolba, and A.N. Abu-Rezq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Combined classifiers for invariant face recognition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LFW- People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RBFNN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99.50%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 new face synthesis method is implemented for reducing the false acceptance rate and enhancing the rejection capability of the classifier. The system is capable of recognizing a face in less than one second.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059655759"/>
                  </a:ext>
                </a:extLst>
              </a:tr>
              <a:tr h="604059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2022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 err="1">
                          <a:effectLst/>
                        </a:rPr>
                        <a:t>Yaoyao</a:t>
                      </a:r>
                      <a:r>
                        <a:rPr lang="en-IN" sz="1400" dirty="0">
                          <a:effectLst/>
                        </a:rPr>
                        <a:t> Zhong, </a:t>
                      </a:r>
                      <a:r>
                        <a:rPr lang="en-IN" sz="1400" dirty="0" err="1">
                          <a:effectLst/>
                        </a:rPr>
                        <a:t>Weihong</a:t>
                      </a:r>
                      <a:r>
                        <a:rPr lang="en-IN" sz="1400" dirty="0">
                          <a:effectLst/>
                        </a:rPr>
                        <a:t> Deng, </a:t>
                      </a:r>
                      <a:r>
                        <a:rPr lang="en-IN" sz="1400" dirty="0" err="1">
                          <a:effectLst/>
                        </a:rPr>
                        <a:t>Jiani</a:t>
                      </a:r>
                      <a:r>
                        <a:rPr lang="en-IN" sz="1400" dirty="0">
                          <a:effectLst/>
                        </a:rPr>
                        <a:t> Hu, </a:t>
                      </a:r>
                      <a:r>
                        <a:rPr lang="en-IN" sz="1400" dirty="0" err="1">
                          <a:effectLst/>
                        </a:rPr>
                        <a:t>Dongyue</a:t>
                      </a:r>
                      <a:r>
                        <a:rPr lang="en-IN" sz="1400" dirty="0">
                          <a:effectLst/>
                        </a:rPr>
                        <a:t> Zhao, Xian Li, </a:t>
                      </a:r>
                      <a:r>
                        <a:rPr lang="en-IN" sz="1400" dirty="0" err="1">
                          <a:effectLst/>
                        </a:rPr>
                        <a:t>Dongchao</a:t>
                      </a:r>
                      <a:r>
                        <a:rPr lang="en-IN" sz="1400" dirty="0">
                          <a:effectLst/>
                        </a:rPr>
                        <a:t> Wen</a:t>
                      </a:r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SFace: Sigmoid-Constrained Hypersphere Loss for Robust Face Recognition</a:t>
                      </a:r>
                      <a:endParaRPr lang="en-US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LFW- People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SFace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99.60%</a:t>
                      </a:r>
                      <a:endParaRPr lang="en-IN" sz="140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  <a:latin typeface="Calibri (Body)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93864347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79CD62E-2ED6-41BF-96FC-275E7800B11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Survey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4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hank You Png | Free download on ClipArtMag">
            <a:extLst>
              <a:ext uri="{FF2B5EF4-FFF2-40B4-BE49-F238E27FC236}">
                <a16:creationId xmlns:a16="http://schemas.microsoft.com/office/drawing/2014/main" id="{4854E07B-6E8B-4008-A86C-0D6D2A966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311727"/>
            <a:ext cx="3893127" cy="38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Thank You Png | Free download on ClipArtMag">
            <a:extLst>
              <a:ext uri="{FF2B5EF4-FFF2-40B4-BE49-F238E27FC236}">
                <a16:creationId xmlns:a16="http://schemas.microsoft.com/office/drawing/2014/main" id="{C53FC0C2-B3E7-4ED5-9177-44482183E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3A247-5E7B-46F0-962E-76F9792F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19626" y="-354986"/>
            <a:ext cx="5447947" cy="88495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EDDADE6-50A8-4738-8FD9-74173522CB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Literature Survey (LFW – People)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4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03D71-1A82-49E8-B7A3-68564D2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77" y="555108"/>
            <a:ext cx="8294646" cy="5747783"/>
          </a:xfrm>
          <a:prstGeom prst="rect">
            <a:avLst/>
          </a:prstGeom>
        </p:spPr>
      </p:pic>
      <p:sp>
        <p:nvSpPr>
          <p:cNvPr id="4" name="AutoShape 2" descr="Thank You Png Aesthetic - Search icons with this style. - Micro Biosrockbar">
            <a:extLst>
              <a:ext uri="{FF2B5EF4-FFF2-40B4-BE49-F238E27FC236}">
                <a16:creationId xmlns:a16="http://schemas.microsoft.com/office/drawing/2014/main" id="{ED54D36B-D49E-4D4B-AE4C-9667027BC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Office Theme</vt:lpstr>
      <vt:lpstr>Face Detection &amp; Recognition</vt:lpstr>
      <vt:lpstr>Steps for Facial Recognition </vt:lpstr>
      <vt:lpstr>Challenges Faced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&amp; Recognition</dc:title>
  <dc:creator>Krishna Patel</dc:creator>
  <cp:lastModifiedBy>Krishna Patel</cp:lastModifiedBy>
  <cp:revision>4</cp:revision>
  <dcterms:created xsi:type="dcterms:W3CDTF">2023-02-02T05:52:49Z</dcterms:created>
  <dcterms:modified xsi:type="dcterms:W3CDTF">2023-02-02T06:46:43Z</dcterms:modified>
</cp:coreProperties>
</file>