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0" r:id="rId6"/>
    <p:sldId id="267" r:id="rId7"/>
    <p:sldId id="259" r:id="rId8"/>
    <p:sldId id="261" r:id="rId9"/>
    <p:sldId id="262" r:id="rId10"/>
    <p:sldId id="268" r:id="rId11"/>
    <p:sldId id="263" r:id="rId12"/>
    <p:sldId id="265"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7F06C9-1F4B-4869-B017-5A937358E705}"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77193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7F06C9-1F4B-4869-B017-5A937358E705}"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421741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7F06C9-1F4B-4869-B017-5A937358E705}"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16475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7F06C9-1F4B-4869-B017-5A937358E705}"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3416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7F06C9-1F4B-4869-B017-5A937358E705}"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210209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7F06C9-1F4B-4869-B017-5A937358E705}"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44538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7F06C9-1F4B-4869-B017-5A937358E705}"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17534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7F06C9-1F4B-4869-B017-5A937358E705}"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233464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F06C9-1F4B-4869-B017-5A937358E705}"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188280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7F06C9-1F4B-4869-B017-5A937358E705}"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260354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7F06C9-1F4B-4869-B017-5A937358E705}"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val="414278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F06C9-1F4B-4869-B017-5A937358E705}" type="datetimeFigureOut">
              <a:rPr lang="en-US" smtClean="0"/>
              <a:pPr/>
              <a:t>9/19/2022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8124E-57D0-4D43-8E2A-EEEB32BD248A}" type="slidenum">
              <a:rPr lang="en-US" smtClean="0"/>
              <a:pPr/>
              <a:t>‹#›</a:t>
            </a:fld>
            <a:endParaRPr lang="en-US"/>
          </a:p>
        </p:txBody>
      </p:sp>
    </p:spTree>
    <p:extLst>
      <p:ext uri="{BB962C8B-B14F-4D97-AF65-F5344CB8AC3E}">
        <p14:creationId xmlns:p14="http://schemas.microsoft.com/office/powerpoint/2010/main" val="910929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981075"/>
          </a:xfrm>
        </p:spPr>
        <p:txBody>
          <a:bodyPr/>
          <a:lstStyle/>
          <a:p>
            <a:r>
              <a:rPr lang="en-US" b="1" dirty="0">
                <a:solidFill>
                  <a:schemeClr val="accent6">
                    <a:lumMod val="75000"/>
                  </a:schemeClr>
                </a:solidFill>
              </a:rPr>
              <a:t>Marketing Management</a:t>
            </a:r>
          </a:p>
        </p:txBody>
      </p:sp>
      <p:sp>
        <p:nvSpPr>
          <p:cNvPr id="3" name="Subtitle 2"/>
          <p:cNvSpPr>
            <a:spLocks noGrp="1"/>
          </p:cNvSpPr>
          <p:nvPr>
            <p:ph type="subTitle" idx="1"/>
          </p:nvPr>
        </p:nvSpPr>
        <p:spPr>
          <a:xfrm>
            <a:off x="0" y="2419643"/>
            <a:ext cx="9144000" cy="3967089"/>
          </a:xfrm>
        </p:spPr>
        <p:txBody>
          <a:bodyPr>
            <a:normAutofit fontScale="55000" lnSpcReduction="20000"/>
          </a:bodyPr>
          <a:lstStyle/>
          <a:p>
            <a:pPr fontAlgn="auto">
              <a:spcAft>
                <a:spcPts val="0"/>
              </a:spcAft>
              <a:defRPr/>
            </a:pPr>
            <a:endParaRPr lang="en-US" dirty="0"/>
          </a:p>
          <a:p>
            <a:pPr>
              <a:defRPr/>
            </a:pPr>
            <a:r>
              <a:rPr lang="en-GB" sz="6000" b="1" i="1" dirty="0">
                <a:solidFill>
                  <a:srgbClr val="000066"/>
                </a:solidFill>
              </a:rPr>
              <a:t>Dr. </a:t>
            </a:r>
            <a:r>
              <a:rPr lang="en-GB" sz="6000" b="1" i="1" dirty="0" err="1">
                <a:solidFill>
                  <a:srgbClr val="000066"/>
                </a:solidFill>
              </a:rPr>
              <a:t>Hemantkumar</a:t>
            </a:r>
            <a:r>
              <a:rPr lang="en-GB" sz="6000" b="1" i="1" dirty="0">
                <a:solidFill>
                  <a:srgbClr val="000066"/>
                </a:solidFill>
              </a:rPr>
              <a:t> P. </a:t>
            </a:r>
            <a:r>
              <a:rPr lang="en-GB" sz="6000" b="1" i="1" dirty="0" err="1">
                <a:solidFill>
                  <a:srgbClr val="000066"/>
                </a:solidFill>
              </a:rPr>
              <a:t>Bulsara</a:t>
            </a:r>
            <a:endParaRPr lang="en-GB" sz="6000" b="1" i="1" dirty="0">
              <a:solidFill>
                <a:srgbClr val="000066"/>
              </a:solidFill>
            </a:endParaRPr>
          </a:p>
          <a:p>
            <a:pPr>
              <a:defRPr/>
            </a:pPr>
            <a:r>
              <a:rPr lang="en-US" sz="2800" b="1" i="1" dirty="0">
                <a:solidFill>
                  <a:srgbClr val="000066"/>
                </a:solidFill>
                <a:latin typeface="Times New Roman" pitchFamily="18" charset="0"/>
              </a:rPr>
              <a:t>[</a:t>
            </a:r>
            <a:r>
              <a:rPr lang="en-US" sz="2800" b="1" i="1" dirty="0" err="1">
                <a:solidFill>
                  <a:srgbClr val="000066"/>
                </a:solidFill>
                <a:latin typeface="Times New Roman" pitchFamily="18" charset="0"/>
              </a:rPr>
              <a:t>B.Engg</a:t>
            </a:r>
            <a:r>
              <a:rPr lang="en-US" sz="2800" b="1" i="1" dirty="0">
                <a:solidFill>
                  <a:srgbClr val="000066"/>
                </a:solidFill>
                <a:latin typeface="Times New Roman" pitchFamily="18" charset="0"/>
              </a:rPr>
              <a:t>.(Production), MBA (Marketing, CIS &amp; International Business), FDPM – IIM A, PhD (Management)]</a:t>
            </a:r>
          </a:p>
          <a:p>
            <a:pPr>
              <a:defRPr/>
            </a:pPr>
            <a:endParaRPr lang="en-US" sz="3600" dirty="0">
              <a:solidFill>
                <a:srgbClr val="000066"/>
              </a:solidFill>
              <a:latin typeface="Times New Roman" pitchFamily="18" charset="0"/>
            </a:endParaRPr>
          </a:p>
          <a:p>
            <a:pPr>
              <a:defRPr/>
            </a:pPr>
            <a:r>
              <a:rPr lang="en-GB" sz="6000" i="1" dirty="0">
                <a:solidFill>
                  <a:srgbClr val="800080"/>
                </a:solidFill>
              </a:rPr>
              <a:t>Associate Professor – Management </a:t>
            </a:r>
          </a:p>
          <a:p>
            <a:pPr>
              <a:defRPr/>
            </a:pPr>
            <a:r>
              <a:rPr lang="en-GB" sz="6000" i="1" dirty="0">
                <a:solidFill>
                  <a:srgbClr val="FF0000"/>
                </a:solidFill>
              </a:rPr>
              <a:t>Former Head</a:t>
            </a:r>
          </a:p>
          <a:p>
            <a:pPr>
              <a:defRPr/>
            </a:pPr>
            <a:r>
              <a:rPr lang="en-GB" sz="6000" i="1" dirty="0">
                <a:solidFill>
                  <a:srgbClr val="000066"/>
                </a:solidFill>
              </a:rPr>
              <a:t>Applied Mathematics and Humanities Department </a:t>
            </a:r>
          </a:p>
          <a:p>
            <a:pPr>
              <a:defRPr/>
            </a:pPr>
            <a:r>
              <a:rPr lang="en-GB" sz="6000" i="1" dirty="0">
                <a:solidFill>
                  <a:srgbClr val="800080"/>
                </a:solidFill>
              </a:rPr>
              <a:t>S V National Institute of Technology</a:t>
            </a:r>
          </a:p>
          <a:p>
            <a:pPr>
              <a:defRPr/>
            </a:pPr>
            <a:r>
              <a:rPr lang="en-GB" sz="6000" i="1" dirty="0" err="1">
                <a:solidFill>
                  <a:srgbClr val="006600"/>
                </a:solidFill>
              </a:rPr>
              <a:t>Surat</a:t>
            </a:r>
            <a:r>
              <a:rPr lang="en-GB" sz="6000" i="1" dirty="0">
                <a:solidFill>
                  <a:srgbClr val="006600"/>
                </a:solidFill>
              </a:rPr>
              <a:t> - India</a:t>
            </a:r>
            <a:endParaRPr lang="en-US" dirty="0"/>
          </a:p>
          <a:p>
            <a:pPr fontAlgn="auto">
              <a:spcAft>
                <a:spcPts val="0"/>
              </a:spcAft>
              <a:defRPr/>
            </a:pPr>
            <a:endParaRPr lang="en-IN" dirty="0"/>
          </a:p>
        </p:txBody>
      </p:sp>
    </p:spTree>
    <p:extLst>
      <p:ext uri="{BB962C8B-B14F-4D97-AF65-F5344CB8AC3E}">
        <p14:creationId xmlns:p14="http://schemas.microsoft.com/office/powerpoint/2010/main" val="3862315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2831"/>
          </a:xfrm>
        </p:spPr>
        <p:txBody>
          <a:bodyPr/>
          <a:lstStyle/>
          <a:p>
            <a:r>
              <a:rPr lang="en-US" b="1" dirty="0">
                <a:solidFill>
                  <a:srgbClr val="C00000"/>
                </a:solidFill>
              </a:rPr>
              <a:t>Marketing Research</a:t>
            </a:r>
            <a:endParaRPr lang="en-IN" b="1" dirty="0">
              <a:solidFill>
                <a:srgbClr val="C00000"/>
              </a:solidFill>
            </a:endParaRPr>
          </a:p>
        </p:txBody>
      </p:sp>
      <p:pic>
        <p:nvPicPr>
          <p:cNvPr id="3074" name="Picture 2" descr="C:\Users\Dr Bulsara\Desktop\OnlineClasses-SVNIT-2020\Main\Speech\MarketingResearchProcess.png"/>
          <p:cNvPicPr>
            <a:picLocks noGrp="1" noChangeAspect="1" noChangeArrowheads="1"/>
          </p:cNvPicPr>
          <p:nvPr>
            <p:ph idx="1"/>
          </p:nvPr>
        </p:nvPicPr>
        <p:blipFill>
          <a:blip r:embed="rId2" cstate="print"/>
          <a:srcRect/>
          <a:stretch>
            <a:fillRect/>
          </a:stretch>
        </p:blipFill>
        <p:spPr bwMode="auto">
          <a:xfrm>
            <a:off x="2293034" y="1223888"/>
            <a:ext cx="3502780" cy="530352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507" y="95415"/>
            <a:ext cx="7886700" cy="935037"/>
          </a:xfrm>
        </p:spPr>
        <p:txBody>
          <a:bodyPr>
            <a:normAutofit/>
          </a:bodyPr>
          <a:lstStyle/>
          <a:p>
            <a:pPr algn="ctr"/>
            <a:r>
              <a:rPr lang="en-US" sz="3600" b="1" dirty="0">
                <a:latin typeface="Times New Roman" panose="02020603050405020304" pitchFamily="18" charset="0"/>
                <a:cs typeface="Times New Roman" panose="02020603050405020304" pitchFamily="18" charset="0"/>
              </a:rPr>
              <a:t>Four Ps</a:t>
            </a:r>
          </a:p>
        </p:txBody>
      </p:sp>
      <p:pic>
        <p:nvPicPr>
          <p:cNvPr id="4" name="Picture 3"/>
          <p:cNvPicPr>
            <a:picLocks noChangeAspect="1"/>
          </p:cNvPicPr>
          <p:nvPr/>
        </p:nvPicPr>
        <p:blipFill rotWithShape="1">
          <a:blip r:embed="rId2" cstate="print"/>
          <a:srcRect l="4145" r="6597"/>
          <a:stretch/>
        </p:blipFill>
        <p:spPr>
          <a:xfrm>
            <a:off x="1055078" y="857250"/>
            <a:ext cx="7427740" cy="5732803"/>
          </a:xfrm>
          <a:prstGeom prst="rect">
            <a:avLst/>
          </a:prstGeom>
        </p:spPr>
      </p:pic>
      <p:sp>
        <p:nvSpPr>
          <p:cNvPr id="5" name="Rectangle 4"/>
          <p:cNvSpPr/>
          <p:nvPr/>
        </p:nvSpPr>
        <p:spPr>
          <a:xfrm>
            <a:off x="1471608" y="6504270"/>
            <a:ext cx="7543800" cy="357534"/>
          </a:xfrm>
          <a:prstGeom prst="rect">
            <a:avLst/>
          </a:prstGeom>
        </p:spPr>
        <p:txBody>
          <a:bodyPr wrap="square">
            <a:spAutoFit/>
          </a:bodyPr>
          <a:lstStyle/>
          <a:p>
            <a:pPr algn="just">
              <a:lnSpc>
                <a:spcPct val="115000"/>
              </a:lnSpc>
            </a:pPr>
            <a:r>
              <a:rPr lang="en-US" sz="16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Source: </a:t>
            </a:r>
            <a:r>
              <a:rPr lang="en-US" sz="16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Philip Kotler et al, Marketing Management, 14</a:t>
            </a:r>
            <a:r>
              <a:rPr lang="en-US" sz="1600" baseline="300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th</a:t>
            </a:r>
            <a:r>
              <a:rPr lang="en-US" sz="16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 Edition, Page No. </a:t>
            </a:r>
            <a:r>
              <a:rPr lang="en-US" sz="1600" dirty="0">
                <a:solidFill>
                  <a:srgbClr val="000000"/>
                </a:solidFill>
                <a:latin typeface="Times New Roman" panose="02020603050405020304" pitchFamily="18" charset="0"/>
                <a:ea typeface="Calibri" panose="020F0502020204030204" pitchFamily="34" charset="0"/>
                <a:cs typeface="Shruti" panose="020B0502040204020203" pitchFamily="34" charset="0"/>
              </a:rPr>
              <a:t>23</a:t>
            </a:r>
            <a:endParaRPr lang="en-US" sz="16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72461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solidFill>
                  <a:srgbClr val="C00000"/>
                </a:solidFill>
              </a:rPr>
              <a:t>Reference:</a:t>
            </a:r>
            <a:r>
              <a:rPr lang="en-US" dirty="0"/>
              <a:t> </a:t>
            </a:r>
            <a:r>
              <a:rPr lang="en-US" dirty="0">
                <a:solidFill>
                  <a:srgbClr val="002060"/>
                </a:solidFill>
              </a:rPr>
              <a:t>Marketing Management by Philip </a:t>
            </a:r>
            <a:r>
              <a:rPr lang="en-US" dirty="0" err="1">
                <a:solidFill>
                  <a:srgbClr val="002060"/>
                </a:solidFill>
              </a:rPr>
              <a:t>Kotle</a:t>
            </a:r>
            <a:r>
              <a:rPr lang="en-US" dirty="0">
                <a:solidFill>
                  <a:srgbClr val="002060"/>
                </a:solidFill>
              </a:rPr>
              <a:t> el al. any latest edition.</a:t>
            </a:r>
          </a:p>
          <a:p>
            <a:pPr>
              <a:buNone/>
            </a:pPr>
            <a:endParaRPr lang="en-US" dirty="0">
              <a:solidFill>
                <a:srgbClr val="002060"/>
              </a:solidFill>
            </a:endParaRPr>
          </a:p>
          <a:p>
            <a:pPr>
              <a:buNone/>
            </a:pPr>
            <a:r>
              <a:rPr lang="en-US" dirty="0">
                <a:solidFill>
                  <a:srgbClr val="002060"/>
                </a:solidFill>
              </a:rPr>
              <a:t>Preferably - South Asian edition </a:t>
            </a:r>
            <a:endParaRPr lang="en-IN"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455613"/>
            <a:ext cx="9144000" cy="5678487"/>
          </a:xfrm>
          <a:prstGeom prst="rect">
            <a:avLst/>
          </a:prstGeom>
          <a:noFill/>
          <a:ln w="9525">
            <a:noFill/>
            <a:miter lim="800000"/>
            <a:headEnd/>
            <a:tailEnd/>
          </a:ln>
        </p:spPr>
        <p:txBody>
          <a:bodyPr>
            <a:spAutoFit/>
          </a:bodyPr>
          <a:lstStyle/>
          <a:p>
            <a:pPr algn="ctr"/>
            <a:r>
              <a:rPr lang="en-US" sz="12300" b="1" dirty="0">
                <a:solidFill>
                  <a:srgbClr val="660066"/>
                </a:solidFill>
                <a:latin typeface="Calibri" pitchFamily="34" charset="0"/>
              </a:rPr>
              <a:t>Thank You</a:t>
            </a:r>
          </a:p>
          <a:p>
            <a:pPr algn="just"/>
            <a:r>
              <a:rPr lang="en-US" b="1" dirty="0">
                <a:solidFill>
                  <a:srgbClr val="000066"/>
                </a:solidFill>
                <a:latin typeface="Times New Roman" pitchFamily="18" charset="0"/>
              </a:rPr>
              <a:t>        </a:t>
            </a:r>
            <a:endParaRPr lang="en-US" b="1" dirty="0">
              <a:solidFill>
                <a:srgbClr val="990099"/>
              </a:solidFill>
              <a:latin typeface="Times New Roman" pitchFamily="18" charset="0"/>
            </a:endParaRPr>
          </a:p>
          <a:p>
            <a:pPr algn="ctr"/>
            <a:endParaRPr lang="en-US" b="1" dirty="0">
              <a:solidFill>
                <a:srgbClr val="990099"/>
              </a:solidFill>
              <a:latin typeface="Calibri" pitchFamily="34" charset="0"/>
            </a:endParaRPr>
          </a:p>
          <a:p>
            <a:pPr algn="ctr"/>
            <a:r>
              <a:rPr lang="en-GB" sz="3200" b="1" i="1" dirty="0">
                <a:solidFill>
                  <a:srgbClr val="000066"/>
                </a:solidFill>
                <a:latin typeface="Times New Roman" pitchFamily="18" charset="0"/>
                <a:cs typeface="Times New Roman" pitchFamily="18" charset="0"/>
              </a:rPr>
              <a:t>Dr. </a:t>
            </a:r>
            <a:r>
              <a:rPr lang="en-GB" sz="3200" b="1" i="1" dirty="0" err="1">
                <a:solidFill>
                  <a:srgbClr val="000066"/>
                </a:solidFill>
                <a:latin typeface="Times New Roman" pitchFamily="18" charset="0"/>
                <a:cs typeface="Times New Roman" pitchFamily="18" charset="0"/>
              </a:rPr>
              <a:t>Hemantkumar</a:t>
            </a:r>
            <a:r>
              <a:rPr lang="en-GB" sz="3200" b="1" i="1" dirty="0">
                <a:solidFill>
                  <a:srgbClr val="000066"/>
                </a:solidFill>
                <a:latin typeface="Times New Roman" pitchFamily="18" charset="0"/>
                <a:cs typeface="Times New Roman" pitchFamily="18" charset="0"/>
              </a:rPr>
              <a:t> P. </a:t>
            </a:r>
            <a:r>
              <a:rPr lang="en-GB" sz="3200" b="1" i="1" dirty="0" err="1">
                <a:solidFill>
                  <a:srgbClr val="000066"/>
                </a:solidFill>
                <a:latin typeface="Times New Roman" pitchFamily="18" charset="0"/>
                <a:cs typeface="Times New Roman" pitchFamily="18" charset="0"/>
              </a:rPr>
              <a:t>Bulsara</a:t>
            </a:r>
            <a:endParaRPr lang="en-GB" sz="3200" b="1" i="1" dirty="0">
              <a:solidFill>
                <a:srgbClr val="000066"/>
              </a:solidFill>
              <a:latin typeface="Times New Roman" pitchFamily="18" charset="0"/>
              <a:cs typeface="Times New Roman" pitchFamily="18" charset="0"/>
            </a:endParaRPr>
          </a:p>
          <a:p>
            <a:pPr algn="ctr"/>
            <a:r>
              <a:rPr lang="en-US" sz="1200" b="1" i="1" dirty="0">
                <a:solidFill>
                  <a:srgbClr val="000066"/>
                </a:solidFill>
                <a:latin typeface="Times New Roman" pitchFamily="18" charset="0"/>
                <a:cs typeface="Times New Roman" pitchFamily="18" charset="0"/>
              </a:rPr>
              <a:t>[</a:t>
            </a:r>
            <a:r>
              <a:rPr lang="en-US" sz="1200" b="1" i="1" dirty="0" err="1">
                <a:solidFill>
                  <a:srgbClr val="000066"/>
                </a:solidFill>
                <a:latin typeface="Times New Roman" pitchFamily="18" charset="0"/>
                <a:cs typeface="Times New Roman" pitchFamily="18" charset="0"/>
              </a:rPr>
              <a:t>B.Engg</a:t>
            </a:r>
            <a:r>
              <a:rPr lang="en-US" sz="1200" b="1" i="1" dirty="0">
                <a:solidFill>
                  <a:srgbClr val="000066"/>
                </a:solidFill>
                <a:latin typeface="Times New Roman" pitchFamily="18" charset="0"/>
                <a:cs typeface="Times New Roman" pitchFamily="18" charset="0"/>
              </a:rPr>
              <a:t>.(Production), MBA (Marketing, CIS &amp; International Business), FDPM – IIM A, PhD (Management)]</a:t>
            </a:r>
          </a:p>
          <a:p>
            <a:pPr algn="ctr"/>
            <a:endParaRPr lang="en-US" sz="2000" b="1" dirty="0">
              <a:solidFill>
                <a:srgbClr val="000066"/>
              </a:solidFill>
              <a:latin typeface="Times New Roman" pitchFamily="18" charset="0"/>
              <a:cs typeface="Times New Roman" pitchFamily="18" charset="0"/>
            </a:endParaRPr>
          </a:p>
          <a:p>
            <a:pPr algn="ctr"/>
            <a:r>
              <a:rPr lang="en-GB" sz="2000" b="1" i="1" dirty="0">
                <a:solidFill>
                  <a:srgbClr val="800080"/>
                </a:solidFill>
                <a:latin typeface="Times New Roman" pitchFamily="18" charset="0"/>
                <a:cs typeface="Times New Roman" pitchFamily="18" charset="0"/>
              </a:rPr>
              <a:t>Associate Professor – Management </a:t>
            </a:r>
          </a:p>
          <a:p>
            <a:pPr algn="ctr"/>
            <a:r>
              <a:rPr lang="en-GB" sz="2000" b="1" i="1" dirty="0">
                <a:solidFill>
                  <a:srgbClr val="FF0000"/>
                </a:solidFill>
                <a:latin typeface="Times New Roman" pitchFamily="18" charset="0"/>
                <a:cs typeface="Times New Roman" pitchFamily="18" charset="0"/>
              </a:rPr>
              <a:t>Former Head</a:t>
            </a:r>
          </a:p>
          <a:p>
            <a:pPr algn="ctr"/>
            <a:r>
              <a:rPr lang="en-GB" sz="2000" b="1" i="1" dirty="0">
                <a:solidFill>
                  <a:srgbClr val="000066"/>
                </a:solidFill>
                <a:latin typeface="Times New Roman" pitchFamily="18" charset="0"/>
                <a:cs typeface="Times New Roman" pitchFamily="18" charset="0"/>
              </a:rPr>
              <a:t>Applied Mathematics and Humanities Department </a:t>
            </a:r>
          </a:p>
          <a:p>
            <a:pPr algn="ctr"/>
            <a:r>
              <a:rPr lang="en-GB" sz="2000" b="1" i="1" dirty="0">
                <a:solidFill>
                  <a:srgbClr val="800080"/>
                </a:solidFill>
                <a:latin typeface="Times New Roman" pitchFamily="18" charset="0"/>
                <a:cs typeface="Times New Roman" pitchFamily="18" charset="0"/>
              </a:rPr>
              <a:t>S V National Institute of Technology</a:t>
            </a:r>
          </a:p>
          <a:p>
            <a:pPr algn="ctr"/>
            <a:r>
              <a:rPr lang="en-GB" sz="2000" b="1" i="1" dirty="0" err="1">
                <a:solidFill>
                  <a:srgbClr val="006600"/>
                </a:solidFill>
                <a:latin typeface="Times New Roman" pitchFamily="18" charset="0"/>
                <a:cs typeface="Times New Roman" pitchFamily="18" charset="0"/>
              </a:rPr>
              <a:t>Surat</a:t>
            </a:r>
            <a:r>
              <a:rPr lang="en-GB" sz="2000" b="1" i="1" dirty="0">
                <a:solidFill>
                  <a:srgbClr val="006600"/>
                </a:solidFill>
                <a:latin typeface="Times New Roman" pitchFamily="18" charset="0"/>
                <a:cs typeface="Times New Roman" pitchFamily="18" charset="0"/>
              </a:rPr>
              <a:t> - India</a:t>
            </a:r>
          </a:p>
          <a:p>
            <a:pPr algn="ctr"/>
            <a:r>
              <a:rPr lang="en-US" sz="2000" b="1" dirty="0">
                <a:solidFill>
                  <a:srgbClr val="000066"/>
                </a:solidFill>
                <a:latin typeface="Times New Roman" pitchFamily="18" charset="0"/>
                <a:cs typeface="Times New Roman" pitchFamily="18" charset="0"/>
              </a:rPr>
              <a:t>Email: </a:t>
            </a:r>
            <a:r>
              <a:rPr lang="en-US" sz="2000" b="1" dirty="0">
                <a:solidFill>
                  <a:srgbClr val="660066"/>
                </a:solidFill>
                <a:latin typeface="Times New Roman" pitchFamily="18" charset="0"/>
                <a:cs typeface="Times New Roman" pitchFamily="18" charset="0"/>
              </a:rPr>
              <a:t>hbulsara@amhd.svnit.ac.in</a:t>
            </a:r>
          </a:p>
          <a:p>
            <a:pPr algn="ctr"/>
            <a:r>
              <a:rPr lang="en-US" sz="2000" b="1" dirty="0">
                <a:solidFill>
                  <a:srgbClr val="660066"/>
                </a:solidFill>
                <a:latin typeface="Times New Roman" pitchFamily="18" charset="0"/>
                <a:cs typeface="Times New Roman" pitchFamily="18" charset="0"/>
              </a:rPr>
              <a:t>             hemantbulsara@gmail.com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037"/>
          </a:xfrm>
        </p:spPr>
        <p:txBody>
          <a:bodyPr>
            <a:norm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Core Concepts of Marketing</a:t>
            </a:r>
          </a:p>
        </p:txBody>
      </p:sp>
      <p:sp>
        <p:nvSpPr>
          <p:cNvPr id="3" name="Content Placeholder 2"/>
          <p:cNvSpPr>
            <a:spLocks noGrp="1"/>
          </p:cNvSpPr>
          <p:nvPr>
            <p:ph idx="1"/>
          </p:nvPr>
        </p:nvSpPr>
        <p:spPr>
          <a:xfrm>
            <a:off x="442913" y="1514476"/>
            <a:ext cx="8343899" cy="4957762"/>
          </a:xfrm>
        </p:spPr>
        <p:txBody>
          <a:bodyPr>
            <a:normAutofit fontScale="62500" lnSpcReduction="20000"/>
          </a:bodyPr>
          <a:lstStyle/>
          <a:p>
            <a:pPr marL="400050" indent="-342900">
              <a:lnSpc>
                <a:spcPct val="15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Needs, Wants and Demands</a:t>
            </a:r>
          </a:p>
          <a:p>
            <a:pPr marL="400050" indent="-342900">
              <a:lnSpc>
                <a:spcPct val="15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Product</a:t>
            </a:r>
          </a:p>
          <a:p>
            <a:pPr marL="400050" indent="-342900">
              <a:lnSpc>
                <a:spcPct val="15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Value and Satisfaction </a:t>
            </a:r>
          </a:p>
          <a:p>
            <a:pPr marL="400050" indent="-342900">
              <a:lnSpc>
                <a:spcPct val="15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Exchange and Transaction </a:t>
            </a:r>
          </a:p>
          <a:p>
            <a:pPr marL="400050" indent="-342900">
              <a:lnSpc>
                <a:spcPct val="15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Relationship and Networks</a:t>
            </a:r>
          </a:p>
          <a:p>
            <a:pPr marL="400050" indent="-342900">
              <a:lnSpc>
                <a:spcPct val="15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Market</a:t>
            </a:r>
          </a:p>
          <a:p>
            <a:pPr marL="400050" indent="-342900">
              <a:lnSpc>
                <a:spcPct val="15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Marketers and Prospects </a:t>
            </a:r>
          </a:p>
          <a:p>
            <a:pPr marL="400050" indent="-342900">
              <a:lnSpc>
                <a:spcPct val="15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Competition</a:t>
            </a:r>
          </a:p>
          <a:p>
            <a:pPr marL="400050" indent="-342900">
              <a:lnSpc>
                <a:spcPct val="15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Marketing Environment</a:t>
            </a:r>
          </a:p>
          <a:p>
            <a:pPr marL="400050" indent="-342900">
              <a:lnSpc>
                <a:spcPct val="15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Supply Chain Management </a:t>
            </a:r>
          </a:p>
        </p:txBody>
      </p:sp>
    </p:spTree>
    <p:extLst>
      <p:ext uri="{BB962C8B-B14F-4D97-AF65-F5344CB8AC3E}">
        <p14:creationId xmlns:p14="http://schemas.microsoft.com/office/powerpoint/2010/main" val="127211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037"/>
          </a:xfrm>
        </p:spPr>
        <p:txBody>
          <a:bodyPr>
            <a:normAutofit fontScale="90000"/>
          </a:bodyPr>
          <a:lstStyle/>
          <a:p>
            <a:pPr algn="ctr"/>
            <a:r>
              <a:rPr lang="en-US" sz="3600" b="1" dirty="0">
                <a:solidFill>
                  <a:srgbClr val="C00000"/>
                </a:solidFill>
                <a:latin typeface="Times New Roman" panose="02020603050405020304" pitchFamily="18" charset="0"/>
                <a:cs typeface="Times New Roman" panose="02020603050405020304" pitchFamily="18" charset="0"/>
              </a:rPr>
              <a:t>Segmentation, Targeting and Positioning</a:t>
            </a:r>
          </a:p>
        </p:txBody>
      </p:sp>
      <p:sp>
        <p:nvSpPr>
          <p:cNvPr id="3" name="Content Placeholder 2"/>
          <p:cNvSpPr>
            <a:spLocks noGrp="1"/>
          </p:cNvSpPr>
          <p:nvPr>
            <p:ph idx="1"/>
          </p:nvPr>
        </p:nvSpPr>
        <p:spPr>
          <a:xfrm>
            <a:off x="342901" y="1200149"/>
            <a:ext cx="8443912" cy="5414963"/>
          </a:xfrm>
        </p:spPr>
        <p:txBody>
          <a:bodyPr>
            <a:normAutofit/>
          </a:bodyPr>
          <a:lstStyle/>
          <a:p>
            <a:pPr marL="0" indent="0">
              <a:lnSpc>
                <a:spcPct val="150000"/>
              </a:lnSpc>
              <a:buNone/>
            </a:pPr>
            <a:r>
              <a:rPr lang="en-US" sz="2400" b="1" dirty="0">
                <a:solidFill>
                  <a:srgbClr val="002060"/>
                </a:solidFill>
                <a:latin typeface="Times New Roman" panose="02020603050405020304" pitchFamily="18" charset="0"/>
                <a:cs typeface="Times New Roman" panose="02020603050405020304" pitchFamily="18" charset="0"/>
              </a:rPr>
              <a:t>Bases for Segmenting Consumer Markets: </a:t>
            </a:r>
          </a:p>
          <a:p>
            <a:pPr lvl="1">
              <a:lnSpc>
                <a:spcPct val="20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Geographic: </a:t>
            </a:r>
            <a:r>
              <a:rPr lang="en-US" dirty="0">
                <a:solidFill>
                  <a:srgbClr val="002060"/>
                </a:solidFill>
                <a:latin typeface="Times New Roman" panose="02020603050405020304" pitchFamily="18" charset="0"/>
                <a:cs typeface="Times New Roman" panose="02020603050405020304" pitchFamily="18" charset="0"/>
              </a:rPr>
              <a:t>Region, City, Rural and Semi-urban areas</a:t>
            </a:r>
          </a:p>
          <a:p>
            <a:pPr lvl="1">
              <a:lnSpc>
                <a:spcPct val="20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Demographic: </a:t>
            </a:r>
            <a:r>
              <a:rPr lang="en-US" dirty="0">
                <a:solidFill>
                  <a:srgbClr val="002060"/>
                </a:solidFill>
                <a:latin typeface="Times New Roman" panose="02020603050405020304" pitchFamily="18" charset="0"/>
                <a:cs typeface="Times New Roman" panose="02020603050405020304" pitchFamily="18" charset="0"/>
              </a:rPr>
              <a:t>Age, Family size, Gender, Income, Occupation, Education, Socio-Economic Classification (SEC)</a:t>
            </a:r>
          </a:p>
          <a:p>
            <a:pPr lvl="1">
              <a:lnSpc>
                <a:spcPct val="20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Psychographic: </a:t>
            </a:r>
            <a:r>
              <a:rPr lang="en-US" dirty="0">
                <a:solidFill>
                  <a:srgbClr val="002060"/>
                </a:solidFill>
                <a:latin typeface="Times New Roman" panose="02020603050405020304" pitchFamily="18" charset="0"/>
                <a:cs typeface="Times New Roman" panose="02020603050405020304" pitchFamily="18" charset="0"/>
              </a:rPr>
              <a:t>Lifestyle, Personality</a:t>
            </a:r>
          </a:p>
          <a:p>
            <a:pPr lvl="1">
              <a:lnSpc>
                <a:spcPct val="200000"/>
              </a:lnSpc>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Behavioral: </a:t>
            </a:r>
            <a:r>
              <a:rPr lang="en-US" dirty="0">
                <a:solidFill>
                  <a:srgbClr val="002060"/>
                </a:solidFill>
                <a:latin typeface="Times New Roman" panose="02020603050405020304" pitchFamily="18" charset="0"/>
                <a:cs typeface="Times New Roman" panose="02020603050405020304" pitchFamily="18" charset="0"/>
              </a:rPr>
              <a:t>Occasions, Benefits, User status, Usage rate, Loyalty status, Readiness stage, Attitude towards product  </a:t>
            </a:r>
          </a:p>
          <a:p>
            <a:pPr lvl="1">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684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Dr Bulsara\Desktop\OnlineClasses-SVNIT-2020\Main\Speech\Criteria-Segm-ConsumerMkt.png"/>
          <p:cNvPicPr>
            <a:picLocks noChangeAspect="1" noChangeArrowheads="1"/>
          </p:cNvPicPr>
          <p:nvPr/>
        </p:nvPicPr>
        <p:blipFill>
          <a:blip r:embed="rId2" cstate="print"/>
          <a:srcRect/>
          <a:stretch>
            <a:fillRect/>
          </a:stretch>
        </p:blipFill>
        <p:spPr bwMode="auto">
          <a:xfrm>
            <a:off x="1519310" y="0"/>
            <a:ext cx="5992837"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1" y="1200149"/>
            <a:ext cx="8443912" cy="5414963"/>
          </a:xfrm>
        </p:spPr>
        <p:txBody>
          <a:bodyPr>
            <a:normAutofit/>
          </a:bodyPr>
          <a:lstStyle/>
          <a:p>
            <a:pPr marL="0" indent="0" algn="just">
              <a:lnSpc>
                <a:spcPct val="150000"/>
              </a:lnSpc>
              <a:spcBef>
                <a:spcPts val="0"/>
              </a:spcBef>
              <a:buNone/>
            </a:pPr>
            <a:r>
              <a:rPr lang="en-US" sz="22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Bases for Segmenting Business market:</a:t>
            </a:r>
          </a:p>
          <a:p>
            <a:pPr marL="0" marR="0" indent="0" algn="just">
              <a:lnSpc>
                <a:spcPct val="150000"/>
              </a:lnSpc>
              <a:spcBef>
                <a:spcPts val="0"/>
              </a:spcBef>
              <a:spcAft>
                <a:spcPts val="0"/>
              </a:spcAft>
              <a:buNone/>
            </a:pPr>
            <a:r>
              <a:rPr lang="en-US" sz="2200" dirty="0">
                <a:solidFill>
                  <a:srgbClr val="002060"/>
                </a:solidFill>
                <a:latin typeface="Times New Roman" panose="02020603050405020304" pitchFamily="18" charset="0"/>
                <a:ea typeface="Calibri" panose="020F0502020204030204" pitchFamily="34" charset="0"/>
                <a:cs typeface="Shruti" panose="020B0502040204020203" pitchFamily="34" charset="0"/>
              </a:rPr>
              <a:t>Industrial customers tend to be fewer in number and purchase larger quantities. Many of the consumer market segmentation variables can be applied to industrial markets. Industrial markets might be segmented on characteristics such as:</a:t>
            </a:r>
          </a:p>
          <a:p>
            <a:pPr marL="0" marR="0" indent="0" algn="just">
              <a:lnSpc>
                <a:spcPct val="150000"/>
              </a:lnSpc>
              <a:spcBef>
                <a:spcPts val="0"/>
              </a:spcBef>
              <a:spcAft>
                <a:spcPts val="0"/>
              </a:spcAft>
              <a:buNone/>
            </a:pPr>
            <a:endParaRPr lang="en-US" sz="2200" dirty="0">
              <a:solidFill>
                <a:srgbClr val="002060"/>
              </a:solidFill>
              <a:latin typeface="Calibri" panose="020F0502020204030204" pitchFamily="34" charset="0"/>
              <a:ea typeface="Calibri" panose="020F0502020204030204" pitchFamily="34" charset="0"/>
              <a:cs typeface="Shruti" panose="020B0502040204020203" pitchFamily="34" charset="0"/>
            </a:endParaRPr>
          </a:p>
          <a:p>
            <a:pPr marL="742950" marR="0" lvl="1" indent="-285750" algn="just">
              <a:lnSpc>
                <a:spcPct val="150000"/>
              </a:lnSpc>
              <a:spcBef>
                <a:spcPts val="0"/>
              </a:spcBef>
              <a:spcAft>
                <a:spcPts val="0"/>
              </a:spcAft>
              <a:buFont typeface="+mj-lt"/>
              <a:buAutoNum type="arabicParenR"/>
            </a:pPr>
            <a:r>
              <a:rPr lang="en-US" dirty="0">
                <a:solidFill>
                  <a:srgbClr val="002060"/>
                </a:solidFill>
                <a:latin typeface="Times New Roman" panose="02020603050405020304" pitchFamily="18" charset="0"/>
                <a:ea typeface="Calibri" panose="020F0502020204030204" pitchFamily="34" charset="0"/>
                <a:cs typeface="Shruti" panose="020B0502040204020203" pitchFamily="34" charset="0"/>
              </a:rPr>
              <a:t>Location</a:t>
            </a:r>
            <a:endParaRPr lang="en-US" sz="2000" dirty="0">
              <a:solidFill>
                <a:srgbClr val="002060"/>
              </a:solidFill>
              <a:latin typeface="Calibri" panose="020F0502020204030204" pitchFamily="34" charset="0"/>
              <a:ea typeface="Calibri" panose="020F0502020204030204" pitchFamily="34" charset="0"/>
              <a:cs typeface="Shruti" panose="020B0502040204020203" pitchFamily="34" charset="0"/>
            </a:endParaRPr>
          </a:p>
          <a:p>
            <a:pPr marL="742950" marR="0" lvl="1" indent="-285750" algn="just">
              <a:lnSpc>
                <a:spcPct val="150000"/>
              </a:lnSpc>
              <a:spcBef>
                <a:spcPts val="0"/>
              </a:spcBef>
              <a:spcAft>
                <a:spcPts val="0"/>
              </a:spcAft>
              <a:buFont typeface="+mj-lt"/>
              <a:buAutoNum type="arabicParenR"/>
            </a:pPr>
            <a:r>
              <a:rPr lang="en-US" dirty="0">
                <a:solidFill>
                  <a:srgbClr val="002060"/>
                </a:solidFill>
                <a:latin typeface="Times New Roman" panose="02020603050405020304" pitchFamily="18" charset="0"/>
                <a:ea typeface="Calibri" panose="020F0502020204030204" pitchFamily="34" charset="0"/>
                <a:cs typeface="Shruti" panose="020B0502040204020203" pitchFamily="34" charset="0"/>
              </a:rPr>
              <a:t>Company type</a:t>
            </a:r>
            <a:endParaRPr lang="en-US" sz="2000" dirty="0">
              <a:solidFill>
                <a:srgbClr val="002060"/>
              </a:solidFill>
              <a:latin typeface="Calibri" panose="020F0502020204030204" pitchFamily="34" charset="0"/>
              <a:ea typeface="Calibri" panose="020F0502020204030204" pitchFamily="34" charset="0"/>
              <a:cs typeface="Shruti" panose="020B0502040204020203" pitchFamily="34" charset="0"/>
            </a:endParaRPr>
          </a:p>
          <a:p>
            <a:pPr marL="742950" marR="0" lvl="1" indent="-285750" algn="just">
              <a:lnSpc>
                <a:spcPct val="150000"/>
              </a:lnSpc>
              <a:spcBef>
                <a:spcPts val="0"/>
              </a:spcBef>
              <a:spcAft>
                <a:spcPts val="0"/>
              </a:spcAft>
              <a:buFont typeface="+mj-lt"/>
              <a:buAutoNum type="arabicParenR"/>
            </a:pPr>
            <a:r>
              <a:rPr lang="en-US" dirty="0">
                <a:solidFill>
                  <a:srgbClr val="002060"/>
                </a:solidFill>
                <a:latin typeface="Times New Roman" panose="02020603050405020304" pitchFamily="18" charset="0"/>
                <a:ea typeface="Calibri" panose="020F0502020204030204" pitchFamily="34" charset="0"/>
                <a:cs typeface="Shruti" panose="020B0502040204020203" pitchFamily="34" charset="0"/>
              </a:rPr>
              <a:t>Behavioral characteristics  </a:t>
            </a:r>
            <a:endParaRPr lang="en-US" sz="2000" dirty="0">
              <a:solidFill>
                <a:srgbClr val="002060"/>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007569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r Bulsara\Desktop\OnlineClasses-SVNIT-2020\Main\Speech\Criteria-Segm-BusinessMkt.png"/>
          <p:cNvPicPr>
            <a:picLocks noChangeAspect="1" noChangeArrowheads="1"/>
          </p:cNvPicPr>
          <p:nvPr/>
        </p:nvPicPr>
        <p:blipFill>
          <a:blip r:embed="rId2" cstate="print"/>
          <a:srcRect/>
          <a:stretch>
            <a:fillRect/>
          </a:stretch>
        </p:blipFill>
        <p:spPr bwMode="auto">
          <a:xfrm>
            <a:off x="1787549" y="0"/>
            <a:ext cx="5568902" cy="6858000"/>
          </a:xfrm>
          <a:prstGeom prst="rect">
            <a:avLst/>
          </a:prstGeom>
          <a:noFill/>
        </p:spPr>
      </p:pic>
      <p:pic>
        <p:nvPicPr>
          <p:cNvPr id="2051" name="Picture 3" descr="C:\Users\Dr Bulsara\Desktop\OnlineClasses-SVNIT-2020\Main\Speech\Criteria-Segm-BusinessMkt.png"/>
          <p:cNvPicPr>
            <a:picLocks noChangeAspect="1" noChangeArrowheads="1"/>
          </p:cNvPicPr>
          <p:nvPr/>
        </p:nvPicPr>
        <p:blipFill>
          <a:blip r:embed="rId3" cstate="print"/>
          <a:srcRect/>
          <a:stretch>
            <a:fillRect/>
          </a:stretch>
        </p:blipFill>
        <p:spPr bwMode="auto">
          <a:xfrm>
            <a:off x="1787549" y="0"/>
            <a:ext cx="5568902"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1" y="1200149"/>
            <a:ext cx="8443912" cy="5414963"/>
          </a:xfrm>
        </p:spPr>
        <p:txBody>
          <a:bodyPr>
            <a:normAutofit/>
          </a:bodyPr>
          <a:lstStyle/>
          <a:p>
            <a:pPr marL="0" marR="0" indent="0" algn="just">
              <a:lnSpc>
                <a:spcPct val="115000"/>
              </a:lnSpc>
              <a:spcBef>
                <a:spcPts val="0"/>
              </a:spcBef>
              <a:spcAft>
                <a:spcPts val="0"/>
              </a:spcAft>
              <a:buNone/>
            </a:pP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Targeting:</a:t>
            </a:r>
          </a:p>
          <a:p>
            <a:pPr marL="0" marR="0" indent="0" algn="just">
              <a:lnSpc>
                <a:spcPct val="115000"/>
              </a:lnSpc>
              <a:spcBef>
                <a:spcPts val="0"/>
              </a:spcBef>
              <a:spcAft>
                <a:spcPts val="0"/>
              </a:spcAft>
              <a:buNone/>
            </a:pP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Target Marketing involves breaking a market into segments and then concentrating your marketing efforts on one or a few key segments. Target marketing can be the key to a small business’s success.</a:t>
            </a:r>
          </a:p>
          <a:p>
            <a:pPr marL="0" marR="0" algn="just">
              <a:lnSpc>
                <a:spcPct val="115000"/>
              </a:lnSpc>
              <a:spcBef>
                <a:spcPts val="0"/>
              </a:spcBef>
              <a:spcAft>
                <a:spcPts val="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820614" y="3151162"/>
          <a:ext cx="6096000" cy="33621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840545">
                <a:tc>
                  <a:txBody>
                    <a:bodyPr/>
                    <a:lstStyle/>
                    <a:p>
                      <a:endParaRPr lang="en-IN" dirty="0"/>
                    </a:p>
                  </a:txBody>
                  <a:tcPr/>
                </a:tc>
                <a:tc>
                  <a:txBody>
                    <a:bodyPr/>
                    <a:lstStyle/>
                    <a:p>
                      <a:r>
                        <a:rPr lang="en-IN" dirty="0"/>
                        <a:t>P1</a:t>
                      </a:r>
                    </a:p>
                  </a:txBody>
                  <a:tcPr/>
                </a:tc>
                <a:tc>
                  <a:txBody>
                    <a:bodyPr/>
                    <a:lstStyle/>
                    <a:p>
                      <a:r>
                        <a:rPr lang="en-IN" dirty="0"/>
                        <a:t>P2</a:t>
                      </a:r>
                    </a:p>
                  </a:txBody>
                  <a:tcPr/>
                </a:tc>
                <a:tc>
                  <a:txBody>
                    <a:bodyPr/>
                    <a:lstStyle/>
                    <a:p>
                      <a:r>
                        <a:rPr lang="en-IN" dirty="0"/>
                        <a:t>P3</a:t>
                      </a:r>
                    </a:p>
                  </a:txBody>
                  <a:tcPr/>
                </a:tc>
                <a:extLst>
                  <a:ext uri="{0D108BD9-81ED-4DB2-BD59-A6C34878D82A}">
                    <a16:rowId xmlns:a16="http://schemas.microsoft.com/office/drawing/2014/main" val="10000"/>
                  </a:ext>
                </a:extLst>
              </a:tr>
              <a:tr h="840545">
                <a:tc>
                  <a:txBody>
                    <a:bodyPr/>
                    <a:lstStyle/>
                    <a:p>
                      <a:r>
                        <a:rPr lang="en-IN" dirty="0"/>
                        <a:t>M1</a:t>
                      </a:r>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1"/>
                  </a:ext>
                </a:extLst>
              </a:tr>
              <a:tr h="840545">
                <a:tc>
                  <a:txBody>
                    <a:bodyPr/>
                    <a:lstStyle/>
                    <a:p>
                      <a:r>
                        <a:rPr lang="en-IN" dirty="0"/>
                        <a:t>M2</a:t>
                      </a:r>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2"/>
                  </a:ext>
                </a:extLst>
              </a:tr>
              <a:tr h="840545">
                <a:tc>
                  <a:txBody>
                    <a:bodyPr/>
                    <a:lstStyle/>
                    <a:p>
                      <a:r>
                        <a:rPr lang="en-IN" dirty="0"/>
                        <a:t>M3</a:t>
                      </a:r>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4373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1" y="1200149"/>
            <a:ext cx="8443912" cy="5414963"/>
          </a:xfrm>
        </p:spPr>
        <p:txBody>
          <a:bodyPr>
            <a:normAutofit/>
          </a:bodyPr>
          <a:lstStyle/>
          <a:p>
            <a:pPr marL="0" marR="0" indent="0" algn="just">
              <a:lnSpc>
                <a:spcPct val="150000"/>
              </a:lnSpc>
              <a:spcBef>
                <a:spcPts val="0"/>
              </a:spcBef>
              <a:spcAft>
                <a:spcPts val="0"/>
              </a:spcAft>
              <a:buNone/>
            </a:pP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Target Market strategies:</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Single segment concentrated strategy</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Selective specialization</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Product specialization</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Market specialization</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Full market coverage</a:t>
            </a:r>
            <a:endParaRPr lang="en-US" sz="2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084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1" y="1200149"/>
            <a:ext cx="8443912" cy="5414963"/>
          </a:xfrm>
        </p:spPr>
        <p:txBody>
          <a:bodyPr>
            <a:normAutofit/>
          </a:bodyPr>
          <a:lstStyle/>
          <a:p>
            <a:pPr marL="0" indent="0" algn="just">
              <a:lnSpc>
                <a:spcPct val="150000"/>
              </a:lnSpc>
              <a:buNone/>
            </a:pPr>
            <a:r>
              <a:rPr lang="en-US" sz="2400" b="1" dirty="0">
                <a:solidFill>
                  <a:srgbClr val="002060"/>
                </a:solidFill>
                <a:latin typeface="Times New Roman" panose="02020603050405020304" pitchFamily="18" charset="0"/>
                <a:cs typeface="Times New Roman" panose="02020603050405020304" pitchFamily="18" charset="0"/>
              </a:rPr>
              <a:t>Positioning:</a:t>
            </a:r>
          </a:p>
          <a:p>
            <a:pPr marL="0" indent="0" algn="just">
              <a:lnSpc>
                <a:spcPct val="150000"/>
              </a:lnSpc>
              <a:buNone/>
            </a:pPr>
            <a:r>
              <a:rPr lang="en-US" sz="2200" dirty="0">
                <a:solidFill>
                  <a:srgbClr val="002060"/>
                </a:solidFill>
                <a:latin typeface="Times New Roman" panose="02020603050405020304" pitchFamily="18" charset="0"/>
                <a:cs typeface="Times New Roman" panose="02020603050405020304" pitchFamily="18" charset="0"/>
              </a:rPr>
              <a:t>The position of a product is the sum of those attributes normally ascribed to it by the consumers – its standing, its quality, the type of people who use it, its strengths, its weaknesses, any other unusual or memorable characteristics it may possess, its price and the value it represents.</a:t>
            </a:r>
          </a:p>
          <a:p>
            <a:pPr marL="0" indent="0" algn="just">
              <a:lnSpc>
                <a:spcPct val="150000"/>
              </a:lnSpc>
              <a:buFontTx/>
              <a:buChar char="-"/>
            </a:pPr>
            <a:r>
              <a:rPr lang="en-US" sz="2200" dirty="0">
                <a:solidFill>
                  <a:srgbClr val="002060"/>
                </a:solidFill>
                <a:latin typeface="Times New Roman" panose="02020603050405020304" pitchFamily="18" charset="0"/>
                <a:cs typeface="Times New Roman" panose="02020603050405020304" pitchFamily="18" charset="0"/>
              </a:rPr>
              <a:t>Perception </a:t>
            </a:r>
          </a:p>
          <a:p>
            <a:pPr marL="0" indent="0" algn="just">
              <a:lnSpc>
                <a:spcPct val="150000"/>
              </a:lnSpc>
              <a:buFontTx/>
              <a:buChar char="-"/>
            </a:pPr>
            <a:endParaRPr lang="en-US" sz="2200" dirty="0">
              <a:solidFill>
                <a:srgbClr val="002060"/>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9058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411</Words>
  <Application>Microsoft Office PowerPoint</Application>
  <PresentationFormat>On-screen Show (4:3)</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Marketing Management</vt:lpstr>
      <vt:lpstr>Core Concepts of Marketing</vt:lpstr>
      <vt:lpstr>Segmentation, Targeting and Positioning</vt:lpstr>
      <vt:lpstr>PowerPoint Presentation</vt:lpstr>
      <vt:lpstr>PowerPoint Presentation</vt:lpstr>
      <vt:lpstr>PowerPoint Presentation</vt:lpstr>
      <vt:lpstr>PowerPoint Presentation</vt:lpstr>
      <vt:lpstr>PowerPoint Presentation</vt:lpstr>
      <vt:lpstr>PowerPoint Presentation</vt:lpstr>
      <vt:lpstr>Marketing Research</vt:lpstr>
      <vt:lpstr>Four Ps</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Strategy</dc:title>
  <dc:creator>pratiksinh vaghela</dc:creator>
  <cp:lastModifiedBy>Dr. Hemantkumar Bulsara</cp:lastModifiedBy>
  <cp:revision>37</cp:revision>
  <dcterms:created xsi:type="dcterms:W3CDTF">2016-12-16T06:55:17Z</dcterms:created>
  <dcterms:modified xsi:type="dcterms:W3CDTF">2022-09-19T16:12:32Z</dcterms:modified>
</cp:coreProperties>
</file>