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63" r:id="rId3"/>
    <p:sldId id="293" r:id="rId4"/>
    <p:sldId id="265" r:id="rId5"/>
    <p:sldId id="266" r:id="rId6"/>
    <p:sldId id="267" r:id="rId7"/>
    <p:sldId id="268" r:id="rId8"/>
    <p:sldId id="270" r:id="rId9"/>
    <p:sldId id="271" r:id="rId10"/>
    <p:sldId id="291" r:id="rId11"/>
    <p:sldId id="292" r:id="rId12"/>
    <p:sldId id="294" r:id="rId13"/>
    <p:sldId id="274" r:id="rId14"/>
    <p:sldId id="303" r:id="rId15"/>
    <p:sldId id="296" r:id="rId16"/>
    <p:sldId id="297" r:id="rId17"/>
    <p:sldId id="298" r:id="rId18"/>
    <p:sldId id="275" r:id="rId19"/>
    <p:sldId id="299" r:id="rId20"/>
    <p:sldId id="300" r:id="rId21"/>
    <p:sldId id="301" r:id="rId22"/>
    <p:sldId id="302" r:id="rId23"/>
    <p:sldId id="276" r:id="rId24"/>
    <p:sldId id="277" r:id="rId25"/>
    <p:sldId id="278" r:id="rId26"/>
  </p:sldIdLst>
  <p:sldSz cx="18288000" cy="10287000"/>
  <p:notesSz cx="6858000" cy="9144000"/>
  <p:embeddedFontLst>
    <p:embeddedFont>
      <p:font typeface="Open Sans" charset="0"/>
      <p:regular r:id="rId27"/>
    </p:embeddedFont>
    <p:embeddedFont>
      <p:font typeface="Calibri" pitchFamily="34" charset="0"/>
      <p:regular r:id="rId28"/>
      <p:bold r:id="rId29"/>
      <p:italic r:id="rId30"/>
      <p:boldItalic r:id="rId31"/>
    </p:embeddedFont>
  </p:embeddedFontLst>
  <p:defaultTextStyle>
    <a:defPPr>
      <a:defRPr lang="en-US"/>
    </a:defPPr>
    <a:lvl1pPr marL="0" algn="l" defTabSz="914371" rtl="0" eaLnBrk="1" latinLnBrk="0" hangingPunct="1">
      <a:defRPr sz="1800" kern="1200">
        <a:solidFill>
          <a:schemeClr val="tx1"/>
        </a:solidFill>
        <a:latin typeface="+mn-lt"/>
        <a:ea typeface="+mn-ea"/>
        <a:cs typeface="+mn-cs"/>
      </a:defRPr>
    </a:lvl1pPr>
    <a:lvl2pPr marL="457186" algn="l" defTabSz="914371" rtl="0" eaLnBrk="1" latinLnBrk="0" hangingPunct="1">
      <a:defRPr sz="1800" kern="1200">
        <a:solidFill>
          <a:schemeClr val="tx1"/>
        </a:solidFill>
        <a:latin typeface="+mn-lt"/>
        <a:ea typeface="+mn-ea"/>
        <a:cs typeface="+mn-cs"/>
      </a:defRPr>
    </a:lvl2pPr>
    <a:lvl3pPr marL="914371" algn="l" defTabSz="914371" rtl="0" eaLnBrk="1" latinLnBrk="0" hangingPunct="1">
      <a:defRPr sz="1800" kern="1200">
        <a:solidFill>
          <a:schemeClr val="tx1"/>
        </a:solidFill>
        <a:latin typeface="+mn-lt"/>
        <a:ea typeface="+mn-ea"/>
        <a:cs typeface="+mn-cs"/>
      </a:defRPr>
    </a:lvl3pPr>
    <a:lvl4pPr marL="1371557" algn="l" defTabSz="914371" rtl="0" eaLnBrk="1" latinLnBrk="0" hangingPunct="1">
      <a:defRPr sz="1800" kern="1200">
        <a:solidFill>
          <a:schemeClr val="tx1"/>
        </a:solidFill>
        <a:latin typeface="+mn-lt"/>
        <a:ea typeface="+mn-ea"/>
        <a:cs typeface="+mn-cs"/>
      </a:defRPr>
    </a:lvl4pPr>
    <a:lvl5pPr marL="1828743" algn="l" defTabSz="914371" rtl="0" eaLnBrk="1" latinLnBrk="0" hangingPunct="1">
      <a:defRPr sz="1800" kern="1200">
        <a:solidFill>
          <a:schemeClr val="tx1"/>
        </a:solidFill>
        <a:latin typeface="+mn-lt"/>
        <a:ea typeface="+mn-ea"/>
        <a:cs typeface="+mn-cs"/>
      </a:defRPr>
    </a:lvl5pPr>
    <a:lvl6pPr marL="2285928" algn="l" defTabSz="914371" rtl="0" eaLnBrk="1" latinLnBrk="0" hangingPunct="1">
      <a:defRPr sz="1800" kern="1200">
        <a:solidFill>
          <a:schemeClr val="tx1"/>
        </a:solidFill>
        <a:latin typeface="+mn-lt"/>
        <a:ea typeface="+mn-ea"/>
        <a:cs typeface="+mn-cs"/>
      </a:defRPr>
    </a:lvl6pPr>
    <a:lvl7pPr marL="2743114" algn="l" defTabSz="914371" rtl="0" eaLnBrk="1" latinLnBrk="0" hangingPunct="1">
      <a:defRPr sz="1800" kern="1200">
        <a:solidFill>
          <a:schemeClr val="tx1"/>
        </a:solidFill>
        <a:latin typeface="+mn-lt"/>
        <a:ea typeface="+mn-ea"/>
        <a:cs typeface="+mn-cs"/>
      </a:defRPr>
    </a:lvl7pPr>
    <a:lvl8pPr marL="3200298" algn="l" defTabSz="914371" rtl="0" eaLnBrk="1" latinLnBrk="0" hangingPunct="1">
      <a:defRPr sz="1800" kern="1200">
        <a:solidFill>
          <a:schemeClr val="tx1"/>
        </a:solidFill>
        <a:latin typeface="+mn-lt"/>
        <a:ea typeface="+mn-ea"/>
        <a:cs typeface="+mn-cs"/>
      </a:defRPr>
    </a:lvl8pPr>
    <a:lvl9pPr marL="3657485" algn="l" defTabSz="91437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310" autoAdjust="0"/>
  </p:normalViewPr>
  <p:slideViewPr>
    <p:cSldViewPr>
      <p:cViewPr>
        <p:scale>
          <a:sx n="60" d="100"/>
          <a:sy n="60" d="100"/>
        </p:scale>
        <p:origin x="-370" y="2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5644"/>
            <a:ext cx="15544800" cy="2205038"/>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5829300"/>
            <a:ext cx="12801600" cy="2628900"/>
          </a:xfrm>
        </p:spPr>
        <p:txBody>
          <a:bodyPr/>
          <a:lstStyle>
            <a:lvl1pPr marL="0" indent="0" algn="ctr">
              <a:buNone/>
              <a:defRPr>
                <a:solidFill>
                  <a:schemeClr val="tx1">
                    <a:tint val="75000"/>
                  </a:schemeClr>
                </a:solidFill>
              </a:defRPr>
            </a:lvl1pPr>
            <a:lvl2pPr marL="816395" indent="0" algn="ctr">
              <a:buNone/>
              <a:defRPr>
                <a:solidFill>
                  <a:schemeClr val="tx1">
                    <a:tint val="75000"/>
                  </a:schemeClr>
                </a:solidFill>
              </a:defRPr>
            </a:lvl2pPr>
            <a:lvl3pPr marL="1632794" indent="0" algn="ctr">
              <a:buNone/>
              <a:defRPr>
                <a:solidFill>
                  <a:schemeClr val="tx1">
                    <a:tint val="75000"/>
                  </a:schemeClr>
                </a:solidFill>
              </a:defRPr>
            </a:lvl3pPr>
            <a:lvl4pPr marL="2449188" indent="0" algn="ctr">
              <a:buNone/>
              <a:defRPr>
                <a:solidFill>
                  <a:schemeClr val="tx1">
                    <a:tint val="75000"/>
                  </a:schemeClr>
                </a:solidFill>
              </a:defRPr>
            </a:lvl4pPr>
            <a:lvl5pPr marL="3265585" indent="0" algn="ctr">
              <a:buNone/>
              <a:defRPr>
                <a:solidFill>
                  <a:schemeClr val="tx1">
                    <a:tint val="75000"/>
                  </a:schemeClr>
                </a:solidFill>
              </a:defRPr>
            </a:lvl5pPr>
            <a:lvl6pPr marL="4081982" indent="0" algn="ctr">
              <a:buNone/>
              <a:defRPr>
                <a:solidFill>
                  <a:schemeClr val="tx1">
                    <a:tint val="75000"/>
                  </a:schemeClr>
                </a:solidFill>
              </a:defRPr>
            </a:lvl6pPr>
            <a:lvl7pPr marL="4898375" indent="0" algn="ctr">
              <a:buNone/>
              <a:defRPr>
                <a:solidFill>
                  <a:schemeClr val="tx1">
                    <a:tint val="75000"/>
                  </a:schemeClr>
                </a:solidFill>
              </a:defRPr>
            </a:lvl7pPr>
            <a:lvl8pPr marL="5714769" indent="0" algn="ctr">
              <a:buNone/>
              <a:defRPr>
                <a:solidFill>
                  <a:schemeClr val="tx1">
                    <a:tint val="75000"/>
                  </a:schemeClr>
                </a:solidFill>
              </a:defRPr>
            </a:lvl8pPr>
            <a:lvl9pPr marL="653116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64"/>
            <a:ext cx="4114800" cy="8777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11964"/>
            <a:ext cx="12039600" cy="8777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6610357"/>
            <a:ext cx="15544800" cy="2043113"/>
          </a:xfrm>
        </p:spPr>
        <p:txBody>
          <a:bodyPr anchor="t"/>
          <a:lstStyle>
            <a:lvl1pPr algn="l">
              <a:defRPr sz="71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4360076"/>
            <a:ext cx="15544800" cy="2250281"/>
          </a:xfrm>
        </p:spPr>
        <p:txBody>
          <a:bodyPr anchor="b"/>
          <a:lstStyle>
            <a:lvl1pPr marL="0" indent="0">
              <a:buNone/>
              <a:defRPr sz="3600">
                <a:solidFill>
                  <a:schemeClr val="tx1">
                    <a:tint val="75000"/>
                  </a:schemeClr>
                </a:solidFill>
              </a:defRPr>
            </a:lvl1pPr>
            <a:lvl2pPr marL="816395" indent="0">
              <a:buNone/>
              <a:defRPr sz="3200">
                <a:solidFill>
                  <a:schemeClr val="tx1">
                    <a:tint val="75000"/>
                  </a:schemeClr>
                </a:solidFill>
              </a:defRPr>
            </a:lvl2pPr>
            <a:lvl3pPr marL="1632794" indent="0">
              <a:buNone/>
              <a:defRPr sz="2900">
                <a:solidFill>
                  <a:schemeClr val="tx1">
                    <a:tint val="75000"/>
                  </a:schemeClr>
                </a:solidFill>
              </a:defRPr>
            </a:lvl3pPr>
            <a:lvl4pPr marL="2449188" indent="0">
              <a:buNone/>
              <a:defRPr sz="2500">
                <a:solidFill>
                  <a:schemeClr val="tx1">
                    <a:tint val="75000"/>
                  </a:schemeClr>
                </a:solidFill>
              </a:defRPr>
            </a:lvl4pPr>
            <a:lvl5pPr marL="3265585" indent="0">
              <a:buNone/>
              <a:defRPr sz="2500">
                <a:solidFill>
                  <a:schemeClr val="tx1">
                    <a:tint val="75000"/>
                  </a:schemeClr>
                </a:solidFill>
              </a:defRPr>
            </a:lvl5pPr>
            <a:lvl6pPr marL="4081982" indent="0">
              <a:buNone/>
              <a:defRPr sz="2500">
                <a:solidFill>
                  <a:schemeClr val="tx1">
                    <a:tint val="75000"/>
                  </a:schemeClr>
                </a:solidFill>
              </a:defRPr>
            </a:lvl6pPr>
            <a:lvl7pPr marL="4898375" indent="0">
              <a:buNone/>
              <a:defRPr sz="2500">
                <a:solidFill>
                  <a:schemeClr val="tx1">
                    <a:tint val="75000"/>
                  </a:schemeClr>
                </a:solidFill>
              </a:defRPr>
            </a:lvl7pPr>
            <a:lvl8pPr marL="5714769" indent="0">
              <a:buNone/>
              <a:defRPr sz="2500">
                <a:solidFill>
                  <a:schemeClr val="tx1">
                    <a:tint val="75000"/>
                  </a:schemeClr>
                </a:solidFill>
              </a:defRPr>
            </a:lvl8pPr>
            <a:lvl9pPr marL="6531169" indent="0">
              <a:buNone/>
              <a:defRPr sz="2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400307"/>
            <a:ext cx="8077200" cy="6788945"/>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2400307"/>
            <a:ext cx="8077200" cy="6788945"/>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2302671"/>
            <a:ext cx="8080376" cy="959643"/>
          </a:xfrm>
        </p:spPr>
        <p:txBody>
          <a:bodyPr anchor="b"/>
          <a:lstStyle>
            <a:lvl1pPr marL="0" indent="0">
              <a:buNone/>
              <a:defRPr sz="4300" b="1"/>
            </a:lvl1pPr>
            <a:lvl2pPr marL="816395" indent="0">
              <a:buNone/>
              <a:defRPr sz="3600" b="1"/>
            </a:lvl2pPr>
            <a:lvl3pPr marL="1632794" indent="0">
              <a:buNone/>
              <a:defRPr sz="3200" b="1"/>
            </a:lvl3pPr>
            <a:lvl4pPr marL="2449188" indent="0">
              <a:buNone/>
              <a:defRPr sz="2900" b="1"/>
            </a:lvl4pPr>
            <a:lvl5pPr marL="3265585" indent="0">
              <a:buNone/>
              <a:defRPr sz="2900" b="1"/>
            </a:lvl5pPr>
            <a:lvl6pPr marL="4081982" indent="0">
              <a:buNone/>
              <a:defRPr sz="2900" b="1"/>
            </a:lvl6pPr>
            <a:lvl7pPr marL="4898375" indent="0">
              <a:buNone/>
              <a:defRPr sz="2900" b="1"/>
            </a:lvl7pPr>
            <a:lvl8pPr marL="5714769" indent="0">
              <a:buNone/>
              <a:defRPr sz="2900" b="1"/>
            </a:lvl8pPr>
            <a:lvl9pPr marL="6531169" indent="0">
              <a:buNone/>
              <a:defRPr sz="2900" b="1"/>
            </a:lvl9pPr>
          </a:lstStyle>
          <a:p>
            <a:pPr lvl="0"/>
            <a:r>
              <a:rPr lang="en-US" smtClean="0"/>
              <a:t>Click to edit Master text styles</a:t>
            </a:r>
          </a:p>
        </p:txBody>
      </p:sp>
      <p:sp>
        <p:nvSpPr>
          <p:cNvPr id="4" name="Content Placeholder 3"/>
          <p:cNvSpPr>
            <a:spLocks noGrp="1"/>
          </p:cNvSpPr>
          <p:nvPr>
            <p:ph sz="half" idx="2"/>
          </p:nvPr>
        </p:nvSpPr>
        <p:spPr>
          <a:xfrm>
            <a:off x="914400" y="3262313"/>
            <a:ext cx="8080376"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9" y="2302671"/>
            <a:ext cx="8083550" cy="959643"/>
          </a:xfrm>
        </p:spPr>
        <p:txBody>
          <a:bodyPr anchor="b"/>
          <a:lstStyle>
            <a:lvl1pPr marL="0" indent="0">
              <a:buNone/>
              <a:defRPr sz="4300" b="1"/>
            </a:lvl1pPr>
            <a:lvl2pPr marL="816395" indent="0">
              <a:buNone/>
              <a:defRPr sz="3600" b="1"/>
            </a:lvl2pPr>
            <a:lvl3pPr marL="1632794" indent="0">
              <a:buNone/>
              <a:defRPr sz="3200" b="1"/>
            </a:lvl3pPr>
            <a:lvl4pPr marL="2449188" indent="0">
              <a:buNone/>
              <a:defRPr sz="2900" b="1"/>
            </a:lvl4pPr>
            <a:lvl5pPr marL="3265585" indent="0">
              <a:buNone/>
              <a:defRPr sz="2900" b="1"/>
            </a:lvl5pPr>
            <a:lvl6pPr marL="4081982" indent="0">
              <a:buNone/>
              <a:defRPr sz="2900" b="1"/>
            </a:lvl6pPr>
            <a:lvl7pPr marL="4898375" indent="0">
              <a:buNone/>
              <a:defRPr sz="2900" b="1"/>
            </a:lvl7pPr>
            <a:lvl8pPr marL="5714769" indent="0">
              <a:buNone/>
              <a:defRPr sz="2900" b="1"/>
            </a:lvl8pPr>
            <a:lvl9pPr marL="6531169" indent="0">
              <a:buNone/>
              <a:defRPr sz="2900" b="1"/>
            </a:lvl9pPr>
          </a:lstStyle>
          <a:p>
            <a:pPr lvl="0"/>
            <a:r>
              <a:rPr lang="en-US" smtClean="0"/>
              <a:t>Click to edit Master text styles</a:t>
            </a:r>
          </a:p>
        </p:txBody>
      </p:sp>
      <p:sp>
        <p:nvSpPr>
          <p:cNvPr id="6" name="Content Placeholder 5"/>
          <p:cNvSpPr>
            <a:spLocks noGrp="1"/>
          </p:cNvSpPr>
          <p:nvPr>
            <p:ph sz="quarter" idx="4"/>
          </p:nvPr>
        </p:nvSpPr>
        <p:spPr>
          <a:xfrm>
            <a:off x="9290059" y="3262313"/>
            <a:ext cx="808355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9" y="409575"/>
            <a:ext cx="6016626" cy="1743075"/>
          </a:xfrm>
        </p:spPr>
        <p:txBody>
          <a:bodyPr anchor="b"/>
          <a:lstStyle>
            <a:lvl1pPr algn="l">
              <a:defRPr sz="3600" b="1"/>
            </a:lvl1pPr>
          </a:lstStyle>
          <a:p>
            <a:r>
              <a:rPr lang="en-US" smtClean="0"/>
              <a:t>Click to edit Master title style</a:t>
            </a:r>
            <a:endParaRPr lang="en-US"/>
          </a:p>
        </p:txBody>
      </p:sp>
      <p:sp>
        <p:nvSpPr>
          <p:cNvPr id="3" name="Content Placeholder 2"/>
          <p:cNvSpPr>
            <a:spLocks noGrp="1"/>
          </p:cNvSpPr>
          <p:nvPr>
            <p:ph idx="1"/>
          </p:nvPr>
        </p:nvSpPr>
        <p:spPr>
          <a:xfrm>
            <a:off x="7150100" y="409582"/>
            <a:ext cx="10223500" cy="8779670"/>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9" y="2152656"/>
            <a:ext cx="6016626" cy="7036595"/>
          </a:xfrm>
        </p:spPr>
        <p:txBody>
          <a:bodyPr/>
          <a:lstStyle>
            <a:lvl1pPr marL="0" indent="0">
              <a:buNone/>
              <a:defRPr sz="2500"/>
            </a:lvl1pPr>
            <a:lvl2pPr marL="816395" indent="0">
              <a:buNone/>
              <a:defRPr sz="2100"/>
            </a:lvl2pPr>
            <a:lvl3pPr marL="1632794" indent="0">
              <a:buNone/>
              <a:defRPr sz="1800"/>
            </a:lvl3pPr>
            <a:lvl4pPr marL="2449188" indent="0">
              <a:buNone/>
              <a:defRPr sz="1600"/>
            </a:lvl4pPr>
            <a:lvl5pPr marL="3265585" indent="0">
              <a:buNone/>
              <a:defRPr sz="1600"/>
            </a:lvl5pPr>
            <a:lvl6pPr marL="4081982" indent="0">
              <a:buNone/>
              <a:defRPr sz="1600"/>
            </a:lvl6pPr>
            <a:lvl7pPr marL="4898375" indent="0">
              <a:buNone/>
              <a:defRPr sz="1600"/>
            </a:lvl7pPr>
            <a:lvl8pPr marL="5714769" indent="0">
              <a:buNone/>
              <a:defRPr sz="1600"/>
            </a:lvl8pPr>
            <a:lvl9pPr marL="6531169"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7200900"/>
            <a:ext cx="10972800" cy="850107"/>
          </a:xfrm>
        </p:spPr>
        <p:txBody>
          <a:bodyPr anchor="b"/>
          <a:lstStyle>
            <a:lvl1pPr algn="l">
              <a:defRPr sz="3600" b="1"/>
            </a:lvl1pPr>
          </a:lstStyle>
          <a:p>
            <a:r>
              <a:rPr lang="en-US" smtClean="0"/>
              <a:t>Click to edit Master title style</a:t>
            </a:r>
            <a:endParaRPr lang="en-US"/>
          </a:p>
        </p:txBody>
      </p:sp>
      <p:sp>
        <p:nvSpPr>
          <p:cNvPr id="3" name="Picture Placeholder 2"/>
          <p:cNvSpPr>
            <a:spLocks noGrp="1"/>
          </p:cNvSpPr>
          <p:nvPr>
            <p:ph type="pic" idx="1"/>
          </p:nvPr>
        </p:nvSpPr>
        <p:spPr>
          <a:xfrm>
            <a:off x="3584576" y="919163"/>
            <a:ext cx="10972800" cy="6172200"/>
          </a:xfrm>
        </p:spPr>
        <p:txBody>
          <a:bodyPr/>
          <a:lstStyle>
            <a:lvl1pPr marL="0" indent="0">
              <a:buNone/>
              <a:defRPr sz="5700"/>
            </a:lvl1pPr>
            <a:lvl2pPr marL="816395" indent="0">
              <a:buNone/>
              <a:defRPr sz="5000"/>
            </a:lvl2pPr>
            <a:lvl3pPr marL="1632794" indent="0">
              <a:buNone/>
              <a:defRPr sz="4300"/>
            </a:lvl3pPr>
            <a:lvl4pPr marL="2449188" indent="0">
              <a:buNone/>
              <a:defRPr sz="3600"/>
            </a:lvl4pPr>
            <a:lvl5pPr marL="3265585" indent="0">
              <a:buNone/>
              <a:defRPr sz="3600"/>
            </a:lvl5pPr>
            <a:lvl6pPr marL="4081982" indent="0">
              <a:buNone/>
              <a:defRPr sz="3600"/>
            </a:lvl6pPr>
            <a:lvl7pPr marL="4898375" indent="0">
              <a:buNone/>
              <a:defRPr sz="3600"/>
            </a:lvl7pPr>
            <a:lvl8pPr marL="5714769" indent="0">
              <a:buNone/>
              <a:defRPr sz="3600"/>
            </a:lvl8pPr>
            <a:lvl9pPr marL="6531169" indent="0">
              <a:buNone/>
              <a:defRPr sz="3600"/>
            </a:lvl9pPr>
          </a:lstStyle>
          <a:p>
            <a:endParaRPr lang="en-US"/>
          </a:p>
        </p:txBody>
      </p:sp>
      <p:sp>
        <p:nvSpPr>
          <p:cNvPr id="4" name="Text Placeholder 3"/>
          <p:cNvSpPr>
            <a:spLocks noGrp="1"/>
          </p:cNvSpPr>
          <p:nvPr>
            <p:ph type="body" sz="half" idx="2"/>
          </p:nvPr>
        </p:nvSpPr>
        <p:spPr>
          <a:xfrm>
            <a:off x="3584576" y="8051007"/>
            <a:ext cx="10972800" cy="1207293"/>
          </a:xfrm>
        </p:spPr>
        <p:txBody>
          <a:bodyPr/>
          <a:lstStyle>
            <a:lvl1pPr marL="0" indent="0">
              <a:buNone/>
              <a:defRPr sz="2500"/>
            </a:lvl1pPr>
            <a:lvl2pPr marL="816395" indent="0">
              <a:buNone/>
              <a:defRPr sz="2100"/>
            </a:lvl2pPr>
            <a:lvl3pPr marL="1632794" indent="0">
              <a:buNone/>
              <a:defRPr sz="1800"/>
            </a:lvl3pPr>
            <a:lvl4pPr marL="2449188" indent="0">
              <a:buNone/>
              <a:defRPr sz="1600"/>
            </a:lvl4pPr>
            <a:lvl5pPr marL="3265585" indent="0">
              <a:buNone/>
              <a:defRPr sz="1600"/>
            </a:lvl5pPr>
            <a:lvl6pPr marL="4081982" indent="0">
              <a:buNone/>
              <a:defRPr sz="1600"/>
            </a:lvl6pPr>
            <a:lvl7pPr marL="4898375" indent="0">
              <a:buNone/>
              <a:defRPr sz="1600"/>
            </a:lvl7pPr>
            <a:lvl8pPr marL="5714769" indent="0">
              <a:buNone/>
              <a:defRPr sz="1600"/>
            </a:lvl8pPr>
            <a:lvl9pPr marL="6531169"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1957"/>
            <a:ext cx="16459200" cy="1714500"/>
          </a:xfrm>
          <a:prstGeom prst="rect">
            <a:avLst/>
          </a:prstGeom>
        </p:spPr>
        <p:txBody>
          <a:bodyPr vert="horz" lIns="163277" tIns="81642" rIns="163277" bIns="8164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2400307"/>
            <a:ext cx="16459200" cy="6788945"/>
          </a:xfrm>
          <a:prstGeom prst="rect">
            <a:avLst/>
          </a:prstGeom>
        </p:spPr>
        <p:txBody>
          <a:bodyPr vert="horz" lIns="163277" tIns="81642" rIns="163277" bIns="8164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9534532"/>
            <a:ext cx="4267200" cy="547688"/>
          </a:xfrm>
          <a:prstGeom prst="rect">
            <a:avLst/>
          </a:prstGeom>
        </p:spPr>
        <p:txBody>
          <a:bodyPr vert="horz" lIns="163277" tIns="81642" rIns="163277" bIns="81642" rtlCol="0" anchor="ctr"/>
          <a:lstStyle>
            <a:lvl1pPr algn="l">
              <a:defRPr sz="2100">
                <a:solidFill>
                  <a:schemeClr val="tx1">
                    <a:tint val="75000"/>
                  </a:schemeClr>
                </a:solidFill>
              </a:defRPr>
            </a:lvl1pPr>
          </a:lstStyle>
          <a:p>
            <a:fld id="{1D8BD707-D9CF-40AE-B4C6-C98DA3205C09}" type="datetimeFigureOut">
              <a:rPr lang="en-US" smtClean="0"/>
              <a:pPr/>
              <a:t>11/4/2022</a:t>
            </a:fld>
            <a:endParaRPr lang="en-US"/>
          </a:p>
        </p:txBody>
      </p:sp>
      <p:sp>
        <p:nvSpPr>
          <p:cNvPr id="5" name="Footer Placeholder 4"/>
          <p:cNvSpPr>
            <a:spLocks noGrp="1"/>
          </p:cNvSpPr>
          <p:nvPr>
            <p:ph type="ftr" sz="quarter" idx="3"/>
          </p:nvPr>
        </p:nvSpPr>
        <p:spPr>
          <a:xfrm>
            <a:off x="6248400" y="9534532"/>
            <a:ext cx="5791200" cy="547688"/>
          </a:xfrm>
          <a:prstGeom prst="rect">
            <a:avLst/>
          </a:prstGeom>
        </p:spPr>
        <p:txBody>
          <a:bodyPr vert="horz" lIns="163277" tIns="81642" rIns="163277" bIns="81642" rtlCol="0" anchor="ctr"/>
          <a:lstStyle>
            <a:lvl1pPr algn="ctr">
              <a:defRPr sz="2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9534532"/>
            <a:ext cx="4267200" cy="547688"/>
          </a:xfrm>
          <a:prstGeom prst="rect">
            <a:avLst/>
          </a:prstGeom>
        </p:spPr>
        <p:txBody>
          <a:bodyPr vert="horz" lIns="163277" tIns="81642" rIns="163277" bIns="81642" rtlCol="0" anchor="ctr"/>
          <a:lstStyle>
            <a:lvl1pPr algn="r">
              <a:defRPr sz="21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632794" rtl="0" eaLnBrk="1" latinLnBrk="0" hangingPunct="1">
        <a:spcBef>
          <a:spcPct val="0"/>
        </a:spcBef>
        <a:buNone/>
        <a:defRPr sz="7900" kern="1200">
          <a:solidFill>
            <a:schemeClr val="tx1"/>
          </a:solidFill>
          <a:latin typeface="+mj-lt"/>
          <a:ea typeface="+mj-ea"/>
          <a:cs typeface="+mj-cs"/>
        </a:defRPr>
      </a:lvl1pPr>
    </p:titleStyle>
    <p:bodyStyle>
      <a:lvl1pPr marL="612297" indent="-612297" algn="l" defTabSz="1632794" rtl="0" eaLnBrk="1" latinLnBrk="0" hangingPunct="1">
        <a:spcBef>
          <a:spcPct val="20000"/>
        </a:spcBef>
        <a:buFont typeface="Arial" pitchFamily="34" charset="0"/>
        <a:buChar char="•"/>
        <a:defRPr sz="5700" kern="1200">
          <a:solidFill>
            <a:schemeClr val="tx1"/>
          </a:solidFill>
          <a:latin typeface="+mn-lt"/>
          <a:ea typeface="+mn-ea"/>
          <a:cs typeface="+mn-cs"/>
        </a:defRPr>
      </a:lvl1pPr>
      <a:lvl2pPr marL="1326643" indent="-510249" algn="l" defTabSz="1632794"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40991" indent="-408197" algn="l" defTabSz="1632794"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57384"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3781"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90178"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06572"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2965"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39366"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en-US"/>
      </a:defPPr>
      <a:lvl1pPr marL="0" algn="l" defTabSz="1632794" rtl="0" eaLnBrk="1" latinLnBrk="0" hangingPunct="1">
        <a:defRPr sz="3200" kern="1200">
          <a:solidFill>
            <a:schemeClr val="tx1"/>
          </a:solidFill>
          <a:latin typeface="+mn-lt"/>
          <a:ea typeface="+mn-ea"/>
          <a:cs typeface="+mn-cs"/>
        </a:defRPr>
      </a:lvl1pPr>
      <a:lvl2pPr marL="816395" algn="l" defTabSz="1632794" rtl="0" eaLnBrk="1" latinLnBrk="0" hangingPunct="1">
        <a:defRPr sz="3200" kern="1200">
          <a:solidFill>
            <a:schemeClr val="tx1"/>
          </a:solidFill>
          <a:latin typeface="+mn-lt"/>
          <a:ea typeface="+mn-ea"/>
          <a:cs typeface="+mn-cs"/>
        </a:defRPr>
      </a:lvl2pPr>
      <a:lvl3pPr marL="1632794" algn="l" defTabSz="1632794" rtl="0" eaLnBrk="1" latinLnBrk="0" hangingPunct="1">
        <a:defRPr sz="3200" kern="1200">
          <a:solidFill>
            <a:schemeClr val="tx1"/>
          </a:solidFill>
          <a:latin typeface="+mn-lt"/>
          <a:ea typeface="+mn-ea"/>
          <a:cs typeface="+mn-cs"/>
        </a:defRPr>
      </a:lvl3pPr>
      <a:lvl4pPr marL="2449188" algn="l" defTabSz="1632794" rtl="0" eaLnBrk="1" latinLnBrk="0" hangingPunct="1">
        <a:defRPr sz="3200" kern="1200">
          <a:solidFill>
            <a:schemeClr val="tx1"/>
          </a:solidFill>
          <a:latin typeface="+mn-lt"/>
          <a:ea typeface="+mn-ea"/>
          <a:cs typeface="+mn-cs"/>
        </a:defRPr>
      </a:lvl4pPr>
      <a:lvl5pPr marL="3265585" algn="l" defTabSz="1632794" rtl="0" eaLnBrk="1" latinLnBrk="0" hangingPunct="1">
        <a:defRPr sz="3200" kern="1200">
          <a:solidFill>
            <a:schemeClr val="tx1"/>
          </a:solidFill>
          <a:latin typeface="+mn-lt"/>
          <a:ea typeface="+mn-ea"/>
          <a:cs typeface="+mn-cs"/>
        </a:defRPr>
      </a:lvl5pPr>
      <a:lvl6pPr marL="4081982" algn="l" defTabSz="1632794" rtl="0" eaLnBrk="1" latinLnBrk="0" hangingPunct="1">
        <a:defRPr sz="3200" kern="1200">
          <a:solidFill>
            <a:schemeClr val="tx1"/>
          </a:solidFill>
          <a:latin typeface="+mn-lt"/>
          <a:ea typeface="+mn-ea"/>
          <a:cs typeface="+mn-cs"/>
        </a:defRPr>
      </a:lvl6pPr>
      <a:lvl7pPr marL="4898375" algn="l" defTabSz="1632794" rtl="0" eaLnBrk="1" latinLnBrk="0" hangingPunct="1">
        <a:defRPr sz="3200" kern="1200">
          <a:solidFill>
            <a:schemeClr val="tx1"/>
          </a:solidFill>
          <a:latin typeface="+mn-lt"/>
          <a:ea typeface="+mn-ea"/>
          <a:cs typeface="+mn-cs"/>
        </a:defRPr>
      </a:lvl7pPr>
      <a:lvl8pPr marL="5714769" algn="l" defTabSz="1632794" rtl="0" eaLnBrk="1" latinLnBrk="0" hangingPunct="1">
        <a:defRPr sz="3200" kern="1200">
          <a:solidFill>
            <a:schemeClr val="tx1"/>
          </a:solidFill>
          <a:latin typeface="+mn-lt"/>
          <a:ea typeface="+mn-ea"/>
          <a:cs typeface="+mn-cs"/>
        </a:defRPr>
      </a:lvl8pPr>
      <a:lvl9pPr marL="6531169" algn="l" defTabSz="163279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8195" y="521898"/>
            <a:ext cx="11682682" cy="1949252"/>
          </a:xfrm>
          <a:prstGeom prst="rect">
            <a:avLst/>
          </a:prstGeom>
        </p:spPr>
        <p:txBody>
          <a:bodyPr lIns="0" tIns="0" rIns="0" bIns="0" rtlCol="0" anchor="t">
            <a:spAutoFit/>
          </a:bodyPr>
          <a:lstStyle/>
          <a:p>
            <a:pPr>
              <a:lnSpc>
                <a:spcPts val="7552"/>
              </a:lnSpc>
            </a:pPr>
            <a:r>
              <a:rPr lang="en-US" sz="7700" dirty="0" smtClean="0">
                <a:solidFill>
                  <a:srgbClr val="191769"/>
                </a:solidFill>
                <a:latin typeface="HK Grotesk Bold Bold"/>
              </a:rPr>
              <a:t>Intellectual Property Rights</a:t>
            </a:r>
            <a:endParaRPr lang="en-US" sz="7700" dirty="0">
              <a:solidFill>
                <a:srgbClr val="191769"/>
              </a:solidFill>
              <a:latin typeface="HK Grotesk Bold Bold"/>
            </a:endParaRPr>
          </a:p>
        </p:txBody>
      </p:sp>
      <p:pic>
        <p:nvPicPr>
          <p:cNvPr id="3" name="Picture 3"/>
          <p:cNvPicPr>
            <a:picLocks noChangeAspect="1"/>
          </p:cNvPicPr>
          <p:nvPr/>
        </p:nvPicPr>
        <p:blipFill>
          <a:blip r:embed="rId2"/>
          <a:srcRect t="16384" b="49708"/>
          <a:stretch>
            <a:fillRect/>
          </a:stretch>
        </p:blipFill>
        <p:spPr>
          <a:xfrm>
            <a:off x="3870035" y="8232401"/>
            <a:ext cx="4115422" cy="2054606"/>
          </a:xfrm>
          <a:prstGeom prst="rect">
            <a:avLst/>
          </a:prstGeom>
        </p:spPr>
      </p:pic>
      <p:sp>
        <p:nvSpPr>
          <p:cNvPr id="4" name="AutoShape 4"/>
          <p:cNvSpPr/>
          <p:nvPr/>
        </p:nvSpPr>
        <p:spPr>
          <a:xfrm>
            <a:off x="7985450" y="4123192"/>
            <a:ext cx="2057712" cy="2054606"/>
          </a:xfrm>
          <a:prstGeom prst="rect">
            <a:avLst/>
          </a:prstGeom>
          <a:solidFill>
            <a:srgbClr val="62A25D"/>
          </a:solidFill>
        </p:spPr>
      </p:sp>
      <p:sp>
        <p:nvSpPr>
          <p:cNvPr id="5" name="AutoShape 5"/>
          <p:cNvSpPr/>
          <p:nvPr/>
        </p:nvSpPr>
        <p:spPr>
          <a:xfrm>
            <a:off x="5927738" y="6177797"/>
            <a:ext cx="2057712" cy="2054606"/>
          </a:xfrm>
          <a:prstGeom prst="rect">
            <a:avLst/>
          </a:prstGeom>
          <a:solidFill>
            <a:srgbClr val="FFC924"/>
          </a:solidFill>
        </p:spPr>
      </p:sp>
      <p:sp>
        <p:nvSpPr>
          <p:cNvPr id="6" name="AutoShape 6"/>
          <p:cNvSpPr/>
          <p:nvPr/>
        </p:nvSpPr>
        <p:spPr>
          <a:xfrm>
            <a:off x="14158589" y="4123192"/>
            <a:ext cx="4115422" cy="2054606"/>
          </a:xfrm>
          <a:prstGeom prst="rect">
            <a:avLst/>
          </a:prstGeom>
          <a:solidFill>
            <a:srgbClr val="FDCBDF"/>
          </a:solidFill>
        </p:spPr>
      </p:sp>
      <p:sp>
        <p:nvSpPr>
          <p:cNvPr id="7" name="AutoShape 7"/>
          <p:cNvSpPr/>
          <p:nvPr/>
        </p:nvSpPr>
        <p:spPr>
          <a:xfrm>
            <a:off x="12100870" y="8232401"/>
            <a:ext cx="2057712" cy="2054606"/>
          </a:xfrm>
          <a:prstGeom prst="rect">
            <a:avLst/>
          </a:prstGeom>
          <a:solidFill>
            <a:srgbClr val="29285D"/>
          </a:solidFill>
        </p:spPr>
      </p:sp>
      <p:pic>
        <p:nvPicPr>
          <p:cNvPr id="8" name="Picture 8"/>
          <p:cNvPicPr>
            <a:picLocks noChangeAspect="1"/>
          </p:cNvPicPr>
          <p:nvPr/>
        </p:nvPicPr>
        <p:blipFill>
          <a:blip r:embed="rId3" cstate="print"/>
          <a:srcRect l="15579" t="29016" r="9625" b="15041"/>
          <a:stretch>
            <a:fillRect/>
          </a:stretch>
        </p:blipFill>
        <p:spPr>
          <a:xfrm>
            <a:off x="10043167" y="2068584"/>
            <a:ext cx="4115422" cy="2054606"/>
          </a:xfrm>
          <a:prstGeom prst="rect">
            <a:avLst/>
          </a:prstGeom>
        </p:spPr>
      </p:pic>
      <p:sp>
        <p:nvSpPr>
          <p:cNvPr id="9" name="AutoShape 9"/>
          <p:cNvSpPr/>
          <p:nvPr/>
        </p:nvSpPr>
        <p:spPr>
          <a:xfrm>
            <a:off x="12100870" y="5"/>
            <a:ext cx="2057712" cy="2068583"/>
          </a:xfrm>
          <a:prstGeom prst="rect">
            <a:avLst/>
          </a:prstGeom>
          <a:solidFill>
            <a:srgbClr val="469BD8"/>
          </a:solidFill>
        </p:spPr>
      </p:sp>
      <p:pic>
        <p:nvPicPr>
          <p:cNvPr id="10" name="Picture 10"/>
          <p:cNvPicPr>
            <a:picLocks noChangeAspect="1"/>
          </p:cNvPicPr>
          <p:nvPr/>
        </p:nvPicPr>
        <p:blipFill>
          <a:blip r:embed="rId4"/>
          <a:srcRect l="31641" t="10037" r="21250" b="6906"/>
          <a:stretch>
            <a:fillRect/>
          </a:stretch>
        </p:blipFill>
        <p:spPr>
          <a:xfrm>
            <a:off x="14407794" y="5"/>
            <a:ext cx="3809060" cy="4135202"/>
          </a:xfrm>
          <a:prstGeom prst="rect">
            <a:avLst/>
          </a:prstGeom>
        </p:spPr>
      </p:pic>
      <p:pic>
        <p:nvPicPr>
          <p:cNvPr id="11" name="Picture 11"/>
          <p:cNvPicPr>
            <a:picLocks noChangeAspect="1"/>
          </p:cNvPicPr>
          <p:nvPr/>
        </p:nvPicPr>
        <p:blipFill>
          <a:blip r:embed="rId5"/>
          <a:srcRect/>
          <a:stretch>
            <a:fillRect/>
          </a:stretch>
        </p:blipFill>
        <p:spPr>
          <a:xfrm>
            <a:off x="14102560" y="6118670"/>
            <a:ext cx="4227464" cy="4227464"/>
          </a:xfrm>
          <a:prstGeom prst="rect">
            <a:avLst/>
          </a:prstGeom>
        </p:spPr>
      </p:pic>
      <p:pic>
        <p:nvPicPr>
          <p:cNvPr id="12" name="Picture 12"/>
          <p:cNvPicPr>
            <a:picLocks noChangeAspect="1"/>
          </p:cNvPicPr>
          <p:nvPr/>
        </p:nvPicPr>
        <p:blipFill>
          <a:blip r:embed="rId6" cstate="print"/>
          <a:srcRect t="9736"/>
          <a:stretch>
            <a:fillRect/>
          </a:stretch>
        </p:blipFill>
        <p:spPr>
          <a:xfrm>
            <a:off x="8888976" y="8355393"/>
            <a:ext cx="2308368" cy="2083605"/>
          </a:xfrm>
          <a:prstGeom prst="rect">
            <a:avLst/>
          </a:prstGeom>
        </p:spPr>
      </p:pic>
      <p:pic>
        <p:nvPicPr>
          <p:cNvPr id="13" name="Picture 13"/>
          <p:cNvPicPr>
            <a:picLocks noChangeAspect="1"/>
          </p:cNvPicPr>
          <p:nvPr/>
        </p:nvPicPr>
        <p:blipFill>
          <a:blip r:embed="rId7"/>
          <a:srcRect l="3105" t="10639" r="3105" b="11228"/>
          <a:stretch>
            <a:fillRect/>
          </a:stretch>
        </p:blipFill>
        <p:spPr>
          <a:xfrm>
            <a:off x="3870031" y="8232401"/>
            <a:ext cx="4201522" cy="2662304"/>
          </a:xfrm>
          <a:prstGeom prst="rect">
            <a:avLst/>
          </a:prstGeom>
        </p:spPr>
      </p:pic>
      <p:pic>
        <p:nvPicPr>
          <p:cNvPr id="14" name="Picture 14"/>
          <p:cNvPicPr>
            <a:picLocks noChangeAspect="1"/>
          </p:cNvPicPr>
          <p:nvPr/>
        </p:nvPicPr>
        <p:blipFill>
          <a:blip r:embed="rId8"/>
          <a:srcRect l="4624" t="4115" r="7839" b="10407"/>
          <a:stretch>
            <a:fillRect/>
          </a:stretch>
        </p:blipFill>
        <p:spPr>
          <a:xfrm>
            <a:off x="10043167" y="4333788"/>
            <a:ext cx="4115422" cy="3280518"/>
          </a:xfrm>
          <a:prstGeom prst="rect">
            <a:avLst/>
          </a:prstGeom>
        </p:spPr>
      </p:pic>
      <p:pic>
        <p:nvPicPr>
          <p:cNvPr id="15" name="Picture 15"/>
          <p:cNvPicPr>
            <a:picLocks noChangeAspect="1"/>
          </p:cNvPicPr>
          <p:nvPr/>
        </p:nvPicPr>
        <p:blipFill>
          <a:blip r:embed="rId9"/>
          <a:srcRect r="4514"/>
          <a:stretch>
            <a:fillRect/>
          </a:stretch>
        </p:blipFill>
        <p:spPr>
          <a:xfrm>
            <a:off x="10043167" y="1916195"/>
            <a:ext cx="4176742" cy="2206997"/>
          </a:xfrm>
          <a:prstGeom prst="rect">
            <a:avLst/>
          </a:prstGeom>
        </p:spPr>
      </p:pic>
      <p:pic>
        <p:nvPicPr>
          <p:cNvPr id="16" name="Picture 16"/>
          <p:cNvPicPr>
            <a:picLocks noChangeAspect="1"/>
          </p:cNvPicPr>
          <p:nvPr/>
        </p:nvPicPr>
        <p:blipFill>
          <a:blip r:embed="rId10"/>
          <a:srcRect l="12084" r="15842"/>
          <a:stretch>
            <a:fillRect/>
          </a:stretch>
        </p:blipFill>
        <p:spPr>
          <a:xfrm>
            <a:off x="8015346" y="6118669"/>
            <a:ext cx="1997916" cy="21899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1507447" y="0"/>
            <a:ext cx="16780558" cy="9486900"/>
          </a:xfrm>
          <a:prstGeom prst="rect">
            <a:avLst/>
          </a:prstGeom>
          <a:solidFill>
            <a:srgbClr val="FDCBDF"/>
          </a:solidFill>
        </p:spPr>
      </p:sp>
      <p:grpSp>
        <p:nvGrpSpPr>
          <p:cNvPr id="5" name="Group 5"/>
          <p:cNvGrpSpPr/>
          <p:nvPr/>
        </p:nvGrpSpPr>
        <p:grpSpPr>
          <a:xfrm>
            <a:off x="1676407" y="190504"/>
            <a:ext cx="15509402" cy="8985301"/>
            <a:chOff x="0" y="266700"/>
            <a:chExt cx="8660446" cy="11980395"/>
          </a:xfrm>
        </p:grpSpPr>
        <p:sp>
          <p:nvSpPr>
            <p:cNvPr id="6" name="TextBox 6"/>
            <p:cNvSpPr txBox="1"/>
            <p:nvPr/>
          </p:nvSpPr>
          <p:spPr>
            <a:xfrm>
              <a:off x="0" y="266700"/>
              <a:ext cx="8660446" cy="2633199"/>
            </a:xfrm>
            <a:prstGeom prst="rect">
              <a:avLst/>
            </a:prstGeom>
          </p:spPr>
          <p:txBody>
            <a:bodyPr lIns="0" tIns="0" rIns="0" bIns="0" rtlCol="0" anchor="t">
              <a:spAutoFit/>
            </a:bodyPr>
            <a:lstStyle/>
            <a:p>
              <a:pPr>
                <a:lnSpc>
                  <a:spcPts val="7743"/>
                </a:lnSpc>
              </a:pPr>
              <a:r>
                <a:rPr lang="en-US" sz="4500" spc="-220" dirty="0">
                  <a:solidFill>
                    <a:srgbClr val="191769"/>
                  </a:solidFill>
                  <a:latin typeface="HK Grotesk Bold Bold"/>
                </a:rPr>
                <a:t>The Indian Patent act, 1970 has classified the patentable inventions as follows: </a:t>
              </a:r>
            </a:p>
          </p:txBody>
        </p:sp>
        <p:sp>
          <p:nvSpPr>
            <p:cNvPr id="7" name="TextBox 7"/>
            <p:cNvSpPr txBox="1"/>
            <p:nvPr/>
          </p:nvSpPr>
          <p:spPr>
            <a:xfrm>
              <a:off x="0" y="3030901"/>
              <a:ext cx="8660446" cy="9216194"/>
            </a:xfrm>
            <a:prstGeom prst="rect">
              <a:avLst/>
            </a:prstGeom>
          </p:spPr>
          <p:txBody>
            <a:bodyPr lIns="0" tIns="0" rIns="0" bIns="0" rtlCol="0" anchor="t">
              <a:spAutoFit/>
            </a:bodyPr>
            <a:lstStyle/>
            <a:p>
              <a:pPr algn="just">
                <a:lnSpc>
                  <a:spcPts val="4350"/>
                </a:lnSpc>
                <a:spcBef>
                  <a:spcPts val="3261"/>
                </a:spcBef>
              </a:pPr>
              <a:r>
                <a:rPr lang="en-US" sz="3000" b="1" dirty="0">
                  <a:solidFill>
                    <a:srgbClr val="191769"/>
                  </a:solidFill>
                  <a:latin typeface="Open Sans"/>
                </a:rPr>
                <a:t>Process</a:t>
              </a:r>
              <a:r>
                <a:rPr lang="en-US" sz="3000" dirty="0">
                  <a:solidFill>
                    <a:srgbClr val="191769"/>
                  </a:solidFill>
                  <a:latin typeface="Open Sans"/>
                </a:rPr>
                <a:t>: According to the law, process means new methods of production, research, </a:t>
              </a:r>
              <a:r>
                <a:rPr lang="en-US" sz="3000" dirty="0" smtClean="0">
                  <a:solidFill>
                    <a:srgbClr val="191769"/>
                  </a:solidFill>
                  <a:latin typeface="Open Sans"/>
                </a:rPr>
                <a:t>testing analysis </a:t>
              </a:r>
              <a:r>
                <a:rPr lang="en-US" sz="3000" dirty="0">
                  <a:solidFill>
                    <a:srgbClr val="191769"/>
                  </a:solidFill>
                  <a:latin typeface="Open Sans"/>
                </a:rPr>
                <a:t>or the technological process that can be validated as new or unique. These are not </a:t>
              </a:r>
              <a:r>
                <a:rPr lang="en-US" sz="3000" dirty="0" smtClean="0">
                  <a:solidFill>
                    <a:srgbClr val="191769"/>
                  </a:solidFill>
                  <a:latin typeface="Open Sans"/>
                </a:rPr>
                <a:t>the physical </a:t>
              </a:r>
              <a:r>
                <a:rPr lang="en-US" sz="3000" dirty="0">
                  <a:solidFill>
                    <a:srgbClr val="191769"/>
                  </a:solidFill>
                  <a:latin typeface="Open Sans"/>
                </a:rPr>
                <a:t>objects are in documented form. </a:t>
              </a:r>
            </a:p>
            <a:p>
              <a:pPr algn="just">
                <a:lnSpc>
                  <a:spcPts val="4350"/>
                </a:lnSpc>
                <a:spcBef>
                  <a:spcPts val="3261"/>
                </a:spcBef>
              </a:pPr>
              <a:r>
                <a:rPr lang="en-US" sz="3000" b="1" dirty="0">
                  <a:solidFill>
                    <a:srgbClr val="191769"/>
                  </a:solidFill>
                  <a:latin typeface="Open Sans"/>
                </a:rPr>
                <a:t>Machines: </a:t>
              </a:r>
              <a:r>
                <a:rPr lang="en-US" sz="3000" dirty="0">
                  <a:solidFill>
                    <a:srgbClr val="191769"/>
                  </a:solidFill>
                  <a:latin typeface="Open Sans"/>
                </a:rPr>
                <a:t>In the patent law, machines are physical objects. It can be any product, instrument, </a:t>
              </a:r>
              <a:r>
                <a:rPr lang="en-US" sz="3000" dirty="0" smtClean="0">
                  <a:solidFill>
                    <a:srgbClr val="191769"/>
                  </a:solidFill>
                  <a:latin typeface="Open Sans"/>
                </a:rPr>
                <a:t>or </a:t>
              </a:r>
              <a:r>
                <a:rPr lang="en-US" sz="3000" dirty="0">
                  <a:solidFill>
                    <a:srgbClr val="191769"/>
                  </a:solidFill>
                  <a:latin typeface="Open Sans"/>
                </a:rPr>
                <a:t>any other physical item that is new or useful. </a:t>
              </a:r>
            </a:p>
            <a:p>
              <a:pPr algn="just">
                <a:lnSpc>
                  <a:spcPts val="4350"/>
                </a:lnSpc>
                <a:spcBef>
                  <a:spcPts val="3261"/>
                </a:spcBef>
              </a:pPr>
              <a:r>
                <a:rPr lang="en-US" sz="3000" b="1" dirty="0">
                  <a:solidFill>
                    <a:srgbClr val="191769"/>
                  </a:solidFill>
                  <a:latin typeface="Open Sans"/>
                </a:rPr>
                <a:t>Manufacture: </a:t>
              </a:r>
              <a:r>
                <a:rPr lang="en-US" sz="3000" dirty="0">
                  <a:solidFill>
                    <a:srgbClr val="191769"/>
                  </a:solidFill>
                  <a:latin typeface="Open Sans"/>
                </a:rPr>
                <a:t>According to the patent law, manufacture means any physical item has </a:t>
              </a:r>
              <a:r>
                <a:rPr lang="en-US" sz="3000" dirty="0" smtClean="0">
                  <a:solidFill>
                    <a:srgbClr val="191769"/>
                  </a:solidFill>
                  <a:latin typeface="Open Sans"/>
                </a:rPr>
                <a:t>been made </a:t>
              </a:r>
              <a:r>
                <a:rPr lang="en-US" sz="3000" dirty="0">
                  <a:solidFill>
                    <a:srgbClr val="191769"/>
                  </a:solidFill>
                  <a:latin typeface="Open Sans"/>
                </a:rPr>
                <a:t>up by a new and unique way or materials. </a:t>
              </a:r>
            </a:p>
            <a:p>
              <a:pPr algn="just">
                <a:lnSpc>
                  <a:spcPts val="4350"/>
                </a:lnSpc>
                <a:spcBef>
                  <a:spcPts val="3261"/>
                </a:spcBef>
              </a:pPr>
              <a:r>
                <a:rPr lang="en-US" sz="3000" b="1" dirty="0">
                  <a:solidFill>
                    <a:srgbClr val="191769"/>
                  </a:solidFill>
                  <a:latin typeface="Open Sans"/>
                </a:rPr>
                <a:t>Composition of matter: </a:t>
              </a:r>
              <a:r>
                <a:rPr lang="en-US" sz="3000" dirty="0">
                  <a:solidFill>
                    <a:srgbClr val="191769"/>
                  </a:solidFill>
                  <a:latin typeface="Open Sans"/>
                </a:rPr>
                <a:t>Composition of matter in a patent law refers to the mixture of the </a:t>
              </a:r>
              <a:r>
                <a:rPr lang="en-US" sz="3000" dirty="0" smtClean="0">
                  <a:solidFill>
                    <a:srgbClr val="191769"/>
                  </a:solidFill>
                  <a:latin typeface="Open Sans"/>
                </a:rPr>
                <a:t>chemical </a:t>
              </a:r>
              <a:r>
                <a:rPr lang="en-US" sz="3000" dirty="0">
                  <a:solidFill>
                    <a:srgbClr val="191769"/>
                  </a:solidFill>
                  <a:latin typeface="Open Sans"/>
                </a:rPr>
                <a:t>compounds, medicines and botanical compositions which are new , unique and are </a:t>
              </a:r>
              <a:r>
                <a:rPr lang="en-US" sz="3000" dirty="0" smtClean="0">
                  <a:solidFill>
                    <a:srgbClr val="191769"/>
                  </a:solidFill>
                  <a:latin typeface="Open Sans"/>
                </a:rPr>
                <a:t>useful </a:t>
              </a:r>
              <a:r>
                <a:rPr lang="en-US" sz="3000" dirty="0">
                  <a:solidFill>
                    <a:srgbClr val="191769"/>
                  </a:solidFill>
                  <a:latin typeface="Open Sans"/>
                </a:rPr>
                <a:t>and do not exist in the nature in that particular </a:t>
              </a:r>
              <a:r>
                <a:rPr lang="en-US" sz="3000" dirty="0" smtClean="0">
                  <a:solidFill>
                    <a:srgbClr val="191769"/>
                  </a:solidFill>
                  <a:latin typeface="Open Sans"/>
                </a:rPr>
                <a:t>state.</a:t>
              </a:r>
              <a:endParaRPr lang="en-US" sz="3000" dirty="0">
                <a:solidFill>
                  <a:srgbClr val="191769"/>
                </a:solidFill>
                <a:latin typeface="Open Sans"/>
              </a:endParaRPr>
            </a:p>
          </p:txBody>
        </p:sp>
      </p:grpSp>
    </p:spTree>
    <p:extLst>
      <p:ext uri="{BB962C8B-B14F-4D97-AF65-F5344CB8AC3E}">
        <p14:creationId xmlns:p14="http://schemas.microsoft.com/office/powerpoint/2010/main" val="26078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1507447" y="0"/>
            <a:ext cx="16780558" cy="9486900"/>
          </a:xfrm>
          <a:prstGeom prst="rect">
            <a:avLst/>
          </a:prstGeom>
          <a:solidFill>
            <a:srgbClr val="FDCBDF"/>
          </a:solidFill>
        </p:spPr>
      </p:sp>
      <p:grpSp>
        <p:nvGrpSpPr>
          <p:cNvPr id="5" name="Group 5"/>
          <p:cNvGrpSpPr/>
          <p:nvPr/>
        </p:nvGrpSpPr>
        <p:grpSpPr>
          <a:xfrm>
            <a:off x="1676407" y="190501"/>
            <a:ext cx="15661802" cy="9237190"/>
            <a:chOff x="0" y="266700"/>
            <a:chExt cx="8745546" cy="12570371"/>
          </a:xfrm>
        </p:grpSpPr>
        <p:sp>
          <p:nvSpPr>
            <p:cNvPr id="6" name="TextBox 6"/>
            <p:cNvSpPr txBox="1"/>
            <p:nvPr/>
          </p:nvSpPr>
          <p:spPr>
            <a:xfrm>
              <a:off x="0" y="266700"/>
              <a:ext cx="6637805" cy="1343765"/>
            </a:xfrm>
            <a:prstGeom prst="rect">
              <a:avLst/>
            </a:prstGeom>
          </p:spPr>
          <p:txBody>
            <a:bodyPr wrap="square" lIns="0" tIns="0" rIns="0" bIns="0" rtlCol="0" anchor="t">
              <a:spAutoFit/>
            </a:bodyPr>
            <a:lstStyle/>
            <a:p>
              <a:pPr>
                <a:lnSpc>
                  <a:spcPts val="7743"/>
                </a:lnSpc>
              </a:pPr>
              <a:r>
                <a:rPr lang="en-US" sz="4500" spc="-220" dirty="0">
                  <a:solidFill>
                    <a:srgbClr val="191769"/>
                  </a:solidFill>
                  <a:latin typeface="HK Grotesk Bold Bold"/>
                </a:rPr>
                <a:t> Patentability Criteria</a:t>
              </a:r>
            </a:p>
          </p:txBody>
        </p:sp>
        <p:sp>
          <p:nvSpPr>
            <p:cNvPr id="7" name="TextBox 7"/>
            <p:cNvSpPr txBox="1"/>
            <p:nvPr/>
          </p:nvSpPr>
          <p:spPr>
            <a:xfrm>
              <a:off x="85100" y="1511054"/>
              <a:ext cx="8660446" cy="11326017"/>
            </a:xfrm>
            <a:prstGeom prst="rect">
              <a:avLst/>
            </a:prstGeom>
          </p:spPr>
          <p:txBody>
            <a:bodyPr wrap="square" lIns="0" tIns="0" rIns="0" bIns="0" rtlCol="0" anchor="t">
              <a:spAutoFit/>
            </a:bodyPr>
            <a:lstStyle/>
            <a:p>
              <a:pPr algn="just">
                <a:lnSpc>
                  <a:spcPts val="4350"/>
                </a:lnSpc>
                <a:spcBef>
                  <a:spcPts val="3261"/>
                </a:spcBef>
              </a:pPr>
              <a:r>
                <a:rPr lang="en-US" sz="3000" b="1" dirty="0">
                  <a:solidFill>
                    <a:srgbClr val="191769"/>
                  </a:solidFill>
                  <a:latin typeface="Open Sans"/>
                </a:rPr>
                <a:t>a) </a:t>
              </a:r>
              <a:r>
                <a:rPr lang="en-US" sz="2800" b="1" dirty="0">
                  <a:solidFill>
                    <a:srgbClr val="191769"/>
                  </a:solidFill>
                  <a:latin typeface="Times New Roman" pitchFamily="18" charset="0"/>
                  <a:cs typeface="Times New Roman" pitchFamily="18" charset="0"/>
                </a:rPr>
                <a:t>Novelty: </a:t>
              </a:r>
              <a:r>
                <a:rPr lang="en-US" sz="2800" dirty="0">
                  <a:solidFill>
                    <a:srgbClr val="191769"/>
                  </a:solidFill>
                  <a:latin typeface="Times New Roman" pitchFamily="18" charset="0"/>
                  <a:cs typeface="Times New Roman" pitchFamily="18" charset="0"/>
                </a:rPr>
                <a:t>Novelty means the matter disclosed in the specification is neither published in </a:t>
              </a:r>
              <a:r>
                <a:rPr lang="en-US" sz="2800" dirty="0" smtClean="0">
                  <a:solidFill>
                    <a:srgbClr val="191769"/>
                  </a:solidFill>
                  <a:latin typeface="Times New Roman" pitchFamily="18" charset="0"/>
                  <a:cs typeface="Times New Roman" pitchFamily="18" charset="0"/>
                </a:rPr>
                <a:t>India </a:t>
              </a:r>
              <a:r>
                <a:rPr lang="en-US" sz="2800" dirty="0">
                  <a:solidFill>
                    <a:srgbClr val="191769"/>
                  </a:solidFill>
                  <a:latin typeface="Times New Roman" pitchFamily="18" charset="0"/>
                  <a:cs typeface="Times New Roman" pitchFamily="18" charset="0"/>
                </a:rPr>
                <a:t>nor anywhere else where before the date of filing of patent application in India. </a:t>
              </a:r>
              <a:r>
                <a:rPr lang="en-US" sz="2800" dirty="0" smtClean="0">
                  <a:solidFill>
                    <a:srgbClr val="191769"/>
                  </a:solidFill>
                  <a:latin typeface="Times New Roman" pitchFamily="18" charset="0"/>
                  <a:cs typeface="Times New Roman" pitchFamily="18" charset="0"/>
                </a:rPr>
                <a:t>The invention </a:t>
              </a:r>
              <a:r>
                <a:rPr lang="en-US" sz="2800" dirty="0">
                  <a:solidFill>
                    <a:srgbClr val="191769"/>
                  </a:solidFill>
                  <a:latin typeface="Times New Roman" pitchFamily="18" charset="0"/>
                  <a:cs typeface="Times New Roman" pitchFamily="18" charset="0"/>
                </a:rPr>
                <a:t>must be novel, meaning thereby that the </a:t>
              </a:r>
              <a:r>
                <a:rPr lang="en-US" sz="2800" b="1" dirty="0">
                  <a:solidFill>
                    <a:srgbClr val="191769"/>
                  </a:solidFill>
                  <a:latin typeface="Times New Roman" pitchFamily="18" charset="0"/>
                  <a:cs typeface="Times New Roman" pitchFamily="18" charset="0"/>
                </a:rPr>
                <a:t>Invention must not be in </a:t>
              </a:r>
              <a:r>
                <a:rPr lang="en-US" sz="2800" b="1" dirty="0" smtClean="0">
                  <a:solidFill>
                    <a:srgbClr val="191769"/>
                  </a:solidFill>
                  <a:latin typeface="Times New Roman" pitchFamily="18" charset="0"/>
                  <a:cs typeface="Times New Roman" pitchFamily="18" charset="0"/>
                </a:rPr>
                <a:t>existence</a:t>
              </a:r>
              <a:r>
                <a:rPr lang="en-US" sz="2800" dirty="0" smtClean="0">
                  <a:solidFill>
                    <a:srgbClr val="191769"/>
                  </a:solidFill>
                  <a:latin typeface="Times New Roman" pitchFamily="18" charset="0"/>
                  <a:cs typeface="Times New Roman" pitchFamily="18" charset="0"/>
                </a:rPr>
                <a:t>.</a:t>
              </a:r>
              <a:endParaRPr lang="en-US" sz="2800" dirty="0">
                <a:solidFill>
                  <a:srgbClr val="191769"/>
                </a:solidFill>
                <a:latin typeface="Times New Roman" pitchFamily="18" charset="0"/>
                <a:cs typeface="Times New Roman" pitchFamily="18" charset="0"/>
              </a:endParaRPr>
            </a:p>
            <a:p>
              <a:pPr algn="just">
                <a:lnSpc>
                  <a:spcPts val="4350"/>
                </a:lnSpc>
                <a:spcBef>
                  <a:spcPts val="3261"/>
                </a:spcBef>
              </a:pPr>
              <a:r>
                <a:rPr lang="en-US" sz="2800" b="1" dirty="0">
                  <a:solidFill>
                    <a:srgbClr val="191769"/>
                  </a:solidFill>
                  <a:latin typeface="Times New Roman" pitchFamily="18" charset="0"/>
                  <a:cs typeface="Times New Roman" pitchFamily="18" charset="0"/>
                </a:rPr>
                <a:t>b) Non-obvious: </a:t>
              </a:r>
              <a:r>
                <a:rPr lang="en-US" sz="2800" dirty="0">
                  <a:solidFill>
                    <a:srgbClr val="191769"/>
                  </a:solidFill>
                  <a:latin typeface="Times New Roman" pitchFamily="18" charset="0"/>
                  <a:cs typeface="Times New Roman" pitchFamily="18" charset="0"/>
                </a:rPr>
                <a:t>the Invention must be non- obvious, i.e. the Invention must be a significant </a:t>
              </a:r>
              <a:r>
                <a:rPr lang="en-US" sz="2800" dirty="0" smtClean="0">
                  <a:solidFill>
                    <a:srgbClr val="191769"/>
                  </a:solidFill>
                  <a:latin typeface="Times New Roman" pitchFamily="18" charset="0"/>
                  <a:cs typeface="Times New Roman" pitchFamily="18" charset="0"/>
                </a:rPr>
                <a:t>improvement </a:t>
              </a:r>
              <a:r>
                <a:rPr lang="en-US" sz="2800" dirty="0">
                  <a:solidFill>
                    <a:srgbClr val="191769"/>
                  </a:solidFill>
                  <a:latin typeface="Times New Roman" pitchFamily="18" charset="0"/>
                  <a:cs typeface="Times New Roman" pitchFamily="18" charset="0"/>
                </a:rPr>
                <a:t>to the previous one; mere change in technology will not give the right of the </a:t>
              </a:r>
              <a:r>
                <a:rPr lang="en-US" sz="2800" dirty="0" smtClean="0">
                  <a:solidFill>
                    <a:srgbClr val="191769"/>
                  </a:solidFill>
                  <a:latin typeface="Times New Roman" pitchFamily="18" charset="0"/>
                  <a:cs typeface="Times New Roman" pitchFamily="18" charset="0"/>
                </a:rPr>
                <a:t>patent </a:t>
              </a:r>
              <a:r>
                <a:rPr lang="en-US" sz="2800" dirty="0">
                  <a:solidFill>
                    <a:srgbClr val="191769"/>
                  </a:solidFill>
                  <a:latin typeface="Times New Roman" pitchFamily="18" charset="0"/>
                  <a:cs typeface="Times New Roman" pitchFamily="18" charset="0"/>
                </a:rPr>
                <a:t>to the inventor. Example: Camera + Phone </a:t>
              </a:r>
            </a:p>
            <a:p>
              <a:pPr algn="just">
                <a:lnSpc>
                  <a:spcPts val="4350"/>
                </a:lnSpc>
                <a:spcBef>
                  <a:spcPts val="3261"/>
                </a:spcBef>
              </a:pPr>
              <a:r>
                <a:rPr lang="en-US" sz="2800" b="1" dirty="0">
                  <a:solidFill>
                    <a:srgbClr val="191769"/>
                  </a:solidFill>
                  <a:latin typeface="Times New Roman" pitchFamily="18" charset="0"/>
                  <a:cs typeface="Times New Roman" pitchFamily="18" charset="0"/>
                </a:rPr>
                <a:t>c) Utility: </a:t>
              </a:r>
              <a:r>
                <a:rPr lang="en-US" sz="2800" dirty="0">
                  <a:solidFill>
                    <a:srgbClr val="191769"/>
                  </a:solidFill>
                  <a:latin typeface="Times New Roman" pitchFamily="18" charset="0"/>
                  <a:cs typeface="Times New Roman" pitchFamily="18" charset="0"/>
                </a:rPr>
                <a:t>Industrially applicable means the invention should possess utility, so that it can be </a:t>
              </a:r>
              <a:r>
                <a:rPr lang="en-US" sz="2800" dirty="0" smtClean="0">
                  <a:solidFill>
                    <a:srgbClr val="191769"/>
                  </a:solidFill>
                  <a:latin typeface="Times New Roman" pitchFamily="18" charset="0"/>
                  <a:cs typeface="Times New Roman" pitchFamily="18" charset="0"/>
                </a:rPr>
                <a:t>made </a:t>
              </a:r>
              <a:r>
                <a:rPr lang="en-US" sz="2800" dirty="0">
                  <a:solidFill>
                    <a:srgbClr val="191769"/>
                  </a:solidFill>
                  <a:latin typeface="Times New Roman" pitchFamily="18" charset="0"/>
                  <a:cs typeface="Times New Roman" pitchFamily="18" charset="0"/>
                </a:rPr>
                <a:t>or used in an industry</a:t>
              </a:r>
              <a:r>
                <a:rPr lang="en-US" sz="2800" dirty="0" smtClean="0">
                  <a:solidFill>
                    <a:srgbClr val="191769"/>
                  </a:solidFill>
                  <a:latin typeface="Times New Roman" pitchFamily="18" charset="0"/>
                  <a:cs typeface="Times New Roman" pitchFamily="18" charset="0"/>
                </a:rPr>
                <a:t>..</a:t>
              </a:r>
            </a:p>
            <a:p>
              <a:pPr algn="just">
                <a:lnSpc>
                  <a:spcPts val="4350"/>
                </a:lnSpc>
                <a:spcBef>
                  <a:spcPts val="3261"/>
                </a:spcBef>
              </a:pPr>
              <a:r>
                <a:rPr lang="en-US" sz="2800" dirty="0">
                  <a:solidFill>
                    <a:srgbClr val="191769"/>
                  </a:solidFill>
                  <a:latin typeface="Times New Roman" pitchFamily="18" charset="0"/>
                  <a:cs typeface="Times New Roman" pitchFamily="18" charset="0"/>
                </a:rPr>
                <a:t>Some famous example of patent: </a:t>
              </a:r>
            </a:p>
            <a:p>
              <a:pPr algn="just">
                <a:lnSpc>
                  <a:spcPts val="4350"/>
                </a:lnSpc>
                <a:spcBef>
                  <a:spcPts val="3261"/>
                </a:spcBef>
              </a:pPr>
              <a:r>
                <a:rPr lang="en-US" sz="2800" dirty="0">
                  <a:solidFill>
                    <a:srgbClr val="191769"/>
                  </a:solidFill>
                  <a:latin typeface="Times New Roman" pitchFamily="18" charset="0"/>
                  <a:cs typeface="Times New Roman" pitchFamily="18" charset="0"/>
                </a:rPr>
                <a:t>A) The entire Mach 3 system of Gillette protected by 35 patents, costs $35 billion just to bring </a:t>
              </a:r>
              <a:r>
                <a:rPr lang="en-US" sz="2800" dirty="0" smtClean="0">
                  <a:solidFill>
                    <a:srgbClr val="191769"/>
                  </a:solidFill>
                  <a:latin typeface="Times New Roman" pitchFamily="18" charset="0"/>
                  <a:cs typeface="Times New Roman" pitchFamily="18" charset="0"/>
                </a:rPr>
                <a:t>to </a:t>
              </a:r>
              <a:r>
                <a:rPr lang="en-US" sz="2800" dirty="0">
                  <a:solidFill>
                    <a:srgbClr val="191769"/>
                  </a:solidFill>
                  <a:latin typeface="Times New Roman" pitchFamily="18" charset="0"/>
                  <a:cs typeface="Times New Roman" pitchFamily="18" charset="0"/>
                </a:rPr>
                <a:t>market. </a:t>
              </a:r>
            </a:p>
            <a:p>
              <a:pPr algn="just">
                <a:lnSpc>
                  <a:spcPts val="4350"/>
                </a:lnSpc>
                <a:spcBef>
                  <a:spcPts val="3261"/>
                </a:spcBef>
              </a:pPr>
              <a:r>
                <a:rPr lang="en-US" sz="2800" dirty="0">
                  <a:solidFill>
                    <a:srgbClr val="191769"/>
                  </a:solidFill>
                  <a:latin typeface="Times New Roman" pitchFamily="18" charset="0"/>
                  <a:cs typeface="Times New Roman" pitchFamily="18" charset="0"/>
                </a:rPr>
                <a:t>B) </a:t>
              </a:r>
              <a:r>
                <a:rPr lang="en-US" sz="2800" dirty="0" smtClean="0">
                  <a:solidFill>
                    <a:srgbClr val="191769"/>
                  </a:solidFill>
                  <a:latin typeface="Times New Roman" pitchFamily="18" charset="0"/>
                  <a:cs typeface="Times New Roman" pitchFamily="18" charset="0"/>
                </a:rPr>
                <a:t>Tata </a:t>
              </a:r>
              <a:r>
                <a:rPr lang="en-US" sz="2800" dirty="0">
                  <a:solidFill>
                    <a:srgbClr val="191769"/>
                  </a:solidFill>
                  <a:latin typeface="Times New Roman" pitchFamily="18" charset="0"/>
                  <a:cs typeface="Times New Roman" pitchFamily="18" charset="0"/>
                </a:rPr>
                <a:t>Motors had file up 34 patents for Tata Nano to make it cheapest car of the world.</a:t>
              </a:r>
            </a:p>
          </p:txBody>
        </p:sp>
      </p:grpSp>
    </p:spTree>
    <p:extLst>
      <p:ext uri="{BB962C8B-B14F-4D97-AF65-F5344CB8AC3E}">
        <p14:creationId xmlns:p14="http://schemas.microsoft.com/office/powerpoint/2010/main" val="386034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p:nvPr/>
        </p:nvSpPr>
        <p:spPr>
          <a:xfrm>
            <a:off x="-152400" y="0"/>
            <a:ext cx="18440405" cy="10401300"/>
          </a:xfrm>
          <a:prstGeom prst="rect">
            <a:avLst/>
          </a:prstGeom>
          <a:solidFill>
            <a:srgbClr val="FDCBDF"/>
          </a:solidFill>
        </p:spPr>
      </p:sp>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How patent is Important in our Industrial practice?</a:t>
            </a:r>
          </a:p>
        </p:txBody>
      </p:sp>
      <p:sp>
        <p:nvSpPr>
          <p:cNvPr id="3" name="Content Placeholder 2"/>
          <p:cNvSpPr>
            <a:spLocks noGrp="1"/>
          </p:cNvSpPr>
          <p:nvPr>
            <p:ph idx="1"/>
          </p:nvPr>
        </p:nvSpPr>
        <p:spPr/>
        <p:txBody>
          <a:bodyPr>
            <a:normAutofit/>
          </a:bodyPr>
          <a:lstStyle/>
          <a:p>
            <a:pPr algn="just"/>
            <a:r>
              <a:rPr lang="en-IN" sz="4400" dirty="0" smtClean="0">
                <a:latin typeface="Times New Roman" pitchFamily="18" charset="0"/>
                <a:cs typeface="Times New Roman" pitchFamily="18" charset="0"/>
              </a:rPr>
              <a:t>Patents </a:t>
            </a:r>
            <a:r>
              <a:rPr lang="en-IN" sz="4400" dirty="0">
                <a:latin typeface="Times New Roman" pitchFamily="18" charset="0"/>
                <a:cs typeface="Times New Roman" pitchFamily="18" charset="0"/>
              </a:rPr>
              <a:t>provide incentives to the individuals. In particular, the inventors deserve recognition for their creativity and material reward for their marketable inventions. </a:t>
            </a:r>
            <a:endParaRPr lang="en-IN" sz="4400" dirty="0" smtClean="0">
              <a:latin typeface="Times New Roman" pitchFamily="18" charset="0"/>
              <a:cs typeface="Times New Roman" pitchFamily="18" charset="0"/>
            </a:endParaRPr>
          </a:p>
          <a:p>
            <a:pPr algn="just"/>
            <a:r>
              <a:rPr lang="en-IN" sz="4400" dirty="0" smtClean="0">
                <a:latin typeface="Times New Roman" pitchFamily="18" charset="0"/>
                <a:cs typeface="Times New Roman" pitchFamily="18" charset="0"/>
              </a:rPr>
              <a:t> </a:t>
            </a:r>
            <a:r>
              <a:rPr lang="en-IN" sz="4400" dirty="0">
                <a:latin typeface="Times New Roman" pitchFamily="18" charset="0"/>
                <a:cs typeface="Times New Roman" pitchFamily="18" charset="0"/>
              </a:rPr>
              <a:t>The incentives encourage innovation, which ensures that the quality of human life is enhanced</a:t>
            </a:r>
            <a:r>
              <a:rPr lang="en-IN" sz="4400" dirty="0" smtClean="0">
                <a:latin typeface="Times New Roman" pitchFamily="18" charset="0"/>
                <a:cs typeface="Times New Roman" pitchFamily="18" charset="0"/>
              </a:rPr>
              <a:t>.</a:t>
            </a:r>
          </a:p>
          <a:p>
            <a:pPr algn="just"/>
            <a:r>
              <a:rPr lang="en-IN" sz="4400" dirty="0" smtClean="0">
                <a:latin typeface="Times New Roman" pitchFamily="18" charset="0"/>
                <a:cs typeface="Times New Roman" pitchFamily="18" charset="0"/>
              </a:rPr>
              <a:t>Protection </a:t>
            </a:r>
            <a:r>
              <a:rPr lang="en-IN" sz="4400" dirty="0">
                <a:latin typeface="Times New Roman" pitchFamily="18" charset="0"/>
                <a:cs typeface="Times New Roman" pitchFamily="18" charset="0"/>
              </a:rPr>
              <a:t>stimulates research, which results in technological development. </a:t>
            </a:r>
            <a:endParaRPr lang="en-IN" sz="4400" dirty="0" smtClean="0">
              <a:latin typeface="Times New Roman" pitchFamily="18" charset="0"/>
              <a:cs typeface="Times New Roman" pitchFamily="18" charset="0"/>
            </a:endParaRPr>
          </a:p>
          <a:p>
            <a:pPr algn="just"/>
            <a:r>
              <a:rPr lang="en-IN" sz="4400" dirty="0" smtClean="0">
                <a:latin typeface="Times New Roman" pitchFamily="18" charset="0"/>
                <a:cs typeface="Times New Roman" pitchFamily="18" charset="0"/>
              </a:rPr>
              <a:t>It </a:t>
            </a:r>
            <a:r>
              <a:rPr lang="en-IN" sz="4400" dirty="0">
                <a:latin typeface="Times New Roman" pitchFamily="18" charset="0"/>
                <a:cs typeface="Times New Roman" pitchFamily="18" charset="0"/>
              </a:rPr>
              <a:t>enables the inventor (s) to recoup their investment for the money and time spent developing the ideas in Research and Development</a:t>
            </a:r>
            <a:r>
              <a:rPr lang="en-IN" sz="4400" dirty="0" smtClean="0">
                <a:latin typeface="Times New Roman" pitchFamily="18" charset="0"/>
                <a:cs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7" name="Content Placeholder 2"/>
          <p:cNvSpPr txBox="1">
            <a:spLocks/>
          </p:cNvSpPr>
          <p:nvPr/>
        </p:nvSpPr>
        <p:spPr>
          <a:xfrm>
            <a:off x="914400" y="2400307"/>
            <a:ext cx="16459200" cy="6788945"/>
          </a:xfrm>
          <a:prstGeom prst="rect">
            <a:avLst/>
          </a:prstGeom>
        </p:spPr>
        <p:txBody>
          <a:bodyPr>
            <a:normAutofit/>
          </a:bodyPr>
          <a:lstStyle>
            <a:lvl1pPr marL="612297" indent="-612297" algn="l" defTabSz="1632794" rtl="0" eaLnBrk="1" latinLnBrk="0" hangingPunct="1">
              <a:spcBef>
                <a:spcPct val="20000"/>
              </a:spcBef>
              <a:buFont typeface="Arial" pitchFamily="34" charset="0"/>
              <a:buChar char="•"/>
              <a:defRPr sz="5700" kern="1200">
                <a:solidFill>
                  <a:schemeClr val="tx1"/>
                </a:solidFill>
                <a:latin typeface="+mn-lt"/>
                <a:ea typeface="+mn-ea"/>
                <a:cs typeface="+mn-cs"/>
              </a:defRPr>
            </a:lvl1pPr>
            <a:lvl2pPr marL="1326643" indent="-510249" algn="l" defTabSz="1632794"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40991" indent="-408197" algn="l" defTabSz="1632794"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57384"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3781"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90178"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06572"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2965"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39366" indent="-408197" algn="l" defTabSz="1632794" rtl="0" eaLnBrk="1" latinLnBrk="0" hangingPunct="1">
              <a:spcBef>
                <a:spcPct val="20000"/>
              </a:spcBef>
              <a:buFont typeface="Arial" pitchFamily="34" charset="0"/>
              <a:buChar char="•"/>
              <a:defRPr sz="3600" kern="1200">
                <a:solidFill>
                  <a:schemeClr val="tx1"/>
                </a:solidFill>
                <a:latin typeface="+mn-lt"/>
                <a:ea typeface="+mn-ea"/>
                <a:cs typeface="+mn-cs"/>
              </a:defRPr>
            </a:lvl9pPr>
          </a:lstStyle>
          <a:p>
            <a:pPr algn="just"/>
            <a:r>
              <a:rPr lang="en-US" sz="3600" dirty="0" smtClean="0">
                <a:solidFill>
                  <a:schemeClr val="bg1"/>
                </a:solidFill>
                <a:latin typeface="Times New Roman" pitchFamily="18" charset="0"/>
                <a:cs typeface="Times New Roman" pitchFamily="18" charset="0"/>
              </a:rPr>
              <a:t>A trade mark (popularly known as brand name) in layman’s language is a visual symbol which may be a word signature, name, device, label, numerals or combination of colours used by one undertaking on goods or services or other articles of commerce to distinguish it from other similar goods or services originating from a different undertaking.</a:t>
            </a:r>
          </a:p>
          <a:p>
            <a:pPr algn="just"/>
            <a:r>
              <a:rPr lang="en-US" sz="3600" dirty="0" smtClean="0">
                <a:solidFill>
                  <a:schemeClr val="bg1"/>
                </a:solidFill>
                <a:latin typeface="Times New Roman" pitchFamily="18" charset="0"/>
                <a:cs typeface="Times New Roman" pitchFamily="18" charset="0"/>
              </a:rPr>
              <a:t> The trademark owner will have monopoly over the usage of that symbol. It includes Brands, Logos, Service marks, Trade name etc.</a:t>
            </a:r>
            <a:endParaRPr lang="en-US" sz="3600" dirty="0">
              <a:solidFill>
                <a:schemeClr val="bg1"/>
              </a:solidFill>
              <a:latin typeface="Times New Roman" pitchFamily="18" charset="0"/>
              <a:cs typeface="Times New Roman" pitchFamily="18" charset="0"/>
            </a:endParaRPr>
          </a:p>
        </p:txBody>
      </p:sp>
      <p:sp>
        <p:nvSpPr>
          <p:cNvPr id="8" name="Title 1"/>
          <p:cNvSpPr txBox="1">
            <a:spLocks/>
          </p:cNvSpPr>
          <p:nvPr/>
        </p:nvSpPr>
        <p:spPr>
          <a:xfrm>
            <a:off x="914400" y="411957"/>
            <a:ext cx="16459200" cy="1714500"/>
          </a:xfrm>
          <a:prstGeom prst="rect">
            <a:avLst/>
          </a:prstGeom>
        </p:spPr>
        <p:txBody>
          <a:bodyPr/>
          <a:lstStyle>
            <a:lvl1pPr algn="ctr" defTabSz="1632794" rtl="0" eaLnBrk="1" latinLnBrk="0" hangingPunct="1">
              <a:spcBef>
                <a:spcPct val="0"/>
              </a:spcBef>
              <a:buNone/>
              <a:defRPr sz="7900" kern="1200">
                <a:solidFill>
                  <a:schemeClr val="tx1"/>
                </a:solidFill>
                <a:latin typeface="+mj-lt"/>
                <a:ea typeface="+mj-ea"/>
                <a:cs typeface="+mj-cs"/>
              </a:defRPr>
            </a:lvl1pPr>
          </a:lstStyle>
          <a:p>
            <a:r>
              <a:rPr lang="en-US" dirty="0" smtClean="0">
                <a:solidFill>
                  <a:schemeClr val="bg1"/>
                </a:solidFill>
              </a:rPr>
              <a:t>Trade mark</a:t>
            </a:r>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1507447" y="7"/>
            <a:ext cx="16780558" cy="8827817"/>
          </a:xfrm>
          <a:prstGeom prst="rect">
            <a:avLst/>
          </a:prstGeom>
          <a:solidFill>
            <a:srgbClr val="FDCBDF"/>
          </a:solidFill>
        </p:spPr>
      </p:sp>
      <p:grpSp>
        <p:nvGrpSpPr>
          <p:cNvPr id="3" name="Group 3"/>
          <p:cNvGrpSpPr/>
          <p:nvPr/>
        </p:nvGrpSpPr>
        <p:grpSpPr>
          <a:xfrm>
            <a:off x="1788004" y="1559947"/>
            <a:ext cx="8346596" cy="5594345"/>
            <a:chOff x="-1" y="266700"/>
            <a:chExt cx="10011194" cy="7459127"/>
          </a:xfrm>
        </p:grpSpPr>
        <p:sp>
          <p:nvSpPr>
            <p:cNvPr id="4" name="TextBox 4"/>
            <p:cNvSpPr txBox="1"/>
            <p:nvPr/>
          </p:nvSpPr>
          <p:spPr>
            <a:xfrm>
              <a:off x="0" y="266700"/>
              <a:ext cx="9808003" cy="1158693"/>
            </a:xfrm>
            <a:prstGeom prst="rect">
              <a:avLst/>
            </a:prstGeom>
          </p:spPr>
          <p:txBody>
            <a:bodyPr lIns="0" tIns="0" rIns="0" bIns="0" rtlCol="0" anchor="t">
              <a:spAutoFit/>
            </a:bodyPr>
            <a:lstStyle/>
            <a:p>
              <a:pPr>
                <a:lnSpc>
                  <a:spcPts val="7743"/>
                </a:lnSpc>
              </a:pPr>
              <a:r>
                <a:rPr lang="en-US" sz="4400" spc="-220" dirty="0">
                  <a:solidFill>
                    <a:srgbClr val="191769"/>
                  </a:solidFill>
                  <a:latin typeface="HK Grotesk Bold Bold"/>
                </a:rPr>
                <a:t>TRADEMARKS</a:t>
              </a:r>
            </a:p>
          </p:txBody>
        </p:sp>
        <p:sp>
          <p:nvSpPr>
            <p:cNvPr id="5" name="TextBox 5"/>
            <p:cNvSpPr txBox="1"/>
            <p:nvPr/>
          </p:nvSpPr>
          <p:spPr>
            <a:xfrm>
              <a:off x="-1" y="1895171"/>
              <a:ext cx="10011194" cy="5830656"/>
            </a:xfrm>
            <a:prstGeom prst="rect">
              <a:avLst/>
            </a:prstGeom>
          </p:spPr>
          <p:txBody>
            <a:bodyPr wrap="square" lIns="0" tIns="0" rIns="0" bIns="0" rtlCol="0" anchor="t">
              <a:spAutoFit/>
            </a:bodyPr>
            <a:lstStyle/>
            <a:p>
              <a:pPr algn="just">
                <a:lnSpc>
                  <a:spcPts val="4350"/>
                </a:lnSpc>
                <a:spcBef>
                  <a:spcPts val="3261"/>
                </a:spcBef>
              </a:pPr>
              <a:r>
                <a:rPr lang="en-US" sz="3000" dirty="0">
                  <a:solidFill>
                    <a:srgbClr val="191769"/>
                  </a:solidFill>
                  <a:latin typeface="Open Sans"/>
                </a:rPr>
                <a:t>Any sign that individualizes the goods of a given enterprise and distinguishes them from the goods of its competitors</a:t>
              </a:r>
            </a:p>
            <a:p>
              <a:pPr algn="just">
                <a:lnSpc>
                  <a:spcPts val="4350"/>
                </a:lnSpc>
                <a:spcBef>
                  <a:spcPts val="3262"/>
                </a:spcBef>
              </a:pPr>
              <a:r>
                <a:rPr lang="en-US" sz="3000" dirty="0">
                  <a:solidFill>
                    <a:srgbClr val="191769"/>
                  </a:solidFill>
                  <a:latin typeface="Open Sans"/>
                </a:rPr>
                <a:t>Term of registration of a trademark is ten years, which may be renewed for a further period of ten years on payment of prescribed renewal fees. </a:t>
              </a: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0474036" y="3161752"/>
            <a:ext cx="7315200" cy="3963509"/>
          </a:xfrm>
          <a:prstGeom prst="rect">
            <a:avLst/>
          </a:prstGeom>
        </p:spPr>
      </p:pic>
    </p:spTree>
    <p:extLst>
      <p:ext uri="{BB962C8B-B14F-4D97-AF65-F5344CB8AC3E}">
        <p14:creationId xmlns:p14="http://schemas.microsoft.com/office/powerpoint/2010/main" val="30070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11957"/>
            <a:ext cx="16459200" cy="769143"/>
          </a:xfrm>
        </p:spPr>
        <p:txBody>
          <a:bodyPr>
            <a:normAutofit fontScale="90000"/>
          </a:bodyPr>
          <a:lstStyle/>
          <a:p>
            <a:r>
              <a:rPr lang="en-US" dirty="0" smtClean="0"/>
              <a:t>Types of Trademark can be registered</a:t>
            </a:r>
            <a:endParaRPr lang="en-US" dirty="0"/>
          </a:p>
        </p:txBody>
      </p:sp>
      <p:sp>
        <p:nvSpPr>
          <p:cNvPr id="3" name="Content Placeholder 2"/>
          <p:cNvSpPr>
            <a:spLocks noGrp="1"/>
          </p:cNvSpPr>
          <p:nvPr>
            <p:ph idx="1"/>
          </p:nvPr>
        </p:nvSpPr>
        <p:spPr>
          <a:xfrm>
            <a:off x="914400" y="1485901"/>
            <a:ext cx="16459200" cy="7703352"/>
          </a:xfrm>
        </p:spPr>
        <p:txBody>
          <a:bodyPr>
            <a:normAutofit fontScale="55000" lnSpcReduction="20000"/>
          </a:bodyPr>
          <a:lstStyle/>
          <a:p>
            <a:pPr>
              <a:buNone/>
            </a:pPr>
            <a:r>
              <a:rPr lang="en-US" dirty="0" smtClean="0"/>
              <a:t>There are many forms of trademark, which can be registered</a:t>
            </a:r>
          </a:p>
          <a:p>
            <a:pPr algn="just"/>
            <a:r>
              <a:rPr lang="en-US" dirty="0" smtClean="0"/>
              <a:t> </a:t>
            </a:r>
            <a:r>
              <a:rPr lang="en-US" sz="5800" dirty="0" smtClean="0">
                <a:latin typeface="Times New Roman" pitchFamily="18" charset="0"/>
                <a:cs typeface="Times New Roman" pitchFamily="18" charset="0"/>
              </a:rPr>
              <a:t>Any name (including personal or surname of the applicant or predecessor in business or the signature of the person), which is not unusual for trade to adopt as a mark. </a:t>
            </a:r>
          </a:p>
          <a:p>
            <a:pPr algn="just"/>
            <a:r>
              <a:rPr lang="en-US" sz="5800" dirty="0" smtClean="0">
                <a:latin typeface="Times New Roman" pitchFamily="18" charset="0"/>
                <a:cs typeface="Times New Roman" pitchFamily="18" charset="0"/>
              </a:rPr>
              <a:t> An invented word or any arbitrary dictionary word or words, not being directly  descriptive of the character or quality of the goods/service. </a:t>
            </a:r>
          </a:p>
          <a:p>
            <a:pPr algn="just"/>
            <a:r>
              <a:rPr lang="en-US" sz="5800" dirty="0" smtClean="0">
                <a:latin typeface="Times New Roman" pitchFamily="18" charset="0"/>
                <a:cs typeface="Times New Roman" pitchFamily="18" charset="0"/>
              </a:rPr>
              <a:t>Letters or numerals or any combination there of.</a:t>
            </a:r>
          </a:p>
          <a:p>
            <a:pPr algn="just"/>
            <a:r>
              <a:rPr lang="en-US" sz="5800" dirty="0" smtClean="0">
                <a:latin typeface="Times New Roman" pitchFamily="18" charset="0"/>
                <a:cs typeface="Times New Roman" pitchFamily="18" charset="0"/>
              </a:rPr>
              <a:t>The right to proprietorship of a trade mark may be acquired by either registration under the Act or by use in relation to particular goods or service. </a:t>
            </a:r>
          </a:p>
          <a:p>
            <a:pPr algn="just"/>
            <a:r>
              <a:rPr lang="en-US" sz="5800" dirty="0" smtClean="0">
                <a:latin typeface="Times New Roman" pitchFamily="18" charset="0"/>
                <a:cs typeface="Times New Roman" pitchFamily="18" charset="0"/>
              </a:rPr>
              <a:t>Devices, including fancy devices or symbols </a:t>
            </a:r>
          </a:p>
          <a:p>
            <a:pPr algn="just"/>
            <a:r>
              <a:rPr lang="en-US" sz="5800" dirty="0" smtClean="0">
                <a:latin typeface="Times New Roman" pitchFamily="18" charset="0"/>
                <a:cs typeface="Times New Roman" pitchFamily="18" charset="0"/>
              </a:rPr>
              <a:t>Monograms</a:t>
            </a:r>
          </a:p>
          <a:p>
            <a:pPr algn="just"/>
            <a:r>
              <a:rPr lang="en-US" sz="5800" dirty="0" smtClean="0">
                <a:latin typeface="Times New Roman" pitchFamily="18" charset="0"/>
                <a:cs typeface="Times New Roman" pitchFamily="18" charset="0"/>
              </a:rPr>
              <a:t>Combination of colors or even a single color in combination with a word or device</a:t>
            </a:r>
          </a:p>
          <a:p>
            <a:pPr algn="just"/>
            <a:r>
              <a:rPr lang="en-US" sz="5800" dirty="0" smtClean="0">
                <a:latin typeface="Times New Roman" pitchFamily="18" charset="0"/>
                <a:cs typeface="Times New Roman" pitchFamily="18" charset="0"/>
              </a:rPr>
              <a:t> Shape of goods or their packaging</a:t>
            </a:r>
          </a:p>
          <a:p>
            <a:pPr algn="just"/>
            <a:r>
              <a:rPr lang="en-US" sz="5800" dirty="0" smtClean="0">
                <a:latin typeface="Times New Roman" pitchFamily="18" charset="0"/>
                <a:cs typeface="Times New Roman" pitchFamily="18" charset="0"/>
              </a:rPr>
              <a:t> Marks constituting a 3- dimensional sign. </a:t>
            </a:r>
          </a:p>
          <a:p>
            <a:pPr algn="just"/>
            <a:r>
              <a:rPr lang="en-US" sz="5800" dirty="0" smtClean="0">
                <a:latin typeface="Times New Roman" pitchFamily="18" charset="0"/>
                <a:cs typeface="Times New Roman" pitchFamily="18" charset="0"/>
              </a:rPr>
              <a:t>Sound marks when represented in conventional notation or described in words by being graphically represented</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5).png"/>
          <p:cNvPicPr>
            <a:picLocks noGrp="1" noChangeAspect="1"/>
          </p:cNvPicPr>
          <p:nvPr>
            <p:ph idx="1"/>
          </p:nvPr>
        </p:nvPicPr>
        <p:blipFill>
          <a:blip r:embed="rId2"/>
          <a:srcRect l="39899" t="15712" r="19067" b="18073"/>
          <a:stretch>
            <a:fillRect/>
          </a:stretch>
        </p:blipFill>
        <p:spPr>
          <a:xfrm>
            <a:off x="1185994" y="-190500"/>
            <a:ext cx="15959006" cy="10668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ademark.jpg"/>
          <p:cNvPicPr>
            <a:picLocks noGrp="1" noChangeAspect="1"/>
          </p:cNvPicPr>
          <p:nvPr>
            <p:ph idx="4294967295"/>
          </p:nvPr>
        </p:nvPicPr>
        <p:blipFill>
          <a:blip r:embed="rId2" cstate="print"/>
          <a:stretch>
            <a:fillRect/>
          </a:stretch>
        </p:blipFill>
        <p:spPr>
          <a:xfrm>
            <a:off x="1371600" y="921304"/>
            <a:ext cx="15316200" cy="925139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324589"/>
            <a:ext cx="18288000" cy="76378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Procedure/steps for trademark registration</a:t>
            </a:r>
            <a:endParaRPr lang="en-US" dirty="0"/>
          </a:p>
        </p:txBody>
      </p:sp>
      <p:sp>
        <p:nvSpPr>
          <p:cNvPr id="3" name="Content Placeholder 2"/>
          <p:cNvSpPr>
            <a:spLocks noGrp="1"/>
          </p:cNvSpPr>
          <p:nvPr>
            <p:ph idx="1"/>
          </p:nvPr>
        </p:nvSpPr>
        <p:spPr/>
        <p:txBody>
          <a:bodyPr>
            <a:normAutofit fontScale="70000" lnSpcReduction="20000"/>
          </a:bodyPr>
          <a:lstStyle/>
          <a:p>
            <a:pPr marL="1143000" indent="-1143000">
              <a:buFont typeface="+mj-lt"/>
              <a:buAutoNum type="arabicPeriod"/>
            </a:pPr>
            <a:r>
              <a:rPr lang="en-US" b="1" dirty="0" smtClean="0"/>
              <a:t>Trademark search</a:t>
            </a:r>
          </a:p>
          <a:p>
            <a:pPr marL="1143000" indent="-1143000">
              <a:buFont typeface="+mj-lt"/>
              <a:buAutoNum type="arabicPeriod"/>
            </a:pPr>
            <a:r>
              <a:rPr lang="en-US" b="1" dirty="0" smtClean="0"/>
              <a:t>Application for registration of trademark</a:t>
            </a:r>
          </a:p>
          <a:p>
            <a:pPr marL="1143000" indent="-1143000">
              <a:buFont typeface="+mj-lt"/>
              <a:buAutoNum type="arabicPeriod"/>
            </a:pPr>
            <a:r>
              <a:rPr lang="en-US" b="1" dirty="0" smtClean="0"/>
              <a:t>Examination of application by the registry</a:t>
            </a:r>
          </a:p>
          <a:p>
            <a:pPr marL="1143000" indent="-1143000">
              <a:buFont typeface="+mj-lt"/>
              <a:buAutoNum type="arabicPeriod"/>
            </a:pPr>
            <a:r>
              <a:rPr lang="en-US" b="1" dirty="0" smtClean="0"/>
              <a:t>Acceptance of application or refusal </a:t>
            </a:r>
            <a:r>
              <a:rPr lang="en-US" dirty="0" smtClean="0"/>
              <a:t>to accept(only if formal requirements are fulfilled)</a:t>
            </a:r>
          </a:p>
          <a:p>
            <a:pPr marL="1143000" indent="-1143000">
              <a:buFont typeface="+mj-lt"/>
              <a:buAutoNum type="arabicPeriod"/>
            </a:pPr>
            <a:r>
              <a:rPr lang="en-US" b="1" dirty="0" smtClean="0"/>
              <a:t>Advertisement of application</a:t>
            </a:r>
            <a:r>
              <a:rPr lang="en-US" dirty="0" smtClean="0"/>
              <a:t> (Purpose: for oppositions of interested persons with in time)</a:t>
            </a:r>
          </a:p>
          <a:p>
            <a:pPr marL="1143000" indent="-1143000">
              <a:buFont typeface="+mj-lt"/>
              <a:buAutoNum type="arabicPeriod"/>
            </a:pPr>
            <a:r>
              <a:rPr lang="en-US" b="1" dirty="0" smtClean="0"/>
              <a:t>Opposition to registration </a:t>
            </a:r>
            <a:r>
              <a:rPr lang="en-US" dirty="0" smtClean="0"/>
              <a:t>(With in three months from date of advertisement with prescribed fee in prescribed manner)</a:t>
            </a:r>
          </a:p>
          <a:p>
            <a:pPr marL="1143000" indent="-1143000">
              <a:buFont typeface="+mj-lt"/>
              <a:buAutoNum type="arabicPeriod"/>
            </a:pPr>
            <a:r>
              <a:rPr lang="en-US" b="1" dirty="0" smtClean="0"/>
              <a:t>Certificate of Registration </a:t>
            </a:r>
            <a:r>
              <a:rPr lang="en-US" dirty="0" smtClean="0"/>
              <a:t>(Time Duration: If there is no objection and /or opposition raised, the process of Registration of Trademark usually takes 15 to 18 months)</a:t>
            </a:r>
          </a:p>
          <a:p>
            <a:pPr marL="1143000" indent="-1143000">
              <a:buFont typeface="+mj-lt"/>
              <a:buAutoNum type="arabicPeriod"/>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A25D"/>
        </a:solidFill>
        <a:effectLst/>
      </p:bgPr>
    </p:bg>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DF682D"/>
          </a:solidFill>
        </p:spPr>
      </p:sp>
      <p:sp>
        <p:nvSpPr>
          <p:cNvPr id="3" name="TextBox 3"/>
          <p:cNvSpPr txBox="1"/>
          <p:nvPr/>
        </p:nvSpPr>
        <p:spPr>
          <a:xfrm>
            <a:off x="521788" y="2324100"/>
            <a:ext cx="8393612" cy="6190417"/>
          </a:xfrm>
          <a:prstGeom prst="rect">
            <a:avLst/>
          </a:prstGeom>
        </p:spPr>
        <p:txBody>
          <a:bodyPr wrap="square" lIns="0" tIns="0" rIns="0" bIns="0" rtlCol="0" anchor="t">
            <a:spAutoFit/>
          </a:bodyPr>
          <a:lstStyle/>
          <a:p>
            <a:pPr algn="just">
              <a:lnSpc>
                <a:spcPts val="6850"/>
              </a:lnSpc>
            </a:pPr>
            <a:r>
              <a:rPr lang="en-US" sz="3600" dirty="0" smtClean="0"/>
              <a:t>Indian competitiveness is based more on the cheap </a:t>
            </a:r>
            <a:r>
              <a:rPr lang="en-US" sz="3600" dirty="0" err="1" smtClean="0"/>
              <a:t>labour</a:t>
            </a:r>
            <a:r>
              <a:rPr lang="en-US" sz="3600" dirty="0" smtClean="0"/>
              <a:t> and raw material but it can be a Knowledge based economy for that there is a need of IPR to convince and protect the originators about their work. This will boost the motivation to bring knowledge to the country. </a:t>
            </a:r>
            <a:endParaRPr lang="en-US" sz="3600" spc="-125" dirty="0">
              <a:solidFill>
                <a:srgbClr val="FFFFFF"/>
              </a:solidFill>
              <a:latin typeface="HK Grotesk Light"/>
            </a:endParaRPr>
          </a:p>
        </p:txBody>
      </p:sp>
      <p:sp>
        <p:nvSpPr>
          <p:cNvPr id="4" name="TextBox 4"/>
          <p:cNvSpPr txBox="1"/>
          <p:nvPr/>
        </p:nvSpPr>
        <p:spPr>
          <a:xfrm>
            <a:off x="9372607" y="2019307"/>
            <a:ext cx="8800758" cy="4443204"/>
          </a:xfrm>
          <a:prstGeom prst="rect">
            <a:avLst/>
          </a:prstGeom>
        </p:spPr>
        <p:txBody>
          <a:bodyPr wrap="square" lIns="0" tIns="0" rIns="0" bIns="0" rtlCol="0" anchor="t">
            <a:spAutoFit/>
          </a:bodyPr>
          <a:lstStyle/>
          <a:p>
            <a:pPr algn="just">
              <a:lnSpc>
                <a:spcPts val="7050"/>
              </a:lnSpc>
            </a:pPr>
            <a:r>
              <a:rPr lang="en-US" sz="3600" dirty="0" smtClean="0"/>
              <a:t>India is WTO nation and all 149 WTO nations have agreed for the IPR protection by including Trade Related Intellectual Property Rights (TRIPS). IPR has proved to be helpful and useful in various economies</a:t>
            </a:r>
            <a:endParaRPr lang="en-US" sz="3600" spc="-125" dirty="0">
              <a:solidFill>
                <a:srgbClr val="FFFFFF"/>
              </a:solidFill>
              <a:latin typeface="HK Grotesk Light Bold"/>
            </a:endParaRPr>
          </a:p>
        </p:txBody>
      </p:sp>
      <p:sp>
        <p:nvSpPr>
          <p:cNvPr id="5" name="TextBox 5"/>
          <p:cNvSpPr txBox="1"/>
          <p:nvPr/>
        </p:nvSpPr>
        <p:spPr>
          <a:xfrm>
            <a:off x="1723203" y="573939"/>
            <a:ext cx="14841610" cy="1115690"/>
          </a:xfrm>
          <a:prstGeom prst="rect">
            <a:avLst/>
          </a:prstGeom>
        </p:spPr>
        <p:txBody>
          <a:bodyPr lIns="0" tIns="0" rIns="0" bIns="0" rtlCol="0" anchor="t">
            <a:spAutoFit/>
          </a:bodyPr>
          <a:lstStyle/>
          <a:p>
            <a:pPr algn="ctr">
              <a:lnSpc>
                <a:spcPts val="8736"/>
              </a:lnSpc>
            </a:pPr>
            <a:r>
              <a:rPr lang="en-US" sz="4500" spc="-243" dirty="0">
                <a:solidFill>
                  <a:srgbClr val="191769"/>
                </a:solidFill>
                <a:latin typeface="HK Grotesk Bold Bold"/>
              </a:rPr>
              <a:t>Reasons why India need IPR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81100"/>
            <a:ext cx="16535400" cy="8008153"/>
          </a:xfrm>
        </p:spPr>
        <p:txBody>
          <a:bodyPr>
            <a:normAutofit fontScale="85000" lnSpcReduction="20000"/>
          </a:bodyPr>
          <a:lstStyle/>
          <a:p>
            <a:pPr lvl="1" algn="just"/>
            <a:r>
              <a:rPr lang="en-US" dirty="0" smtClean="0"/>
              <a:t>A trademark is designated by the following symbols: </a:t>
            </a:r>
          </a:p>
          <a:p>
            <a:pPr algn="just">
              <a:buNone/>
            </a:pPr>
            <a:r>
              <a:rPr lang="en-US" dirty="0" smtClean="0"/>
              <a:t>		™</a:t>
            </a:r>
            <a:r>
              <a:rPr lang="en-US" dirty="0" smtClean="0"/>
              <a:t>(for an unregistered trade mark)</a:t>
            </a:r>
          </a:p>
          <a:p>
            <a:pPr algn="just">
              <a:buNone/>
            </a:pPr>
            <a:r>
              <a:rPr lang="en-US" dirty="0" smtClean="0"/>
              <a:t>	 	℠ </a:t>
            </a:r>
            <a:r>
              <a:rPr lang="en-US" dirty="0" smtClean="0"/>
              <a:t>(for an unregistered service mark) </a:t>
            </a:r>
          </a:p>
          <a:p>
            <a:pPr algn="just">
              <a:buNone/>
            </a:pPr>
            <a:r>
              <a:rPr lang="en-US" dirty="0" smtClean="0"/>
              <a:t>		® </a:t>
            </a:r>
            <a:r>
              <a:rPr lang="en-US" dirty="0" smtClean="0"/>
              <a:t>(for a registered trademark) </a:t>
            </a:r>
          </a:p>
          <a:p>
            <a:pPr algn="just">
              <a:buNone/>
            </a:pPr>
            <a:r>
              <a:rPr lang="en-US" dirty="0" smtClean="0"/>
              <a:t>	Generally</a:t>
            </a:r>
            <a:r>
              <a:rPr lang="en-US" dirty="0" smtClean="0"/>
              <a:t>, one who has filed an application (pending registration) can use the TM (trademark) SM (Service Mark) designation with the mark to alert the public of his exclusive </a:t>
            </a:r>
            <a:r>
              <a:rPr lang="en-US" dirty="0" smtClean="0"/>
              <a:t>claim. The </a:t>
            </a:r>
            <a:r>
              <a:rPr lang="en-US" dirty="0" smtClean="0"/>
              <a:t>claim may or may not be valid. The registration symbol, ®,may only be used when the mark is registered.</a:t>
            </a:r>
          </a:p>
          <a:p>
            <a:pPr algn="just">
              <a:buNone/>
            </a:pPr>
            <a:r>
              <a:rPr lang="en-US" b="1" dirty="0" smtClean="0"/>
              <a:t>8. Trademark Renewal </a:t>
            </a:r>
            <a:r>
              <a:rPr lang="en-US" dirty="0" smtClean="0"/>
              <a:t>: The validity period of registration certificate is for ten years and after that the same can be renewed subject to the payment of renewal fees.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W</a:t>
            </a:r>
            <a:r>
              <a:rPr lang="en-IN" dirty="0" smtClean="0">
                <a:latin typeface="Times New Roman" pitchFamily="18" charset="0"/>
                <a:cs typeface="Times New Roman" pitchFamily="18" charset="0"/>
              </a:rPr>
              <a:t>hy registration of trademark is important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4800" dirty="0" smtClean="0">
                <a:latin typeface="Times New Roman" pitchFamily="18" charset="0"/>
                <a:cs typeface="Times New Roman" pitchFamily="18" charset="0"/>
              </a:rPr>
              <a:t>Exclusive </a:t>
            </a:r>
            <a:r>
              <a:rPr lang="en-IN" sz="4800" dirty="0">
                <a:latin typeface="Times New Roman" pitchFamily="18" charset="0"/>
                <a:cs typeface="Times New Roman" pitchFamily="18" charset="0"/>
              </a:rPr>
              <a:t>legal right on your business name </a:t>
            </a:r>
            <a:endParaRPr lang="en-IN" sz="4800" dirty="0" smtClean="0">
              <a:latin typeface="Times New Roman" pitchFamily="18" charset="0"/>
              <a:cs typeface="Times New Roman" pitchFamily="18" charset="0"/>
            </a:endParaRPr>
          </a:p>
          <a:p>
            <a:pPr algn="just"/>
            <a:r>
              <a:rPr lang="en-IN" sz="4800" dirty="0" smtClean="0">
                <a:latin typeface="Times New Roman" pitchFamily="18" charset="0"/>
                <a:cs typeface="Times New Roman" pitchFamily="18" charset="0"/>
              </a:rPr>
              <a:t>Protects </a:t>
            </a:r>
            <a:r>
              <a:rPr lang="en-IN" sz="4800" dirty="0">
                <a:latin typeface="Times New Roman" pitchFamily="18" charset="0"/>
                <a:cs typeface="Times New Roman" pitchFamily="18" charset="0"/>
              </a:rPr>
              <a:t>your business name and gives remedy in the court in case of any </a:t>
            </a:r>
            <a:r>
              <a:rPr lang="en-IN" sz="4800" dirty="0" smtClean="0">
                <a:latin typeface="Times New Roman" pitchFamily="18" charset="0"/>
                <a:cs typeface="Times New Roman" pitchFamily="18" charset="0"/>
              </a:rPr>
              <a:t>infringement. </a:t>
            </a:r>
          </a:p>
          <a:p>
            <a:pPr algn="just"/>
            <a:r>
              <a:rPr lang="en-IN" sz="4800" dirty="0" smtClean="0">
                <a:latin typeface="Times New Roman" pitchFamily="18" charset="0"/>
                <a:cs typeface="Times New Roman" pitchFamily="18" charset="0"/>
              </a:rPr>
              <a:t> </a:t>
            </a:r>
            <a:r>
              <a:rPr lang="en-IN" sz="4800" dirty="0">
                <a:latin typeface="Times New Roman" pitchFamily="18" charset="0"/>
                <a:cs typeface="Times New Roman" pitchFamily="18" charset="0"/>
              </a:rPr>
              <a:t>A sound name in the market in the eye of a general public </a:t>
            </a:r>
          </a:p>
          <a:p>
            <a:pPr algn="just"/>
            <a:r>
              <a:rPr lang="en-IN" sz="4800" dirty="0" smtClean="0">
                <a:latin typeface="Times New Roman" pitchFamily="18" charset="0"/>
                <a:cs typeface="Times New Roman" pitchFamily="18" charset="0"/>
              </a:rPr>
              <a:t>Creates </a:t>
            </a:r>
            <a:r>
              <a:rPr lang="en-IN" sz="4800" dirty="0">
                <a:latin typeface="Times New Roman" pitchFamily="18" charset="0"/>
                <a:cs typeface="Times New Roman" pitchFamily="18" charset="0"/>
              </a:rPr>
              <a:t>a face value among </a:t>
            </a:r>
            <a:r>
              <a:rPr lang="en-IN" sz="4800" dirty="0" smtClean="0">
                <a:latin typeface="Times New Roman" pitchFamily="18" charset="0"/>
                <a:cs typeface="Times New Roman" pitchFamily="18" charset="0"/>
              </a:rPr>
              <a:t>competitors</a:t>
            </a:r>
          </a:p>
          <a:p>
            <a:pPr algn="just"/>
            <a:r>
              <a:rPr lang="en-IN" sz="4800" dirty="0" smtClean="0">
                <a:latin typeface="Times New Roman" pitchFamily="18" charset="0"/>
                <a:cs typeface="Times New Roman" pitchFamily="18" charset="0"/>
              </a:rPr>
              <a:t>Gives </a:t>
            </a:r>
            <a:r>
              <a:rPr lang="en-IN" sz="4800" dirty="0">
                <a:latin typeface="Times New Roman" pitchFamily="18" charset="0"/>
                <a:cs typeface="Times New Roman" pitchFamily="18" charset="0"/>
              </a:rPr>
              <a:t>a legal recognition to your business </a:t>
            </a:r>
            <a:endParaRPr lang="en-IN" sz="4800" dirty="0" smtClean="0">
              <a:latin typeface="Times New Roman" pitchFamily="18" charset="0"/>
              <a:cs typeface="Times New Roman" pitchFamily="18" charset="0"/>
            </a:endParaRPr>
          </a:p>
          <a:p>
            <a:pPr algn="just"/>
            <a:r>
              <a:rPr lang="en-IN" sz="4800" dirty="0" smtClean="0">
                <a:latin typeface="Times New Roman" pitchFamily="18" charset="0"/>
                <a:cs typeface="Times New Roman" pitchFamily="18" charset="0"/>
              </a:rPr>
              <a:t>‘</a:t>
            </a:r>
            <a:r>
              <a:rPr lang="en-IN" sz="4800" dirty="0">
                <a:latin typeface="Times New Roman" pitchFamily="18" charset="0"/>
                <a:cs typeface="Times New Roman" pitchFamily="18" charset="0"/>
              </a:rPr>
              <a:t>Monopoly’ business name or brand </a:t>
            </a:r>
            <a:r>
              <a:rPr lang="en-IN" sz="4800" dirty="0" smtClean="0">
                <a:latin typeface="Times New Roman" pitchFamily="18" charset="0"/>
                <a:cs typeface="Times New Roman" pitchFamily="18" charset="0"/>
              </a:rPr>
              <a:t>name</a:t>
            </a:r>
            <a:endParaRPr lang="en-IN" sz="4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a:xfrm>
            <a:off x="685800" y="2095500"/>
            <a:ext cx="16459200" cy="6788945"/>
          </a:xfrm>
        </p:spPr>
        <p:txBody>
          <a:bodyPr>
            <a:noAutofit/>
          </a:bodyPr>
          <a:lstStyle/>
          <a:p>
            <a:pPr algn="just"/>
            <a:r>
              <a:rPr lang="en-US" sz="3600" dirty="0" smtClean="0">
                <a:latin typeface="Times New Roman" pitchFamily="18" charset="0"/>
                <a:cs typeface="Times New Roman" pitchFamily="18" charset="0"/>
              </a:rPr>
              <a:t>The word copyright is a mixture of two words – ‘copy’ and ‘right’. To be more precise copyright means ‘right to copy’, wherein only the creator or his authorized person has a right to reproduce a work.</a:t>
            </a:r>
          </a:p>
          <a:p>
            <a:pPr algn="just"/>
            <a:r>
              <a:rPr lang="en-US" sz="3600" dirty="0" smtClean="0">
                <a:latin typeface="Times New Roman" pitchFamily="18" charset="0"/>
                <a:cs typeface="Times New Roman" pitchFamily="18" charset="0"/>
              </a:rPr>
              <a:t> In simple words, a legal right which is possessed by the owner of Intellectual property is a copyright. “Copyright is a right given by the law to creators of literary, dramatic, musical and artistic works and producers of cinematograph films and sound recordings.</a:t>
            </a:r>
          </a:p>
          <a:p>
            <a:pPr algn="just"/>
            <a:r>
              <a:rPr lang="en-US" sz="3600" dirty="0" smtClean="0"/>
              <a:t>Section 13 of  Copyright Act, 1957 states that the copyright can be given only for the original work. Copyright is usually provided for 60 years.</a:t>
            </a:r>
            <a:endParaRPr lang="en-US" sz="36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5A4A5"/>
        </a:solidFill>
        <a:effectLst/>
      </p:bgPr>
    </p:bg>
    <p:spTree>
      <p:nvGrpSpPr>
        <p:cNvPr id="1" name=""/>
        <p:cNvGrpSpPr/>
        <p:nvPr/>
      </p:nvGrpSpPr>
      <p:grpSpPr>
        <a:xfrm>
          <a:off x="0" y="0"/>
          <a:ext cx="0" cy="0"/>
          <a:chOff x="0" y="0"/>
          <a:chExt cx="0" cy="0"/>
        </a:xfrm>
      </p:grpSpPr>
      <p:sp>
        <p:nvSpPr>
          <p:cNvPr id="2" name="AutoShape 2"/>
          <p:cNvSpPr/>
          <p:nvPr/>
        </p:nvSpPr>
        <p:spPr>
          <a:xfrm>
            <a:off x="457200" y="495300"/>
            <a:ext cx="16104488" cy="9601200"/>
          </a:xfrm>
          <a:prstGeom prst="rect">
            <a:avLst/>
          </a:prstGeom>
          <a:solidFill>
            <a:srgbClr val="FDCBDF"/>
          </a:solidFill>
        </p:spPr>
      </p:sp>
      <p:sp>
        <p:nvSpPr>
          <p:cNvPr id="3" name="TextBox 3"/>
          <p:cNvSpPr txBox="1"/>
          <p:nvPr/>
        </p:nvSpPr>
        <p:spPr>
          <a:xfrm>
            <a:off x="546011" y="2350499"/>
            <a:ext cx="6866178" cy="948978"/>
          </a:xfrm>
          <a:prstGeom prst="rect">
            <a:avLst/>
          </a:prstGeom>
        </p:spPr>
        <p:txBody>
          <a:bodyPr lIns="0" tIns="0" rIns="0" bIns="0" rtlCol="0" anchor="t">
            <a:spAutoFit/>
          </a:bodyPr>
          <a:lstStyle/>
          <a:p>
            <a:pPr>
              <a:lnSpc>
                <a:spcPts val="3712"/>
              </a:lnSpc>
            </a:pPr>
            <a:r>
              <a:rPr lang="en-US" sz="3400" spc="-82" dirty="0">
                <a:solidFill>
                  <a:srgbClr val="191769"/>
                </a:solidFill>
                <a:latin typeface="HK Grotesk Light Bold"/>
              </a:rPr>
              <a:t>“original works of authorship”</a:t>
            </a:r>
          </a:p>
          <a:p>
            <a:pPr>
              <a:lnSpc>
                <a:spcPts val="3712"/>
              </a:lnSpc>
              <a:spcBef>
                <a:spcPct val="0"/>
              </a:spcBef>
            </a:pPr>
            <a:r>
              <a:rPr lang="en-US" sz="3400" spc="-82" dirty="0">
                <a:solidFill>
                  <a:srgbClr val="191769"/>
                </a:solidFill>
                <a:latin typeface="HK Grotesk Light Bold"/>
              </a:rPr>
              <a:t>“a tangible form of expression.”</a:t>
            </a:r>
          </a:p>
        </p:txBody>
      </p:sp>
      <p:grpSp>
        <p:nvGrpSpPr>
          <p:cNvPr id="4" name="Group 4"/>
          <p:cNvGrpSpPr/>
          <p:nvPr/>
        </p:nvGrpSpPr>
        <p:grpSpPr>
          <a:xfrm>
            <a:off x="6788734" y="3314700"/>
            <a:ext cx="8404063" cy="5715000"/>
            <a:chOff x="-1" y="266700"/>
            <a:chExt cx="11205416" cy="6359149"/>
          </a:xfrm>
        </p:grpSpPr>
        <p:sp>
          <p:nvSpPr>
            <p:cNvPr id="5" name="TextBox 5"/>
            <p:cNvSpPr txBox="1"/>
            <p:nvPr/>
          </p:nvSpPr>
          <p:spPr>
            <a:xfrm>
              <a:off x="-1" y="2864050"/>
              <a:ext cx="9541152" cy="3761799"/>
            </a:xfrm>
            <a:prstGeom prst="rect">
              <a:avLst/>
            </a:prstGeom>
          </p:spPr>
          <p:txBody>
            <a:bodyPr wrap="square" lIns="0" tIns="0" rIns="0" bIns="0" rtlCol="0" anchor="t">
              <a:spAutoFit/>
            </a:bodyPr>
            <a:lstStyle/>
            <a:p>
              <a:pPr>
                <a:lnSpc>
                  <a:spcPts val="3829"/>
                </a:lnSpc>
              </a:pPr>
              <a:r>
                <a:rPr lang="en-US" sz="3400" u="sng" spc="-86" dirty="0">
                  <a:solidFill>
                    <a:srgbClr val="191769"/>
                  </a:solidFill>
                  <a:latin typeface="HK Grotesk Bold Bold"/>
                </a:rPr>
                <a:t>An exclusive legal right granted to the creators of intellectual work.</a:t>
              </a:r>
            </a:p>
            <a:p>
              <a:pPr>
                <a:lnSpc>
                  <a:spcPts val="3829"/>
                </a:lnSpc>
              </a:pPr>
              <a:endParaRPr lang="en-US" sz="3400" u="sng" spc="-86" dirty="0">
                <a:solidFill>
                  <a:srgbClr val="191769"/>
                </a:solidFill>
                <a:latin typeface="HK Grotesk Bold Bold"/>
              </a:endParaRPr>
            </a:p>
            <a:p>
              <a:pPr algn="just">
                <a:lnSpc>
                  <a:spcPts val="3829"/>
                </a:lnSpc>
                <a:spcBef>
                  <a:spcPct val="0"/>
                </a:spcBef>
              </a:pPr>
              <a:r>
                <a:rPr lang="en-US" sz="3400" spc="-86" dirty="0">
                  <a:solidFill>
                    <a:srgbClr val="191769"/>
                  </a:solidFill>
                  <a:latin typeface="HK Grotesk Bold Bold"/>
                </a:rPr>
                <a:t>Copyright owner has rights to reproduce, translate, adapt, perform, distribute and publicly display the work, etc.</a:t>
              </a:r>
            </a:p>
          </p:txBody>
        </p:sp>
        <p:sp>
          <p:nvSpPr>
            <p:cNvPr id="6" name="TextBox 6"/>
            <p:cNvSpPr txBox="1"/>
            <p:nvPr/>
          </p:nvSpPr>
          <p:spPr>
            <a:xfrm>
              <a:off x="0" y="266700"/>
              <a:ext cx="11205415" cy="1373648"/>
            </a:xfrm>
            <a:prstGeom prst="rect">
              <a:avLst/>
            </a:prstGeom>
          </p:spPr>
          <p:txBody>
            <a:bodyPr lIns="0" tIns="0" rIns="0" bIns="0" rtlCol="0" anchor="t">
              <a:spAutoFit/>
            </a:bodyPr>
            <a:lstStyle/>
            <a:p>
              <a:pPr>
                <a:lnSpc>
                  <a:spcPts val="11520"/>
                </a:lnSpc>
              </a:pPr>
              <a:r>
                <a:rPr lang="en-US" sz="4400" spc="-300" dirty="0">
                  <a:solidFill>
                    <a:srgbClr val="FFFFFF"/>
                  </a:solidFill>
                  <a:latin typeface="HK Grotesk Bold Bold"/>
                </a:rPr>
                <a:t>COPYRIGHT</a:t>
              </a:r>
            </a:p>
          </p:txBody>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46004" y="5610339"/>
            <a:ext cx="3882876" cy="4114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5A4A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142492"/>
            <a:ext cx="18288000" cy="80020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5A4A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660078"/>
            <a:ext cx="18288000" cy="69668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85901"/>
            <a:ext cx="16459200" cy="7703352"/>
          </a:xfrm>
        </p:spPr>
        <p:txBody>
          <a:bodyPr>
            <a:normAutofit/>
          </a:bodyPr>
          <a:lstStyle/>
          <a:p>
            <a:pPr algn="just"/>
            <a:r>
              <a:rPr lang="en-US" sz="4400" dirty="0" smtClean="0">
                <a:latin typeface="Times New Roman" pitchFamily="18" charset="0"/>
                <a:cs typeface="Times New Roman" pitchFamily="18" charset="0"/>
              </a:rPr>
              <a:t>Over the past two decades, intellectual property rights have grown to a stature from where it plays a major role in the development of global economy. Intellectual property is everywhere, • i.e., the music you listen to, the technology that makes your phone work, the design of your </a:t>
            </a:r>
            <a:r>
              <a:rPr lang="en-US" sz="4400" dirty="0" err="1" smtClean="0">
                <a:latin typeface="Times New Roman" pitchFamily="18" charset="0"/>
                <a:cs typeface="Times New Roman" pitchFamily="18" charset="0"/>
              </a:rPr>
              <a:t>favourite</a:t>
            </a:r>
            <a:r>
              <a:rPr lang="en-US" sz="4400" dirty="0" smtClean="0">
                <a:latin typeface="Times New Roman" pitchFamily="18" charset="0"/>
                <a:cs typeface="Times New Roman" pitchFamily="18" charset="0"/>
              </a:rPr>
              <a:t> bike, the logo on your chocolate, etc.</a:t>
            </a:r>
          </a:p>
          <a:p>
            <a:pPr algn="just"/>
            <a:r>
              <a:rPr lang="en-US" sz="4400" dirty="0" smtClean="0">
                <a:latin typeface="Times New Roman" pitchFamily="18" charset="0"/>
                <a:cs typeface="Times New Roman" pitchFamily="18" charset="0"/>
              </a:rPr>
              <a:t> It exists in all the things you can see — all are the products of human creativity and skill, such as inventions, books, paintings, songs, symbols, names, images, or designs used in business, etc. </a:t>
            </a:r>
            <a:endParaRPr lang="en-US" sz="4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924"/>
        </a:solidFill>
        <a:effectLst/>
      </p:bgPr>
    </p:bg>
    <p:spTree>
      <p:nvGrpSpPr>
        <p:cNvPr id="1" name=""/>
        <p:cNvGrpSpPr/>
        <p:nvPr/>
      </p:nvGrpSpPr>
      <p:grpSpPr>
        <a:xfrm>
          <a:off x="0" y="0"/>
          <a:ext cx="0" cy="0"/>
          <a:chOff x="0" y="0"/>
          <a:chExt cx="0" cy="0"/>
        </a:xfrm>
      </p:grpSpPr>
      <p:sp>
        <p:nvSpPr>
          <p:cNvPr id="2" name="AutoShape 2"/>
          <p:cNvSpPr/>
          <p:nvPr/>
        </p:nvSpPr>
        <p:spPr>
          <a:xfrm>
            <a:off x="9144000" y="0"/>
            <a:ext cx="9144000" cy="10287000"/>
          </a:xfrm>
          <a:prstGeom prst="rect">
            <a:avLst/>
          </a:prstGeom>
          <a:solidFill>
            <a:srgbClr val="29285D"/>
          </a:solidFill>
        </p:spPr>
      </p:sp>
      <p:sp>
        <p:nvSpPr>
          <p:cNvPr id="3" name="TextBox 3"/>
          <p:cNvSpPr txBox="1"/>
          <p:nvPr/>
        </p:nvSpPr>
        <p:spPr>
          <a:xfrm>
            <a:off x="1028700" y="2216156"/>
            <a:ext cx="7699036" cy="3718967"/>
          </a:xfrm>
          <a:prstGeom prst="rect">
            <a:avLst/>
          </a:prstGeom>
        </p:spPr>
        <p:txBody>
          <a:bodyPr lIns="0" tIns="0" rIns="0" bIns="0" rtlCol="0" anchor="t">
            <a:spAutoFit/>
          </a:bodyPr>
          <a:lstStyle/>
          <a:p>
            <a:pPr>
              <a:lnSpc>
                <a:spcPts val="5800"/>
              </a:lnSpc>
              <a:spcBef>
                <a:spcPts val="4350"/>
              </a:spcBef>
            </a:pPr>
            <a:r>
              <a:rPr lang="en-US" sz="3900" dirty="0">
                <a:solidFill>
                  <a:srgbClr val="191769"/>
                </a:solidFill>
                <a:latin typeface="Open Sans"/>
              </a:rPr>
              <a:t>The property, which is created with intellect such as inventions, books, paintings, songs, names, images, or designs used in business, etc</a:t>
            </a:r>
          </a:p>
        </p:txBody>
      </p:sp>
      <p:sp>
        <p:nvSpPr>
          <p:cNvPr id="4" name="TextBox 4"/>
          <p:cNvSpPr txBox="1"/>
          <p:nvPr/>
        </p:nvSpPr>
        <p:spPr>
          <a:xfrm>
            <a:off x="10657043" y="6334130"/>
            <a:ext cx="6602266" cy="2975173"/>
          </a:xfrm>
          <a:prstGeom prst="rect">
            <a:avLst/>
          </a:prstGeom>
        </p:spPr>
        <p:txBody>
          <a:bodyPr lIns="0" tIns="0" rIns="0" bIns="0" rtlCol="0" anchor="t">
            <a:spAutoFit/>
          </a:bodyPr>
          <a:lstStyle/>
          <a:p>
            <a:pPr>
              <a:lnSpc>
                <a:spcPts val="5800"/>
              </a:lnSpc>
              <a:spcBef>
                <a:spcPts val="4350"/>
              </a:spcBef>
            </a:pPr>
            <a:r>
              <a:rPr lang="en-US" sz="3900" dirty="0">
                <a:solidFill>
                  <a:srgbClr val="FFFFFF"/>
                </a:solidFill>
                <a:latin typeface="Open Sans"/>
              </a:rPr>
              <a:t>Exclusive rights given to person over the creation of their minds for certain periods of time.</a:t>
            </a:r>
          </a:p>
        </p:txBody>
      </p:sp>
      <p:sp>
        <p:nvSpPr>
          <p:cNvPr id="5" name="TextBox 5"/>
          <p:cNvSpPr txBox="1"/>
          <p:nvPr/>
        </p:nvSpPr>
        <p:spPr>
          <a:xfrm>
            <a:off x="1028700" y="1066805"/>
            <a:ext cx="6826100" cy="718145"/>
          </a:xfrm>
          <a:prstGeom prst="rect">
            <a:avLst/>
          </a:prstGeom>
        </p:spPr>
        <p:txBody>
          <a:bodyPr lIns="0" tIns="0" rIns="0" bIns="0" rtlCol="0" anchor="t">
            <a:spAutoFit/>
          </a:bodyPr>
          <a:lstStyle/>
          <a:p>
            <a:pPr>
              <a:lnSpc>
                <a:spcPts val="5550"/>
              </a:lnSpc>
              <a:spcBef>
                <a:spcPct val="0"/>
              </a:spcBef>
            </a:pPr>
            <a:r>
              <a:rPr lang="en-US" sz="5000" u="sng" spc="-125" dirty="0">
                <a:solidFill>
                  <a:srgbClr val="191769"/>
                </a:solidFill>
                <a:latin typeface="HK Grotesk Bold Bold"/>
              </a:rPr>
              <a:t>Intellectual Property (IP)</a:t>
            </a:r>
          </a:p>
        </p:txBody>
      </p:sp>
      <p:sp>
        <p:nvSpPr>
          <p:cNvPr id="6" name="TextBox 6"/>
          <p:cNvSpPr txBox="1"/>
          <p:nvPr/>
        </p:nvSpPr>
        <p:spPr>
          <a:xfrm>
            <a:off x="10190591" y="4448180"/>
            <a:ext cx="7050834" cy="1436291"/>
          </a:xfrm>
          <a:prstGeom prst="rect">
            <a:avLst/>
          </a:prstGeom>
        </p:spPr>
        <p:txBody>
          <a:bodyPr lIns="0" tIns="0" rIns="0" bIns="0" rtlCol="0" anchor="t">
            <a:spAutoFit/>
          </a:bodyPr>
          <a:lstStyle/>
          <a:p>
            <a:pPr>
              <a:lnSpc>
                <a:spcPts val="5550"/>
              </a:lnSpc>
              <a:spcBef>
                <a:spcPct val="0"/>
              </a:spcBef>
            </a:pPr>
            <a:r>
              <a:rPr lang="en-US" sz="5000" u="sng" spc="-125" dirty="0">
                <a:solidFill>
                  <a:srgbClr val="FFFFFF"/>
                </a:solidFill>
                <a:latin typeface="HK Grotesk Bold Bold"/>
              </a:rPr>
              <a:t>Intellectual property right (IPR)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66800" y="2400300"/>
            <a:ext cx="16230600" cy="9539"/>
          </a:xfrm>
          <a:prstGeom prst="rect">
            <a:avLst/>
          </a:prstGeom>
          <a:solidFill>
            <a:srgbClr val="29285D">
              <a:alpha val="19608"/>
            </a:srgbClr>
          </a:solidFill>
        </p:spPr>
      </p:sp>
      <p:sp>
        <p:nvSpPr>
          <p:cNvPr id="3" name="TextBox 3"/>
          <p:cNvSpPr txBox="1"/>
          <p:nvPr/>
        </p:nvSpPr>
        <p:spPr>
          <a:xfrm>
            <a:off x="1028700" y="419100"/>
            <a:ext cx="16230600" cy="1410643"/>
          </a:xfrm>
          <a:prstGeom prst="rect">
            <a:avLst/>
          </a:prstGeom>
        </p:spPr>
        <p:txBody>
          <a:bodyPr wrap="square" lIns="0" tIns="0" rIns="0" bIns="0" rtlCol="0" anchor="t">
            <a:spAutoFit/>
          </a:bodyPr>
          <a:lstStyle/>
          <a:p>
            <a:pPr>
              <a:lnSpc>
                <a:spcPts val="5545"/>
              </a:lnSpc>
              <a:spcBef>
                <a:spcPct val="0"/>
              </a:spcBef>
            </a:pPr>
            <a:r>
              <a:rPr lang="en-US" sz="5500" dirty="0">
                <a:solidFill>
                  <a:srgbClr val="191769"/>
                </a:solidFill>
                <a:latin typeface="HK Grotesk Bold"/>
              </a:rPr>
              <a:t>Major laws for the protection of Intellectual Property in India</a:t>
            </a:r>
          </a:p>
        </p:txBody>
      </p:sp>
      <p:grpSp>
        <p:nvGrpSpPr>
          <p:cNvPr id="4" name="Group 4"/>
          <p:cNvGrpSpPr/>
          <p:nvPr/>
        </p:nvGrpSpPr>
        <p:grpSpPr>
          <a:xfrm>
            <a:off x="1028707" y="2552700"/>
            <a:ext cx="2899734" cy="5360046"/>
            <a:chOff x="0" y="0"/>
            <a:chExt cx="3866311" cy="4518920"/>
          </a:xfrm>
        </p:grpSpPr>
        <p:sp>
          <p:nvSpPr>
            <p:cNvPr id="5" name="AutoShape 5"/>
            <p:cNvSpPr/>
            <p:nvPr/>
          </p:nvSpPr>
          <p:spPr>
            <a:xfrm>
              <a:off x="0" y="0"/>
              <a:ext cx="308296" cy="307510"/>
            </a:xfrm>
            <a:prstGeom prst="rect">
              <a:avLst/>
            </a:prstGeom>
            <a:solidFill>
              <a:srgbClr val="FFC924"/>
            </a:solidFill>
          </p:spPr>
        </p:sp>
        <p:sp>
          <p:nvSpPr>
            <p:cNvPr id="6" name="TextBox 6"/>
            <p:cNvSpPr txBox="1"/>
            <p:nvPr/>
          </p:nvSpPr>
          <p:spPr>
            <a:xfrm>
              <a:off x="0" y="1322354"/>
              <a:ext cx="3866311" cy="1168430"/>
            </a:xfrm>
            <a:prstGeom prst="rect">
              <a:avLst/>
            </a:prstGeom>
          </p:spPr>
          <p:txBody>
            <a:bodyPr lIns="0" tIns="0" rIns="0" bIns="0" rtlCol="0" anchor="t">
              <a:spAutoFit/>
            </a:bodyPr>
            <a:lstStyle/>
            <a:p>
              <a:pPr>
                <a:lnSpc>
                  <a:spcPts val="3739"/>
                </a:lnSpc>
              </a:pPr>
              <a:r>
                <a:rPr lang="en-US" sz="2900" spc="-73" dirty="0">
                  <a:solidFill>
                    <a:srgbClr val="191769"/>
                  </a:solidFill>
                  <a:latin typeface="HK Grotesk Bold Bold"/>
                </a:rPr>
                <a:t>The Patents act 1970</a:t>
              </a:r>
            </a:p>
          </p:txBody>
        </p:sp>
        <p:sp>
          <p:nvSpPr>
            <p:cNvPr id="7" name="TextBox 7"/>
            <p:cNvSpPr txBox="1"/>
            <p:nvPr/>
          </p:nvSpPr>
          <p:spPr>
            <a:xfrm>
              <a:off x="0" y="2248481"/>
              <a:ext cx="3866311" cy="2270439"/>
            </a:xfrm>
            <a:prstGeom prst="rect">
              <a:avLst/>
            </a:prstGeom>
          </p:spPr>
          <p:txBody>
            <a:bodyPr wrap="square" lIns="0" tIns="0" rIns="0" bIns="0" rtlCol="0" anchor="t">
              <a:spAutoFit/>
            </a:bodyPr>
            <a:lstStyle/>
            <a:p>
              <a:pPr>
                <a:lnSpc>
                  <a:spcPts val="4200"/>
                </a:lnSpc>
              </a:pPr>
              <a:r>
                <a:rPr lang="en-US" sz="3000" dirty="0">
                  <a:solidFill>
                    <a:srgbClr val="191769"/>
                  </a:solidFill>
                  <a:latin typeface="Open Sans"/>
                </a:rPr>
                <a:t>Amend by the patents (Amendment) act, </a:t>
              </a:r>
              <a:r>
                <a:rPr lang="en-US" sz="3000" dirty="0" smtClean="0">
                  <a:solidFill>
                    <a:srgbClr val="191769"/>
                  </a:solidFill>
                  <a:latin typeface="Open Sans"/>
                </a:rPr>
                <a:t>1999,2002, 2005 &amp; 2006</a:t>
              </a:r>
              <a:endParaRPr lang="en-US" sz="3000" dirty="0">
                <a:solidFill>
                  <a:srgbClr val="191769"/>
                </a:solidFill>
                <a:latin typeface="Open Sans"/>
              </a:endParaRPr>
            </a:p>
          </p:txBody>
        </p:sp>
      </p:grpSp>
      <p:grpSp>
        <p:nvGrpSpPr>
          <p:cNvPr id="8" name="Group 8"/>
          <p:cNvGrpSpPr/>
          <p:nvPr/>
        </p:nvGrpSpPr>
        <p:grpSpPr>
          <a:xfrm>
            <a:off x="12404687" y="3162301"/>
            <a:ext cx="2870987" cy="2036611"/>
            <a:chOff x="0" y="0"/>
            <a:chExt cx="3827982" cy="1046085"/>
          </a:xfrm>
        </p:grpSpPr>
        <p:sp>
          <p:nvSpPr>
            <p:cNvPr id="9" name="AutoShape 9"/>
            <p:cNvSpPr/>
            <p:nvPr/>
          </p:nvSpPr>
          <p:spPr>
            <a:xfrm>
              <a:off x="0" y="0"/>
              <a:ext cx="295446" cy="294693"/>
            </a:xfrm>
            <a:prstGeom prst="rect">
              <a:avLst/>
            </a:prstGeom>
            <a:solidFill>
              <a:srgbClr val="469BD8"/>
            </a:solidFill>
          </p:spPr>
        </p:sp>
        <p:sp>
          <p:nvSpPr>
            <p:cNvPr id="10" name="TextBox 10"/>
            <p:cNvSpPr txBox="1"/>
            <p:nvPr/>
          </p:nvSpPr>
          <p:spPr>
            <a:xfrm>
              <a:off x="122817" y="430533"/>
              <a:ext cx="3705165" cy="615552"/>
            </a:xfrm>
            <a:prstGeom prst="rect">
              <a:avLst/>
            </a:prstGeom>
          </p:spPr>
          <p:txBody>
            <a:bodyPr lIns="0" tIns="0" rIns="0" bIns="0" rtlCol="0" anchor="t">
              <a:spAutoFit/>
            </a:bodyPr>
            <a:lstStyle/>
            <a:p>
              <a:pPr>
                <a:lnSpc>
                  <a:spcPts val="3584"/>
                </a:lnSpc>
              </a:pPr>
              <a:r>
                <a:rPr lang="en-US" sz="2900" spc="-70" dirty="0">
                  <a:solidFill>
                    <a:srgbClr val="191769"/>
                  </a:solidFill>
                  <a:latin typeface="HK Grotesk Bold Bold"/>
                </a:rPr>
                <a:t>Design act 2000</a:t>
              </a:r>
            </a:p>
          </p:txBody>
        </p:sp>
      </p:grpSp>
      <p:grpSp>
        <p:nvGrpSpPr>
          <p:cNvPr id="11" name="Group 11"/>
          <p:cNvGrpSpPr/>
          <p:nvPr/>
        </p:nvGrpSpPr>
        <p:grpSpPr>
          <a:xfrm>
            <a:off x="4691579" y="2781300"/>
            <a:ext cx="2778874" cy="1837730"/>
            <a:chOff x="0" y="0"/>
            <a:chExt cx="3705165" cy="1018153"/>
          </a:xfrm>
        </p:grpSpPr>
        <p:sp>
          <p:nvSpPr>
            <p:cNvPr id="12" name="AutoShape 12"/>
            <p:cNvSpPr/>
            <p:nvPr/>
          </p:nvSpPr>
          <p:spPr>
            <a:xfrm>
              <a:off x="0" y="0"/>
              <a:ext cx="295446" cy="294693"/>
            </a:xfrm>
            <a:prstGeom prst="rect">
              <a:avLst/>
            </a:prstGeom>
            <a:solidFill>
              <a:srgbClr val="DF682D"/>
            </a:solidFill>
          </p:spPr>
        </p:sp>
        <p:sp>
          <p:nvSpPr>
            <p:cNvPr id="13" name="TextBox 13"/>
            <p:cNvSpPr txBox="1"/>
            <p:nvPr/>
          </p:nvSpPr>
          <p:spPr>
            <a:xfrm>
              <a:off x="0" y="506603"/>
              <a:ext cx="3705165" cy="511550"/>
            </a:xfrm>
            <a:prstGeom prst="rect">
              <a:avLst/>
            </a:prstGeom>
          </p:spPr>
          <p:txBody>
            <a:bodyPr wrap="square" lIns="0" tIns="0" rIns="0" bIns="0" rtlCol="0" anchor="t">
              <a:spAutoFit/>
            </a:bodyPr>
            <a:lstStyle/>
            <a:p>
              <a:pPr>
                <a:lnSpc>
                  <a:spcPts val="3584"/>
                </a:lnSpc>
              </a:pPr>
              <a:r>
                <a:rPr lang="en-US" sz="2900" spc="-70" dirty="0">
                  <a:solidFill>
                    <a:srgbClr val="191769"/>
                  </a:solidFill>
                  <a:latin typeface="HK Grotesk Bold Bold"/>
                </a:rPr>
                <a:t>Trademark Act 1999</a:t>
              </a:r>
            </a:p>
          </p:txBody>
        </p:sp>
      </p:grpSp>
      <p:grpSp>
        <p:nvGrpSpPr>
          <p:cNvPr id="14" name="Group 14"/>
          <p:cNvGrpSpPr/>
          <p:nvPr/>
        </p:nvGrpSpPr>
        <p:grpSpPr>
          <a:xfrm>
            <a:off x="8386221" y="2552700"/>
            <a:ext cx="2778874" cy="4674246"/>
            <a:chOff x="0" y="0"/>
            <a:chExt cx="3705165" cy="3908473"/>
          </a:xfrm>
        </p:grpSpPr>
        <p:sp>
          <p:nvSpPr>
            <p:cNvPr id="15" name="AutoShape 15"/>
            <p:cNvSpPr/>
            <p:nvPr/>
          </p:nvSpPr>
          <p:spPr>
            <a:xfrm>
              <a:off x="0" y="0"/>
              <a:ext cx="295446" cy="294693"/>
            </a:xfrm>
            <a:prstGeom prst="rect">
              <a:avLst/>
            </a:prstGeom>
            <a:solidFill>
              <a:srgbClr val="62A25D"/>
            </a:solidFill>
          </p:spPr>
        </p:sp>
        <p:sp>
          <p:nvSpPr>
            <p:cNvPr id="16" name="TextBox 16"/>
            <p:cNvSpPr txBox="1"/>
            <p:nvPr/>
          </p:nvSpPr>
          <p:spPr>
            <a:xfrm>
              <a:off x="0" y="700879"/>
              <a:ext cx="3705165" cy="772063"/>
            </a:xfrm>
            <a:prstGeom prst="rect">
              <a:avLst/>
            </a:prstGeom>
          </p:spPr>
          <p:txBody>
            <a:bodyPr wrap="square" lIns="0" tIns="0" rIns="0" bIns="0" rtlCol="0" anchor="t">
              <a:spAutoFit/>
            </a:bodyPr>
            <a:lstStyle/>
            <a:p>
              <a:pPr>
                <a:lnSpc>
                  <a:spcPts val="3584"/>
                </a:lnSpc>
              </a:pPr>
              <a:r>
                <a:rPr lang="en-US" sz="2900" spc="-70" dirty="0">
                  <a:solidFill>
                    <a:srgbClr val="191769"/>
                  </a:solidFill>
                  <a:latin typeface="HK Grotesk Bold Bold"/>
                </a:rPr>
                <a:t>Copyrights act 1957</a:t>
              </a:r>
            </a:p>
          </p:txBody>
        </p:sp>
        <p:sp>
          <p:nvSpPr>
            <p:cNvPr id="17" name="TextBox 17"/>
            <p:cNvSpPr txBox="1"/>
            <p:nvPr/>
          </p:nvSpPr>
          <p:spPr>
            <a:xfrm>
              <a:off x="0" y="1656624"/>
              <a:ext cx="3705165" cy="2251849"/>
            </a:xfrm>
            <a:prstGeom prst="rect">
              <a:avLst/>
            </a:prstGeom>
          </p:spPr>
          <p:txBody>
            <a:bodyPr wrap="square" lIns="0" tIns="0" rIns="0" bIns="0" rtlCol="0" anchor="t">
              <a:spAutoFit/>
            </a:bodyPr>
            <a:lstStyle/>
            <a:p>
              <a:pPr>
                <a:lnSpc>
                  <a:spcPts val="4200"/>
                </a:lnSpc>
              </a:pPr>
              <a:r>
                <a:rPr lang="en-US" sz="3000" dirty="0">
                  <a:solidFill>
                    <a:srgbClr val="191769"/>
                  </a:solidFill>
                  <a:latin typeface="Open Sans"/>
                </a:rPr>
                <a:t>Amend by the copyright (Amendment) acts, 1994, 1999 &amp; 2012</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90600" y="3086100"/>
            <a:ext cx="16230600" cy="9539"/>
          </a:xfrm>
          <a:prstGeom prst="rect">
            <a:avLst/>
          </a:prstGeom>
          <a:solidFill>
            <a:srgbClr val="29285D">
              <a:alpha val="19608"/>
            </a:srgbClr>
          </a:solidFill>
        </p:spPr>
      </p:sp>
      <p:sp>
        <p:nvSpPr>
          <p:cNvPr id="3" name="TextBox 3"/>
          <p:cNvSpPr txBox="1"/>
          <p:nvPr/>
        </p:nvSpPr>
        <p:spPr>
          <a:xfrm>
            <a:off x="1028700" y="647700"/>
            <a:ext cx="16230600" cy="1410643"/>
          </a:xfrm>
          <a:prstGeom prst="rect">
            <a:avLst/>
          </a:prstGeom>
        </p:spPr>
        <p:txBody>
          <a:bodyPr wrap="square" lIns="0" tIns="0" rIns="0" bIns="0" rtlCol="0" anchor="t">
            <a:spAutoFit/>
          </a:bodyPr>
          <a:lstStyle/>
          <a:p>
            <a:pPr>
              <a:lnSpc>
                <a:spcPts val="5545"/>
              </a:lnSpc>
              <a:spcBef>
                <a:spcPct val="0"/>
              </a:spcBef>
            </a:pPr>
            <a:r>
              <a:rPr lang="en-US" sz="5500" dirty="0">
                <a:solidFill>
                  <a:srgbClr val="191769"/>
                </a:solidFill>
                <a:latin typeface="HK Grotesk Bold"/>
              </a:rPr>
              <a:t>Major laws for the protection of Intellectual Property in India</a:t>
            </a:r>
          </a:p>
        </p:txBody>
      </p:sp>
      <p:grpSp>
        <p:nvGrpSpPr>
          <p:cNvPr id="4" name="Group 4"/>
          <p:cNvGrpSpPr/>
          <p:nvPr/>
        </p:nvGrpSpPr>
        <p:grpSpPr>
          <a:xfrm>
            <a:off x="1028707" y="3467100"/>
            <a:ext cx="2899734" cy="3134444"/>
            <a:chOff x="0" y="0"/>
            <a:chExt cx="3866311" cy="2692486"/>
          </a:xfrm>
        </p:grpSpPr>
        <p:sp>
          <p:nvSpPr>
            <p:cNvPr id="5" name="AutoShape 5"/>
            <p:cNvSpPr/>
            <p:nvPr/>
          </p:nvSpPr>
          <p:spPr>
            <a:xfrm>
              <a:off x="0" y="0"/>
              <a:ext cx="308296" cy="307510"/>
            </a:xfrm>
            <a:prstGeom prst="rect">
              <a:avLst/>
            </a:prstGeom>
            <a:solidFill>
              <a:srgbClr val="FFC924"/>
            </a:solidFill>
          </p:spPr>
        </p:sp>
        <p:sp>
          <p:nvSpPr>
            <p:cNvPr id="6" name="TextBox 6"/>
            <p:cNvSpPr txBox="1"/>
            <p:nvPr/>
          </p:nvSpPr>
          <p:spPr>
            <a:xfrm>
              <a:off x="0" y="654558"/>
              <a:ext cx="3866311" cy="2037928"/>
            </a:xfrm>
            <a:prstGeom prst="rect">
              <a:avLst/>
            </a:prstGeom>
          </p:spPr>
          <p:txBody>
            <a:bodyPr wrap="square" lIns="0" tIns="0" rIns="0" bIns="0" rtlCol="0" anchor="t">
              <a:spAutoFit/>
            </a:bodyPr>
            <a:lstStyle/>
            <a:p>
              <a:pPr>
                <a:lnSpc>
                  <a:spcPts val="3739"/>
                </a:lnSpc>
              </a:pPr>
              <a:r>
                <a:rPr lang="en-US" sz="2900" spc="-73" dirty="0">
                  <a:solidFill>
                    <a:srgbClr val="191769"/>
                  </a:solidFill>
                  <a:latin typeface="HK Grotesk Bold Bold"/>
                </a:rPr>
                <a:t>The geographical indication of goods (Registration and protection) act 1999 </a:t>
              </a:r>
            </a:p>
          </p:txBody>
        </p:sp>
      </p:grpSp>
      <p:grpSp>
        <p:nvGrpSpPr>
          <p:cNvPr id="7" name="Group 7"/>
          <p:cNvGrpSpPr/>
          <p:nvPr/>
        </p:nvGrpSpPr>
        <p:grpSpPr>
          <a:xfrm>
            <a:off x="4691579" y="3467100"/>
            <a:ext cx="2778874" cy="2608659"/>
            <a:chOff x="0" y="0"/>
            <a:chExt cx="3705165" cy="2047584"/>
          </a:xfrm>
        </p:grpSpPr>
        <p:sp>
          <p:nvSpPr>
            <p:cNvPr id="8" name="AutoShape 8"/>
            <p:cNvSpPr/>
            <p:nvPr/>
          </p:nvSpPr>
          <p:spPr>
            <a:xfrm>
              <a:off x="0" y="0"/>
              <a:ext cx="295446" cy="294693"/>
            </a:xfrm>
            <a:prstGeom prst="rect">
              <a:avLst/>
            </a:prstGeom>
            <a:solidFill>
              <a:srgbClr val="DF682D"/>
            </a:solidFill>
          </p:spPr>
        </p:sp>
        <p:sp>
          <p:nvSpPr>
            <p:cNvPr id="9" name="TextBox 9"/>
            <p:cNvSpPr txBox="1"/>
            <p:nvPr/>
          </p:nvSpPr>
          <p:spPr>
            <a:xfrm>
              <a:off x="0" y="598108"/>
              <a:ext cx="3705165" cy="1449476"/>
            </a:xfrm>
            <a:prstGeom prst="rect">
              <a:avLst/>
            </a:prstGeom>
          </p:spPr>
          <p:txBody>
            <a:bodyPr wrap="square" lIns="0" tIns="0" rIns="0" bIns="0" rtlCol="0" anchor="t">
              <a:spAutoFit/>
            </a:bodyPr>
            <a:lstStyle/>
            <a:p>
              <a:pPr>
                <a:lnSpc>
                  <a:spcPts val="3584"/>
                </a:lnSpc>
              </a:pPr>
              <a:r>
                <a:rPr lang="en-US" sz="2900" spc="-70" dirty="0">
                  <a:solidFill>
                    <a:srgbClr val="191769"/>
                  </a:solidFill>
                  <a:latin typeface="HK Grotesk Bold Bold"/>
                </a:rPr>
                <a:t>The protection of plan varieties and </a:t>
              </a:r>
              <a:r>
                <a:rPr lang="en-US" sz="2900" spc="-70" dirty="0" smtClean="0">
                  <a:solidFill>
                    <a:srgbClr val="191769"/>
                  </a:solidFill>
                  <a:latin typeface="HK Grotesk Bold Bold"/>
                </a:rPr>
                <a:t>farmers </a:t>
              </a:r>
              <a:r>
                <a:rPr lang="en-US" sz="2900" spc="-70" dirty="0">
                  <a:solidFill>
                    <a:srgbClr val="191769"/>
                  </a:solidFill>
                  <a:latin typeface="HK Grotesk Bold Bold"/>
                </a:rPr>
                <a:t>rights act, 2000</a:t>
              </a:r>
            </a:p>
          </p:txBody>
        </p:sp>
      </p:grpSp>
      <p:grpSp>
        <p:nvGrpSpPr>
          <p:cNvPr id="10" name="Group 10"/>
          <p:cNvGrpSpPr/>
          <p:nvPr/>
        </p:nvGrpSpPr>
        <p:grpSpPr>
          <a:xfrm>
            <a:off x="8386221" y="3390900"/>
            <a:ext cx="2778874" cy="2917924"/>
            <a:chOff x="0" y="0"/>
            <a:chExt cx="3705165" cy="2392495"/>
          </a:xfrm>
        </p:grpSpPr>
        <p:sp>
          <p:nvSpPr>
            <p:cNvPr id="11" name="AutoShape 11"/>
            <p:cNvSpPr/>
            <p:nvPr/>
          </p:nvSpPr>
          <p:spPr>
            <a:xfrm>
              <a:off x="0" y="0"/>
              <a:ext cx="295446" cy="294693"/>
            </a:xfrm>
            <a:prstGeom prst="rect">
              <a:avLst/>
            </a:prstGeom>
            <a:solidFill>
              <a:srgbClr val="62A25D"/>
            </a:solidFill>
          </p:spPr>
        </p:sp>
        <p:sp>
          <p:nvSpPr>
            <p:cNvPr id="12" name="TextBox 12"/>
            <p:cNvSpPr txBox="1"/>
            <p:nvPr/>
          </p:nvSpPr>
          <p:spPr>
            <a:xfrm>
              <a:off x="0" y="499830"/>
              <a:ext cx="3705165" cy="1892665"/>
            </a:xfrm>
            <a:prstGeom prst="rect">
              <a:avLst/>
            </a:prstGeom>
          </p:spPr>
          <p:txBody>
            <a:bodyPr wrap="square" lIns="0" tIns="0" rIns="0" bIns="0" rtlCol="0" anchor="t">
              <a:spAutoFit/>
            </a:bodyPr>
            <a:lstStyle/>
            <a:p>
              <a:pPr>
                <a:lnSpc>
                  <a:spcPts val="3584"/>
                </a:lnSpc>
              </a:pPr>
              <a:r>
                <a:rPr lang="en-US" sz="2900" spc="-70" dirty="0">
                  <a:solidFill>
                    <a:srgbClr val="191769"/>
                  </a:solidFill>
                  <a:latin typeface="HK Grotesk Bold Bold"/>
                </a:rPr>
                <a:t>The semiconductor integrated circuits layout designs act, 2000</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387024" y="-266700"/>
            <a:ext cx="19365164" cy="10912835"/>
          </a:xfrm>
          <a:prstGeom prst="rect">
            <a:avLst/>
          </a:prstGeom>
          <a:solidFill>
            <a:srgbClr val="DF682D"/>
          </a:solidFill>
        </p:spPr>
      </p:sp>
      <p:grpSp>
        <p:nvGrpSpPr>
          <p:cNvPr id="3" name="Group 3"/>
          <p:cNvGrpSpPr/>
          <p:nvPr/>
        </p:nvGrpSpPr>
        <p:grpSpPr>
          <a:xfrm rot="5400000">
            <a:off x="9751799" y="8050434"/>
            <a:ext cx="1107974" cy="323308"/>
            <a:chOff x="0" y="0"/>
            <a:chExt cx="6350000" cy="1852930"/>
          </a:xfrm>
        </p:grpSpPr>
        <p:sp>
          <p:nvSpPr>
            <p:cNvPr id="4" name="Freeform 4"/>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sp>
        <p:nvSpPr>
          <p:cNvPr id="5" name="TextBox 5"/>
          <p:cNvSpPr txBox="1"/>
          <p:nvPr/>
        </p:nvSpPr>
        <p:spPr>
          <a:xfrm>
            <a:off x="7179663" y="300995"/>
            <a:ext cx="3928690" cy="692497"/>
          </a:xfrm>
          <a:prstGeom prst="rect">
            <a:avLst/>
          </a:prstGeom>
        </p:spPr>
        <p:txBody>
          <a:bodyPr lIns="0" tIns="0" rIns="0" bIns="0" rtlCol="0" anchor="t">
            <a:spAutoFit/>
          </a:bodyPr>
          <a:lstStyle/>
          <a:p>
            <a:pPr algn="ctr">
              <a:lnSpc>
                <a:spcPts val="5445"/>
              </a:lnSpc>
              <a:spcBef>
                <a:spcPct val="0"/>
              </a:spcBef>
            </a:pPr>
            <a:r>
              <a:rPr lang="en-US" sz="5500" dirty="0">
                <a:solidFill>
                  <a:srgbClr val="FFFFFF"/>
                </a:solidFill>
                <a:latin typeface="HK Grotesk Bold Bold"/>
              </a:rPr>
              <a:t>PROPERTY</a:t>
            </a:r>
          </a:p>
        </p:txBody>
      </p:sp>
      <p:sp>
        <p:nvSpPr>
          <p:cNvPr id="6" name="TextBox 6"/>
          <p:cNvSpPr txBox="1"/>
          <p:nvPr/>
        </p:nvSpPr>
        <p:spPr>
          <a:xfrm>
            <a:off x="1890764" y="2788080"/>
            <a:ext cx="3257128" cy="666849"/>
          </a:xfrm>
          <a:prstGeom prst="rect">
            <a:avLst/>
          </a:prstGeom>
        </p:spPr>
        <p:txBody>
          <a:bodyPr lIns="0" tIns="0" rIns="0" bIns="0" rtlCol="0" anchor="t">
            <a:spAutoFit/>
          </a:bodyPr>
          <a:lstStyle/>
          <a:p>
            <a:pPr algn="ctr">
              <a:lnSpc>
                <a:spcPts val="5246"/>
              </a:lnSpc>
              <a:spcBef>
                <a:spcPct val="0"/>
              </a:spcBef>
            </a:pPr>
            <a:r>
              <a:rPr lang="en-US" sz="5400" dirty="0">
                <a:solidFill>
                  <a:srgbClr val="FFFFFF"/>
                </a:solidFill>
                <a:latin typeface="HK Grotesk Bold Bold"/>
              </a:rPr>
              <a:t>Tangible</a:t>
            </a:r>
          </a:p>
        </p:txBody>
      </p:sp>
      <p:sp>
        <p:nvSpPr>
          <p:cNvPr id="7" name="TextBox 7"/>
          <p:cNvSpPr txBox="1"/>
          <p:nvPr/>
        </p:nvSpPr>
        <p:spPr>
          <a:xfrm>
            <a:off x="12773712" y="2387207"/>
            <a:ext cx="3257128" cy="666849"/>
          </a:xfrm>
          <a:prstGeom prst="rect">
            <a:avLst/>
          </a:prstGeom>
        </p:spPr>
        <p:txBody>
          <a:bodyPr lIns="0" tIns="0" rIns="0" bIns="0" rtlCol="0" anchor="t">
            <a:spAutoFit/>
          </a:bodyPr>
          <a:lstStyle/>
          <a:p>
            <a:pPr algn="ctr">
              <a:lnSpc>
                <a:spcPts val="5246"/>
              </a:lnSpc>
              <a:spcBef>
                <a:spcPct val="0"/>
              </a:spcBef>
            </a:pPr>
            <a:r>
              <a:rPr lang="en-US" sz="5400" dirty="0">
                <a:solidFill>
                  <a:srgbClr val="FFFFFF"/>
                </a:solidFill>
                <a:latin typeface="HK Grotesk Bold Bold"/>
              </a:rPr>
              <a:t>Intangible</a:t>
            </a:r>
          </a:p>
        </p:txBody>
      </p:sp>
      <p:sp>
        <p:nvSpPr>
          <p:cNvPr id="8" name="TextBox 8"/>
          <p:cNvSpPr txBox="1"/>
          <p:nvPr/>
        </p:nvSpPr>
        <p:spPr>
          <a:xfrm>
            <a:off x="262200" y="4697511"/>
            <a:ext cx="3257128" cy="1154162"/>
          </a:xfrm>
          <a:prstGeom prst="rect">
            <a:avLst/>
          </a:prstGeom>
        </p:spPr>
        <p:txBody>
          <a:bodyPr lIns="0" tIns="0" rIns="0" bIns="0" rtlCol="0" anchor="t">
            <a:spAutoFit/>
          </a:bodyPr>
          <a:lstStyle/>
          <a:p>
            <a:pPr algn="ctr">
              <a:lnSpc>
                <a:spcPts val="4950"/>
              </a:lnSpc>
            </a:pPr>
            <a:r>
              <a:rPr lang="en-US" sz="5000" dirty="0">
                <a:solidFill>
                  <a:srgbClr val="FFFFFF"/>
                </a:solidFill>
                <a:latin typeface="HK Grotesk Bold Bold"/>
              </a:rPr>
              <a:t>Movable</a:t>
            </a:r>
          </a:p>
          <a:p>
            <a:pPr algn="ctr">
              <a:lnSpc>
                <a:spcPts val="3961"/>
              </a:lnSpc>
              <a:spcBef>
                <a:spcPct val="0"/>
              </a:spcBef>
            </a:pPr>
            <a:r>
              <a:rPr lang="en-US" sz="3900" dirty="0" err="1">
                <a:solidFill>
                  <a:srgbClr val="FFFFFF"/>
                </a:solidFill>
                <a:latin typeface="HK Grotesk Bold Bold"/>
              </a:rPr>
              <a:t>Eg</a:t>
            </a:r>
            <a:r>
              <a:rPr lang="en-US" sz="3900" dirty="0">
                <a:solidFill>
                  <a:srgbClr val="FFFFFF"/>
                </a:solidFill>
                <a:latin typeface="HK Grotesk Bold Bold"/>
              </a:rPr>
              <a:t>. Car</a:t>
            </a:r>
          </a:p>
        </p:txBody>
      </p:sp>
      <p:sp>
        <p:nvSpPr>
          <p:cNvPr id="9" name="TextBox 9"/>
          <p:cNvSpPr txBox="1"/>
          <p:nvPr/>
        </p:nvSpPr>
        <p:spPr>
          <a:xfrm>
            <a:off x="4207966" y="4697511"/>
            <a:ext cx="3867640" cy="1154162"/>
          </a:xfrm>
          <a:prstGeom prst="rect">
            <a:avLst/>
          </a:prstGeom>
        </p:spPr>
        <p:txBody>
          <a:bodyPr lIns="0" tIns="0" rIns="0" bIns="0" rtlCol="0" anchor="t">
            <a:spAutoFit/>
          </a:bodyPr>
          <a:lstStyle/>
          <a:p>
            <a:pPr algn="ctr">
              <a:lnSpc>
                <a:spcPts val="4950"/>
              </a:lnSpc>
            </a:pPr>
            <a:r>
              <a:rPr lang="en-US" sz="5000" dirty="0">
                <a:solidFill>
                  <a:srgbClr val="FFFFFF"/>
                </a:solidFill>
                <a:latin typeface="HK Grotesk Bold Bold"/>
              </a:rPr>
              <a:t>Immovable</a:t>
            </a:r>
          </a:p>
          <a:p>
            <a:pPr algn="ctr">
              <a:lnSpc>
                <a:spcPts val="3961"/>
              </a:lnSpc>
              <a:spcBef>
                <a:spcPct val="0"/>
              </a:spcBef>
            </a:pPr>
            <a:r>
              <a:rPr lang="en-US" sz="3900" dirty="0" err="1">
                <a:solidFill>
                  <a:srgbClr val="FFFFFF"/>
                </a:solidFill>
                <a:latin typeface="HK Grotesk Bold Bold"/>
              </a:rPr>
              <a:t>Eg</a:t>
            </a:r>
            <a:r>
              <a:rPr lang="en-US" sz="3900" dirty="0">
                <a:solidFill>
                  <a:srgbClr val="FFFFFF"/>
                </a:solidFill>
                <a:latin typeface="HK Grotesk Bold Bold"/>
              </a:rPr>
              <a:t>. Building</a:t>
            </a:r>
          </a:p>
        </p:txBody>
      </p:sp>
      <p:sp>
        <p:nvSpPr>
          <p:cNvPr id="10" name="TextBox 10"/>
          <p:cNvSpPr txBox="1"/>
          <p:nvPr/>
        </p:nvSpPr>
        <p:spPr>
          <a:xfrm>
            <a:off x="12773712" y="4303142"/>
            <a:ext cx="3257128" cy="1282402"/>
          </a:xfrm>
          <a:prstGeom prst="rect">
            <a:avLst/>
          </a:prstGeom>
        </p:spPr>
        <p:txBody>
          <a:bodyPr lIns="0" tIns="0" rIns="0" bIns="0" rtlCol="0" anchor="t">
            <a:spAutoFit/>
          </a:bodyPr>
          <a:lstStyle/>
          <a:p>
            <a:pPr algn="ctr">
              <a:lnSpc>
                <a:spcPts val="4950"/>
              </a:lnSpc>
              <a:spcBef>
                <a:spcPct val="0"/>
              </a:spcBef>
            </a:pPr>
            <a:r>
              <a:rPr lang="en-US" sz="5000" dirty="0">
                <a:solidFill>
                  <a:srgbClr val="FFFFFF"/>
                </a:solidFill>
                <a:latin typeface="HK Grotesk Bold Bold"/>
              </a:rPr>
              <a:t>Intellectual Property</a:t>
            </a:r>
          </a:p>
        </p:txBody>
      </p:sp>
      <p:sp>
        <p:nvSpPr>
          <p:cNvPr id="11" name="TextBox 11"/>
          <p:cNvSpPr txBox="1"/>
          <p:nvPr/>
        </p:nvSpPr>
        <p:spPr>
          <a:xfrm>
            <a:off x="7785736" y="6438902"/>
            <a:ext cx="5363392" cy="1282402"/>
          </a:xfrm>
          <a:prstGeom prst="rect">
            <a:avLst/>
          </a:prstGeom>
        </p:spPr>
        <p:txBody>
          <a:bodyPr lIns="0" tIns="0" rIns="0" bIns="0" rtlCol="0" anchor="t">
            <a:spAutoFit/>
          </a:bodyPr>
          <a:lstStyle/>
          <a:p>
            <a:pPr algn="ctr">
              <a:lnSpc>
                <a:spcPts val="4950"/>
              </a:lnSpc>
              <a:spcBef>
                <a:spcPct val="0"/>
              </a:spcBef>
            </a:pPr>
            <a:r>
              <a:rPr lang="en-US" sz="5000" dirty="0">
                <a:solidFill>
                  <a:srgbClr val="FFFFFF"/>
                </a:solidFill>
                <a:latin typeface="HK Grotesk Bold"/>
              </a:rPr>
              <a:t>Industrial property related</a:t>
            </a:r>
          </a:p>
        </p:txBody>
      </p:sp>
      <p:sp>
        <p:nvSpPr>
          <p:cNvPr id="12" name="TextBox 12"/>
          <p:cNvSpPr txBox="1"/>
          <p:nvPr/>
        </p:nvSpPr>
        <p:spPr>
          <a:xfrm>
            <a:off x="15030872" y="6711935"/>
            <a:ext cx="3257128" cy="1282402"/>
          </a:xfrm>
          <a:prstGeom prst="rect">
            <a:avLst/>
          </a:prstGeom>
        </p:spPr>
        <p:txBody>
          <a:bodyPr lIns="0" tIns="0" rIns="0" bIns="0" rtlCol="0" anchor="t">
            <a:spAutoFit/>
          </a:bodyPr>
          <a:lstStyle/>
          <a:p>
            <a:pPr algn="ctr">
              <a:lnSpc>
                <a:spcPts val="4950"/>
              </a:lnSpc>
              <a:spcBef>
                <a:spcPct val="0"/>
              </a:spcBef>
            </a:pPr>
            <a:r>
              <a:rPr lang="en-US" sz="5000" dirty="0">
                <a:solidFill>
                  <a:srgbClr val="FFFFFF"/>
                </a:solidFill>
                <a:latin typeface="HK Grotesk Bold Bold"/>
              </a:rPr>
              <a:t>Copyright related</a:t>
            </a:r>
          </a:p>
        </p:txBody>
      </p:sp>
      <p:sp>
        <p:nvSpPr>
          <p:cNvPr id="13" name="TextBox 13"/>
          <p:cNvSpPr txBox="1"/>
          <p:nvPr/>
        </p:nvSpPr>
        <p:spPr>
          <a:xfrm>
            <a:off x="6141793" y="8648700"/>
            <a:ext cx="6004430" cy="1282402"/>
          </a:xfrm>
          <a:prstGeom prst="rect">
            <a:avLst/>
          </a:prstGeom>
        </p:spPr>
        <p:txBody>
          <a:bodyPr wrap="square" lIns="0" tIns="0" rIns="0" bIns="0" rtlCol="0" anchor="t">
            <a:spAutoFit/>
          </a:bodyPr>
          <a:lstStyle/>
          <a:p>
            <a:pPr algn="ctr">
              <a:lnSpc>
                <a:spcPts val="4950"/>
              </a:lnSpc>
              <a:spcBef>
                <a:spcPct val="0"/>
              </a:spcBef>
            </a:pPr>
            <a:r>
              <a:rPr lang="en-US" sz="5000" dirty="0">
                <a:solidFill>
                  <a:srgbClr val="FFFFFF"/>
                </a:solidFill>
                <a:latin typeface="HK Grotesk Bold"/>
              </a:rPr>
              <a:t>Patents, Designs, Trademarks, GIs</a:t>
            </a:r>
          </a:p>
        </p:txBody>
      </p:sp>
      <p:grpSp>
        <p:nvGrpSpPr>
          <p:cNvPr id="14" name="Group 14"/>
          <p:cNvGrpSpPr/>
          <p:nvPr/>
        </p:nvGrpSpPr>
        <p:grpSpPr>
          <a:xfrm rot="5400000">
            <a:off x="13848293" y="3492252"/>
            <a:ext cx="1107974" cy="323308"/>
            <a:chOff x="0" y="0"/>
            <a:chExt cx="6350000" cy="1852930"/>
          </a:xfrm>
        </p:grpSpPr>
        <p:sp>
          <p:nvSpPr>
            <p:cNvPr id="15" name="Freeform 15"/>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sp>
        <p:nvSpPr>
          <p:cNvPr id="16" name="AutoShape 16"/>
          <p:cNvSpPr/>
          <p:nvPr/>
        </p:nvSpPr>
        <p:spPr>
          <a:xfrm>
            <a:off x="10526646" y="5853494"/>
            <a:ext cx="6494044" cy="2"/>
          </a:xfrm>
          <a:prstGeom prst="line">
            <a:avLst/>
          </a:prstGeom>
          <a:ln w="95250" cap="rnd">
            <a:solidFill>
              <a:srgbClr val="469BD8"/>
            </a:solidFill>
            <a:prstDash val="solid"/>
            <a:headEnd type="none" w="sm" len="sm"/>
            <a:tailEnd type="none" w="sm" len="sm"/>
          </a:ln>
        </p:spPr>
      </p:sp>
      <p:sp>
        <p:nvSpPr>
          <p:cNvPr id="17" name="AutoShape 17"/>
          <p:cNvSpPr/>
          <p:nvPr/>
        </p:nvSpPr>
        <p:spPr>
          <a:xfrm>
            <a:off x="3519333" y="1277526"/>
            <a:ext cx="10882950" cy="0"/>
          </a:xfrm>
          <a:prstGeom prst="line">
            <a:avLst/>
          </a:prstGeom>
          <a:ln w="95250" cap="rnd">
            <a:solidFill>
              <a:srgbClr val="469BD8"/>
            </a:solidFill>
            <a:prstDash val="solid"/>
            <a:headEnd type="none" w="sm" len="sm"/>
            <a:tailEnd type="none" w="sm" len="sm"/>
          </a:ln>
        </p:spPr>
      </p:sp>
      <p:sp>
        <p:nvSpPr>
          <p:cNvPr id="18" name="AutoShape 18"/>
          <p:cNvSpPr/>
          <p:nvPr/>
        </p:nvSpPr>
        <p:spPr>
          <a:xfrm>
            <a:off x="1890764" y="3653906"/>
            <a:ext cx="4251024" cy="0"/>
          </a:xfrm>
          <a:prstGeom prst="line">
            <a:avLst/>
          </a:prstGeom>
          <a:ln w="95250" cap="rnd">
            <a:solidFill>
              <a:srgbClr val="469BD8"/>
            </a:solidFill>
            <a:prstDash val="solid"/>
            <a:headEnd type="none" w="sm" len="sm"/>
            <a:tailEnd type="none" w="sm" len="sm"/>
          </a:ln>
        </p:spPr>
      </p:sp>
      <p:sp>
        <p:nvSpPr>
          <p:cNvPr id="19" name="AutoShape 19"/>
          <p:cNvSpPr/>
          <p:nvPr/>
        </p:nvSpPr>
        <p:spPr>
          <a:xfrm rot="5400000">
            <a:off x="9147339" y="1100726"/>
            <a:ext cx="296451" cy="0"/>
          </a:xfrm>
          <a:prstGeom prst="line">
            <a:avLst/>
          </a:prstGeom>
          <a:ln w="95250" cap="rnd">
            <a:solidFill>
              <a:srgbClr val="469BD8"/>
            </a:solidFill>
            <a:prstDash val="solid"/>
            <a:headEnd type="none" w="sm" len="sm"/>
            <a:tailEnd type="none" w="sm" len="sm"/>
          </a:ln>
        </p:spPr>
      </p:sp>
      <p:sp>
        <p:nvSpPr>
          <p:cNvPr id="20" name="AutoShape 20"/>
          <p:cNvSpPr/>
          <p:nvPr/>
        </p:nvSpPr>
        <p:spPr>
          <a:xfrm rot="5400000">
            <a:off x="14318288" y="5732321"/>
            <a:ext cx="263240" cy="0"/>
          </a:xfrm>
          <a:prstGeom prst="line">
            <a:avLst/>
          </a:prstGeom>
          <a:ln w="95250" cap="rnd">
            <a:solidFill>
              <a:srgbClr val="469BD8"/>
            </a:solidFill>
            <a:prstDash val="solid"/>
            <a:headEnd type="none" w="sm" len="sm"/>
            <a:tailEnd type="none" w="sm" len="sm"/>
          </a:ln>
        </p:spPr>
      </p:sp>
      <p:grpSp>
        <p:nvGrpSpPr>
          <p:cNvPr id="21" name="Group 21"/>
          <p:cNvGrpSpPr/>
          <p:nvPr/>
        </p:nvGrpSpPr>
        <p:grpSpPr>
          <a:xfrm rot="5400000">
            <a:off x="5521403" y="4046239"/>
            <a:ext cx="1107974" cy="323308"/>
            <a:chOff x="0" y="0"/>
            <a:chExt cx="6350000" cy="1852930"/>
          </a:xfrm>
        </p:grpSpPr>
        <p:sp>
          <p:nvSpPr>
            <p:cNvPr id="22" name="Freeform 22"/>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grpSp>
        <p:nvGrpSpPr>
          <p:cNvPr id="23" name="Group 23"/>
          <p:cNvGrpSpPr/>
          <p:nvPr/>
        </p:nvGrpSpPr>
        <p:grpSpPr>
          <a:xfrm rot="5400000">
            <a:off x="1336783" y="4046239"/>
            <a:ext cx="1107974" cy="323308"/>
            <a:chOff x="0" y="0"/>
            <a:chExt cx="6350000" cy="1852930"/>
          </a:xfrm>
        </p:grpSpPr>
        <p:sp>
          <p:nvSpPr>
            <p:cNvPr id="24" name="Freeform 24"/>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sp>
        <p:nvSpPr>
          <p:cNvPr id="25" name="AutoShape 25"/>
          <p:cNvSpPr/>
          <p:nvPr/>
        </p:nvSpPr>
        <p:spPr>
          <a:xfrm rot="5400000">
            <a:off x="3865179" y="3494378"/>
            <a:ext cx="206954" cy="0"/>
          </a:xfrm>
          <a:prstGeom prst="line">
            <a:avLst/>
          </a:prstGeom>
          <a:ln w="95250" cap="rnd">
            <a:solidFill>
              <a:srgbClr val="469BD8"/>
            </a:solidFill>
            <a:prstDash val="solid"/>
            <a:headEnd type="none" w="sm" len="sm"/>
            <a:tailEnd type="none" w="sm" len="sm"/>
          </a:ln>
        </p:spPr>
      </p:sp>
      <p:sp>
        <p:nvSpPr>
          <p:cNvPr id="26" name="AutoShape 26"/>
          <p:cNvSpPr/>
          <p:nvPr/>
        </p:nvSpPr>
        <p:spPr>
          <a:xfrm rot="5466467">
            <a:off x="10220922" y="6153370"/>
            <a:ext cx="599864" cy="0"/>
          </a:xfrm>
          <a:prstGeom prst="line">
            <a:avLst/>
          </a:prstGeom>
          <a:ln w="95250" cap="rnd">
            <a:solidFill>
              <a:srgbClr val="469BD8"/>
            </a:solidFill>
            <a:prstDash val="solid"/>
            <a:headEnd type="none" w="sm" len="sm"/>
            <a:tailEnd type="triangle" w="lg" len="med"/>
          </a:ln>
        </p:spPr>
      </p:sp>
      <p:sp>
        <p:nvSpPr>
          <p:cNvPr id="27" name="AutoShape 27"/>
          <p:cNvSpPr/>
          <p:nvPr/>
        </p:nvSpPr>
        <p:spPr>
          <a:xfrm rot="5466467" flipV="1">
            <a:off x="16750592" y="6118430"/>
            <a:ext cx="551801" cy="22266"/>
          </a:xfrm>
          <a:prstGeom prst="line">
            <a:avLst/>
          </a:prstGeom>
          <a:ln w="95250" cap="rnd">
            <a:solidFill>
              <a:srgbClr val="469BD8"/>
            </a:solidFill>
            <a:prstDash val="solid"/>
            <a:headEnd type="none" w="sm" len="sm"/>
            <a:tailEnd type="triangle" w="lg" len="med"/>
          </a:ln>
        </p:spPr>
      </p:sp>
      <p:grpSp>
        <p:nvGrpSpPr>
          <p:cNvPr id="28" name="Group 28"/>
          <p:cNvGrpSpPr/>
          <p:nvPr/>
        </p:nvGrpSpPr>
        <p:grpSpPr>
          <a:xfrm rot="5400000">
            <a:off x="2965347" y="1707960"/>
            <a:ext cx="1107974" cy="323308"/>
            <a:chOff x="0" y="0"/>
            <a:chExt cx="6350000" cy="1852930"/>
          </a:xfrm>
        </p:grpSpPr>
        <p:sp>
          <p:nvSpPr>
            <p:cNvPr id="29" name="Freeform 29"/>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grpSp>
        <p:nvGrpSpPr>
          <p:cNvPr id="30" name="Group 30"/>
          <p:cNvGrpSpPr/>
          <p:nvPr/>
        </p:nvGrpSpPr>
        <p:grpSpPr>
          <a:xfrm rot="5400000">
            <a:off x="13895921" y="1669860"/>
            <a:ext cx="1107974" cy="323308"/>
            <a:chOff x="0" y="0"/>
            <a:chExt cx="6350000" cy="1852930"/>
          </a:xfrm>
        </p:grpSpPr>
        <p:sp>
          <p:nvSpPr>
            <p:cNvPr id="31" name="Freeform 31"/>
            <p:cNvSpPr/>
            <p:nvPr/>
          </p:nvSpPr>
          <p:spPr>
            <a:xfrm>
              <a:off x="0" y="0"/>
              <a:ext cx="6350000" cy="1854200"/>
            </a:xfrm>
            <a:custGeom>
              <a:avLst/>
              <a:gdLst/>
              <a:ahLst/>
              <a:cxnLst/>
              <a:rect l="l" t="t" r="r" b="b"/>
              <a:pathLst>
                <a:path w="6350000" h="1854200">
                  <a:moveTo>
                    <a:pt x="6249670" y="739140"/>
                  </a:moveTo>
                  <a:lnTo>
                    <a:pt x="5328920" y="49530"/>
                  </a:lnTo>
                  <a:cubicBezTo>
                    <a:pt x="5284470" y="16510"/>
                    <a:pt x="5236210" y="0"/>
                    <a:pt x="5186680" y="0"/>
                  </a:cubicBezTo>
                  <a:cubicBezTo>
                    <a:pt x="5081270" y="0"/>
                    <a:pt x="5003800" y="81280"/>
                    <a:pt x="5003800" y="194310"/>
                  </a:cubicBezTo>
                  <a:lnTo>
                    <a:pt x="5003800" y="605790"/>
                  </a:lnTo>
                  <a:lnTo>
                    <a:pt x="313690" y="605790"/>
                  </a:lnTo>
                  <a:cubicBezTo>
                    <a:pt x="139700" y="609600"/>
                    <a:pt x="0" y="751840"/>
                    <a:pt x="0" y="927100"/>
                  </a:cubicBezTo>
                  <a:cubicBezTo>
                    <a:pt x="0" y="1102360"/>
                    <a:pt x="139700" y="1244600"/>
                    <a:pt x="313690" y="1248410"/>
                  </a:cubicBezTo>
                  <a:lnTo>
                    <a:pt x="5003800" y="1248410"/>
                  </a:lnTo>
                  <a:lnTo>
                    <a:pt x="5003800" y="1659890"/>
                  </a:lnTo>
                  <a:cubicBezTo>
                    <a:pt x="5003800" y="1772920"/>
                    <a:pt x="5081270" y="1854200"/>
                    <a:pt x="5186680" y="1854200"/>
                  </a:cubicBezTo>
                  <a:cubicBezTo>
                    <a:pt x="5236210" y="1854200"/>
                    <a:pt x="5284470" y="1836420"/>
                    <a:pt x="5328920" y="1803400"/>
                  </a:cubicBezTo>
                  <a:lnTo>
                    <a:pt x="6249670" y="1115060"/>
                  </a:lnTo>
                  <a:cubicBezTo>
                    <a:pt x="6313170" y="1066800"/>
                    <a:pt x="6350000" y="998220"/>
                    <a:pt x="6350000" y="927100"/>
                  </a:cubicBezTo>
                  <a:cubicBezTo>
                    <a:pt x="6350000" y="854710"/>
                    <a:pt x="6313170" y="787400"/>
                    <a:pt x="6249670" y="739140"/>
                  </a:cubicBezTo>
                  <a:close/>
                </a:path>
              </a:pathLst>
            </a:custGeom>
            <a:solidFill>
              <a:srgbClr val="55A4A5"/>
            </a:solidFill>
          </p:spPr>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1066800" y="723900"/>
            <a:ext cx="16780558" cy="8827817"/>
          </a:xfrm>
          <a:prstGeom prst="rect">
            <a:avLst/>
          </a:prstGeom>
          <a:solidFill>
            <a:srgbClr val="FDCBDF"/>
          </a:solidFill>
        </p:spPr>
      </p:sp>
      <p:pic>
        <p:nvPicPr>
          <p:cNvPr id="3" name="Picture 3"/>
          <p:cNvPicPr>
            <a:picLocks noChangeAspect="1"/>
          </p:cNvPicPr>
          <p:nvPr/>
        </p:nvPicPr>
        <p:blipFill>
          <a:blip r:embed="rId2"/>
          <a:srcRect/>
          <a:stretch>
            <a:fillRect/>
          </a:stretch>
        </p:blipFill>
        <p:spPr>
          <a:xfrm>
            <a:off x="10896600" y="2324100"/>
            <a:ext cx="6674104" cy="5313002"/>
          </a:xfrm>
          <a:prstGeom prst="rect">
            <a:avLst/>
          </a:prstGeom>
        </p:spPr>
      </p:pic>
      <p:sp>
        <p:nvSpPr>
          <p:cNvPr id="4" name="TextBox 4"/>
          <p:cNvSpPr txBox="1"/>
          <p:nvPr/>
        </p:nvSpPr>
        <p:spPr>
          <a:xfrm>
            <a:off x="11741680" y="851147"/>
            <a:ext cx="2756464" cy="1051570"/>
          </a:xfrm>
          <a:prstGeom prst="rect">
            <a:avLst/>
          </a:prstGeom>
        </p:spPr>
        <p:txBody>
          <a:bodyPr lIns="0" tIns="0" rIns="0" bIns="0" rtlCol="0" anchor="t">
            <a:spAutoFit/>
          </a:bodyPr>
          <a:lstStyle/>
          <a:p>
            <a:pPr>
              <a:lnSpc>
                <a:spcPts val="4109"/>
              </a:lnSpc>
              <a:spcBef>
                <a:spcPct val="0"/>
              </a:spcBef>
            </a:pPr>
            <a:r>
              <a:rPr lang="en-US" sz="3700" u="sng" spc="-93" dirty="0">
                <a:solidFill>
                  <a:srgbClr val="191769"/>
                </a:solidFill>
                <a:latin typeface="HK Grotesk Bold Bold"/>
              </a:rPr>
              <a:t>Monopolistic rights</a:t>
            </a:r>
          </a:p>
        </p:txBody>
      </p:sp>
      <p:grpSp>
        <p:nvGrpSpPr>
          <p:cNvPr id="5" name="Group 5"/>
          <p:cNvGrpSpPr/>
          <p:nvPr/>
        </p:nvGrpSpPr>
        <p:grpSpPr>
          <a:xfrm>
            <a:off x="1295400" y="1559942"/>
            <a:ext cx="8915400" cy="6948774"/>
            <a:chOff x="0" y="266700"/>
            <a:chExt cx="9909600" cy="9265034"/>
          </a:xfrm>
        </p:grpSpPr>
        <p:sp>
          <p:nvSpPr>
            <p:cNvPr id="6" name="TextBox 6"/>
            <p:cNvSpPr txBox="1"/>
            <p:nvPr/>
          </p:nvSpPr>
          <p:spPr>
            <a:xfrm>
              <a:off x="0" y="266700"/>
              <a:ext cx="8660446" cy="1326004"/>
            </a:xfrm>
            <a:prstGeom prst="rect">
              <a:avLst/>
            </a:prstGeom>
          </p:spPr>
          <p:txBody>
            <a:bodyPr lIns="0" tIns="0" rIns="0" bIns="0" rtlCol="0" anchor="t">
              <a:spAutoFit/>
            </a:bodyPr>
            <a:lstStyle/>
            <a:p>
              <a:pPr>
                <a:lnSpc>
                  <a:spcPts val="7743"/>
                </a:lnSpc>
              </a:pPr>
              <a:r>
                <a:rPr lang="en-US" sz="8700" spc="-220" dirty="0">
                  <a:solidFill>
                    <a:srgbClr val="191769"/>
                  </a:solidFill>
                  <a:latin typeface="HK Grotesk Bold Bold"/>
                </a:rPr>
                <a:t>Patent</a:t>
              </a:r>
            </a:p>
          </p:txBody>
        </p:sp>
        <p:sp>
          <p:nvSpPr>
            <p:cNvPr id="7" name="TextBox 7"/>
            <p:cNvSpPr txBox="1"/>
            <p:nvPr/>
          </p:nvSpPr>
          <p:spPr>
            <a:xfrm>
              <a:off x="0" y="1691979"/>
              <a:ext cx="9909600" cy="7839755"/>
            </a:xfrm>
            <a:prstGeom prst="rect">
              <a:avLst/>
            </a:prstGeom>
          </p:spPr>
          <p:txBody>
            <a:bodyPr wrap="square" lIns="0" tIns="0" rIns="0" bIns="0" rtlCol="0" anchor="t">
              <a:spAutoFit/>
            </a:bodyPr>
            <a:lstStyle/>
            <a:p>
              <a:pPr algn="just">
                <a:lnSpc>
                  <a:spcPts val="4350"/>
                </a:lnSpc>
                <a:spcBef>
                  <a:spcPts val="3261"/>
                </a:spcBef>
              </a:pPr>
              <a:r>
                <a:rPr lang="en-US" sz="3200" dirty="0" smtClean="0">
                  <a:solidFill>
                    <a:srgbClr val="191769"/>
                  </a:solidFill>
                  <a:latin typeface="Times New Roman" pitchFamily="18" charset="0"/>
                  <a:cs typeface="Times New Roman" pitchFamily="18" charset="0"/>
                </a:rPr>
                <a:t>A grant made by the government to an inventor, conveying and securing to him the exclusive right to make, use, and sell his invention for a term of years.</a:t>
              </a:r>
            </a:p>
            <a:p>
              <a:pPr algn="just">
                <a:lnSpc>
                  <a:spcPts val="4350"/>
                </a:lnSpc>
                <a:spcBef>
                  <a:spcPts val="3261"/>
                </a:spcBef>
              </a:pPr>
              <a:r>
                <a:rPr lang="en-US" sz="3200" dirty="0" smtClean="0">
                  <a:latin typeface="Times New Roman" pitchFamily="18" charset="0"/>
                  <a:cs typeface="Times New Roman" pitchFamily="18" charset="0"/>
                </a:rPr>
                <a:t>A Patent gives monopolistic rights to its owner to exclude others, from making, using, selling, offering for sale or importing the product or the process for producing the product without his consent. </a:t>
              </a:r>
              <a:endParaRPr lang="en-US" sz="3200" dirty="0">
                <a:solidFill>
                  <a:srgbClr val="191769"/>
                </a:solidFill>
                <a:latin typeface="Times New Roman" pitchFamily="18" charset="0"/>
                <a:cs typeface="Times New Roman" pitchFamily="18" charset="0"/>
              </a:endParaRPr>
            </a:p>
            <a:p>
              <a:pPr algn="just">
                <a:lnSpc>
                  <a:spcPts val="4350"/>
                </a:lnSpc>
                <a:spcBef>
                  <a:spcPts val="3262"/>
                </a:spcBef>
              </a:pPr>
              <a:r>
                <a:rPr lang="en-US" sz="3200" dirty="0">
                  <a:solidFill>
                    <a:srgbClr val="191769"/>
                  </a:solidFill>
                  <a:latin typeface="Times New Roman" pitchFamily="18" charset="0"/>
                  <a:cs typeface="Times New Roman" pitchFamily="18" charset="0"/>
                </a:rPr>
                <a:t>The term of every patent in India is twenty years from the date of filing the Patent </a:t>
              </a:r>
              <a:r>
                <a:rPr lang="en-US" sz="3200" dirty="0" smtClean="0">
                  <a:solidFill>
                    <a:srgbClr val="191769"/>
                  </a:solidFill>
                  <a:latin typeface="Times New Roman" pitchFamily="18" charset="0"/>
                  <a:cs typeface="Times New Roman" pitchFamily="18" charset="0"/>
                </a:rPr>
                <a:t>application.</a:t>
              </a:r>
              <a:endParaRPr lang="en-US" sz="3200" dirty="0">
                <a:solidFill>
                  <a:srgbClr val="191769"/>
                </a:solidFill>
                <a:latin typeface="Times New Roman" pitchFamily="18" charset="0"/>
                <a:cs typeface="Times New Roman" pitchFamily="18"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285D"/>
        </a:solidFill>
        <a:effectLst/>
      </p:bgPr>
    </p:bg>
    <p:spTree>
      <p:nvGrpSpPr>
        <p:cNvPr id="1" name=""/>
        <p:cNvGrpSpPr/>
        <p:nvPr/>
      </p:nvGrpSpPr>
      <p:grpSpPr>
        <a:xfrm>
          <a:off x="0" y="0"/>
          <a:ext cx="0" cy="0"/>
          <a:chOff x="0" y="0"/>
          <a:chExt cx="0" cy="0"/>
        </a:xfrm>
      </p:grpSpPr>
      <p:sp>
        <p:nvSpPr>
          <p:cNvPr id="2" name="AutoShape 2"/>
          <p:cNvSpPr/>
          <p:nvPr/>
        </p:nvSpPr>
        <p:spPr>
          <a:xfrm>
            <a:off x="-106945" y="430489"/>
            <a:ext cx="16780558" cy="8827817"/>
          </a:xfrm>
          <a:prstGeom prst="rect">
            <a:avLst/>
          </a:prstGeom>
          <a:solidFill>
            <a:srgbClr val="FDCBDF"/>
          </a:solidFill>
        </p:spPr>
      </p:sp>
      <p:pic>
        <p:nvPicPr>
          <p:cNvPr id="3" name="Picture 3"/>
          <p:cNvPicPr>
            <a:picLocks noChangeAspect="1"/>
          </p:cNvPicPr>
          <p:nvPr/>
        </p:nvPicPr>
        <p:blipFill>
          <a:blip r:embed="rId2"/>
          <a:srcRect/>
          <a:stretch>
            <a:fillRect/>
          </a:stretch>
        </p:blipFill>
        <p:spPr>
          <a:xfrm>
            <a:off x="0" y="459064"/>
            <a:ext cx="18288000" cy="93490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TotalTime>
  <Words>1535</Words>
  <Application>Microsoft Office PowerPoint</Application>
  <PresentationFormat>Custom</PresentationFormat>
  <Paragraphs>103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HK Grotesk Light Bold</vt:lpstr>
      <vt:lpstr>HK Grotesk Bold</vt:lpstr>
      <vt:lpstr>HK Grotesk Bold Bold</vt:lpstr>
      <vt:lpstr>Open Sans</vt:lpstr>
      <vt:lpstr>Calibri</vt:lpstr>
      <vt:lpstr>Times New Roman</vt:lpstr>
      <vt:lpstr>HK Grotesk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patent is Important in our Industrial practice?</vt:lpstr>
      <vt:lpstr>PowerPoint Presentation</vt:lpstr>
      <vt:lpstr>PowerPoint Presentation</vt:lpstr>
      <vt:lpstr>Types of Trademark can be registered</vt:lpstr>
      <vt:lpstr>PowerPoint Presentation</vt:lpstr>
      <vt:lpstr>PowerPoint Presentation</vt:lpstr>
      <vt:lpstr>PowerPoint Presentation</vt:lpstr>
      <vt:lpstr>Procedure/steps for trademark registration</vt:lpstr>
      <vt:lpstr>PowerPoint Presentation</vt:lpstr>
      <vt:lpstr>Why registration of trademark is important</vt:lpstr>
      <vt:lpstr>COPYRIGHT</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Financing Small Industries  And  Managing Intellectual Property</dc:title>
  <cp:lastModifiedBy>INDIA</cp:lastModifiedBy>
  <cp:revision>20</cp:revision>
  <dcterms:created xsi:type="dcterms:W3CDTF">2006-08-16T00:00:00Z</dcterms:created>
  <dcterms:modified xsi:type="dcterms:W3CDTF">2022-11-04T04:51:27Z</dcterms:modified>
  <dc:identifier>DAEbwHTGB_c</dc:identifier>
</cp:coreProperties>
</file>