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5"/>
  </p:notesMasterIdLst>
  <p:sldIdLst>
    <p:sldId id="370" r:id="rId2"/>
    <p:sldId id="382" r:id="rId3"/>
    <p:sldId id="371" r:id="rId4"/>
    <p:sldId id="374" r:id="rId5"/>
    <p:sldId id="386" r:id="rId6"/>
    <p:sldId id="387" r:id="rId7"/>
    <p:sldId id="388" r:id="rId8"/>
    <p:sldId id="497" r:id="rId9"/>
    <p:sldId id="395" r:id="rId10"/>
    <p:sldId id="396" r:id="rId11"/>
    <p:sldId id="397" r:id="rId12"/>
    <p:sldId id="498" r:id="rId13"/>
    <p:sldId id="496" r:id="rId14"/>
    <p:sldId id="402" r:id="rId15"/>
    <p:sldId id="403" r:id="rId16"/>
    <p:sldId id="389" r:id="rId17"/>
    <p:sldId id="400" r:id="rId18"/>
    <p:sldId id="398" r:id="rId19"/>
    <p:sldId id="399" r:id="rId20"/>
    <p:sldId id="390" r:id="rId21"/>
    <p:sldId id="401" r:id="rId22"/>
    <p:sldId id="404" r:id="rId23"/>
    <p:sldId id="391" r:id="rId24"/>
    <p:sldId id="406" r:id="rId25"/>
    <p:sldId id="407" r:id="rId26"/>
    <p:sldId id="405" r:id="rId27"/>
    <p:sldId id="408" r:id="rId28"/>
    <p:sldId id="393" r:id="rId29"/>
    <p:sldId id="417" r:id="rId30"/>
    <p:sldId id="416" r:id="rId31"/>
    <p:sldId id="418" r:id="rId32"/>
    <p:sldId id="411" r:id="rId33"/>
    <p:sldId id="412" r:id="rId34"/>
    <p:sldId id="415" r:id="rId35"/>
    <p:sldId id="414" r:id="rId36"/>
    <p:sldId id="409" r:id="rId37"/>
    <p:sldId id="410" r:id="rId38"/>
    <p:sldId id="445" r:id="rId39"/>
    <p:sldId id="446" r:id="rId40"/>
    <p:sldId id="447" r:id="rId41"/>
    <p:sldId id="448" r:id="rId42"/>
    <p:sldId id="450" r:id="rId43"/>
    <p:sldId id="385" r:id="rId44"/>
    <p:sldId id="375" r:id="rId45"/>
    <p:sldId id="419" r:id="rId46"/>
    <p:sldId id="422" r:id="rId47"/>
    <p:sldId id="431" r:id="rId48"/>
    <p:sldId id="432" r:id="rId49"/>
    <p:sldId id="434" r:id="rId50"/>
    <p:sldId id="433" r:id="rId51"/>
    <p:sldId id="436" r:id="rId52"/>
    <p:sldId id="437" r:id="rId53"/>
    <p:sldId id="438" r:id="rId54"/>
    <p:sldId id="443" r:id="rId55"/>
    <p:sldId id="444" r:id="rId56"/>
    <p:sldId id="420" r:id="rId57"/>
    <p:sldId id="425" r:id="rId58"/>
    <p:sldId id="499" r:id="rId59"/>
    <p:sldId id="500" r:id="rId60"/>
    <p:sldId id="501" r:id="rId61"/>
    <p:sldId id="426" r:id="rId62"/>
    <p:sldId id="427" r:id="rId63"/>
    <p:sldId id="502" r:id="rId64"/>
    <p:sldId id="503" r:id="rId65"/>
    <p:sldId id="504" r:id="rId66"/>
    <p:sldId id="505" r:id="rId67"/>
    <p:sldId id="506" r:id="rId68"/>
    <p:sldId id="507" r:id="rId69"/>
    <p:sldId id="508" r:id="rId70"/>
    <p:sldId id="509" r:id="rId71"/>
    <p:sldId id="510" r:id="rId72"/>
    <p:sldId id="511" r:id="rId73"/>
    <p:sldId id="512"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shree" initials="J" lastIdx="1" clrIdx="0">
    <p:extLst>
      <p:ext uri="{19B8F6BF-5375-455C-9EA6-DF929625EA0E}">
        <p15:presenceInfo xmlns:p15="http://schemas.microsoft.com/office/powerpoint/2012/main" xmlns="" userId="Jayshr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529" autoAdjust="0"/>
    <p:restoredTop sz="94660"/>
  </p:normalViewPr>
  <p:slideViewPr>
    <p:cSldViewPr snapToGrid="0">
      <p:cViewPr varScale="1">
        <p:scale>
          <a:sx n="83" d="100"/>
          <a:sy n="83" d="100"/>
        </p:scale>
        <p:origin x="-955"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86C6E-FBCA-44EE-A4AF-91D6AD1762C6}" type="datetimeFigureOut">
              <a:rPr lang="en-IN" smtClean="0"/>
              <a:pPr/>
              <a:t>21-11-2022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98473-1536-42A0-8DAC-75280EF2FC5D}" type="slidenum">
              <a:rPr lang="en-IN" smtClean="0"/>
              <a:pPr/>
              <a:t>‹#›</a:t>
            </a:fld>
            <a:endParaRPr lang="en-IN"/>
          </a:p>
        </p:txBody>
      </p:sp>
    </p:spTree>
    <p:extLst>
      <p:ext uri="{BB962C8B-B14F-4D97-AF65-F5344CB8AC3E}">
        <p14:creationId xmlns:p14="http://schemas.microsoft.com/office/powerpoint/2010/main" xmlns="" val="876741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F424A2C-5D0D-42E4-A0CF-ABB4820D7444}" type="slidenum">
              <a:rPr lang="en-US" sz="1200"/>
              <a:pPr algn="r"/>
              <a:t>1</a:t>
            </a:fld>
            <a:endParaRPr lang="en-US" sz="1200"/>
          </a:p>
        </p:txBody>
      </p:sp>
      <p:sp>
        <p:nvSpPr>
          <p:cNvPr id="122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Tree>
    <p:extLst>
      <p:ext uri="{BB962C8B-B14F-4D97-AF65-F5344CB8AC3E}">
        <p14:creationId xmlns:p14="http://schemas.microsoft.com/office/powerpoint/2010/main" xmlns="" val="124269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6DD8348-2AAA-4E19-8AF8-B8C3FAF95302}" type="slidenum">
              <a:rPr lang="en-US" sz="1200"/>
              <a:pPr algn="r"/>
              <a:t>3</a:t>
            </a:fld>
            <a:endParaRPr lang="en-US" sz="1200"/>
          </a:p>
        </p:txBody>
      </p:sp>
      <p:sp>
        <p:nvSpPr>
          <p:cNvPr id="143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Tree>
    <p:extLst>
      <p:ext uri="{BB962C8B-B14F-4D97-AF65-F5344CB8AC3E}">
        <p14:creationId xmlns:p14="http://schemas.microsoft.com/office/powerpoint/2010/main" xmlns="" val="70949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7DCCE5B-39DB-4C67-8D8F-4228424AD9AC}" type="slidenum">
              <a:rPr lang="en-US" sz="1200"/>
              <a:pPr algn="r"/>
              <a:t>44</a:t>
            </a:fld>
            <a:endParaRPr lang="en-US" sz="1200"/>
          </a:p>
        </p:txBody>
      </p:sp>
      <p:sp>
        <p:nvSpPr>
          <p:cNvPr id="215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Tree>
    <p:extLst>
      <p:ext uri="{BB962C8B-B14F-4D97-AF65-F5344CB8AC3E}">
        <p14:creationId xmlns:p14="http://schemas.microsoft.com/office/powerpoint/2010/main" xmlns="" val="3987893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AAE18A3-2238-4D6A-BF03-32C86E78FBED}" type="slidenum">
              <a:rPr lang="en-US" sz="1200"/>
              <a:pPr algn="r"/>
              <a:t>45</a:t>
            </a:fld>
            <a:endParaRPr lang="en-US" sz="1200"/>
          </a:p>
        </p:txBody>
      </p:sp>
      <p:sp>
        <p:nvSpPr>
          <p:cNvPr id="163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Tree>
    <p:extLst>
      <p:ext uri="{BB962C8B-B14F-4D97-AF65-F5344CB8AC3E}">
        <p14:creationId xmlns:p14="http://schemas.microsoft.com/office/powerpoint/2010/main" xmlns="" val="3289932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D17D0D8-308B-4910-8808-A58ECC234A0D}" type="slidenum">
              <a:rPr lang="en-US" sz="1200"/>
              <a:pPr algn="r"/>
              <a:t>56</a:t>
            </a:fld>
            <a:endParaRPr lang="en-US" sz="1200"/>
          </a:p>
        </p:txBody>
      </p:sp>
      <p:sp>
        <p:nvSpPr>
          <p:cNvPr id="184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Tree>
    <p:extLst>
      <p:ext uri="{BB962C8B-B14F-4D97-AF65-F5344CB8AC3E}">
        <p14:creationId xmlns:p14="http://schemas.microsoft.com/office/powerpoint/2010/main" xmlns="" val="2325169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3807722-4B9D-4273-B36B-35F2FCDE87D0}"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xmlns="" val="677439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807722-4B9D-4273-B36B-35F2FCDE87D0}"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xmlns="" val="40067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807722-4B9D-4273-B36B-35F2FCDE87D0}"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xmlns="" val="739522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BBE8689-AC8F-4BCF-A51F-27AC2B7641C5}" type="slidenum">
              <a:rPr lang="en-US" altLang="en-US"/>
              <a:pPr>
                <a:defRPr/>
              </a:pPr>
              <a:t>‹#›</a:t>
            </a:fld>
            <a:endParaRPr lang="en-US" altLang="en-US"/>
          </a:p>
        </p:txBody>
      </p:sp>
    </p:spTree>
    <p:extLst>
      <p:ext uri="{BB962C8B-B14F-4D97-AF65-F5344CB8AC3E}">
        <p14:creationId xmlns:p14="http://schemas.microsoft.com/office/powerpoint/2010/main" xmlns="" val="207666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7"/>
            <a:ext cx="11794435" cy="1086679"/>
          </a:xfrm>
        </p:spPr>
        <p:txBody>
          <a:bodyPr/>
          <a:lstStyle>
            <a:lvl1pPr>
              <a:defRPr b="1">
                <a:latin typeface="+mj-lt"/>
              </a:defRPr>
            </a:lvl1pPr>
          </a:lstStyle>
          <a:p>
            <a:r>
              <a:rPr lang="en-US" dirty="0" smtClean="0"/>
              <a:t>Click to edit Master title style</a:t>
            </a:r>
            <a:endParaRPr lang="en-IN" dirty="0"/>
          </a:p>
        </p:txBody>
      </p:sp>
      <p:sp>
        <p:nvSpPr>
          <p:cNvPr id="3" name="Content Placeholder 2"/>
          <p:cNvSpPr>
            <a:spLocks noGrp="1"/>
          </p:cNvSpPr>
          <p:nvPr>
            <p:ph idx="1"/>
          </p:nvPr>
        </p:nvSpPr>
        <p:spPr>
          <a:xfrm>
            <a:off x="294860" y="1192696"/>
            <a:ext cx="11724861" cy="5499652"/>
          </a:xfrm>
        </p:spPr>
        <p:txBody>
          <a:bodyPr>
            <a:normAutofit/>
          </a:bodyPr>
          <a:lstStyle>
            <a:lvl1pPr>
              <a:lnSpc>
                <a:spcPct val="150000"/>
              </a:lnSpc>
              <a:defRPr sz="2400">
                <a:latin typeface="Times New Roman" panose="02020603050405020304" pitchFamily="18" charset="0"/>
                <a:cs typeface="Times New Roman" panose="02020603050405020304" pitchFamily="18" charset="0"/>
              </a:defRPr>
            </a:lvl1pPr>
            <a:lvl2pPr>
              <a:lnSpc>
                <a:spcPct val="150000"/>
              </a:lnSpc>
              <a:defRPr sz="2400">
                <a:latin typeface="Times New Roman" panose="02020603050405020304" pitchFamily="18" charset="0"/>
                <a:cs typeface="Times New Roman" panose="02020603050405020304" pitchFamily="18" charset="0"/>
              </a:defRPr>
            </a:lvl2pPr>
            <a:lvl3pPr>
              <a:lnSpc>
                <a:spcPct val="150000"/>
              </a:lnSpc>
              <a:defRPr sz="2400">
                <a:latin typeface="Times New Roman" panose="02020603050405020304" pitchFamily="18" charset="0"/>
                <a:cs typeface="Times New Roman" panose="02020603050405020304" pitchFamily="18" charset="0"/>
              </a:defRPr>
            </a:lvl3pPr>
            <a:lvl4pPr>
              <a:lnSpc>
                <a:spcPct val="150000"/>
              </a:lnSpc>
              <a:defRPr sz="2400">
                <a:latin typeface="Times New Roman" panose="02020603050405020304" pitchFamily="18" charset="0"/>
                <a:cs typeface="Times New Roman" panose="02020603050405020304" pitchFamily="18" charset="0"/>
              </a:defRPr>
            </a:lvl4pPr>
            <a:lvl5pPr>
              <a:lnSpc>
                <a:spcPct val="150000"/>
              </a:lnSpc>
              <a:defRPr sz="24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xmlns="" val="274271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807722-4B9D-4273-B36B-35F2FCDE87D0}"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xmlns="" val="428662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3807722-4B9D-4273-B36B-35F2FCDE87D0}"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xmlns="" val="309315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3807722-4B9D-4273-B36B-35F2FCDE87D0}" type="datetimeFigureOut">
              <a:rPr lang="en-US" smtClean="0"/>
              <a:pPr/>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xmlns="" val="408218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3807722-4B9D-4273-B36B-35F2FCDE87D0}" type="datetimeFigureOut">
              <a:rPr lang="en-US" smtClean="0"/>
              <a:pPr/>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xmlns="" val="186233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07722-4B9D-4273-B36B-35F2FCDE87D0}" type="datetimeFigureOut">
              <a:rPr lang="en-US" smtClean="0"/>
              <a:pPr/>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xmlns="" val="2507318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807722-4B9D-4273-B36B-35F2FCDE87D0}"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xmlns="" val="324270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807722-4B9D-4273-B36B-35F2FCDE87D0}"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xmlns="" val="149777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07722-4B9D-4273-B36B-35F2FCDE87D0}" type="datetimeFigureOut">
              <a:rPr lang="en-US" smtClean="0"/>
              <a:pPr/>
              <a:t>11/21/2022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1E540-AA5E-46CD-A990-D54AD37A2F9E}" type="slidenum">
              <a:rPr lang="en-US" smtClean="0"/>
              <a:pPr/>
              <a:t>‹#›</a:t>
            </a:fld>
            <a:endParaRPr lang="en-US"/>
          </a:p>
        </p:txBody>
      </p:sp>
    </p:spTree>
    <p:extLst>
      <p:ext uri="{BB962C8B-B14F-4D97-AF65-F5344CB8AC3E}">
        <p14:creationId xmlns:p14="http://schemas.microsoft.com/office/powerpoint/2010/main" xmlns="" val="14328108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nstedb.com/organisation/Ashutosh-sharma.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a:bodyPr>
          <a:lstStyle/>
          <a:p>
            <a:r>
              <a:rPr lang="en-US" dirty="0" smtClean="0"/>
              <a:t>Content of chapter</a:t>
            </a:r>
            <a:endParaRPr lang="en-US" dirty="0"/>
          </a:p>
        </p:txBody>
      </p:sp>
      <p:sp>
        <p:nvSpPr>
          <p:cNvPr id="11266" name="Rectangle 3"/>
          <p:cNvSpPr>
            <a:spLocks noGrp="1" noChangeArrowheads="1"/>
          </p:cNvSpPr>
          <p:nvPr>
            <p:ph idx="1"/>
          </p:nvPr>
        </p:nvSpPr>
        <p:spPr/>
        <p:txBody>
          <a:bodyPr>
            <a:normAutofit/>
          </a:bodyPr>
          <a:lstStyle/>
          <a:p>
            <a:pPr>
              <a:buFont typeface="Wingdings" panose="05000000000000000000" pitchFamily="2" charset="2"/>
              <a:buChar char="v"/>
            </a:pPr>
            <a:r>
              <a:rPr lang="en-US" dirty="0" smtClean="0"/>
              <a:t>Identify the central-level institutions/agencies supporting business enterprises.</a:t>
            </a:r>
          </a:p>
          <a:p>
            <a:pPr>
              <a:buFont typeface="Wingdings" panose="05000000000000000000" pitchFamily="2" charset="2"/>
              <a:buChar char="v"/>
            </a:pPr>
            <a:r>
              <a:rPr lang="en-US" dirty="0" smtClean="0"/>
              <a:t>Discuss the state-level institutions/agencies supporting business enterprises.</a:t>
            </a:r>
          </a:p>
          <a:p>
            <a:pPr>
              <a:buFont typeface="Wingdings" panose="05000000000000000000" pitchFamily="2" charset="2"/>
              <a:buChar char="v"/>
            </a:pPr>
            <a:r>
              <a:rPr lang="en-US" dirty="0" smtClean="0"/>
              <a:t>Explain various other agencies supporting business enterprises.</a:t>
            </a:r>
          </a:p>
          <a:p>
            <a:endParaRPr lang="en-US" dirty="0" smtClean="0"/>
          </a:p>
        </p:txBody>
      </p:sp>
    </p:spTree>
    <p:extLst>
      <p:ext uri="{BB962C8B-B14F-4D97-AF65-F5344CB8AC3E}">
        <p14:creationId xmlns:p14="http://schemas.microsoft.com/office/powerpoint/2010/main" xmlns="" val="2438380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7"/>
            <a:ext cx="11794435" cy="846483"/>
          </a:xfrm>
        </p:spPr>
        <p:txBody>
          <a:bodyPr/>
          <a:lstStyle/>
          <a:p>
            <a:r>
              <a:rPr lang="en-IN" dirty="0"/>
              <a:t>The </a:t>
            </a:r>
            <a:r>
              <a:rPr lang="en-IN" dirty="0" err="1"/>
              <a:t>Khadi</a:t>
            </a:r>
            <a:r>
              <a:rPr lang="en-IN" dirty="0"/>
              <a:t> and Village Industries Commission</a:t>
            </a:r>
          </a:p>
        </p:txBody>
      </p:sp>
      <p:sp>
        <p:nvSpPr>
          <p:cNvPr id="3" name="Content Placeholder 2"/>
          <p:cNvSpPr>
            <a:spLocks noGrp="1"/>
          </p:cNvSpPr>
          <p:nvPr>
            <p:ph idx="1"/>
          </p:nvPr>
        </p:nvSpPr>
        <p:spPr>
          <a:xfrm>
            <a:off x="1" y="952500"/>
            <a:ext cx="12192000" cy="5905500"/>
          </a:xfrm>
        </p:spPr>
        <p:txBody>
          <a:bodyPr>
            <a:normAutofit/>
          </a:bodyPr>
          <a:lstStyle/>
          <a:p>
            <a:r>
              <a:rPr lang="en-IN" dirty="0"/>
              <a:t>KVIC has embarked on </a:t>
            </a:r>
            <a:r>
              <a:rPr lang="en-IN" dirty="0">
                <a:solidFill>
                  <a:srgbClr val="00B050"/>
                </a:solidFill>
              </a:rPr>
              <a:t>various initiatives to promote </a:t>
            </a:r>
            <a:r>
              <a:rPr lang="en-IN" dirty="0" err="1"/>
              <a:t>khadi</a:t>
            </a:r>
            <a:r>
              <a:rPr lang="en-IN" dirty="0"/>
              <a:t> and village industries in rural India. </a:t>
            </a:r>
            <a:endParaRPr lang="en-IN" dirty="0" smtClean="0"/>
          </a:p>
          <a:p>
            <a:pPr lvl="1"/>
            <a:r>
              <a:rPr lang="en-IN" dirty="0" smtClean="0"/>
              <a:t>The Prime </a:t>
            </a:r>
            <a:r>
              <a:rPr lang="en-IN" dirty="0"/>
              <a:t>Minister’s Employment Generation Programme (PMEGP); </a:t>
            </a:r>
            <a:endParaRPr lang="en-IN" dirty="0" smtClean="0"/>
          </a:p>
          <a:p>
            <a:pPr lvl="1"/>
            <a:r>
              <a:rPr lang="en-IN" dirty="0" smtClean="0"/>
              <a:t>Rural </a:t>
            </a:r>
            <a:r>
              <a:rPr lang="en-IN" dirty="0"/>
              <a:t>Employment Generation Programme (REGP); </a:t>
            </a:r>
            <a:endParaRPr lang="en-IN" dirty="0" smtClean="0"/>
          </a:p>
          <a:p>
            <a:pPr lvl="1"/>
            <a:r>
              <a:rPr lang="en-IN" dirty="0" smtClean="0"/>
              <a:t>Scheme </a:t>
            </a:r>
            <a:r>
              <a:rPr lang="en-IN" dirty="0"/>
              <a:t>of Fund for Regeneration of Traditional Industries (SFURTI); </a:t>
            </a:r>
            <a:endParaRPr lang="en-IN" dirty="0" smtClean="0"/>
          </a:p>
          <a:p>
            <a:pPr lvl="1"/>
            <a:r>
              <a:rPr lang="en-IN" dirty="0" smtClean="0"/>
              <a:t>Rural </a:t>
            </a:r>
            <a:r>
              <a:rPr lang="en-IN" dirty="0"/>
              <a:t>Industry Service Centres (RISC); </a:t>
            </a:r>
            <a:endParaRPr lang="en-IN" dirty="0" smtClean="0"/>
          </a:p>
          <a:p>
            <a:pPr lvl="1"/>
            <a:r>
              <a:rPr lang="en-IN" dirty="0" smtClean="0"/>
              <a:t>The export </a:t>
            </a:r>
            <a:r>
              <a:rPr lang="en-IN" dirty="0"/>
              <a:t>incentive scheme; </a:t>
            </a:r>
            <a:endParaRPr lang="en-IN" dirty="0" smtClean="0"/>
          </a:p>
          <a:p>
            <a:pPr lvl="1"/>
            <a:r>
              <a:rPr lang="en-IN" dirty="0" smtClean="0"/>
              <a:t>The interest </a:t>
            </a:r>
            <a:r>
              <a:rPr lang="en-IN" dirty="0"/>
              <a:t>subsidy scheme. </a:t>
            </a:r>
          </a:p>
        </p:txBody>
      </p:sp>
    </p:spTree>
    <p:extLst>
      <p:ext uri="{BB962C8B-B14F-4D97-AF65-F5344CB8AC3E}">
        <p14:creationId xmlns:p14="http://schemas.microsoft.com/office/powerpoint/2010/main" xmlns="" val="3568977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t>
            </a:r>
            <a:r>
              <a:rPr lang="en-IN" dirty="0" err="1"/>
              <a:t>Khadi</a:t>
            </a:r>
            <a:r>
              <a:rPr lang="en-IN" dirty="0"/>
              <a:t> and Village Industries Commission</a:t>
            </a:r>
          </a:p>
        </p:txBody>
      </p:sp>
      <p:sp>
        <p:nvSpPr>
          <p:cNvPr id="3" name="Content Placeholder 2"/>
          <p:cNvSpPr>
            <a:spLocks noGrp="1"/>
          </p:cNvSpPr>
          <p:nvPr>
            <p:ph idx="1"/>
          </p:nvPr>
        </p:nvSpPr>
        <p:spPr/>
        <p:txBody>
          <a:bodyPr/>
          <a:lstStyle/>
          <a:p>
            <a:r>
              <a:rPr lang="en-IN" dirty="0"/>
              <a:t>KVIC also has taken </a:t>
            </a:r>
            <a:r>
              <a:rPr lang="en-IN" dirty="0">
                <a:solidFill>
                  <a:srgbClr val="FF0000"/>
                </a:solidFill>
              </a:rPr>
              <a:t>various steps towards the welfare of artisans.</a:t>
            </a:r>
            <a:r>
              <a:rPr lang="en-IN" dirty="0"/>
              <a:t> </a:t>
            </a:r>
          </a:p>
          <a:p>
            <a:pPr lvl="1"/>
            <a:r>
              <a:rPr lang="en-IN" dirty="0"/>
              <a:t>The </a:t>
            </a:r>
            <a:r>
              <a:rPr lang="en-IN" dirty="0" err="1"/>
              <a:t>Khadi</a:t>
            </a:r>
            <a:r>
              <a:rPr lang="en-IN" dirty="0"/>
              <a:t> </a:t>
            </a:r>
            <a:r>
              <a:rPr lang="en-IN" dirty="0" err="1"/>
              <a:t>Karigar</a:t>
            </a:r>
            <a:r>
              <a:rPr lang="en-IN" dirty="0"/>
              <a:t> </a:t>
            </a:r>
            <a:r>
              <a:rPr lang="en-IN" dirty="0" err="1"/>
              <a:t>Janashree</a:t>
            </a:r>
            <a:r>
              <a:rPr lang="en-IN" dirty="0"/>
              <a:t> </a:t>
            </a:r>
            <a:r>
              <a:rPr lang="en-IN" dirty="0" err="1"/>
              <a:t>Bima</a:t>
            </a:r>
            <a:r>
              <a:rPr lang="en-IN" dirty="0"/>
              <a:t> </a:t>
            </a:r>
            <a:r>
              <a:rPr lang="en-IN" dirty="0" err="1"/>
              <a:t>Yojana</a:t>
            </a:r>
            <a:r>
              <a:rPr lang="en-IN" dirty="0"/>
              <a:t> (JBY), a </a:t>
            </a:r>
            <a:r>
              <a:rPr lang="en-IN" dirty="0">
                <a:solidFill>
                  <a:srgbClr val="00B050"/>
                </a:solidFill>
              </a:rPr>
              <a:t>group insurance scheme, aims at enhancing the productivity and competitiveness </a:t>
            </a:r>
            <a:r>
              <a:rPr lang="en-IN" dirty="0"/>
              <a:t>of the </a:t>
            </a:r>
            <a:r>
              <a:rPr lang="en-IN" dirty="0" err="1"/>
              <a:t>khadi</a:t>
            </a:r>
            <a:r>
              <a:rPr lang="en-IN" dirty="0"/>
              <a:t> industry and artisans. </a:t>
            </a:r>
          </a:p>
          <a:p>
            <a:pPr lvl="1"/>
            <a:r>
              <a:rPr lang="en-IN" dirty="0"/>
              <a:t>The </a:t>
            </a:r>
            <a:r>
              <a:rPr lang="en-IN" dirty="0" err="1"/>
              <a:t>Workshed</a:t>
            </a:r>
            <a:r>
              <a:rPr lang="en-IN" dirty="0"/>
              <a:t> Scheme for </a:t>
            </a:r>
            <a:r>
              <a:rPr lang="en-IN" dirty="0" err="1"/>
              <a:t>Khadi</a:t>
            </a:r>
            <a:r>
              <a:rPr lang="en-IN" dirty="0"/>
              <a:t> Artisans is an attempt to facilitate the development of </a:t>
            </a:r>
            <a:r>
              <a:rPr lang="en-IN" dirty="0" err="1"/>
              <a:t>khadi</a:t>
            </a:r>
            <a:r>
              <a:rPr lang="en-IN" dirty="0"/>
              <a:t> artisans </a:t>
            </a:r>
            <a:r>
              <a:rPr lang="en-IN" dirty="0">
                <a:solidFill>
                  <a:srgbClr val="7030A0"/>
                </a:solidFill>
              </a:rPr>
              <a:t>by providing them financial assistance </a:t>
            </a:r>
            <a:r>
              <a:rPr lang="en-IN" dirty="0"/>
              <a:t>on a pilot basis for the construction of </a:t>
            </a:r>
            <a:r>
              <a:rPr lang="en-IN" dirty="0" err="1"/>
              <a:t>worksheds</a:t>
            </a:r>
            <a:endParaRPr lang="en-IN" dirty="0"/>
          </a:p>
          <a:p>
            <a:endParaRPr lang="en-IN" dirty="0"/>
          </a:p>
        </p:txBody>
      </p:sp>
    </p:spTree>
    <p:extLst>
      <p:ext uri="{BB962C8B-B14F-4D97-AF65-F5344CB8AC3E}">
        <p14:creationId xmlns:p14="http://schemas.microsoft.com/office/powerpoint/2010/main" xmlns="" val="3587730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28466" y="1465124"/>
            <a:ext cx="4529799" cy="3927751"/>
          </a:xfrm>
        </p:spPr>
        <p:txBody>
          <a:bodyPr>
            <a:normAutofit lnSpcReduction="10000"/>
          </a:bodyPr>
          <a:lstStyle/>
          <a:p>
            <a:pPr>
              <a:lnSpc>
                <a:spcPct val="150000"/>
              </a:lnSpc>
            </a:pPr>
            <a:r>
              <a:rPr lang="en-US" dirty="0"/>
              <a:t>KVIC is a statutory body formed by the Government India.</a:t>
            </a:r>
          </a:p>
          <a:p>
            <a:pPr>
              <a:lnSpc>
                <a:spcPct val="150000"/>
              </a:lnSpc>
            </a:pPr>
            <a:r>
              <a:rPr lang="en-US" b="1" dirty="0"/>
              <a:t>Six zonal offices </a:t>
            </a:r>
            <a:r>
              <a:rPr lang="en-US" dirty="0"/>
              <a:t>in Delhi Bhopal, Bangalore, Kolkata, Mumbai and Guwahati.</a:t>
            </a:r>
          </a:p>
          <a:p>
            <a:endParaRPr lang="en-US" dirty="0"/>
          </a:p>
        </p:txBody>
      </p:sp>
      <p:graphicFrame>
        <p:nvGraphicFramePr>
          <p:cNvPr id="4" name="Table 3"/>
          <p:cNvGraphicFramePr>
            <a:graphicFrameLocks noGrp="1"/>
          </p:cNvGraphicFramePr>
          <p:nvPr>
            <p:extLst/>
          </p:nvPr>
        </p:nvGraphicFramePr>
        <p:xfrm>
          <a:off x="5603897" y="471487"/>
          <a:ext cx="5385828" cy="6014188"/>
        </p:xfrm>
        <a:graphic>
          <a:graphicData uri="http://schemas.openxmlformats.org/drawingml/2006/table">
            <a:tbl>
              <a:tblPr firstRow="1" bandRow="1">
                <a:tableStyleId>{7DF18680-E054-41AD-8BC1-D1AEF772440D}</a:tableStyleId>
              </a:tblPr>
              <a:tblGrid>
                <a:gridCol w="2692914">
                  <a:extLst>
                    <a:ext uri="{9D8B030D-6E8A-4147-A177-3AD203B41FA5}">
                      <a16:colId xmlns:a16="http://schemas.microsoft.com/office/drawing/2014/main" xmlns="" val="20000"/>
                    </a:ext>
                  </a:extLst>
                </a:gridCol>
                <a:gridCol w="2692914">
                  <a:extLst>
                    <a:ext uri="{9D8B030D-6E8A-4147-A177-3AD203B41FA5}">
                      <a16:colId xmlns:a16="http://schemas.microsoft.com/office/drawing/2014/main" xmlns="" val="20001"/>
                    </a:ext>
                  </a:extLst>
                </a:gridCol>
              </a:tblGrid>
              <a:tr h="767596">
                <a:tc>
                  <a:txBody>
                    <a:bodyPr/>
                    <a:lstStyle/>
                    <a:p>
                      <a:r>
                        <a:rPr lang="en-US" dirty="0"/>
                        <a:t>Abbreviation</a:t>
                      </a:r>
                    </a:p>
                  </a:txBody>
                  <a:tcPr/>
                </a:tc>
                <a:tc>
                  <a:txBody>
                    <a:bodyPr/>
                    <a:lstStyle/>
                    <a:p>
                      <a:r>
                        <a:rPr lang="en-US" dirty="0"/>
                        <a:t>KVIC </a:t>
                      </a:r>
                    </a:p>
                  </a:txBody>
                  <a:tcPr/>
                </a:tc>
                <a:extLst>
                  <a:ext uri="{0D108BD9-81ED-4DB2-BD59-A6C34878D82A}">
                    <a16:rowId xmlns:a16="http://schemas.microsoft.com/office/drawing/2014/main" xmlns="" val="10000"/>
                  </a:ext>
                </a:extLst>
              </a:tr>
              <a:tr h="874432">
                <a:tc>
                  <a:txBody>
                    <a:bodyPr/>
                    <a:lstStyle/>
                    <a:p>
                      <a:r>
                        <a:rPr lang="en-US" dirty="0"/>
                        <a:t>Formation 1956 </a:t>
                      </a:r>
                    </a:p>
                  </a:txBody>
                  <a:tcPr/>
                </a:tc>
                <a:tc>
                  <a:txBody>
                    <a:bodyPr/>
                    <a:lstStyle/>
                    <a:p>
                      <a:r>
                        <a:rPr lang="en-US" dirty="0"/>
                        <a:t>1956</a:t>
                      </a:r>
                    </a:p>
                  </a:txBody>
                  <a:tcPr/>
                </a:tc>
                <a:extLst>
                  <a:ext uri="{0D108BD9-81ED-4DB2-BD59-A6C34878D82A}">
                    <a16:rowId xmlns:a16="http://schemas.microsoft.com/office/drawing/2014/main" xmlns="" val="10001"/>
                  </a:ext>
                </a:extLst>
              </a:tr>
              <a:tr h="874432">
                <a:tc>
                  <a:txBody>
                    <a:bodyPr/>
                    <a:lstStyle/>
                    <a:p>
                      <a:r>
                        <a:rPr lang="en-US" dirty="0"/>
                        <a:t>Headquarters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Mumbai </a:t>
                      </a:r>
                    </a:p>
                    <a:p>
                      <a:endParaRPr lang="en-US" dirty="0"/>
                    </a:p>
                  </a:txBody>
                  <a:tcPr/>
                </a:tc>
                <a:extLst>
                  <a:ext uri="{0D108BD9-81ED-4DB2-BD59-A6C34878D82A}">
                    <a16:rowId xmlns:a16="http://schemas.microsoft.com/office/drawing/2014/main" xmlns="" val="10002"/>
                  </a:ext>
                </a:extLst>
              </a:tr>
              <a:tr h="874432">
                <a:tc>
                  <a:txBody>
                    <a:bodyPr/>
                    <a:lstStyle/>
                    <a:p>
                      <a:r>
                        <a:rPr lang="en-US" dirty="0"/>
                        <a:t>Parent organization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MoMSMEs</a:t>
                      </a:r>
                      <a:r>
                        <a:rPr lang="en-US" dirty="0"/>
                        <a:t> </a:t>
                      </a:r>
                    </a:p>
                    <a:p>
                      <a:endParaRPr lang="en-US" dirty="0"/>
                    </a:p>
                  </a:txBody>
                  <a:tcPr/>
                </a:tc>
                <a:extLst>
                  <a:ext uri="{0D108BD9-81ED-4DB2-BD59-A6C34878D82A}">
                    <a16:rowId xmlns:a16="http://schemas.microsoft.com/office/drawing/2014/main" xmlns="" val="10003"/>
                  </a:ext>
                </a:extLst>
              </a:tr>
              <a:tr h="874432">
                <a:tc>
                  <a:txBody>
                    <a:bodyPr/>
                    <a:lstStyle/>
                    <a:p>
                      <a:r>
                        <a:rPr lang="en-US" dirty="0"/>
                        <a:t>Minister of MSME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Dinesh Patel</a:t>
                      </a:r>
                    </a:p>
                    <a:p>
                      <a:endParaRPr lang="en-US" dirty="0"/>
                    </a:p>
                  </a:txBody>
                  <a:tcPr/>
                </a:tc>
                <a:extLst>
                  <a:ext uri="{0D108BD9-81ED-4DB2-BD59-A6C34878D82A}">
                    <a16:rowId xmlns:a16="http://schemas.microsoft.com/office/drawing/2014/main" xmlns="" val="10004"/>
                  </a:ext>
                </a:extLst>
              </a:tr>
              <a:tr h="874432">
                <a:tc>
                  <a:txBody>
                    <a:bodyPr/>
                    <a:lstStyle/>
                    <a:p>
                      <a:r>
                        <a:rPr lang="en-US" dirty="0"/>
                        <a:t>Chairperson</a:t>
                      </a:r>
                    </a:p>
                  </a:txBody>
                  <a:tcPr/>
                </a:tc>
                <a:tc>
                  <a:txBody>
                    <a:bodyPr/>
                    <a:lstStyle/>
                    <a:p>
                      <a:r>
                        <a:rPr lang="en-US" dirty="0" err="1"/>
                        <a:t>Kumud</a:t>
                      </a:r>
                      <a:r>
                        <a:rPr lang="en-US" dirty="0"/>
                        <a:t> Joshi </a:t>
                      </a:r>
                    </a:p>
                  </a:txBody>
                  <a:tcPr/>
                </a:tc>
                <a:extLst>
                  <a:ext uri="{0D108BD9-81ED-4DB2-BD59-A6C34878D82A}">
                    <a16:rowId xmlns:a16="http://schemas.microsoft.com/office/drawing/2014/main" xmlns="" val="10005"/>
                  </a:ext>
                </a:extLst>
              </a:tr>
              <a:tr h="8744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Staff</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Around 94 </a:t>
                      </a:r>
                      <a:r>
                        <a:rPr lang="en-US" dirty="0" err="1"/>
                        <a:t>lacs</a:t>
                      </a:r>
                      <a:endParaRPr lang="en-US" dirty="0"/>
                    </a:p>
                    <a:p>
                      <a:endParaRPr lang="en-US"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3406763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504" y="442912"/>
            <a:ext cx="12192000" cy="2890782"/>
          </a:xfrm>
          <a:prstGeom prst="rect">
            <a:avLst/>
          </a:prstGeom>
        </p:spPr>
      </p:pic>
      <p:pic>
        <p:nvPicPr>
          <p:cNvPr id="5" name="Content Placeholder 9"/>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225287" y="3438510"/>
            <a:ext cx="11723688" cy="2779742"/>
          </a:xfrm>
        </p:spPr>
      </p:pic>
    </p:spTree>
    <p:extLst>
      <p:ext uri="{BB962C8B-B14F-4D97-AF65-F5344CB8AC3E}">
        <p14:creationId xmlns:p14="http://schemas.microsoft.com/office/powerpoint/2010/main" xmlns="" val="1424559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Coir Board</a:t>
            </a:r>
          </a:p>
        </p:txBody>
      </p:sp>
      <p:sp>
        <p:nvSpPr>
          <p:cNvPr id="3" name="Content Placeholder 2"/>
          <p:cNvSpPr>
            <a:spLocks noGrp="1"/>
          </p:cNvSpPr>
          <p:nvPr>
            <p:ph idx="1"/>
          </p:nvPr>
        </p:nvSpPr>
        <p:spPr/>
        <p:txBody>
          <a:bodyPr/>
          <a:lstStyle/>
          <a:p>
            <a:pPr algn="just"/>
            <a:r>
              <a:rPr lang="en-IN" dirty="0"/>
              <a:t>The Coir Board is a statutory body established by the Government of India under the 'Coir Industry Act 1953 (45 of 1953)' for the promotion and development </a:t>
            </a:r>
            <a:r>
              <a:rPr lang="en-IN" dirty="0">
                <a:solidFill>
                  <a:srgbClr val="FF0000"/>
                </a:solidFill>
              </a:rPr>
              <a:t>of the coir (coconut fibre) industry in India</a:t>
            </a:r>
            <a:r>
              <a:rPr lang="en-IN" dirty="0" smtClean="0">
                <a:solidFill>
                  <a:srgbClr val="FF0000"/>
                </a:solidFill>
              </a:rPr>
              <a:t>.</a:t>
            </a:r>
          </a:p>
          <a:p>
            <a:pPr algn="just"/>
            <a:endParaRPr lang="en-IN" dirty="0"/>
          </a:p>
        </p:txBody>
      </p:sp>
      <p:pic>
        <p:nvPicPr>
          <p:cNvPr id="5" name="Picture 2" descr="Image result for coir industry in indi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7734" y="3071813"/>
            <a:ext cx="6231547" cy="2700337"/>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mage result for coir industry in india"/>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42150" y="2890876"/>
            <a:ext cx="4870054" cy="35813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3511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5972" y="106017"/>
            <a:ext cx="7453750" cy="2294283"/>
          </a:xfrm>
        </p:spPr>
        <p:txBody>
          <a:bodyPr>
            <a:normAutofit/>
          </a:bodyPr>
          <a:lstStyle/>
          <a:p>
            <a:r>
              <a:rPr lang="en-IN" dirty="0"/>
              <a:t>The </a:t>
            </a:r>
            <a:r>
              <a:rPr lang="en-IN" dirty="0" smtClean="0"/>
              <a:t>Coir</a:t>
            </a:r>
            <a:br>
              <a:rPr lang="en-IN" dirty="0" smtClean="0"/>
            </a:br>
            <a:r>
              <a:rPr lang="en-IN" dirty="0" smtClean="0"/>
              <a:t> </a:t>
            </a:r>
            <a:r>
              <a:rPr lang="en-IN" dirty="0"/>
              <a:t>Board</a:t>
            </a:r>
          </a:p>
        </p:txBody>
      </p:sp>
      <p:pic>
        <p:nvPicPr>
          <p:cNvPr id="2054" name="Picture 6" descr="Related image"/>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26022" y="275463"/>
            <a:ext cx="5350863" cy="4686119"/>
          </a:xfrm>
          <a:prstGeom prst="rect">
            <a:avLst/>
          </a:prstGeom>
          <a:noFill/>
          <a:extLst>
            <a:ext uri="{909E8E84-426E-40DD-AFC4-6F175D3DCCD1}">
              <a14:hiddenFill xmlns:a14="http://schemas.microsoft.com/office/drawing/2010/main" xmlns="">
                <a:solidFill>
                  <a:srgbClr val="FFFFFF"/>
                </a:solidFill>
              </a14:hiddenFill>
            </a:ext>
          </a:extLst>
        </p:spPr>
      </p:pic>
      <p:pic>
        <p:nvPicPr>
          <p:cNvPr id="2050" name="Picture 2" descr="Image result for coir industry in india"/>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009" y="0"/>
            <a:ext cx="4512963" cy="3308349"/>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Image result for coir industry in india"/>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57275" y="3200401"/>
            <a:ext cx="5595905" cy="3522362"/>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5"/>
          <a:stretch>
            <a:fillRect/>
          </a:stretch>
        </p:blipFill>
        <p:spPr>
          <a:xfrm>
            <a:off x="7026022" y="5148263"/>
            <a:ext cx="2533650" cy="1809750"/>
          </a:xfrm>
          <a:prstGeom prst="rect">
            <a:avLst/>
          </a:prstGeom>
        </p:spPr>
      </p:pic>
    </p:spTree>
    <p:extLst>
      <p:ext uri="{BB962C8B-B14F-4D97-AF65-F5344CB8AC3E}">
        <p14:creationId xmlns:p14="http://schemas.microsoft.com/office/powerpoint/2010/main" xmlns="" val="2521086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Central-level Institutions - </a:t>
            </a:r>
            <a:r>
              <a:rPr lang="en-IN" dirty="0"/>
              <a:t>The Coir Board</a:t>
            </a:r>
          </a:p>
        </p:txBody>
      </p:sp>
      <p:sp>
        <p:nvSpPr>
          <p:cNvPr id="3" name="Content Placeholder 2"/>
          <p:cNvSpPr>
            <a:spLocks noGrp="1"/>
          </p:cNvSpPr>
          <p:nvPr>
            <p:ph idx="1"/>
          </p:nvPr>
        </p:nvSpPr>
        <p:spPr>
          <a:xfrm>
            <a:off x="0" y="1192696"/>
            <a:ext cx="12192000" cy="5665304"/>
          </a:xfrm>
        </p:spPr>
        <p:txBody>
          <a:bodyPr>
            <a:normAutofit lnSpcReduction="10000"/>
          </a:bodyPr>
          <a:lstStyle/>
          <a:p>
            <a:pPr algn="just"/>
            <a:r>
              <a:rPr lang="en-IN" dirty="0" smtClean="0"/>
              <a:t>The </a:t>
            </a:r>
            <a:r>
              <a:rPr lang="en-IN" dirty="0"/>
              <a:t>Coir Board is a </a:t>
            </a:r>
            <a:r>
              <a:rPr lang="en-IN" dirty="0">
                <a:solidFill>
                  <a:srgbClr val="00B050"/>
                </a:solidFill>
              </a:rPr>
              <a:t>statutory body </a:t>
            </a:r>
            <a:r>
              <a:rPr lang="en-IN" dirty="0"/>
              <a:t>established </a:t>
            </a:r>
            <a:r>
              <a:rPr lang="en-IN" dirty="0">
                <a:solidFill>
                  <a:srgbClr val="00B0F0"/>
                </a:solidFill>
              </a:rPr>
              <a:t>by the Government of India for the promotion and development of the coir industry under the Coir Industry </a:t>
            </a:r>
            <a:r>
              <a:rPr lang="en-IN" dirty="0" smtClean="0">
                <a:solidFill>
                  <a:srgbClr val="00B0F0"/>
                </a:solidFill>
              </a:rPr>
              <a:t>Act, </a:t>
            </a:r>
            <a:r>
              <a:rPr lang="en-IN" dirty="0">
                <a:solidFill>
                  <a:srgbClr val="00B0F0"/>
                </a:solidFill>
              </a:rPr>
              <a:t>1953</a:t>
            </a:r>
            <a:r>
              <a:rPr lang="en-IN" dirty="0"/>
              <a:t>, enacted by the Parliament. </a:t>
            </a:r>
            <a:endParaRPr lang="en-IN" dirty="0" smtClean="0"/>
          </a:p>
          <a:p>
            <a:pPr algn="just"/>
            <a:r>
              <a:rPr lang="en-IN" dirty="0" smtClean="0"/>
              <a:t>This </a:t>
            </a:r>
            <a:r>
              <a:rPr lang="en-IN" dirty="0"/>
              <a:t>is one of the </a:t>
            </a:r>
            <a:r>
              <a:rPr lang="en-IN" dirty="0">
                <a:solidFill>
                  <a:schemeClr val="accent2"/>
                </a:solidFill>
              </a:rPr>
              <a:t>oldest traditional industries. </a:t>
            </a:r>
            <a:endParaRPr lang="en-IN" dirty="0" smtClean="0">
              <a:solidFill>
                <a:schemeClr val="accent2"/>
              </a:solidFill>
            </a:endParaRPr>
          </a:p>
          <a:p>
            <a:pPr algn="just"/>
            <a:r>
              <a:rPr lang="en-IN" dirty="0" smtClean="0"/>
              <a:t>It </a:t>
            </a:r>
            <a:r>
              <a:rPr lang="en-IN" dirty="0">
                <a:solidFill>
                  <a:srgbClr val="7030A0"/>
                </a:solidFill>
              </a:rPr>
              <a:t>generates value out of waste by providing eco-friendly products </a:t>
            </a:r>
            <a:r>
              <a:rPr lang="en-IN" dirty="0"/>
              <a:t>that </a:t>
            </a:r>
            <a:r>
              <a:rPr lang="en-IN" dirty="0">
                <a:solidFill>
                  <a:srgbClr val="C00000"/>
                </a:solidFill>
              </a:rPr>
              <a:t>generate large-scale employment</a:t>
            </a:r>
            <a:r>
              <a:rPr lang="en-IN" dirty="0"/>
              <a:t> </a:t>
            </a:r>
            <a:r>
              <a:rPr lang="en-IN" dirty="0">
                <a:solidFill>
                  <a:srgbClr val="00B050"/>
                </a:solidFill>
              </a:rPr>
              <a:t>and contribute to around </a:t>
            </a:r>
            <a:r>
              <a:rPr lang="en-IN" dirty="0" smtClean="0">
                <a:solidFill>
                  <a:srgbClr val="00B050"/>
                </a:solidFill>
              </a:rPr>
              <a:t>INR 600 </a:t>
            </a:r>
            <a:r>
              <a:rPr lang="en-IN" dirty="0" err="1">
                <a:solidFill>
                  <a:srgbClr val="00B050"/>
                </a:solidFill>
              </a:rPr>
              <a:t>crore</a:t>
            </a:r>
            <a:r>
              <a:rPr lang="en-IN" dirty="0">
                <a:solidFill>
                  <a:srgbClr val="00B050"/>
                </a:solidFill>
              </a:rPr>
              <a:t> worth of exports </a:t>
            </a:r>
            <a:r>
              <a:rPr lang="en-IN" dirty="0"/>
              <a:t>annually. </a:t>
            </a:r>
            <a:endParaRPr lang="en-IN" dirty="0" smtClean="0"/>
          </a:p>
          <a:p>
            <a:pPr algn="just"/>
            <a:r>
              <a:rPr lang="en-IN" dirty="0" smtClean="0"/>
              <a:t>The </a:t>
            </a:r>
            <a:r>
              <a:rPr lang="en-IN" dirty="0"/>
              <a:t>Coir Board has constituted </a:t>
            </a:r>
            <a:r>
              <a:rPr lang="en-IN" dirty="0">
                <a:solidFill>
                  <a:srgbClr val="0070C0"/>
                </a:solidFill>
              </a:rPr>
              <a:t>various committees for implementing various functions </a:t>
            </a:r>
            <a:r>
              <a:rPr lang="en-IN" dirty="0"/>
              <a:t>such as the executive committee; the research and development committee; the export promotion committee; the marketing and publicity committee; the brown fibre development committee; and the Hindustan advisory </a:t>
            </a:r>
            <a:r>
              <a:rPr lang="en-IN" dirty="0" smtClean="0"/>
              <a:t>committee. </a:t>
            </a:r>
            <a:endParaRPr lang="en-IN" dirty="0"/>
          </a:p>
        </p:txBody>
      </p:sp>
    </p:spTree>
    <p:extLst>
      <p:ext uri="{BB962C8B-B14F-4D97-AF65-F5344CB8AC3E}">
        <p14:creationId xmlns:p14="http://schemas.microsoft.com/office/powerpoint/2010/main" xmlns="" val="2551720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Coir Board</a:t>
            </a:r>
          </a:p>
        </p:txBody>
      </p:sp>
      <p:sp>
        <p:nvSpPr>
          <p:cNvPr id="3" name="Content Placeholder 2"/>
          <p:cNvSpPr>
            <a:spLocks noGrp="1"/>
          </p:cNvSpPr>
          <p:nvPr>
            <p:ph idx="1"/>
          </p:nvPr>
        </p:nvSpPr>
        <p:spPr>
          <a:xfrm>
            <a:off x="0" y="1192696"/>
            <a:ext cx="12192000" cy="5499652"/>
          </a:xfrm>
        </p:spPr>
        <p:txBody>
          <a:bodyPr>
            <a:noAutofit/>
          </a:bodyPr>
          <a:lstStyle/>
          <a:p>
            <a:pPr algn="just"/>
            <a:r>
              <a:rPr lang="en-IN" dirty="0" smtClean="0">
                <a:solidFill>
                  <a:srgbClr val="FF0000"/>
                </a:solidFill>
              </a:rPr>
              <a:t>The </a:t>
            </a:r>
            <a:r>
              <a:rPr lang="en-IN" dirty="0">
                <a:solidFill>
                  <a:srgbClr val="FF0000"/>
                </a:solidFill>
              </a:rPr>
              <a:t>Central Coir Research Institute</a:t>
            </a:r>
            <a:r>
              <a:rPr lang="en-IN" dirty="0"/>
              <a:t>, </a:t>
            </a:r>
            <a:r>
              <a:rPr lang="en-IN" dirty="0">
                <a:solidFill>
                  <a:srgbClr val="0070C0"/>
                </a:solidFill>
              </a:rPr>
              <a:t>established in 1959, </a:t>
            </a:r>
            <a:r>
              <a:rPr lang="en-IN" dirty="0"/>
              <a:t>is the </a:t>
            </a:r>
            <a:r>
              <a:rPr lang="en-IN" dirty="0">
                <a:solidFill>
                  <a:srgbClr val="00B050"/>
                </a:solidFill>
              </a:rPr>
              <a:t>prime research centre </a:t>
            </a:r>
            <a:r>
              <a:rPr lang="en-IN" dirty="0"/>
              <a:t>of the Coir Board. It is recognized by the Department of Science and Technology, Government of India. </a:t>
            </a:r>
            <a:endParaRPr lang="en-IN" dirty="0" smtClean="0"/>
          </a:p>
          <a:p>
            <a:pPr algn="just"/>
            <a:r>
              <a:rPr lang="en-IN" dirty="0" smtClean="0">
                <a:solidFill>
                  <a:srgbClr val="FF0000"/>
                </a:solidFill>
              </a:rPr>
              <a:t>The </a:t>
            </a:r>
            <a:r>
              <a:rPr lang="en-IN" dirty="0">
                <a:solidFill>
                  <a:srgbClr val="FF0000"/>
                </a:solidFill>
              </a:rPr>
              <a:t>Central Institute of Coir Technology </a:t>
            </a:r>
            <a:r>
              <a:rPr lang="en-IN" dirty="0"/>
              <a:t>is a research institute of the Coir Board </a:t>
            </a:r>
            <a:r>
              <a:rPr lang="en-IN" dirty="0">
                <a:solidFill>
                  <a:srgbClr val="0070C0"/>
                </a:solidFill>
              </a:rPr>
              <a:t>established in 1979. </a:t>
            </a:r>
            <a:r>
              <a:rPr lang="en-IN" dirty="0" smtClean="0"/>
              <a:t>These </a:t>
            </a:r>
            <a:r>
              <a:rPr lang="en-IN" dirty="0"/>
              <a:t>research institutes </a:t>
            </a:r>
            <a:r>
              <a:rPr lang="en-IN" dirty="0">
                <a:solidFill>
                  <a:srgbClr val="00B050"/>
                </a:solidFill>
              </a:rPr>
              <a:t>formulate Indian standards</a:t>
            </a:r>
            <a:r>
              <a:rPr lang="en-IN" dirty="0"/>
              <a:t> for coir products and </a:t>
            </a:r>
            <a:r>
              <a:rPr lang="en-IN" dirty="0">
                <a:solidFill>
                  <a:srgbClr val="FFC000"/>
                </a:solidFill>
              </a:rPr>
              <a:t>provide</a:t>
            </a:r>
            <a:r>
              <a:rPr lang="en-IN" dirty="0"/>
              <a:t> extension services and </a:t>
            </a:r>
            <a:r>
              <a:rPr lang="en-IN" dirty="0">
                <a:solidFill>
                  <a:srgbClr val="FFC000"/>
                </a:solidFill>
              </a:rPr>
              <a:t>technical assistance to coir entrepreneurs. </a:t>
            </a:r>
            <a:endParaRPr lang="en-IN" dirty="0" smtClean="0">
              <a:solidFill>
                <a:srgbClr val="FFC000"/>
              </a:solidFill>
            </a:endParaRPr>
          </a:p>
          <a:p>
            <a:pPr algn="just"/>
            <a:r>
              <a:rPr lang="en-IN" dirty="0" smtClean="0"/>
              <a:t>The </a:t>
            </a:r>
            <a:r>
              <a:rPr lang="en-IN" dirty="0"/>
              <a:t>Coir Board established t</a:t>
            </a:r>
            <a:r>
              <a:rPr lang="en-IN" dirty="0">
                <a:solidFill>
                  <a:srgbClr val="FF0000"/>
                </a:solidFill>
              </a:rPr>
              <a:t>he National Coir Training and Design Centre </a:t>
            </a:r>
            <a:r>
              <a:rPr lang="en-IN" dirty="0">
                <a:solidFill>
                  <a:srgbClr val="0070C0"/>
                </a:solidFill>
              </a:rPr>
              <a:t>in 1965 </a:t>
            </a:r>
            <a:r>
              <a:rPr lang="en-IN" dirty="0"/>
              <a:t>for </a:t>
            </a:r>
            <a:r>
              <a:rPr lang="en-IN" dirty="0">
                <a:solidFill>
                  <a:srgbClr val="FFC000"/>
                </a:solidFill>
              </a:rPr>
              <a:t>developing skilled manpower</a:t>
            </a:r>
            <a:r>
              <a:rPr lang="en-IN" dirty="0"/>
              <a:t> for the coir industry. </a:t>
            </a:r>
            <a:endParaRPr lang="en-IN" dirty="0" smtClean="0"/>
          </a:p>
          <a:p>
            <a:pPr algn="just"/>
            <a:r>
              <a:rPr lang="en-IN" dirty="0" smtClean="0"/>
              <a:t>The </a:t>
            </a:r>
            <a:r>
              <a:rPr lang="en-IN" dirty="0"/>
              <a:t>Coir Board also established </a:t>
            </a:r>
            <a:r>
              <a:rPr lang="en-IN" dirty="0">
                <a:solidFill>
                  <a:srgbClr val="FF0000"/>
                </a:solidFill>
              </a:rPr>
              <a:t>Hindustan Coir </a:t>
            </a:r>
            <a:r>
              <a:rPr lang="en-IN" dirty="0">
                <a:solidFill>
                  <a:srgbClr val="0070C0"/>
                </a:solidFill>
              </a:rPr>
              <a:t>in 1968</a:t>
            </a:r>
            <a:r>
              <a:rPr lang="en-IN" dirty="0"/>
              <a:t>. Hindustan Coir </a:t>
            </a:r>
            <a:r>
              <a:rPr lang="en-IN" dirty="0">
                <a:solidFill>
                  <a:srgbClr val="00B050"/>
                </a:solidFill>
              </a:rPr>
              <a:t>promotes the mechanization </a:t>
            </a:r>
            <a:r>
              <a:rPr lang="en-IN" dirty="0"/>
              <a:t>of the coir industry </a:t>
            </a:r>
            <a:r>
              <a:rPr lang="en-IN" dirty="0">
                <a:solidFill>
                  <a:schemeClr val="accent2"/>
                </a:solidFill>
              </a:rPr>
              <a:t>on modern lines.</a:t>
            </a:r>
          </a:p>
          <a:p>
            <a:pPr algn="just"/>
            <a:endParaRPr lang="en-IN" dirty="0"/>
          </a:p>
        </p:txBody>
      </p:sp>
    </p:spTree>
    <p:extLst>
      <p:ext uri="{BB962C8B-B14F-4D97-AF65-F5344CB8AC3E}">
        <p14:creationId xmlns:p14="http://schemas.microsoft.com/office/powerpoint/2010/main" xmlns="" val="920893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Coir Board</a:t>
            </a:r>
          </a:p>
        </p:txBody>
      </p:sp>
      <p:sp>
        <p:nvSpPr>
          <p:cNvPr id="3" name="Content Placeholder 2"/>
          <p:cNvSpPr>
            <a:spLocks noGrp="1"/>
          </p:cNvSpPr>
          <p:nvPr>
            <p:ph idx="1"/>
          </p:nvPr>
        </p:nvSpPr>
        <p:spPr/>
        <p:txBody>
          <a:bodyPr>
            <a:normAutofit/>
          </a:bodyPr>
          <a:lstStyle/>
          <a:p>
            <a:r>
              <a:rPr lang="en-IN" dirty="0" smtClean="0"/>
              <a:t>The </a:t>
            </a:r>
            <a:r>
              <a:rPr lang="en-IN" dirty="0"/>
              <a:t>Government of India has </a:t>
            </a:r>
            <a:r>
              <a:rPr lang="en-IN" dirty="0">
                <a:solidFill>
                  <a:srgbClr val="00B050"/>
                </a:solidFill>
              </a:rPr>
              <a:t>embarked upon various initiatives for the rejuvenation, modernization, and technological </a:t>
            </a:r>
            <a:r>
              <a:rPr lang="en-IN" dirty="0" err="1">
                <a:solidFill>
                  <a:srgbClr val="00B050"/>
                </a:solidFill>
              </a:rPr>
              <a:t>upgradation</a:t>
            </a:r>
            <a:r>
              <a:rPr lang="en-IN" dirty="0"/>
              <a:t> of the coir industry. </a:t>
            </a:r>
            <a:endParaRPr lang="en-IN" dirty="0" smtClean="0"/>
          </a:p>
          <a:p>
            <a:pPr lvl="1"/>
            <a:r>
              <a:rPr lang="en-IN" dirty="0" smtClean="0"/>
              <a:t>Scheme </a:t>
            </a:r>
            <a:r>
              <a:rPr lang="en-IN" dirty="0"/>
              <a:t>of Fund for Regeneration of Traditional Industries (SFURTI); </a:t>
            </a:r>
            <a:endParaRPr lang="en-IN" dirty="0" smtClean="0"/>
          </a:p>
          <a:p>
            <a:pPr lvl="1"/>
            <a:r>
              <a:rPr lang="en-IN" dirty="0" smtClean="0"/>
              <a:t>Skill </a:t>
            </a:r>
            <a:r>
              <a:rPr lang="en-IN" dirty="0" err="1" smtClean="0"/>
              <a:t>upgradation</a:t>
            </a:r>
            <a:r>
              <a:rPr lang="en-IN" dirty="0" smtClean="0"/>
              <a:t> </a:t>
            </a:r>
            <a:r>
              <a:rPr lang="en-IN" dirty="0"/>
              <a:t>and quality improvement scheme; </a:t>
            </a:r>
            <a:endParaRPr lang="en-IN" dirty="0" smtClean="0"/>
          </a:p>
          <a:p>
            <a:pPr lvl="1"/>
            <a:r>
              <a:rPr lang="en-IN" dirty="0" smtClean="0"/>
              <a:t>Science and </a:t>
            </a:r>
            <a:r>
              <a:rPr lang="en-IN" dirty="0"/>
              <a:t>technology scheme; </a:t>
            </a:r>
            <a:endParaRPr lang="en-IN" dirty="0" smtClean="0"/>
          </a:p>
          <a:p>
            <a:pPr lvl="1"/>
            <a:r>
              <a:rPr lang="en-IN" dirty="0" smtClean="0"/>
              <a:t>Export market </a:t>
            </a:r>
            <a:r>
              <a:rPr lang="en-IN" dirty="0"/>
              <a:t>promotion </a:t>
            </a:r>
            <a:r>
              <a:rPr lang="en-IN" dirty="0" smtClean="0"/>
              <a:t>scheme;</a:t>
            </a:r>
          </a:p>
          <a:p>
            <a:pPr lvl="1"/>
            <a:r>
              <a:rPr lang="en-IN" dirty="0" smtClean="0"/>
              <a:t>Domestic market </a:t>
            </a:r>
            <a:r>
              <a:rPr lang="en-IN" dirty="0"/>
              <a:t>promotion scheme; </a:t>
            </a:r>
            <a:endParaRPr lang="en-IN" dirty="0" smtClean="0"/>
          </a:p>
          <a:p>
            <a:pPr lvl="1"/>
            <a:r>
              <a:rPr lang="en-IN" dirty="0" smtClean="0"/>
              <a:t>Trade and </a:t>
            </a:r>
            <a:r>
              <a:rPr lang="en-IN" dirty="0"/>
              <a:t>industry related functional support services scheme; </a:t>
            </a:r>
            <a:endParaRPr lang="en-IN" dirty="0" smtClean="0"/>
          </a:p>
          <a:p>
            <a:pPr lvl="1"/>
            <a:r>
              <a:rPr lang="en-IN" dirty="0" smtClean="0"/>
              <a:t>Welfare measures </a:t>
            </a:r>
            <a:r>
              <a:rPr lang="en-IN" dirty="0"/>
              <a:t>scheme. </a:t>
            </a:r>
            <a:endParaRPr lang="en-IN" dirty="0" smtClean="0"/>
          </a:p>
          <a:p>
            <a:endParaRPr lang="en-IN" dirty="0"/>
          </a:p>
        </p:txBody>
      </p:sp>
    </p:spTree>
    <p:extLst>
      <p:ext uri="{BB962C8B-B14F-4D97-AF65-F5344CB8AC3E}">
        <p14:creationId xmlns:p14="http://schemas.microsoft.com/office/powerpoint/2010/main" xmlns="" val="2754120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Coir Board</a:t>
            </a:r>
          </a:p>
        </p:txBody>
      </p:sp>
      <p:sp>
        <p:nvSpPr>
          <p:cNvPr id="3" name="Content Placeholder 2"/>
          <p:cNvSpPr>
            <a:spLocks noGrp="1"/>
          </p:cNvSpPr>
          <p:nvPr>
            <p:ph idx="1"/>
          </p:nvPr>
        </p:nvSpPr>
        <p:spPr/>
        <p:txBody>
          <a:bodyPr/>
          <a:lstStyle/>
          <a:p>
            <a:pPr marL="228600" lvl="1">
              <a:spcBef>
                <a:spcPts val="1000"/>
              </a:spcBef>
            </a:pPr>
            <a:r>
              <a:rPr lang="en-IN" dirty="0"/>
              <a:t>In </a:t>
            </a:r>
            <a:r>
              <a:rPr lang="en-IN" dirty="0">
                <a:solidFill>
                  <a:srgbClr val="FF0000"/>
                </a:solidFill>
              </a:rPr>
              <a:t>order to promote market development and the welfare of coir artisans,</a:t>
            </a:r>
            <a:r>
              <a:rPr lang="en-IN" dirty="0"/>
              <a:t> the Coir Board has promoted schemes such as </a:t>
            </a:r>
            <a:endParaRPr lang="en-IN" dirty="0" smtClean="0"/>
          </a:p>
          <a:p>
            <a:pPr marL="685800" lvl="2">
              <a:spcBef>
                <a:spcPts val="1000"/>
              </a:spcBef>
            </a:pPr>
            <a:r>
              <a:rPr lang="en-IN" dirty="0" smtClean="0"/>
              <a:t>The marketing </a:t>
            </a:r>
            <a:r>
              <a:rPr lang="en-IN" dirty="0"/>
              <a:t>development assistance scheme </a:t>
            </a:r>
            <a:endParaRPr lang="en-IN" dirty="0" smtClean="0"/>
          </a:p>
          <a:p>
            <a:pPr marL="685800" lvl="2">
              <a:spcBef>
                <a:spcPts val="1000"/>
              </a:spcBef>
            </a:pPr>
            <a:r>
              <a:rPr lang="en-IN" dirty="0" smtClean="0"/>
              <a:t>Personal </a:t>
            </a:r>
            <a:r>
              <a:rPr lang="en-IN" dirty="0"/>
              <a:t>accident insurance scheme for coir workers.</a:t>
            </a:r>
          </a:p>
          <a:p>
            <a:endParaRPr lang="en-IN" dirty="0"/>
          </a:p>
        </p:txBody>
      </p:sp>
    </p:spTree>
    <p:extLst>
      <p:ext uri="{BB962C8B-B14F-4D97-AF65-F5344CB8AC3E}">
        <p14:creationId xmlns:p14="http://schemas.microsoft.com/office/powerpoint/2010/main" xmlns="" val="55469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1828800" y="152401"/>
            <a:ext cx="8534400" cy="487363"/>
          </a:xfrm>
        </p:spPr>
        <p:txBody>
          <a:bodyPr>
            <a:normAutofit fontScale="90000"/>
          </a:bodyPr>
          <a:lstStyle/>
          <a:p>
            <a:r>
              <a:rPr lang="en-US" altLang="en-US" sz="3600" b="1">
                <a:latin typeface="Arial Narrow" panose="020B0606020202030204" pitchFamily="34" charset="0"/>
              </a:rPr>
              <a:t>Institutions Supporting Small-scale Industries</a:t>
            </a:r>
          </a:p>
        </p:txBody>
      </p:sp>
      <p:sp>
        <p:nvSpPr>
          <p:cNvPr id="6147" name="Text Box 6"/>
          <p:cNvSpPr txBox="1">
            <a:spLocks noChangeArrowheads="1"/>
          </p:cNvSpPr>
          <p:nvPr/>
        </p:nvSpPr>
        <p:spPr bwMode="auto">
          <a:xfrm>
            <a:off x="1066800" y="1038225"/>
            <a:ext cx="2438400" cy="4555093"/>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b="1" dirty="0">
                <a:latin typeface="Arial Narrow" panose="020B0606020202030204" pitchFamily="34" charset="0"/>
              </a:rPr>
              <a:t>CENTRAL LEVEL</a:t>
            </a:r>
          </a:p>
          <a:p>
            <a:pPr>
              <a:lnSpc>
                <a:spcPct val="75000"/>
              </a:lnSpc>
              <a:spcBef>
                <a:spcPct val="50000"/>
              </a:spcBef>
            </a:pPr>
            <a:r>
              <a:rPr lang="en-US" altLang="en-US" sz="1800" dirty="0" smtClean="0"/>
              <a:t>NBMSME</a:t>
            </a:r>
          </a:p>
          <a:p>
            <a:pPr>
              <a:lnSpc>
                <a:spcPct val="75000"/>
              </a:lnSpc>
              <a:spcBef>
                <a:spcPct val="50000"/>
              </a:spcBef>
            </a:pPr>
            <a:r>
              <a:rPr lang="en-US" altLang="en-US" sz="1800" dirty="0" smtClean="0">
                <a:latin typeface="Arial Narrow" panose="020B0606020202030204" pitchFamily="34" charset="0"/>
              </a:rPr>
              <a:t> KVIC</a:t>
            </a:r>
          </a:p>
          <a:p>
            <a:pPr>
              <a:lnSpc>
                <a:spcPct val="75000"/>
              </a:lnSpc>
              <a:spcBef>
                <a:spcPct val="50000"/>
              </a:spcBef>
            </a:pPr>
            <a:r>
              <a:rPr lang="en-US" altLang="en-US" sz="1800" dirty="0" smtClean="0">
                <a:latin typeface="Arial Narrow" panose="020B0606020202030204" pitchFamily="34" charset="0"/>
              </a:rPr>
              <a:t>The Coir Board</a:t>
            </a:r>
          </a:p>
          <a:p>
            <a:pPr>
              <a:lnSpc>
                <a:spcPct val="75000"/>
              </a:lnSpc>
              <a:spcBef>
                <a:spcPct val="50000"/>
              </a:spcBef>
            </a:pPr>
            <a:r>
              <a:rPr lang="en-US" altLang="en-US" sz="1800" dirty="0" smtClean="0">
                <a:latin typeface="Arial Narrow" panose="020B0606020202030204" pitchFamily="34" charset="0"/>
              </a:rPr>
              <a:t>MSME –DO</a:t>
            </a:r>
            <a:r>
              <a:rPr lang="en-US" altLang="en-US" sz="1800" dirty="0">
                <a:latin typeface="Arial Narrow" panose="020B0606020202030204" pitchFamily="34" charset="0"/>
              </a:rPr>
              <a:t>	</a:t>
            </a:r>
          </a:p>
          <a:p>
            <a:pPr>
              <a:lnSpc>
                <a:spcPct val="75000"/>
              </a:lnSpc>
              <a:spcBef>
                <a:spcPct val="50000"/>
              </a:spcBef>
            </a:pPr>
            <a:r>
              <a:rPr lang="en-US" altLang="en-US" sz="1800" dirty="0">
                <a:latin typeface="Arial Narrow" panose="020B0606020202030204" pitchFamily="34" charset="0"/>
              </a:rPr>
              <a:t> </a:t>
            </a:r>
            <a:r>
              <a:rPr lang="en-US" altLang="en-US" sz="1800" dirty="0" smtClean="0">
                <a:latin typeface="Arial Narrow" panose="020B0606020202030204" pitchFamily="34" charset="0"/>
              </a:rPr>
              <a:t>NSIC</a:t>
            </a:r>
            <a:endParaRPr lang="en-US" altLang="en-US" sz="1800" dirty="0">
              <a:latin typeface="Arial Narrow" panose="020B0606020202030204" pitchFamily="34" charset="0"/>
            </a:endParaRPr>
          </a:p>
          <a:p>
            <a:pPr>
              <a:lnSpc>
                <a:spcPct val="75000"/>
              </a:lnSpc>
              <a:spcBef>
                <a:spcPct val="50000"/>
              </a:spcBef>
            </a:pPr>
            <a:r>
              <a:rPr lang="en-US" altLang="en-US" sz="1800" dirty="0">
                <a:latin typeface="Arial Narrow" panose="020B0606020202030204" pitchFamily="34" charset="0"/>
              </a:rPr>
              <a:t> NSTEDB</a:t>
            </a:r>
          </a:p>
          <a:p>
            <a:pPr>
              <a:lnSpc>
                <a:spcPct val="75000"/>
              </a:lnSpc>
              <a:spcBef>
                <a:spcPct val="50000"/>
              </a:spcBef>
            </a:pPr>
            <a:r>
              <a:rPr lang="en-US" altLang="en-US" sz="1800" dirty="0">
                <a:latin typeface="Arial Narrow" panose="020B0606020202030204" pitchFamily="34" charset="0"/>
              </a:rPr>
              <a:t> </a:t>
            </a:r>
            <a:r>
              <a:rPr lang="en-US" altLang="en-US" sz="1800" dirty="0" smtClean="0">
                <a:latin typeface="Arial Narrow" panose="020B0606020202030204" pitchFamily="34" charset="0"/>
              </a:rPr>
              <a:t>NPC</a:t>
            </a:r>
          </a:p>
          <a:p>
            <a:pPr>
              <a:lnSpc>
                <a:spcPct val="75000"/>
              </a:lnSpc>
              <a:spcBef>
                <a:spcPct val="50000"/>
              </a:spcBef>
            </a:pPr>
            <a:r>
              <a:rPr lang="en-US" altLang="en-US" sz="1800" dirty="0" smtClean="0">
                <a:latin typeface="Arial Narrow" panose="020B0606020202030204" pitchFamily="34" charset="0"/>
              </a:rPr>
              <a:t> EDI</a:t>
            </a:r>
            <a:endParaRPr lang="en-US" altLang="en-US" sz="1800" dirty="0"/>
          </a:p>
          <a:p>
            <a:pPr>
              <a:lnSpc>
                <a:spcPct val="75000"/>
              </a:lnSpc>
              <a:spcBef>
                <a:spcPct val="50000"/>
              </a:spcBef>
            </a:pPr>
            <a:r>
              <a:rPr lang="en-US" altLang="en-US" sz="1800" dirty="0" smtClean="0">
                <a:latin typeface="Arial Narrow" panose="020B0606020202030204" pitchFamily="34" charset="0"/>
              </a:rPr>
              <a:t> NRDCI </a:t>
            </a:r>
            <a:r>
              <a:rPr lang="en-US" altLang="en-US" sz="1800" dirty="0">
                <a:latin typeface="Arial Narrow" panose="020B0606020202030204" pitchFamily="34" charset="0"/>
              </a:rPr>
              <a:t>	</a:t>
            </a:r>
          </a:p>
          <a:p>
            <a:pPr>
              <a:lnSpc>
                <a:spcPct val="75000"/>
              </a:lnSpc>
              <a:spcBef>
                <a:spcPct val="50000"/>
              </a:spcBef>
            </a:pPr>
            <a:r>
              <a:rPr lang="en-US" altLang="en-US" sz="1800" dirty="0">
                <a:latin typeface="Arial Narrow" panose="020B0606020202030204" pitchFamily="34" charset="0"/>
              </a:rPr>
              <a:t> </a:t>
            </a:r>
            <a:r>
              <a:rPr lang="en-US" altLang="en-US" sz="1800" dirty="0" smtClean="0">
                <a:latin typeface="Arial Narrow" panose="020B0606020202030204" pitchFamily="34" charset="0"/>
              </a:rPr>
              <a:t>NI - MSME</a:t>
            </a:r>
            <a:endParaRPr lang="en-US" altLang="en-US" sz="1800" dirty="0">
              <a:latin typeface="Arial Narrow" panose="020B0606020202030204" pitchFamily="34" charset="0"/>
            </a:endParaRPr>
          </a:p>
          <a:p>
            <a:pPr>
              <a:lnSpc>
                <a:spcPct val="75000"/>
              </a:lnSpc>
              <a:spcBef>
                <a:spcPct val="50000"/>
              </a:spcBef>
            </a:pPr>
            <a:r>
              <a:rPr lang="en-US" altLang="en-US" sz="1800" dirty="0">
                <a:latin typeface="Arial Narrow" panose="020B0606020202030204" pitchFamily="34" charset="0"/>
              </a:rPr>
              <a:t> NIESBUD</a:t>
            </a:r>
          </a:p>
          <a:p>
            <a:pPr>
              <a:lnSpc>
                <a:spcPct val="75000"/>
              </a:lnSpc>
              <a:spcBef>
                <a:spcPct val="50000"/>
              </a:spcBef>
            </a:pPr>
            <a:r>
              <a:rPr lang="en-US" altLang="en-US" sz="1800" dirty="0">
                <a:latin typeface="Arial Narrow" panose="020B0606020202030204" pitchFamily="34" charset="0"/>
              </a:rPr>
              <a:t> </a:t>
            </a:r>
            <a:r>
              <a:rPr lang="en-US" altLang="en-US" sz="1800" dirty="0" smtClean="0">
                <a:latin typeface="Arial Narrow" panose="020B0606020202030204" pitchFamily="34" charset="0"/>
              </a:rPr>
              <a:t>IIE</a:t>
            </a:r>
            <a:endParaRPr lang="en-US" altLang="en-US" sz="1800" dirty="0">
              <a:latin typeface="Arial Narrow" panose="020B0606020202030204" pitchFamily="34" charset="0"/>
            </a:endParaRPr>
          </a:p>
        </p:txBody>
      </p:sp>
      <p:grpSp>
        <p:nvGrpSpPr>
          <p:cNvPr id="6148" name="Group 9"/>
          <p:cNvGrpSpPr>
            <a:grpSpLocks/>
          </p:cNvGrpSpPr>
          <p:nvPr/>
        </p:nvGrpSpPr>
        <p:grpSpPr bwMode="auto">
          <a:xfrm>
            <a:off x="5105400" y="2457450"/>
            <a:ext cx="1447800" cy="1066800"/>
            <a:chOff x="2688" y="1152"/>
            <a:chExt cx="1008" cy="720"/>
          </a:xfrm>
        </p:grpSpPr>
        <p:sp>
          <p:nvSpPr>
            <p:cNvPr id="6154" name="Oval 5"/>
            <p:cNvSpPr>
              <a:spLocks noChangeArrowheads="1"/>
            </p:cNvSpPr>
            <p:nvPr/>
          </p:nvSpPr>
          <p:spPr bwMode="auto">
            <a:xfrm>
              <a:off x="2688" y="1152"/>
              <a:ext cx="1008" cy="72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IN" altLang="en-US" sz="1800"/>
            </a:p>
          </p:txBody>
        </p:sp>
        <p:sp>
          <p:nvSpPr>
            <p:cNvPr id="6155" name="Text Box 7"/>
            <p:cNvSpPr txBox="1">
              <a:spLocks noChangeArrowheads="1"/>
            </p:cNvSpPr>
            <p:nvPr/>
          </p:nvSpPr>
          <p:spPr bwMode="auto">
            <a:xfrm>
              <a:off x="2880" y="1392"/>
              <a:ext cx="624" cy="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FontTx/>
                <a:buNone/>
              </a:pPr>
              <a:r>
                <a:rPr lang="en-US" altLang="en-US" sz="1800" b="1"/>
                <a:t>SSIs</a:t>
              </a:r>
            </a:p>
          </p:txBody>
        </p:sp>
      </p:grpSp>
      <p:sp>
        <p:nvSpPr>
          <p:cNvPr id="6149" name="Text Box 8"/>
          <p:cNvSpPr txBox="1">
            <a:spLocks noChangeArrowheads="1"/>
          </p:cNvSpPr>
          <p:nvPr/>
        </p:nvSpPr>
        <p:spPr bwMode="auto">
          <a:xfrm>
            <a:off x="8229600" y="1193676"/>
            <a:ext cx="2300288" cy="2477601"/>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b="1" dirty="0">
                <a:latin typeface="Arial Narrow" panose="020B0606020202030204" pitchFamily="34" charset="0"/>
              </a:rPr>
              <a:t>STATE LEVEL</a:t>
            </a:r>
          </a:p>
          <a:p>
            <a:pPr>
              <a:spcBef>
                <a:spcPct val="50000"/>
              </a:spcBef>
            </a:pPr>
            <a:r>
              <a:rPr lang="en-US" altLang="en-US" sz="1800" dirty="0">
                <a:latin typeface="Arial Narrow" panose="020B0606020202030204" pitchFamily="34" charset="0"/>
              </a:rPr>
              <a:t> DIs</a:t>
            </a:r>
          </a:p>
          <a:p>
            <a:pPr>
              <a:spcBef>
                <a:spcPct val="50000"/>
              </a:spcBef>
            </a:pPr>
            <a:r>
              <a:rPr lang="en-US" altLang="en-US" sz="1800" dirty="0">
                <a:latin typeface="Arial Narrow" panose="020B0606020202030204" pitchFamily="34" charset="0"/>
              </a:rPr>
              <a:t> DICs</a:t>
            </a:r>
          </a:p>
          <a:p>
            <a:pPr>
              <a:spcBef>
                <a:spcPct val="50000"/>
              </a:spcBef>
            </a:pPr>
            <a:r>
              <a:rPr lang="en-US" altLang="en-US" sz="1800" dirty="0">
                <a:latin typeface="Arial Narrow" panose="020B0606020202030204" pitchFamily="34" charset="0"/>
              </a:rPr>
              <a:t> SFCs</a:t>
            </a:r>
          </a:p>
          <a:p>
            <a:pPr>
              <a:spcBef>
                <a:spcPct val="50000"/>
              </a:spcBef>
            </a:pPr>
            <a:r>
              <a:rPr lang="en-US" altLang="en-US" sz="1800" dirty="0">
                <a:latin typeface="Arial Narrow" panose="020B0606020202030204" pitchFamily="34" charset="0"/>
              </a:rPr>
              <a:t> </a:t>
            </a:r>
            <a:r>
              <a:rPr lang="en-US" altLang="en-US" sz="1800" dirty="0" smtClean="0">
                <a:latin typeface="Arial Narrow" panose="020B0606020202030204" pitchFamily="34" charset="0"/>
              </a:rPr>
              <a:t>SIDCs</a:t>
            </a:r>
          </a:p>
          <a:p>
            <a:pPr>
              <a:spcBef>
                <a:spcPct val="50000"/>
              </a:spcBef>
            </a:pPr>
            <a:r>
              <a:rPr lang="en-US" sz="1800" dirty="0" smtClean="0"/>
              <a:t>SIADB</a:t>
            </a:r>
          </a:p>
        </p:txBody>
      </p:sp>
      <p:sp>
        <p:nvSpPr>
          <p:cNvPr id="6150" name="Text Box 10"/>
          <p:cNvSpPr txBox="1">
            <a:spLocks noChangeArrowheads="1"/>
          </p:cNvSpPr>
          <p:nvPr/>
        </p:nvSpPr>
        <p:spPr bwMode="auto">
          <a:xfrm>
            <a:off x="4117180" y="4648197"/>
            <a:ext cx="3424238" cy="164660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b="1" dirty="0">
                <a:latin typeface="Arial Narrow" panose="020B0606020202030204" pitchFamily="34" charset="0"/>
              </a:rPr>
              <a:t>OTHERS</a:t>
            </a:r>
          </a:p>
          <a:p>
            <a:pPr>
              <a:spcBef>
                <a:spcPct val="50000"/>
              </a:spcBef>
            </a:pPr>
            <a:r>
              <a:rPr lang="en-US" altLang="en-US" sz="1800" dirty="0" smtClean="0">
                <a:latin typeface="Arial Narrow" panose="020B0606020202030204" pitchFamily="34" charset="0"/>
              </a:rPr>
              <a:t> NABARD</a:t>
            </a:r>
          </a:p>
          <a:p>
            <a:pPr>
              <a:spcBef>
                <a:spcPct val="50000"/>
              </a:spcBef>
            </a:pPr>
            <a:r>
              <a:rPr lang="en-US" altLang="en-US" sz="1800" dirty="0" smtClean="0">
                <a:latin typeface="Arial Narrow" panose="020B0606020202030204" pitchFamily="34" charset="0"/>
              </a:rPr>
              <a:t>TCO</a:t>
            </a:r>
          </a:p>
          <a:p>
            <a:pPr>
              <a:spcBef>
                <a:spcPct val="50000"/>
              </a:spcBef>
            </a:pPr>
            <a:r>
              <a:rPr lang="en-US" altLang="en-US" sz="1800" dirty="0" smtClean="0">
                <a:latin typeface="Arial Narrow" panose="020B0606020202030204" pitchFamily="34" charset="0"/>
              </a:rPr>
              <a:t>SIDBI</a:t>
            </a:r>
            <a:endParaRPr lang="en-US" altLang="en-US" sz="1800" dirty="0">
              <a:latin typeface="Arial Narrow" panose="020B0606020202030204" pitchFamily="34" charset="0"/>
            </a:endParaRPr>
          </a:p>
        </p:txBody>
      </p:sp>
      <p:sp>
        <p:nvSpPr>
          <p:cNvPr id="6151" name="Line 11"/>
          <p:cNvSpPr>
            <a:spLocks noChangeShapeType="1"/>
          </p:cNvSpPr>
          <p:nvPr/>
        </p:nvSpPr>
        <p:spPr bwMode="auto">
          <a:xfrm flipV="1">
            <a:off x="5829299" y="3581397"/>
            <a:ext cx="0" cy="1066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152" name="Line 12"/>
          <p:cNvSpPr>
            <a:spLocks noChangeShapeType="1"/>
          </p:cNvSpPr>
          <p:nvPr/>
        </p:nvSpPr>
        <p:spPr bwMode="auto">
          <a:xfrm>
            <a:off x="3581399" y="2971800"/>
            <a:ext cx="1409701"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153" name="Line 13"/>
          <p:cNvSpPr>
            <a:spLocks noChangeShapeType="1"/>
          </p:cNvSpPr>
          <p:nvPr/>
        </p:nvSpPr>
        <p:spPr bwMode="auto">
          <a:xfrm flipH="1">
            <a:off x="6743700" y="2971800"/>
            <a:ext cx="1371600" cy="1905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2120385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7"/>
            <a:ext cx="11794435" cy="824149"/>
          </a:xfrm>
        </p:spPr>
        <p:txBody>
          <a:bodyPr>
            <a:normAutofit/>
          </a:bodyPr>
          <a:lstStyle/>
          <a:p>
            <a:r>
              <a:rPr lang="en-US" dirty="0"/>
              <a:t>Central-level Institutions </a:t>
            </a:r>
            <a:r>
              <a:rPr lang="en-US" dirty="0" smtClean="0"/>
              <a:t>- </a:t>
            </a:r>
            <a:r>
              <a:rPr lang="en-IN" dirty="0" smtClean="0"/>
              <a:t>MSME–DO</a:t>
            </a:r>
            <a:endParaRPr lang="en-IN" dirty="0"/>
          </a:p>
        </p:txBody>
      </p:sp>
      <p:sp>
        <p:nvSpPr>
          <p:cNvPr id="3" name="Content Placeholder 2"/>
          <p:cNvSpPr>
            <a:spLocks noGrp="1"/>
          </p:cNvSpPr>
          <p:nvPr>
            <p:ph idx="1"/>
          </p:nvPr>
        </p:nvSpPr>
        <p:spPr>
          <a:xfrm>
            <a:off x="0" y="930166"/>
            <a:ext cx="12192000" cy="5927834"/>
          </a:xfrm>
        </p:spPr>
        <p:txBody>
          <a:bodyPr>
            <a:noAutofit/>
          </a:bodyPr>
          <a:lstStyle/>
          <a:p>
            <a:pPr algn="just"/>
            <a:r>
              <a:rPr lang="en-IN" dirty="0" smtClean="0">
                <a:solidFill>
                  <a:schemeClr val="accent2"/>
                </a:solidFill>
              </a:rPr>
              <a:t>Micro</a:t>
            </a:r>
            <a:r>
              <a:rPr lang="en-IN" dirty="0">
                <a:solidFill>
                  <a:schemeClr val="accent2"/>
                </a:solidFill>
              </a:rPr>
              <a:t>, Small, and Medium Enterprises–Development Organization (MSME–DO) </a:t>
            </a:r>
            <a:r>
              <a:rPr lang="en-IN" dirty="0"/>
              <a:t>is the </a:t>
            </a:r>
            <a:r>
              <a:rPr lang="en-IN" dirty="0">
                <a:solidFill>
                  <a:srgbClr val="FF0000"/>
                </a:solidFill>
              </a:rPr>
              <a:t>apex body</a:t>
            </a:r>
            <a:r>
              <a:rPr lang="en-IN" dirty="0"/>
              <a:t> for </a:t>
            </a:r>
            <a:r>
              <a:rPr lang="en-IN" dirty="0">
                <a:solidFill>
                  <a:srgbClr val="00B050"/>
                </a:solidFill>
              </a:rPr>
              <a:t>assisting the government </a:t>
            </a:r>
            <a:r>
              <a:rPr lang="en-IN" dirty="0"/>
              <a:t>in </a:t>
            </a:r>
            <a:r>
              <a:rPr lang="en-IN" dirty="0">
                <a:solidFill>
                  <a:srgbClr val="7030A0"/>
                </a:solidFill>
              </a:rPr>
              <a:t>formulating, coordinating, implementing, and monitoring policies and programmes</a:t>
            </a:r>
            <a:r>
              <a:rPr lang="en-IN" dirty="0"/>
              <a:t> for the promotion and development of MSME in the country. </a:t>
            </a:r>
            <a:endParaRPr lang="en-IN" dirty="0" smtClean="0"/>
          </a:p>
          <a:p>
            <a:pPr algn="just"/>
            <a:r>
              <a:rPr lang="en-IN" dirty="0" smtClean="0"/>
              <a:t>MSME–DO </a:t>
            </a:r>
            <a:r>
              <a:rPr lang="en-IN" dirty="0"/>
              <a:t>has </a:t>
            </a:r>
            <a:r>
              <a:rPr lang="en-IN" dirty="0">
                <a:solidFill>
                  <a:srgbClr val="FFC000"/>
                </a:solidFill>
              </a:rPr>
              <a:t>over 60 offices </a:t>
            </a:r>
            <a:r>
              <a:rPr lang="en-IN" dirty="0"/>
              <a:t>and </a:t>
            </a:r>
            <a:r>
              <a:rPr lang="en-IN" dirty="0">
                <a:solidFill>
                  <a:srgbClr val="C00000"/>
                </a:solidFill>
              </a:rPr>
              <a:t>21 autonomous bodies </a:t>
            </a:r>
            <a:r>
              <a:rPr lang="en-IN" dirty="0"/>
              <a:t>under its management</a:t>
            </a:r>
          </a:p>
          <a:p>
            <a:pPr algn="just"/>
            <a:r>
              <a:rPr lang="en-IN" dirty="0"/>
              <a:t>MSME–DO has a network </a:t>
            </a:r>
            <a:r>
              <a:rPr lang="en-IN" dirty="0">
                <a:solidFill>
                  <a:schemeClr val="accent2"/>
                </a:solidFill>
              </a:rPr>
              <a:t>of 30 </a:t>
            </a:r>
            <a:r>
              <a:rPr lang="en-IN" dirty="0"/>
              <a:t>MSME development institutes, </a:t>
            </a:r>
            <a:r>
              <a:rPr lang="en-IN" dirty="0">
                <a:solidFill>
                  <a:srgbClr val="92D050"/>
                </a:solidFill>
              </a:rPr>
              <a:t>28 branch </a:t>
            </a:r>
            <a:r>
              <a:rPr lang="en-IN" dirty="0"/>
              <a:t>MSME development institutes, </a:t>
            </a:r>
            <a:r>
              <a:rPr lang="en-IN" dirty="0">
                <a:solidFill>
                  <a:srgbClr val="C00000"/>
                </a:solidFill>
              </a:rPr>
              <a:t>four </a:t>
            </a:r>
            <a:r>
              <a:rPr lang="en-IN" dirty="0"/>
              <a:t>MSME testing centres, </a:t>
            </a:r>
            <a:r>
              <a:rPr lang="en-IN" dirty="0" smtClean="0"/>
              <a:t>s</a:t>
            </a:r>
            <a:r>
              <a:rPr lang="en-IN" dirty="0" smtClean="0">
                <a:solidFill>
                  <a:srgbClr val="7030A0"/>
                </a:solidFill>
              </a:rPr>
              <a:t>even</a:t>
            </a:r>
            <a:r>
              <a:rPr lang="en-IN" dirty="0" smtClean="0"/>
              <a:t> </a:t>
            </a:r>
            <a:r>
              <a:rPr lang="en-IN" dirty="0"/>
              <a:t>MSME field-testing </a:t>
            </a:r>
            <a:r>
              <a:rPr lang="en-IN" dirty="0" smtClean="0"/>
              <a:t>stations and </a:t>
            </a:r>
            <a:r>
              <a:rPr lang="en-IN" dirty="0" smtClean="0">
                <a:solidFill>
                  <a:srgbClr val="FF0000"/>
                </a:solidFill>
              </a:rPr>
              <a:t>two</a:t>
            </a:r>
            <a:r>
              <a:rPr lang="en-IN" dirty="0" smtClean="0"/>
              <a:t> </a:t>
            </a:r>
            <a:r>
              <a:rPr lang="en-IN" dirty="0"/>
              <a:t>MSME departmental training institutes. </a:t>
            </a:r>
            <a:endParaRPr lang="en-IN" dirty="0" smtClean="0"/>
          </a:p>
          <a:p>
            <a:pPr algn="just"/>
            <a:r>
              <a:rPr lang="en-IN" dirty="0" smtClean="0"/>
              <a:t>These </a:t>
            </a:r>
            <a:r>
              <a:rPr lang="en-IN" dirty="0"/>
              <a:t>institutes conduct </a:t>
            </a:r>
            <a:r>
              <a:rPr lang="en-IN" dirty="0">
                <a:solidFill>
                  <a:schemeClr val="accent1"/>
                </a:solidFill>
              </a:rPr>
              <a:t>consultancy, training, and provide common facility services to MSME.</a:t>
            </a:r>
          </a:p>
          <a:p>
            <a:pPr algn="just"/>
            <a:endParaRPr lang="en-IN" dirty="0"/>
          </a:p>
        </p:txBody>
      </p:sp>
    </p:spTree>
    <p:extLst>
      <p:ext uri="{BB962C8B-B14F-4D97-AF65-F5344CB8AC3E}">
        <p14:creationId xmlns:p14="http://schemas.microsoft.com/office/powerpoint/2010/main" xmlns="" val="466102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accent2"/>
                </a:solidFill>
              </a:rPr>
              <a:t>MSME–DO</a:t>
            </a:r>
            <a:endParaRPr lang="en-IN" dirty="0"/>
          </a:p>
        </p:txBody>
      </p:sp>
      <p:sp>
        <p:nvSpPr>
          <p:cNvPr id="3" name="Content Placeholder 2"/>
          <p:cNvSpPr>
            <a:spLocks noGrp="1"/>
          </p:cNvSpPr>
          <p:nvPr>
            <p:ph idx="1"/>
          </p:nvPr>
        </p:nvSpPr>
        <p:spPr>
          <a:xfrm>
            <a:off x="0" y="1192696"/>
            <a:ext cx="12192000" cy="5665304"/>
          </a:xfrm>
        </p:spPr>
        <p:txBody>
          <a:bodyPr>
            <a:normAutofit/>
          </a:bodyPr>
          <a:lstStyle/>
          <a:p>
            <a:pPr algn="just"/>
            <a:r>
              <a:rPr lang="en-IN" dirty="0" smtClean="0"/>
              <a:t>MSME </a:t>
            </a:r>
            <a:r>
              <a:rPr lang="en-IN" dirty="0"/>
              <a:t>has initiated </a:t>
            </a:r>
            <a:r>
              <a:rPr lang="en-IN" dirty="0">
                <a:solidFill>
                  <a:schemeClr val="accent6"/>
                </a:solidFill>
              </a:rPr>
              <a:t>various schemes </a:t>
            </a:r>
            <a:r>
              <a:rPr lang="en-IN" dirty="0"/>
              <a:t>for the promotion of the MSME sector in India. </a:t>
            </a:r>
            <a:r>
              <a:rPr lang="en-IN" dirty="0" smtClean="0"/>
              <a:t>These are: Small </a:t>
            </a:r>
            <a:r>
              <a:rPr lang="en-IN" dirty="0"/>
              <a:t>Enterprise Information and Resource Network; entrepreneurship development programmes; management training programmes; WTO cells; motivation campaigns; skill-development programmes; and initiatives for environmental control. </a:t>
            </a:r>
            <a:endParaRPr lang="en-IN" dirty="0" smtClean="0"/>
          </a:p>
          <a:p>
            <a:pPr algn="just"/>
            <a:r>
              <a:rPr lang="en-IN" dirty="0" smtClean="0"/>
              <a:t>MSME–DO </a:t>
            </a:r>
            <a:r>
              <a:rPr lang="en-IN" dirty="0">
                <a:solidFill>
                  <a:srgbClr val="C00000"/>
                </a:solidFill>
              </a:rPr>
              <a:t>has a library at </a:t>
            </a:r>
            <a:r>
              <a:rPr lang="en-IN" dirty="0"/>
              <a:t>its </a:t>
            </a:r>
            <a:r>
              <a:rPr lang="en-IN" dirty="0">
                <a:solidFill>
                  <a:schemeClr val="tx2"/>
                </a:solidFill>
              </a:rPr>
              <a:t>headquarters at </a:t>
            </a:r>
            <a:r>
              <a:rPr lang="en-IN" dirty="0" err="1">
                <a:solidFill>
                  <a:schemeClr val="tx2"/>
                </a:solidFill>
              </a:rPr>
              <a:t>Nirman</a:t>
            </a:r>
            <a:r>
              <a:rPr lang="en-IN" dirty="0">
                <a:solidFill>
                  <a:schemeClr val="tx2"/>
                </a:solidFill>
              </a:rPr>
              <a:t> </a:t>
            </a:r>
            <a:r>
              <a:rPr lang="en-IN" dirty="0" err="1">
                <a:solidFill>
                  <a:schemeClr val="tx2"/>
                </a:solidFill>
              </a:rPr>
              <a:t>Bhawan</a:t>
            </a:r>
            <a:r>
              <a:rPr lang="en-IN" dirty="0">
                <a:solidFill>
                  <a:schemeClr val="tx2"/>
                </a:solidFill>
              </a:rPr>
              <a:t>, New Delhi</a:t>
            </a:r>
            <a:r>
              <a:rPr lang="en-IN" dirty="0">
                <a:solidFill>
                  <a:schemeClr val="accent6"/>
                </a:solidFill>
              </a:rPr>
              <a:t>,</a:t>
            </a:r>
            <a:r>
              <a:rPr lang="en-IN" dirty="0"/>
              <a:t> and at all its field institutes in the country. </a:t>
            </a:r>
            <a:r>
              <a:rPr lang="en-IN" dirty="0" smtClean="0"/>
              <a:t>The </a:t>
            </a:r>
            <a:r>
              <a:rPr lang="en-IN" dirty="0" smtClean="0">
                <a:solidFill>
                  <a:schemeClr val="accent5"/>
                </a:solidFill>
              </a:rPr>
              <a:t>objective </a:t>
            </a:r>
            <a:r>
              <a:rPr lang="en-IN" dirty="0">
                <a:solidFill>
                  <a:schemeClr val="accent5"/>
                </a:solidFill>
              </a:rPr>
              <a:t>of providing information for </a:t>
            </a:r>
            <a:r>
              <a:rPr lang="en-IN" dirty="0" smtClean="0">
                <a:solidFill>
                  <a:schemeClr val="accent5"/>
                </a:solidFill>
              </a:rPr>
              <a:t>entrepreneurs </a:t>
            </a:r>
            <a:r>
              <a:rPr lang="en-IN" dirty="0" smtClean="0"/>
              <a:t>about </a:t>
            </a:r>
            <a:r>
              <a:rPr lang="en-IN" dirty="0">
                <a:solidFill>
                  <a:srgbClr val="7030A0"/>
                </a:solidFill>
              </a:rPr>
              <a:t>new developments</a:t>
            </a:r>
            <a:r>
              <a:rPr lang="en-IN" dirty="0"/>
              <a:t> taking place in the industrial and business environment.</a:t>
            </a:r>
          </a:p>
          <a:p>
            <a:pPr algn="just"/>
            <a:endParaRPr lang="en-IN" dirty="0"/>
          </a:p>
        </p:txBody>
      </p:sp>
    </p:spTree>
    <p:extLst>
      <p:ext uri="{BB962C8B-B14F-4D97-AF65-F5344CB8AC3E}">
        <p14:creationId xmlns:p14="http://schemas.microsoft.com/office/powerpoint/2010/main" xmlns="" val="4149991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Central-level Institutions - </a:t>
            </a:r>
            <a:r>
              <a:rPr lang="en-IN" dirty="0" smtClean="0"/>
              <a:t>NSIC</a:t>
            </a:r>
            <a:endParaRPr lang="en-IN" dirty="0"/>
          </a:p>
        </p:txBody>
      </p:sp>
      <p:sp>
        <p:nvSpPr>
          <p:cNvPr id="3" name="Content Placeholder 2"/>
          <p:cNvSpPr>
            <a:spLocks noGrp="1"/>
          </p:cNvSpPr>
          <p:nvPr>
            <p:ph idx="1"/>
          </p:nvPr>
        </p:nvSpPr>
        <p:spPr>
          <a:xfrm>
            <a:off x="294860" y="1192695"/>
            <a:ext cx="11897140" cy="6265379"/>
          </a:xfrm>
        </p:spPr>
        <p:txBody>
          <a:bodyPr>
            <a:normAutofit/>
          </a:bodyPr>
          <a:lstStyle/>
          <a:p>
            <a:r>
              <a:rPr lang="en-US" altLang="en-US" dirty="0">
                <a:solidFill>
                  <a:srgbClr val="7030A0"/>
                </a:solidFill>
              </a:rPr>
              <a:t>Established in </a:t>
            </a:r>
            <a:r>
              <a:rPr lang="en-US" altLang="en-US" b="1" dirty="0">
                <a:solidFill>
                  <a:srgbClr val="7030A0"/>
                </a:solidFill>
              </a:rPr>
              <a:t>1955</a:t>
            </a:r>
            <a:r>
              <a:rPr lang="en-US" altLang="en-US" dirty="0">
                <a:solidFill>
                  <a:srgbClr val="7030A0"/>
                </a:solidFill>
              </a:rPr>
              <a:t> </a:t>
            </a:r>
            <a:r>
              <a:rPr lang="en-US" altLang="en-US" dirty="0"/>
              <a:t>by GOI </a:t>
            </a:r>
            <a:endParaRPr lang="en-US" altLang="en-US" dirty="0" smtClean="0"/>
          </a:p>
          <a:p>
            <a:r>
              <a:rPr lang="en-US" dirty="0"/>
              <a:t>National Small Industries </a:t>
            </a:r>
            <a:r>
              <a:rPr lang="en-US" dirty="0" smtClean="0"/>
              <a:t>Corporation (NSIC)</a:t>
            </a:r>
            <a:endParaRPr lang="en-US" altLang="en-US" dirty="0" smtClean="0"/>
          </a:p>
          <a:p>
            <a:r>
              <a:rPr lang="en-IN" dirty="0" smtClean="0"/>
              <a:t>It </a:t>
            </a:r>
            <a:r>
              <a:rPr lang="en-IN" dirty="0">
                <a:solidFill>
                  <a:srgbClr val="0070C0"/>
                </a:solidFill>
              </a:rPr>
              <a:t>falls under Ministry of Micro, Small &amp; Medium Enterprises of India. </a:t>
            </a:r>
            <a:endParaRPr lang="en-IN" dirty="0" smtClean="0">
              <a:solidFill>
                <a:srgbClr val="0070C0"/>
              </a:solidFill>
            </a:endParaRPr>
          </a:p>
          <a:p>
            <a:r>
              <a:rPr lang="en-IN" dirty="0" smtClean="0"/>
              <a:t>NSIC </a:t>
            </a:r>
            <a:r>
              <a:rPr lang="en-IN" dirty="0"/>
              <a:t>is the nodal office for several schemes of Ministry of MSME such as </a:t>
            </a:r>
            <a:r>
              <a:rPr lang="en-IN" dirty="0">
                <a:solidFill>
                  <a:srgbClr val="00B0F0"/>
                </a:solidFill>
              </a:rPr>
              <a:t>Performance &amp; Credit Rating, Single Point Registration, MSME Databank, National SC ST Hub, </a:t>
            </a:r>
            <a:r>
              <a:rPr lang="en-IN" dirty="0"/>
              <a:t>etc.</a:t>
            </a:r>
            <a:endParaRPr lang="en-US" altLang="en-US" dirty="0"/>
          </a:p>
          <a:p>
            <a:r>
              <a:rPr lang="en-IN" dirty="0"/>
              <a:t>The NSIC has obtained </a:t>
            </a:r>
            <a:r>
              <a:rPr lang="en-IN" dirty="0">
                <a:solidFill>
                  <a:srgbClr val="00B050"/>
                </a:solidFill>
              </a:rPr>
              <a:t>ISO 9001–2008 </a:t>
            </a:r>
            <a:r>
              <a:rPr lang="en-IN" dirty="0"/>
              <a:t>certification and operates through a countrywide network of offices and technical centres</a:t>
            </a:r>
            <a:r>
              <a:rPr lang="en-IN" dirty="0" smtClean="0"/>
              <a:t>.</a:t>
            </a:r>
          </a:p>
          <a:p>
            <a:r>
              <a:rPr lang="en-IN" dirty="0"/>
              <a:t>Providing </a:t>
            </a:r>
            <a:r>
              <a:rPr lang="en-IN" dirty="0">
                <a:solidFill>
                  <a:srgbClr val="92D050"/>
                </a:solidFill>
              </a:rPr>
              <a:t>financial assistance </a:t>
            </a:r>
            <a:r>
              <a:rPr lang="en-IN" dirty="0"/>
              <a:t>for the</a:t>
            </a:r>
            <a:r>
              <a:rPr lang="en-IN" dirty="0">
                <a:solidFill>
                  <a:srgbClr val="FFC000"/>
                </a:solidFill>
              </a:rPr>
              <a:t> procurement of raw materials for up to 90 days; </a:t>
            </a:r>
            <a:r>
              <a:rPr lang="en-IN" dirty="0"/>
              <a:t>finance through syndication with banks; and </a:t>
            </a:r>
            <a:r>
              <a:rPr lang="en-IN" dirty="0">
                <a:solidFill>
                  <a:srgbClr val="FF0000"/>
                </a:solidFill>
              </a:rPr>
              <a:t>facilitating import of scarce raw materials. </a:t>
            </a:r>
          </a:p>
          <a:p>
            <a:endParaRPr lang="en-US" dirty="0"/>
          </a:p>
        </p:txBody>
      </p:sp>
    </p:spTree>
    <p:extLst>
      <p:ext uri="{BB962C8B-B14F-4D97-AF65-F5344CB8AC3E}">
        <p14:creationId xmlns:p14="http://schemas.microsoft.com/office/powerpoint/2010/main" xmlns="" val="2604513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National Small Industries Corporation</a:t>
            </a:r>
            <a:endParaRPr lang="en-IN" dirty="0"/>
          </a:p>
        </p:txBody>
      </p:sp>
      <p:sp>
        <p:nvSpPr>
          <p:cNvPr id="3" name="Content Placeholder 2"/>
          <p:cNvSpPr>
            <a:spLocks noGrp="1"/>
          </p:cNvSpPr>
          <p:nvPr>
            <p:ph idx="1"/>
          </p:nvPr>
        </p:nvSpPr>
        <p:spPr>
          <a:xfrm>
            <a:off x="0" y="942975"/>
            <a:ext cx="12192000" cy="6515099"/>
          </a:xfrm>
        </p:spPr>
        <p:txBody>
          <a:bodyPr>
            <a:normAutofit/>
          </a:bodyPr>
          <a:lstStyle/>
          <a:p>
            <a:pPr algn="just"/>
            <a:r>
              <a:rPr lang="en-IN" dirty="0" smtClean="0">
                <a:solidFill>
                  <a:schemeClr val="accent5"/>
                </a:solidFill>
              </a:rPr>
              <a:t> To support </a:t>
            </a:r>
            <a:r>
              <a:rPr lang="en-IN" dirty="0">
                <a:solidFill>
                  <a:schemeClr val="accent5"/>
                </a:solidFill>
              </a:rPr>
              <a:t>MSME in their marketing </a:t>
            </a:r>
            <a:r>
              <a:rPr lang="en-IN" dirty="0" smtClean="0">
                <a:solidFill>
                  <a:schemeClr val="accent5"/>
                </a:solidFill>
              </a:rPr>
              <a:t>efforts, programs conducted like </a:t>
            </a:r>
            <a:r>
              <a:rPr lang="en-IN" dirty="0" smtClean="0"/>
              <a:t>Consortia and </a:t>
            </a:r>
            <a:r>
              <a:rPr lang="en-IN" dirty="0"/>
              <a:t>tender marketing; single-point registration for government purchase; B2B web portal for marketing; marketing intelligence; exhibition and technology fairs; export; and buyer–seller </a:t>
            </a:r>
            <a:r>
              <a:rPr lang="en-IN" dirty="0" smtClean="0"/>
              <a:t>meets</a:t>
            </a:r>
            <a:r>
              <a:rPr lang="en-IN" dirty="0" smtClean="0">
                <a:solidFill>
                  <a:schemeClr val="accent5"/>
                </a:solidFill>
              </a:rPr>
              <a:t>. </a:t>
            </a:r>
          </a:p>
          <a:p>
            <a:pPr algn="just"/>
            <a:r>
              <a:rPr lang="en-IN" dirty="0" smtClean="0"/>
              <a:t>In </a:t>
            </a:r>
            <a:r>
              <a:rPr lang="en-IN" dirty="0"/>
              <a:t>order to evaluate the </a:t>
            </a:r>
            <a:r>
              <a:rPr lang="en-IN" dirty="0">
                <a:solidFill>
                  <a:srgbClr val="00B0F0"/>
                </a:solidFill>
              </a:rPr>
              <a:t>strengths and weaknesses of existing operations </a:t>
            </a:r>
            <a:r>
              <a:rPr lang="en-IN" dirty="0"/>
              <a:t>and to take corrective and preventive actions, the NSIC has </a:t>
            </a:r>
            <a:r>
              <a:rPr lang="en-IN" dirty="0">
                <a:solidFill>
                  <a:schemeClr val="accent6"/>
                </a:solidFill>
              </a:rPr>
              <a:t>started operating a performance </a:t>
            </a:r>
            <a:endParaRPr lang="en-IN" dirty="0" smtClean="0">
              <a:solidFill>
                <a:schemeClr val="accent6"/>
              </a:solidFill>
            </a:endParaRPr>
          </a:p>
          <a:p>
            <a:pPr algn="just"/>
            <a:r>
              <a:rPr lang="en-IN" dirty="0" smtClean="0">
                <a:solidFill>
                  <a:srgbClr val="C00000"/>
                </a:solidFill>
              </a:rPr>
              <a:t>Credit rating </a:t>
            </a:r>
            <a:r>
              <a:rPr lang="en-IN" dirty="0"/>
              <a:t>scheme through </a:t>
            </a:r>
            <a:r>
              <a:rPr lang="en-IN" dirty="0" smtClean="0"/>
              <a:t>agencies </a:t>
            </a:r>
            <a:r>
              <a:rPr lang="en-IN" dirty="0"/>
              <a:t>such as ICRA, ONICRA, CRISIL, Fitch, CARE, Brickwork Ratings, and SMERA. </a:t>
            </a:r>
            <a:endParaRPr lang="en-IN" dirty="0" smtClean="0"/>
          </a:p>
          <a:p>
            <a:pPr algn="just"/>
            <a:r>
              <a:rPr lang="en-IN" dirty="0" smtClean="0"/>
              <a:t>Due to consistent good performance, Accorded  </a:t>
            </a:r>
            <a:r>
              <a:rPr lang="en-IN" dirty="0"/>
              <a:t>it the “Mini </a:t>
            </a:r>
            <a:r>
              <a:rPr lang="en-IN" dirty="0" err="1"/>
              <a:t>Ratna</a:t>
            </a:r>
            <a:r>
              <a:rPr lang="en-IN" dirty="0"/>
              <a:t>” </a:t>
            </a:r>
            <a:r>
              <a:rPr lang="en-IN" dirty="0" smtClean="0"/>
              <a:t>status</a:t>
            </a:r>
          </a:p>
          <a:p>
            <a:pPr algn="just"/>
            <a:r>
              <a:rPr lang="en-IN" dirty="0"/>
              <a:t>NSIC are Icon of the Year, </a:t>
            </a:r>
            <a:r>
              <a:rPr lang="en-IN" dirty="0" err="1"/>
              <a:t>Meri</a:t>
            </a:r>
            <a:r>
              <a:rPr lang="en-IN" dirty="0"/>
              <a:t> </a:t>
            </a:r>
            <a:r>
              <a:rPr lang="en-IN" dirty="0" err="1"/>
              <a:t>Dilli</a:t>
            </a:r>
            <a:r>
              <a:rPr lang="en-IN" dirty="0"/>
              <a:t>, Small Business Mentor of the Year, and the FSIA–V. B. Gulati Award.</a:t>
            </a:r>
          </a:p>
          <a:p>
            <a:pPr algn="just"/>
            <a:endParaRPr lang="en-IN" dirty="0" smtClean="0"/>
          </a:p>
          <a:p>
            <a:pPr algn="just"/>
            <a:endParaRPr lang="en-IN" dirty="0" smtClean="0"/>
          </a:p>
        </p:txBody>
      </p:sp>
    </p:spTree>
    <p:extLst>
      <p:ext uri="{BB962C8B-B14F-4D97-AF65-F5344CB8AC3E}">
        <p14:creationId xmlns:p14="http://schemas.microsoft.com/office/powerpoint/2010/main" xmlns="" val="3843644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Central-level Institutions </a:t>
            </a:r>
            <a:r>
              <a:rPr lang="en-US" dirty="0" smtClean="0"/>
              <a:t>– </a:t>
            </a:r>
            <a:r>
              <a:rPr lang="en-IN" dirty="0" smtClean="0"/>
              <a:t>NSTEDB</a:t>
            </a:r>
            <a:endParaRPr lang="en-US" dirty="0"/>
          </a:p>
        </p:txBody>
      </p:sp>
      <p:sp>
        <p:nvSpPr>
          <p:cNvPr id="6" name="Content Placeholder 5"/>
          <p:cNvSpPr>
            <a:spLocks noGrp="1"/>
          </p:cNvSpPr>
          <p:nvPr>
            <p:ph idx="1"/>
          </p:nvPr>
        </p:nvSpPr>
        <p:spPr/>
        <p:txBody>
          <a:bodyPr>
            <a:normAutofit fontScale="92500" lnSpcReduction="10000"/>
          </a:bodyPr>
          <a:lstStyle/>
          <a:p>
            <a:pPr algn="just"/>
            <a:r>
              <a:rPr lang="en-US" altLang="en-US" b="1" dirty="0"/>
              <a:t>National Science and Technology Entrepreneurship Development Board</a:t>
            </a:r>
            <a:endParaRPr lang="en-US" dirty="0" smtClean="0"/>
          </a:p>
          <a:p>
            <a:pPr algn="just"/>
            <a:r>
              <a:rPr lang="en-US" dirty="0" smtClean="0"/>
              <a:t>Established in 1982, by the Government of India under the aegis of Department of Science and Technology, NSTEDB is an institutional mechanism to help promote knowledge-driven and technology-intensive enterprises.</a:t>
            </a:r>
          </a:p>
          <a:p>
            <a:pPr algn="just"/>
            <a:r>
              <a:rPr lang="en-US" dirty="0" smtClean="0"/>
              <a:t> The Board, with representations from socio-economic and scientific ministries/departments, aims to convert “job-seekers” into “job-generators” through Science and Technology (S&amp;T) interventions.</a:t>
            </a:r>
          </a:p>
          <a:p>
            <a:pPr algn="just"/>
            <a:r>
              <a:rPr lang="en-US" dirty="0" smtClean="0"/>
              <a:t>NSTEDB functions under the aegis of Department of Science &amp; Technology. It has representation from socio-economic and scientific Departments / Ministries, premier entrepreneurship development institutions and all India Financial Institutions.</a:t>
            </a:r>
          </a:p>
          <a:p>
            <a:pPr algn="just"/>
            <a:r>
              <a:rPr lang="en-US" dirty="0" smtClean="0"/>
              <a:t>Current - </a:t>
            </a:r>
            <a:r>
              <a:rPr lang="en-US" dirty="0" smtClean="0">
                <a:hlinkClick r:id="rId2"/>
              </a:rPr>
              <a:t>Prof. </a:t>
            </a:r>
            <a:r>
              <a:rPr lang="en-US" dirty="0" err="1" smtClean="0">
                <a:hlinkClick r:id="rId2"/>
              </a:rPr>
              <a:t>Ashutosh</a:t>
            </a:r>
            <a:r>
              <a:rPr lang="en-US" dirty="0" smtClean="0">
                <a:hlinkClick r:id="rId2"/>
              </a:rPr>
              <a:t> Sharma</a:t>
            </a:r>
            <a:r>
              <a:rPr lang="en-US" dirty="0" smtClean="0"/>
              <a:t> (Secretary)</a:t>
            </a:r>
            <a:endParaRPr lang="en-US" dirty="0"/>
          </a:p>
        </p:txBody>
      </p:sp>
    </p:spTree>
    <p:extLst>
      <p:ext uri="{BB962C8B-B14F-4D97-AF65-F5344CB8AC3E}">
        <p14:creationId xmlns:p14="http://schemas.microsoft.com/office/powerpoint/2010/main" xmlns="" val="3044015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3" y="106017"/>
            <a:ext cx="12091987" cy="1086679"/>
          </a:xfrm>
        </p:spPr>
        <p:txBody>
          <a:bodyPr>
            <a:normAutofit/>
          </a:bodyPr>
          <a:lstStyle/>
          <a:p>
            <a:r>
              <a:rPr lang="en-US" altLang="en-US" sz="3200" dirty="0"/>
              <a:t>National Science and Technology Entrepreneurship Development </a:t>
            </a:r>
            <a:r>
              <a:rPr lang="en-US" altLang="en-US" sz="3200" dirty="0" smtClean="0"/>
              <a:t>Board</a:t>
            </a:r>
            <a:endParaRPr lang="en-US" sz="3200" dirty="0"/>
          </a:p>
        </p:txBody>
      </p:sp>
      <p:sp>
        <p:nvSpPr>
          <p:cNvPr id="3" name="Content Placeholder 2"/>
          <p:cNvSpPr>
            <a:spLocks noGrp="1"/>
          </p:cNvSpPr>
          <p:nvPr>
            <p:ph idx="1"/>
          </p:nvPr>
        </p:nvSpPr>
        <p:spPr>
          <a:xfrm>
            <a:off x="0" y="928688"/>
            <a:ext cx="12192000" cy="5929312"/>
          </a:xfrm>
        </p:spPr>
        <p:txBody>
          <a:bodyPr>
            <a:normAutofit fontScale="92500"/>
          </a:bodyPr>
          <a:lstStyle/>
          <a:p>
            <a:pPr marL="0" indent="0" algn="just">
              <a:buNone/>
            </a:pPr>
            <a:r>
              <a:rPr lang="en-US" sz="3000" b="1" u="sng" dirty="0"/>
              <a:t>The major objectives of NSTEDB are : </a:t>
            </a:r>
          </a:p>
          <a:p>
            <a:pPr algn="just"/>
            <a:r>
              <a:rPr lang="en-US" dirty="0" smtClean="0"/>
              <a:t>To promote knowledge based and innovation driven enterprises.</a:t>
            </a:r>
          </a:p>
          <a:p>
            <a:pPr algn="just"/>
            <a:r>
              <a:rPr lang="en-US" dirty="0" smtClean="0"/>
              <a:t>To facilitate generation of entrepreneurship and self-employment opportunities for S &amp; T persons.</a:t>
            </a:r>
          </a:p>
          <a:p>
            <a:pPr algn="just"/>
            <a:r>
              <a:rPr lang="en-US" dirty="0" smtClean="0"/>
              <a:t>To facilitate the information dissemination.</a:t>
            </a:r>
          </a:p>
          <a:p>
            <a:pPr algn="just"/>
            <a:r>
              <a:rPr lang="en-US" dirty="0" smtClean="0"/>
              <a:t>To network with various Central &amp; State Government agencies for S&amp;T based entrepreneurship development. </a:t>
            </a:r>
          </a:p>
          <a:p>
            <a:pPr algn="just"/>
            <a:r>
              <a:rPr lang="en-US" dirty="0" smtClean="0"/>
              <a:t>To act as a policy advisory body to the Government agencies for S&amp;T based entrepreneurship development.</a:t>
            </a:r>
          </a:p>
          <a:p>
            <a:pPr algn="just"/>
            <a:r>
              <a:rPr lang="en-US" dirty="0" smtClean="0"/>
              <a:t>To generate employment through technical skill development using S &amp; T infrastructure.</a:t>
            </a:r>
          </a:p>
          <a:p>
            <a:pPr algn="just"/>
            <a:endParaRPr lang="en-US" dirty="0"/>
          </a:p>
        </p:txBody>
      </p:sp>
    </p:spTree>
    <p:extLst>
      <p:ext uri="{BB962C8B-B14F-4D97-AF65-F5344CB8AC3E}">
        <p14:creationId xmlns:p14="http://schemas.microsoft.com/office/powerpoint/2010/main" xmlns="" val="1294040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National Science and Technology Entrepreneurship Development Board</a:t>
            </a:r>
            <a:endParaRPr lang="en-IN" sz="3200" dirty="0"/>
          </a:p>
        </p:txBody>
      </p:sp>
      <p:sp>
        <p:nvSpPr>
          <p:cNvPr id="3" name="Content Placeholder 2"/>
          <p:cNvSpPr>
            <a:spLocks noGrp="1"/>
          </p:cNvSpPr>
          <p:nvPr>
            <p:ph idx="1"/>
          </p:nvPr>
        </p:nvSpPr>
        <p:spPr/>
        <p:txBody>
          <a:bodyPr>
            <a:normAutofit fontScale="92500" lnSpcReduction="20000"/>
          </a:bodyPr>
          <a:lstStyle/>
          <a:p>
            <a:pPr algn="just"/>
            <a:r>
              <a:rPr lang="en-IN" dirty="0" smtClean="0">
                <a:solidFill>
                  <a:srgbClr val="FF0000"/>
                </a:solidFill>
              </a:rPr>
              <a:t>Institutional </a:t>
            </a:r>
            <a:r>
              <a:rPr lang="en-IN" dirty="0">
                <a:solidFill>
                  <a:srgbClr val="FF0000"/>
                </a:solidFill>
              </a:rPr>
              <a:t>support </a:t>
            </a:r>
            <a:r>
              <a:rPr lang="en-IN" dirty="0"/>
              <a:t>is provided through the Innovation and Entrepreneurship Development Centre (IEDC); the Science and Technology Entrepreneurship Development (STED) project; the Science and Technology Entrepreneurs Park (STEP); and the Technology Business Incubator (TBI).</a:t>
            </a:r>
          </a:p>
          <a:p>
            <a:pPr algn="just"/>
            <a:r>
              <a:rPr lang="en-IN" dirty="0"/>
              <a:t>The NSTEDB conducts various training programmes through </a:t>
            </a:r>
            <a:r>
              <a:rPr lang="en-IN" dirty="0">
                <a:solidFill>
                  <a:srgbClr val="FF0000"/>
                </a:solidFill>
              </a:rPr>
              <a:t>Entrepreneurship Development Cells. </a:t>
            </a:r>
            <a:endParaRPr lang="en-IN" dirty="0" smtClean="0">
              <a:solidFill>
                <a:srgbClr val="FF0000"/>
              </a:solidFill>
            </a:endParaRPr>
          </a:p>
          <a:p>
            <a:pPr algn="just"/>
            <a:r>
              <a:rPr lang="en-IN" dirty="0" smtClean="0"/>
              <a:t>The </a:t>
            </a:r>
            <a:r>
              <a:rPr lang="en-IN" dirty="0">
                <a:solidFill>
                  <a:srgbClr val="FF0000"/>
                </a:solidFill>
              </a:rPr>
              <a:t>various training programmes </a:t>
            </a:r>
            <a:r>
              <a:rPr lang="en-IN" dirty="0"/>
              <a:t>conducted by the Board are Entrepreneurship Awareness Camp (EAC), Entrepreneurship Development Programme (EDP), and Faculty Development Programme (FDP) focusing on the entrepreneurship domain, and the Technology-based Entrepreneurship Development Programme (TEDP). </a:t>
            </a:r>
            <a:endParaRPr lang="en-IN" dirty="0" smtClean="0"/>
          </a:p>
          <a:p>
            <a:pPr algn="just"/>
            <a:r>
              <a:rPr lang="en-IN" dirty="0" smtClean="0"/>
              <a:t>The </a:t>
            </a:r>
            <a:r>
              <a:rPr lang="en-IN" dirty="0"/>
              <a:t>Board publishes a magazine titled </a:t>
            </a:r>
            <a:r>
              <a:rPr lang="en-IN" i="1" dirty="0">
                <a:solidFill>
                  <a:schemeClr val="accent5"/>
                </a:solidFill>
              </a:rPr>
              <a:t>Science Tech Entrepreneur</a:t>
            </a:r>
            <a:r>
              <a:rPr lang="en-IN" dirty="0">
                <a:solidFill>
                  <a:schemeClr val="accent5"/>
                </a:solidFill>
              </a:rPr>
              <a:t> </a:t>
            </a:r>
            <a:r>
              <a:rPr lang="en-IN" dirty="0"/>
              <a:t>and has hosted a </a:t>
            </a:r>
            <a:r>
              <a:rPr lang="en-IN" dirty="0">
                <a:solidFill>
                  <a:srgbClr val="FF0000"/>
                </a:solidFill>
              </a:rPr>
              <a:t>Web portal named “TIME IS”</a:t>
            </a:r>
            <a:r>
              <a:rPr lang="en-IN" dirty="0"/>
              <a:t> for the dissemination of information for promoting entrepreneurs. Some of the major activities undertaken by NSTEDB are elaborated on this Web portal</a:t>
            </a:r>
            <a:r>
              <a:rPr lang="en-IN" dirty="0" smtClean="0"/>
              <a:t>.</a:t>
            </a:r>
            <a:endParaRPr lang="en-IN" dirty="0"/>
          </a:p>
          <a:p>
            <a:pPr algn="just"/>
            <a:endParaRPr lang="en-IN" dirty="0"/>
          </a:p>
        </p:txBody>
      </p:sp>
    </p:spTree>
    <p:extLst>
      <p:ext uri="{BB962C8B-B14F-4D97-AF65-F5344CB8AC3E}">
        <p14:creationId xmlns:p14="http://schemas.microsoft.com/office/powerpoint/2010/main" xmlns="" val="1929609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National Science and Technology Entrepreneurship Development Board</a:t>
            </a:r>
            <a:endParaRPr lang="en-US" sz="3200" dirty="0"/>
          </a:p>
        </p:txBody>
      </p:sp>
      <p:sp>
        <p:nvSpPr>
          <p:cNvPr id="3" name="Content Placeholder 2"/>
          <p:cNvSpPr>
            <a:spLocks noGrp="1"/>
          </p:cNvSpPr>
          <p:nvPr>
            <p:ph idx="1"/>
          </p:nvPr>
        </p:nvSpPr>
        <p:spPr/>
        <p:txBody>
          <a:bodyPr/>
          <a:lstStyle/>
          <a:p>
            <a:pPr marL="0" indent="0">
              <a:buNone/>
            </a:pPr>
            <a:r>
              <a:rPr lang="en-US" sz="2800" b="1" u="sng" dirty="0"/>
              <a:t>Major activities of NSTEDB</a:t>
            </a:r>
          </a:p>
          <a:p>
            <a:r>
              <a:rPr lang="en-US" dirty="0" smtClean="0"/>
              <a:t>Training </a:t>
            </a:r>
            <a:r>
              <a:rPr lang="en-US" dirty="0"/>
              <a:t>programmes;</a:t>
            </a:r>
          </a:p>
          <a:p>
            <a:r>
              <a:rPr lang="en-US" dirty="0" smtClean="0"/>
              <a:t>Institutional </a:t>
            </a:r>
            <a:r>
              <a:rPr lang="en-US" dirty="0"/>
              <a:t>mechanisms for entrepreneurship development; and</a:t>
            </a:r>
          </a:p>
          <a:p>
            <a:r>
              <a:rPr lang="en-US" dirty="0" smtClean="0"/>
              <a:t>Information </a:t>
            </a:r>
            <a:r>
              <a:rPr lang="en-US" dirty="0"/>
              <a:t>dissemination.</a:t>
            </a:r>
          </a:p>
          <a:p>
            <a:r>
              <a:rPr lang="en-US" dirty="0"/>
              <a:t>More </a:t>
            </a:r>
            <a:r>
              <a:rPr lang="en-US" dirty="0" err="1"/>
              <a:t>programmes</a:t>
            </a:r>
            <a:r>
              <a:rPr lang="en-US" dirty="0"/>
              <a:t> are being evolved to suit the changing socio-economic scenario and the available scope for entrepreneurship development.</a:t>
            </a:r>
          </a:p>
          <a:p>
            <a:endParaRPr lang="en-US" dirty="0"/>
          </a:p>
        </p:txBody>
      </p:sp>
    </p:spTree>
    <p:extLst>
      <p:ext uri="{BB962C8B-B14F-4D97-AF65-F5344CB8AC3E}">
        <p14:creationId xmlns:p14="http://schemas.microsoft.com/office/powerpoint/2010/main" xmlns="" val="3424679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94096"/>
          </a:xfrm>
        </p:spPr>
        <p:txBody>
          <a:bodyPr/>
          <a:lstStyle/>
          <a:p>
            <a:r>
              <a:rPr lang="en-US" dirty="0"/>
              <a:t>Central-level Institutions – </a:t>
            </a:r>
            <a:r>
              <a:rPr lang="en-IN" dirty="0" smtClean="0"/>
              <a:t>NPC</a:t>
            </a:r>
            <a:endParaRPr lang="en-IN" dirty="0"/>
          </a:p>
        </p:txBody>
      </p:sp>
      <p:sp>
        <p:nvSpPr>
          <p:cNvPr id="3" name="Content Placeholder 2"/>
          <p:cNvSpPr>
            <a:spLocks noGrp="1"/>
          </p:cNvSpPr>
          <p:nvPr>
            <p:ph idx="1"/>
          </p:nvPr>
        </p:nvSpPr>
        <p:spPr>
          <a:xfrm>
            <a:off x="0" y="900113"/>
            <a:ext cx="12192000" cy="5957887"/>
          </a:xfrm>
        </p:spPr>
        <p:txBody>
          <a:bodyPr>
            <a:normAutofit fontScale="92500"/>
          </a:bodyPr>
          <a:lstStyle/>
          <a:p>
            <a:pPr algn="just"/>
            <a:r>
              <a:rPr lang="en-IN" b="1" dirty="0"/>
              <a:t>National Productivity Council (NPC)</a:t>
            </a:r>
          </a:p>
          <a:p>
            <a:pPr lvl="1" algn="just"/>
            <a:r>
              <a:rPr lang="en-US" altLang="en-US" sz="2600" dirty="0" smtClean="0"/>
              <a:t>Autonomous </a:t>
            </a:r>
            <a:r>
              <a:rPr lang="en-US" altLang="en-US" sz="2600" dirty="0"/>
              <a:t>institution functioning </a:t>
            </a:r>
            <a:r>
              <a:rPr lang="en-US" altLang="en-US" sz="2600" dirty="0">
                <a:solidFill>
                  <a:srgbClr val="C00000"/>
                </a:solidFill>
              </a:rPr>
              <a:t>under the overall supervision of the Ministry of Industry, GOI, in 1958</a:t>
            </a:r>
          </a:p>
          <a:p>
            <a:pPr lvl="1" algn="just"/>
            <a:r>
              <a:rPr lang="en-US" altLang="en-US" sz="2600" dirty="0"/>
              <a:t>Primary objective is </a:t>
            </a:r>
            <a:r>
              <a:rPr lang="en-US" altLang="en-US" sz="2600" dirty="0">
                <a:solidFill>
                  <a:srgbClr val="00B050"/>
                </a:solidFill>
              </a:rPr>
              <a:t>to act as a catalyst in enhancing the productivity of all sectors </a:t>
            </a:r>
            <a:r>
              <a:rPr lang="en-US" altLang="en-US" sz="2600" dirty="0"/>
              <a:t>of the economy, including industry and agriculture</a:t>
            </a:r>
          </a:p>
          <a:p>
            <a:pPr lvl="1" algn="just"/>
            <a:r>
              <a:rPr lang="en-US" altLang="en-US" sz="2600" dirty="0"/>
              <a:t>Administered by a </a:t>
            </a:r>
            <a:r>
              <a:rPr lang="en-US" altLang="en-US" sz="2600" dirty="0">
                <a:solidFill>
                  <a:srgbClr val="7030A0"/>
                </a:solidFill>
              </a:rPr>
              <a:t>tripartite Governing Council (GC) </a:t>
            </a:r>
            <a:r>
              <a:rPr lang="en-US" altLang="en-US" sz="2600" dirty="0"/>
              <a:t>which has </a:t>
            </a:r>
            <a:r>
              <a:rPr lang="en-US" altLang="en-US" sz="2600" dirty="0">
                <a:solidFill>
                  <a:srgbClr val="0070C0"/>
                </a:solidFill>
              </a:rPr>
              <a:t>equal representation </a:t>
            </a:r>
            <a:r>
              <a:rPr lang="en-US" altLang="en-US" sz="2600" dirty="0"/>
              <a:t>from the </a:t>
            </a:r>
            <a:r>
              <a:rPr lang="en-US" altLang="en-US" sz="2600" dirty="0">
                <a:solidFill>
                  <a:schemeClr val="accent2"/>
                </a:solidFill>
              </a:rPr>
              <a:t>government, industry and trade unions</a:t>
            </a:r>
          </a:p>
          <a:p>
            <a:pPr lvl="1" algn="just"/>
            <a:r>
              <a:rPr lang="en-US" altLang="en-US" sz="2600" dirty="0" smtClean="0"/>
              <a:t>Provide tailor-made </a:t>
            </a:r>
            <a:r>
              <a:rPr lang="en-US" altLang="en-US" sz="2600" dirty="0"/>
              <a:t>solutions to agriculture and </a:t>
            </a:r>
            <a:r>
              <a:rPr lang="en-US" altLang="en-US" sz="2600" dirty="0" smtClean="0"/>
              <a:t>industry</a:t>
            </a:r>
          </a:p>
          <a:p>
            <a:pPr lvl="1" algn="just"/>
            <a:r>
              <a:rPr lang="en-US" altLang="en-US" sz="2600" dirty="0" smtClean="0"/>
              <a:t>These </a:t>
            </a:r>
            <a:r>
              <a:rPr lang="en-US" altLang="en-US" sz="2600" dirty="0"/>
              <a:t>divisions, </a:t>
            </a:r>
            <a:r>
              <a:rPr lang="en-US" altLang="en-US" sz="2600" dirty="0" smtClean="0"/>
              <a:t>operated by </a:t>
            </a:r>
            <a:r>
              <a:rPr lang="en-US" altLang="en-US" sz="2600" dirty="0"/>
              <a:t>trained consultants, deal with issues related to industrial engineering, plant engineering, energy management, HRD, informal sector, </a:t>
            </a:r>
            <a:r>
              <a:rPr lang="en-US" altLang="en-US" sz="2600" dirty="0" smtClean="0"/>
              <a:t>agriculture.</a:t>
            </a:r>
            <a:endParaRPr lang="en-IN" dirty="0"/>
          </a:p>
        </p:txBody>
      </p:sp>
    </p:spTree>
    <p:extLst>
      <p:ext uri="{BB962C8B-B14F-4D97-AF65-F5344CB8AC3E}">
        <p14:creationId xmlns:p14="http://schemas.microsoft.com/office/powerpoint/2010/main" xmlns="" val="3795357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8"/>
            <a:ext cx="11794435" cy="794096"/>
          </a:xfrm>
        </p:spPr>
        <p:txBody>
          <a:bodyPr/>
          <a:lstStyle/>
          <a:p>
            <a:r>
              <a:rPr lang="en-IN" dirty="0"/>
              <a:t>National Productivity Council</a:t>
            </a:r>
          </a:p>
        </p:txBody>
      </p:sp>
      <p:sp>
        <p:nvSpPr>
          <p:cNvPr id="3" name="Content Placeholder 2"/>
          <p:cNvSpPr>
            <a:spLocks noGrp="1"/>
          </p:cNvSpPr>
          <p:nvPr>
            <p:ph idx="1"/>
          </p:nvPr>
        </p:nvSpPr>
        <p:spPr>
          <a:xfrm>
            <a:off x="0" y="900113"/>
            <a:ext cx="12192000" cy="5957887"/>
          </a:xfrm>
        </p:spPr>
        <p:txBody>
          <a:bodyPr>
            <a:normAutofit fontScale="92500" lnSpcReduction="20000"/>
          </a:bodyPr>
          <a:lstStyle/>
          <a:p>
            <a:pPr algn="just"/>
            <a:r>
              <a:rPr lang="en-US" altLang="en-US" dirty="0" smtClean="0"/>
              <a:t>NPC </a:t>
            </a:r>
            <a:r>
              <a:rPr lang="en-US" altLang="en-US" dirty="0"/>
              <a:t>is a member of the Asian Productivity Organization (APO), Tokyo, an umbrella body of all productivity councils in Asian region</a:t>
            </a:r>
          </a:p>
          <a:p>
            <a:pPr algn="just"/>
            <a:r>
              <a:rPr lang="en-US" altLang="en-US" dirty="0"/>
              <a:t>To channelize expertise of NPC to small-scale and informal sector, SIDBI has tied-up with NPC for enhancing technology in small units.</a:t>
            </a:r>
          </a:p>
          <a:p>
            <a:pPr algn="just"/>
            <a:r>
              <a:rPr lang="en-US" dirty="0"/>
              <a:t>NPC teams up with its clients to work out solutions towards accelerating productivity, enhancing competitiveness, increasing profits, augmenting safety and reliability and ensuring better quality. It provides reliable database for decision-making, improved systems and procedures, work culture as well as customer satisfaction both internal &amp; external.</a:t>
            </a:r>
          </a:p>
          <a:p>
            <a:pPr algn="just"/>
            <a:r>
              <a:rPr lang="en-US" dirty="0"/>
              <a:t>NPC’s services have bearings on </a:t>
            </a:r>
            <a:r>
              <a:rPr lang="en-US" b="1" dirty="0"/>
              <a:t>economic growth and quality of life.</a:t>
            </a:r>
            <a:r>
              <a:rPr lang="en-US" dirty="0"/>
              <a:t> </a:t>
            </a:r>
          </a:p>
          <a:p>
            <a:pPr algn="just"/>
            <a:r>
              <a:rPr lang="en-US" dirty="0"/>
              <a:t>Productivity focused on improving triple bottom line – </a:t>
            </a:r>
            <a:r>
              <a:rPr lang="en-US" b="1" dirty="0"/>
              <a:t>economic, environmental and social and adds value for all the stakeholders</a:t>
            </a:r>
            <a:r>
              <a:rPr lang="en-US" dirty="0"/>
              <a:t> through generation &amp; application of advanced knowledge for inclusive Growth</a:t>
            </a:r>
            <a:r>
              <a:rPr lang="en-US" dirty="0" smtClean="0"/>
              <a:t>.</a:t>
            </a:r>
            <a:endParaRPr lang="en-US" altLang="en-US" dirty="0"/>
          </a:p>
        </p:txBody>
      </p:sp>
    </p:spTree>
    <p:extLst>
      <p:ext uri="{BB962C8B-B14F-4D97-AF65-F5344CB8AC3E}">
        <p14:creationId xmlns:p14="http://schemas.microsoft.com/office/powerpoint/2010/main" xmlns="" val="308257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smtClean="0"/>
              <a:t>Central-level Institutions</a:t>
            </a:r>
            <a:endParaRPr lang="en-US" dirty="0"/>
          </a:p>
        </p:txBody>
      </p:sp>
      <p:sp>
        <p:nvSpPr>
          <p:cNvPr id="13314" name="Rectangle 3"/>
          <p:cNvSpPr>
            <a:spLocks noGrp="1" noChangeArrowheads="1"/>
          </p:cNvSpPr>
          <p:nvPr>
            <p:ph idx="1"/>
          </p:nvPr>
        </p:nvSpPr>
        <p:spPr/>
        <p:txBody>
          <a:bodyPr>
            <a:normAutofit fontScale="85000" lnSpcReduction="20000"/>
          </a:bodyPr>
          <a:lstStyle/>
          <a:p>
            <a:r>
              <a:rPr lang="en-US" dirty="0" smtClean="0"/>
              <a:t>National Board for Micro, Small &amp; Medium Enterprises (NBMSME)</a:t>
            </a:r>
          </a:p>
          <a:p>
            <a:r>
              <a:rPr lang="en-US" dirty="0" smtClean="0"/>
              <a:t> </a:t>
            </a:r>
            <a:r>
              <a:rPr lang="en-US" dirty="0" err="1" smtClean="0"/>
              <a:t>Khadi</a:t>
            </a:r>
            <a:r>
              <a:rPr lang="en-US" dirty="0" smtClean="0"/>
              <a:t> and Village Industries Commission (KVIC)</a:t>
            </a:r>
          </a:p>
          <a:p>
            <a:r>
              <a:rPr lang="en-US" dirty="0" smtClean="0"/>
              <a:t>Coir Board</a:t>
            </a:r>
          </a:p>
          <a:p>
            <a:r>
              <a:rPr lang="en-US" dirty="0" smtClean="0"/>
              <a:t>Micro Small Medium Enterprises Development </a:t>
            </a:r>
            <a:r>
              <a:rPr lang="en-US" dirty="0" err="1" smtClean="0"/>
              <a:t>Organisation</a:t>
            </a:r>
            <a:r>
              <a:rPr lang="en-US" dirty="0" smtClean="0"/>
              <a:t> (MSME–DO)</a:t>
            </a:r>
          </a:p>
          <a:p>
            <a:r>
              <a:rPr lang="en-US" dirty="0" smtClean="0"/>
              <a:t>National Small Industries Corporation (NSIC)</a:t>
            </a:r>
          </a:p>
          <a:p>
            <a:r>
              <a:rPr lang="en-US" dirty="0" smtClean="0"/>
              <a:t>National Science and Technology Entrepreneurship Development Board (NSTEDB) </a:t>
            </a:r>
          </a:p>
          <a:p>
            <a:r>
              <a:rPr lang="en-US" dirty="0" smtClean="0"/>
              <a:t>National Productivity Council (NPC)</a:t>
            </a:r>
          </a:p>
          <a:p>
            <a:r>
              <a:rPr lang="en-US" dirty="0" smtClean="0"/>
              <a:t>Entrepreneurship Development Institutes of India (EDI)</a:t>
            </a:r>
          </a:p>
          <a:p>
            <a:r>
              <a:rPr lang="en-US" dirty="0" smtClean="0"/>
              <a:t>National Research Development Corporation of India (NRDCI)</a:t>
            </a:r>
          </a:p>
          <a:p>
            <a:r>
              <a:rPr lang="en-US" dirty="0" smtClean="0"/>
              <a:t>National Entrepreneurship Development Institutes (NIMSME, NIESBUD, IIE)</a:t>
            </a:r>
          </a:p>
          <a:p>
            <a:endParaRPr lang="en-US" dirty="0"/>
          </a:p>
        </p:txBody>
      </p:sp>
    </p:spTree>
    <p:extLst>
      <p:ext uri="{BB962C8B-B14F-4D97-AF65-F5344CB8AC3E}">
        <p14:creationId xmlns:p14="http://schemas.microsoft.com/office/powerpoint/2010/main" xmlns="" val="4209563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National Productivity Council</a:t>
            </a:r>
          </a:p>
        </p:txBody>
      </p:sp>
      <p:sp>
        <p:nvSpPr>
          <p:cNvPr id="3" name="Content Placeholder 2"/>
          <p:cNvSpPr>
            <a:spLocks noGrp="1"/>
          </p:cNvSpPr>
          <p:nvPr>
            <p:ph idx="1"/>
          </p:nvPr>
        </p:nvSpPr>
        <p:spPr>
          <a:xfrm>
            <a:off x="0" y="1192696"/>
            <a:ext cx="12192000" cy="5665304"/>
          </a:xfrm>
        </p:spPr>
        <p:txBody>
          <a:bodyPr>
            <a:normAutofit fontScale="92500"/>
          </a:bodyPr>
          <a:lstStyle/>
          <a:p>
            <a:pPr algn="just"/>
            <a:r>
              <a:rPr lang="en-IN" dirty="0" smtClean="0"/>
              <a:t>The </a:t>
            </a:r>
            <a:r>
              <a:rPr lang="en-IN" dirty="0"/>
              <a:t>NPC’s head office is based in New Delhi and regional offices are spread </a:t>
            </a:r>
            <a:r>
              <a:rPr lang="en-IN" dirty="0" smtClean="0"/>
              <a:t>across </a:t>
            </a:r>
            <a:r>
              <a:rPr lang="en-IN" dirty="0"/>
              <a:t>India at Chandigarh, Kanpur, Gandhinagar, Bhopal, Mumbai, Patna, Kolkata, Guwahati, Hyderabad, Bangalore, Chennai, Jaipur, and </a:t>
            </a:r>
            <a:r>
              <a:rPr lang="en-IN" dirty="0" err="1"/>
              <a:t>Bhubaneshwar</a:t>
            </a:r>
            <a:r>
              <a:rPr lang="en-IN" dirty="0"/>
              <a:t>.</a:t>
            </a:r>
          </a:p>
          <a:p>
            <a:pPr algn="just"/>
            <a:r>
              <a:rPr lang="en-IN" dirty="0" smtClean="0"/>
              <a:t>Training </a:t>
            </a:r>
            <a:r>
              <a:rPr lang="en-IN" dirty="0"/>
              <a:t>institute, the Dr </a:t>
            </a:r>
            <a:r>
              <a:rPr lang="en-IN" dirty="0" err="1"/>
              <a:t>Ambedkar</a:t>
            </a:r>
            <a:r>
              <a:rPr lang="en-IN" dirty="0"/>
              <a:t> Institute of Productivity (AIP) in </a:t>
            </a:r>
            <a:r>
              <a:rPr lang="en-IN" dirty="0" smtClean="0"/>
              <a:t>Chennai. The </a:t>
            </a:r>
            <a:r>
              <a:rPr lang="en-IN" dirty="0"/>
              <a:t>Institute prepares and develops consultants in managerial and technical areas to cater to the needs of the NPC. It trains consultants for absorption into the NPC and also the industry on a sponsored or self-financing basis.</a:t>
            </a:r>
          </a:p>
          <a:p>
            <a:pPr algn="just"/>
            <a:r>
              <a:rPr lang="en-IN" dirty="0"/>
              <a:t>The AIP conducts a two-year post-graduate diploma programme in industrial engineering, plant engineering, industrial pollution prevention and control, energy management, human resources management, productivity research, inter-firm comparison, total quality management, total productivity management, and agricultural productivity</a:t>
            </a:r>
            <a:r>
              <a:rPr lang="en-IN" dirty="0" smtClean="0"/>
              <a:t>.</a:t>
            </a:r>
            <a:endParaRPr lang="en-IN" dirty="0"/>
          </a:p>
        </p:txBody>
      </p:sp>
    </p:spTree>
    <p:extLst>
      <p:ext uri="{BB962C8B-B14F-4D97-AF65-F5344CB8AC3E}">
        <p14:creationId xmlns:p14="http://schemas.microsoft.com/office/powerpoint/2010/main" xmlns="" val="264085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National Productivity Council</a:t>
            </a:r>
          </a:p>
        </p:txBody>
      </p:sp>
      <p:sp>
        <p:nvSpPr>
          <p:cNvPr id="3" name="Content Placeholder 2"/>
          <p:cNvSpPr>
            <a:spLocks noGrp="1"/>
          </p:cNvSpPr>
          <p:nvPr>
            <p:ph idx="1"/>
          </p:nvPr>
        </p:nvSpPr>
        <p:spPr>
          <a:xfrm>
            <a:off x="0" y="1192696"/>
            <a:ext cx="12192000" cy="5665304"/>
          </a:xfrm>
        </p:spPr>
        <p:txBody>
          <a:bodyPr>
            <a:normAutofit/>
          </a:bodyPr>
          <a:lstStyle/>
          <a:p>
            <a:pPr algn="just"/>
            <a:r>
              <a:rPr lang="en-IN" dirty="0" smtClean="0"/>
              <a:t>The </a:t>
            </a:r>
            <a:r>
              <a:rPr lang="en-IN" dirty="0"/>
              <a:t>NPC provides consultancy services to enhance the quality and productivity of Indian industries such as agri-business services, economic services, energy management, environment management, human resource management, information technology, process management, and technology management. </a:t>
            </a:r>
            <a:endParaRPr lang="en-IN" dirty="0" smtClean="0"/>
          </a:p>
          <a:p>
            <a:pPr algn="just"/>
            <a:r>
              <a:rPr lang="en-IN" i="1" dirty="0" smtClean="0">
                <a:solidFill>
                  <a:srgbClr val="FF0000"/>
                </a:solidFill>
              </a:rPr>
              <a:t>Productivity</a:t>
            </a:r>
            <a:r>
              <a:rPr lang="en-IN" dirty="0" smtClean="0"/>
              <a:t> </a:t>
            </a:r>
            <a:r>
              <a:rPr lang="en-IN" dirty="0"/>
              <a:t>is the principal journal published quarterly by the NPC in India. </a:t>
            </a:r>
            <a:endParaRPr lang="en-IN" dirty="0" smtClean="0"/>
          </a:p>
          <a:p>
            <a:pPr algn="just"/>
            <a:r>
              <a:rPr lang="en-IN" dirty="0" smtClean="0"/>
              <a:t>The </a:t>
            </a:r>
            <a:r>
              <a:rPr lang="en-IN" dirty="0"/>
              <a:t>journal disseminates information on concepts, techniques, and data in the area of productivity and its growth in India and abroad. The articles in the journal are written and the issues addressed by top-level and senior-management technologists, policy makers, educationists, and </a:t>
            </a:r>
            <a:r>
              <a:rPr lang="en-IN" dirty="0" smtClean="0"/>
              <a:t>researchers</a:t>
            </a:r>
            <a:endParaRPr lang="en-IN" dirty="0"/>
          </a:p>
        </p:txBody>
      </p:sp>
    </p:spTree>
    <p:extLst>
      <p:ext uri="{BB962C8B-B14F-4D97-AF65-F5344CB8AC3E}">
        <p14:creationId xmlns:p14="http://schemas.microsoft.com/office/powerpoint/2010/main" xmlns="" val="26329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28663"/>
          </a:xfrm>
        </p:spPr>
        <p:txBody>
          <a:bodyPr>
            <a:normAutofit/>
          </a:bodyPr>
          <a:lstStyle/>
          <a:p>
            <a:r>
              <a:rPr lang="en-US" dirty="0"/>
              <a:t>Central-level Institutions – </a:t>
            </a:r>
            <a:r>
              <a:rPr lang="en-IN" dirty="0" smtClean="0"/>
              <a:t>EDII</a:t>
            </a:r>
            <a:endParaRPr lang="en-US" dirty="0"/>
          </a:p>
        </p:txBody>
      </p:sp>
      <p:sp>
        <p:nvSpPr>
          <p:cNvPr id="3" name="Content Placeholder 2"/>
          <p:cNvSpPr>
            <a:spLocks noGrp="1"/>
          </p:cNvSpPr>
          <p:nvPr>
            <p:ph idx="1"/>
          </p:nvPr>
        </p:nvSpPr>
        <p:spPr>
          <a:xfrm>
            <a:off x="0" y="728663"/>
            <a:ext cx="12192000" cy="6129337"/>
          </a:xfrm>
        </p:spPr>
        <p:txBody>
          <a:bodyPr>
            <a:normAutofit fontScale="92500" lnSpcReduction="20000"/>
          </a:bodyPr>
          <a:lstStyle/>
          <a:p>
            <a:pPr algn="just"/>
            <a:r>
              <a:rPr lang="en-IN" b="1" dirty="0"/>
              <a:t>Entrepreneurship Development Institute of India (</a:t>
            </a:r>
            <a:r>
              <a:rPr lang="en-IN" b="1" dirty="0" smtClean="0"/>
              <a:t>EDII)</a:t>
            </a:r>
            <a:endParaRPr lang="en-IN" b="1" dirty="0"/>
          </a:p>
          <a:p>
            <a:pPr algn="just"/>
            <a:r>
              <a:rPr lang="en-US" dirty="0" smtClean="0"/>
              <a:t>The Entrepreneurship Development Institute of India, Ahmedabad, is an autonomous non-profit institution, set up in 1983.</a:t>
            </a:r>
          </a:p>
          <a:p>
            <a:pPr algn="just"/>
            <a:r>
              <a:rPr lang="en-US" dirty="0" smtClean="0"/>
              <a:t>Sponsored by financial institutions, such as </a:t>
            </a:r>
          </a:p>
          <a:p>
            <a:pPr lvl="1" algn="just"/>
            <a:r>
              <a:rPr lang="en-US" dirty="0" smtClean="0"/>
              <a:t>Industrial Development Bank of India (IDBI), </a:t>
            </a:r>
          </a:p>
          <a:p>
            <a:pPr lvl="1" algn="just"/>
            <a:r>
              <a:rPr lang="en-US" dirty="0" smtClean="0"/>
              <a:t>Industrial Finance Corporation of India (IFCI), </a:t>
            </a:r>
          </a:p>
          <a:p>
            <a:pPr lvl="1" algn="just"/>
            <a:r>
              <a:rPr lang="en-US" dirty="0" smtClean="0"/>
              <a:t>Industrial Credit and Investment Corporation of India (ICICI), </a:t>
            </a:r>
          </a:p>
          <a:p>
            <a:pPr lvl="1" algn="just"/>
            <a:r>
              <a:rPr lang="en-US" dirty="0" smtClean="0"/>
              <a:t>State Bank of India (SBI). </a:t>
            </a:r>
          </a:p>
          <a:p>
            <a:pPr algn="just"/>
            <a:r>
              <a:rPr lang="en-US" dirty="0" smtClean="0">
                <a:solidFill>
                  <a:srgbClr val="FF0000"/>
                </a:solidFill>
              </a:rPr>
              <a:t>The Government of Gujarat has also provided assistance </a:t>
            </a:r>
            <a:r>
              <a:rPr lang="en-US" dirty="0" smtClean="0"/>
              <a:t>for the setting up of EDII.</a:t>
            </a:r>
          </a:p>
          <a:p>
            <a:pPr algn="just"/>
            <a:r>
              <a:rPr lang="en-US" dirty="0" smtClean="0"/>
              <a:t>EDII has been spearheading an entrepreneurship movement throughout the nation in the belief that entrepreneurs need not necessarily be born, </a:t>
            </a:r>
            <a:r>
              <a:rPr lang="en-US" dirty="0" smtClean="0">
                <a:solidFill>
                  <a:srgbClr val="FF0000"/>
                </a:solidFill>
              </a:rPr>
              <a:t>they can be developed through well-conceived and well-directed activities.</a:t>
            </a:r>
          </a:p>
          <a:p>
            <a:pPr algn="just"/>
            <a:endParaRPr lang="en-US" dirty="0"/>
          </a:p>
        </p:txBody>
      </p:sp>
    </p:spTree>
    <p:extLst>
      <p:ext uri="{BB962C8B-B14F-4D97-AF65-F5344CB8AC3E}">
        <p14:creationId xmlns:p14="http://schemas.microsoft.com/office/powerpoint/2010/main" xmlns="" val="4068365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Entrepreneurship Development Institute of India</a:t>
            </a:r>
            <a:endParaRPr lang="en-US" dirty="0"/>
          </a:p>
        </p:txBody>
      </p:sp>
      <p:sp>
        <p:nvSpPr>
          <p:cNvPr id="3" name="Content Placeholder 2"/>
          <p:cNvSpPr>
            <a:spLocks noGrp="1"/>
          </p:cNvSpPr>
          <p:nvPr>
            <p:ph idx="1"/>
          </p:nvPr>
        </p:nvSpPr>
        <p:spPr/>
        <p:txBody>
          <a:bodyPr/>
          <a:lstStyle/>
          <a:p>
            <a:pPr marL="0" lvl="1" indent="0" algn="just">
              <a:buNone/>
            </a:pPr>
            <a:r>
              <a:rPr lang="en-US" b="1" u="sng" dirty="0"/>
              <a:t>Objectives</a:t>
            </a:r>
          </a:p>
          <a:p>
            <a:pPr marL="442913" lvl="1" indent="-442913" algn="just"/>
            <a:r>
              <a:rPr lang="en-US" dirty="0" smtClean="0"/>
              <a:t>Augment the supply of trained entrepreneurs through training</a:t>
            </a:r>
          </a:p>
          <a:p>
            <a:pPr marL="442913" lvl="1" indent="-442913" algn="just"/>
            <a:r>
              <a:rPr lang="en-US" dirty="0" smtClean="0"/>
              <a:t>Generate a multiplier effect on opportunities for self-employment</a:t>
            </a:r>
          </a:p>
          <a:p>
            <a:pPr marL="442913" lvl="1" indent="-442913" algn="just"/>
            <a:r>
              <a:rPr lang="en-US" dirty="0" smtClean="0"/>
              <a:t>Improve managerial capabilities of small-scale industries</a:t>
            </a:r>
          </a:p>
          <a:p>
            <a:pPr marL="442913" lvl="1" indent="-442913" algn="just"/>
            <a:r>
              <a:rPr lang="en-US" dirty="0" smtClean="0"/>
              <a:t>Contribute to the dispersal of business ownership and thus expand the social base of the Indian entrepreneurial class</a:t>
            </a:r>
          </a:p>
          <a:p>
            <a:pPr marL="442913" lvl="1" indent="-442913" algn="just"/>
            <a:r>
              <a:rPr lang="en-US" dirty="0" smtClean="0"/>
              <a:t>Contribute to the creation and dissemination of new knowledge and insight into entrepreneurial theory and practice through research</a:t>
            </a:r>
          </a:p>
          <a:p>
            <a:pPr marL="442913" lvl="1" indent="-442913" algn="just"/>
            <a:endParaRPr lang="en-US" dirty="0"/>
          </a:p>
        </p:txBody>
      </p:sp>
    </p:spTree>
    <p:extLst>
      <p:ext uri="{BB962C8B-B14F-4D97-AF65-F5344CB8AC3E}">
        <p14:creationId xmlns:p14="http://schemas.microsoft.com/office/powerpoint/2010/main" xmlns="" val="548072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Entrepreneurship Development Institute of India</a:t>
            </a:r>
            <a:endParaRPr lang="en-US" dirty="0"/>
          </a:p>
        </p:txBody>
      </p:sp>
      <p:sp>
        <p:nvSpPr>
          <p:cNvPr id="3" name="Content Placeholder 2"/>
          <p:cNvSpPr>
            <a:spLocks noGrp="1"/>
          </p:cNvSpPr>
          <p:nvPr>
            <p:ph idx="1"/>
          </p:nvPr>
        </p:nvSpPr>
        <p:spPr/>
        <p:txBody>
          <a:bodyPr/>
          <a:lstStyle/>
          <a:p>
            <a:pPr marL="0" lvl="1" indent="0" algn="just">
              <a:buNone/>
            </a:pPr>
            <a:r>
              <a:rPr lang="en-US" b="1" u="sng" dirty="0"/>
              <a:t>Objectives</a:t>
            </a:r>
          </a:p>
          <a:p>
            <a:pPr lvl="1" algn="just"/>
            <a:r>
              <a:rPr lang="en-US" dirty="0" smtClean="0"/>
              <a:t>Participate </a:t>
            </a:r>
            <a:r>
              <a:rPr lang="en-US" dirty="0"/>
              <a:t>in institution-building efforts</a:t>
            </a:r>
          </a:p>
          <a:p>
            <a:pPr lvl="1" algn="just"/>
            <a:r>
              <a:rPr lang="en-US" dirty="0" smtClean="0"/>
              <a:t>Sensitize </a:t>
            </a:r>
            <a:r>
              <a:rPr lang="en-US" dirty="0"/>
              <a:t>the support environment to facilitate potential as well as existing entrepreneurs to establish and manage their enterprises</a:t>
            </a:r>
          </a:p>
          <a:p>
            <a:pPr lvl="1" algn="just"/>
            <a:r>
              <a:rPr lang="en-US" dirty="0"/>
              <a:t>Promote micro enterprises at the rural level</a:t>
            </a:r>
          </a:p>
          <a:p>
            <a:pPr lvl="1" algn="just"/>
            <a:r>
              <a:rPr lang="en-US" dirty="0"/>
              <a:t>Inculcate the spirit of ‘entrepreneurship’ amongst youth</a:t>
            </a:r>
          </a:p>
          <a:p>
            <a:pPr lvl="1" algn="just"/>
            <a:r>
              <a:rPr lang="en-US" dirty="0"/>
              <a:t>Collaborate with similar </a:t>
            </a:r>
            <a:r>
              <a:rPr lang="en-US" dirty="0" err="1"/>
              <a:t>organisations</a:t>
            </a:r>
            <a:r>
              <a:rPr lang="en-US" dirty="0"/>
              <a:t> in India and other developing countries to accomplish the above objectives.</a:t>
            </a:r>
          </a:p>
          <a:p>
            <a:pPr marL="442913" lvl="1" indent="-442913" algn="just"/>
            <a:endParaRPr lang="en-US" dirty="0"/>
          </a:p>
        </p:txBody>
      </p:sp>
    </p:spTree>
    <p:extLst>
      <p:ext uri="{BB962C8B-B14F-4D97-AF65-F5344CB8AC3E}">
        <p14:creationId xmlns:p14="http://schemas.microsoft.com/office/powerpoint/2010/main" xmlns="" val="778414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EDII - </a:t>
            </a:r>
            <a:r>
              <a:rPr lang="en-US" dirty="0" smtClean="0"/>
              <a:t>Training Programs </a:t>
            </a:r>
            <a:endParaRPr lang="en-US" dirty="0"/>
          </a:p>
        </p:txBody>
      </p:sp>
      <p:sp>
        <p:nvSpPr>
          <p:cNvPr id="3" name="Content Placeholder 2"/>
          <p:cNvSpPr>
            <a:spLocks noGrp="1"/>
          </p:cNvSpPr>
          <p:nvPr>
            <p:ph idx="1"/>
          </p:nvPr>
        </p:nvSpPr>
        <p:spPr>
          <a:xfrm>
            <a:off x="0" y="1192696"/>
            <a:ext cx="12192000" cy="5665304"/>
          </a:xfrm>
        </p:spPr>
        <p:txBody>
          <a:bodyPr>
            <a:normAutofit fontScale="77500" lnSpcReduction="20000"/>
          </a:bodyPr>
          <a:lstStyle/>
          <a:p>
            <a:pPr marL="0" indent="0">
              <a:buNone/>
            </a:pPr>
            <a:r>
              <a:rPr lang="en-US" sz="2800" b="1" u="sng" dirty="0" smtClean="0"/>
              <a:t>Entrepreneurship in education</a:t>
            </a:r>
          </a:p>
          <a:p>
            <a:pPr algn="just"/>
            <a:r>
              <a:rPr lang="en-IN" sz="2800" dirty="0"/>
              <a:t>Programmes launched are the Post Graduate Diploma in Management–Business Entrepreneurship (PGDM–BE); the Post Graduate Diploma in Management–Development Studies (PGDM–DS); and the Diploma in Entrepreneurship and Business Management. The Institute also conducts international programmes sponsored by the Ministry of External Affairs, Government of India</a:t>
            </a:r>
            <a:r>
              <a:rPr lang="en-IN" sz="2800" dirty="0" smtClean="0"/>
              <a:t>.</a:t>
            </a:r>
          </a:p>
          <a:p>
            <a:r>
              <a:rPr lang="en-IN" sz="2800" dirty="0"/>
              <a:t>It offered Diploma in Entrepreneurship and Business Management and Diploma in Social Entrepreneurship. The Diploma in Entrepreneurship and Business Management is an online course and is recognized by the Distance Education Council, IGNOU, New Delhi. </a:t>
            </a:r>
          </a:p>
          <a:p>
            <a:r>
              <a:rPr lang="en-IN" sz="2800" dirty="0"/>
              <a:t>The Diploma in Social Entrepreneurship is a six-month programme providing a unique opportunity to learn about and start a social enterprise and to contribute towards the social development of our country.</a:t>
            </a:r>
          </a:p>
          <a:p>
            <a:pPr lvl="1" algn="just"/>
            <a:endParaRPr lang="en-IN" dirty="0" smtClean="0"/>
          </a:p>
          <a:p>
            <a:endParaRPr lang="en-US" dirty="0"/>
          </a:p>
        </p:txBody>
      </p:sp>
    </p:spTree>
    <p:extLst>
      <p:ext uri="{BB962C8B-B14F-4D97-AF65-F5344CB8AC3E}">
        <p14:creationId xmlns:p14="http://schemas.microsoft.com/office/powerpoint/2010/main" xmlns="" val="157735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Entrepreneurship Development Institute of India</a:t>
            </a:r>
          </a:p>
        </p:txBody>
      </p:sp>
      <p:sp>
        <p:nvSpPr>
          <p:cNvPr id="3" name="Content Placeholder 2"/>
          <p:cNvSpPr>
            <a:spLocks noGrp="1"/>
          </p:cNvSpPr>
          <p:nvPr>
            <p:ph idx="1"/>
          </p:nvPr>
        </p:nvSpPr>
        <p:spPr>
          <a:xfrm>
            <a:off x="0" y="1042988"/>
            <a:ext cx="12192000" cy="5815012"/>
          </a:xfrm>
        </p:spPr>
        <p:txBody>
          <a:bodyPr>
            <a:normAutofit/>
          </a:bodyPr>
          <a:lstStyle/>
          <a:p>
            <a:pPr algn="just"/>
            <a:r>
              <a:rPr lang="en-IN" dirty="0" smtClean="0"/>
              <a:t>The </a:t>
            </a:r>
            <a:r>
              <a:rPr lang="en-IN" dirty="0"/>
              <a:t>EDI campus is located in a rural area amidst verdant surroundings spread over 23 acres of land in Gandhinagar district, Gujarat, India. </a:t>
            </a:r>
            <a:endParaRPr lang="en-IN" dirty="0" smtClean="0"/>
          </a:p>
          <a:p>
            <a:pPr algn="just"/>
            <a:r>
              <a:rPr lang="en-IN" dirty="0" smtClean="0"/>
              <a:t>It </a:t>
            </a:r>
            <a:r>
              <a:rPr lang="en-IN" dirty="0"/>
              <a:t>is one of the best maintained educational campuses in the </a:t>
            </a:r>
            <a:r>
              <a:rPr lang="en-IN" dirty="0" smtClean="0"/>
              <a:t>world</a:t>
            </a:r>
          </a:p>
          <a:p>
            <a:pPr algn="just"/>
            <a:r>
              <a:rPr lang="en-IN" dirty="0" smtClean="0"/>
              <a:t>The </a:t>
            </a:r>
            <a:r>
              <a:rPr lang="en-IN" dirty="0"/>
              <a:t>campus was awarded the prestigious “Aga Khan Award for the Best Architecture” in 1992.</a:t>
            </a:r>
          </a:p>
          <a:p>
            <a:pPr algn="just"/>
            <a:r>
              <a:rPr lang="en-IN" dirty="0"/>
              <a:t>The EDI has been selected as a member of the Economic and Social Commission for Asia and the Pacific (ESCAP) network of centres of excellence for HRD research and training. As a member of the network, </a:t>
            </a:r>
            <a:endParaRPr lang="en-IN" dirty="0" smtClean="0"/>
          </a:p>
          <a:p>
            <a:pPr algn="just"/>
            <a:r>
              <a:rPr lang="en-IN" dirty="0" smtClean="0"/>
              <a:t>The EDI </a:t>
            </a:r>
            <a:r>
              <a:rPr lang="en-IN" dirty="0"/>
              <a:t>will have interactive access to information on the other 123 member institutions via the Internet. </a:t>
            </a:r>
            <a:endParaRPr lang="en-IN" dirty="0" smtClean="0"/>
          </a:p>
        </p:txBody>
      </p:sp>
    </p:spTree>
    <p:extLst>
      <p:ext uri="{BB962C8B-B14F-4D97-AF65-F5344CB8AC3E}">
        <p14:creationId xmlns:p14="http://schemas.microsoft.com/office/powerpoint/2010/main" xmlns="" val="2458314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Entrepreneurship Development Institute of India</a:t>
            </a:r>
          </a:p>
        </p:txBody>
      </p:sp>
      <p:sp>
        <p:nvSpPr>
          <p:cNvPr id="3" name="Content Placeholder 2"/>
          <p:cNvSpPr>
            <a:spLocks noGrp="1"/>
          </p:cNvSpPr>
          <p:nvPr>
            <p:ph idx="1"/>
          </p:nvPr>
        </p:nvSpPr>
        <p:spPr>
          <a:xfrm>
            <a:off x="0" y="971550"/>
            <a:ext cx="12192000" cy="5886450"/>
          </a:xfrm>
        </p:spPr>
        <p:txBody>
          <a:bodyPr>
            <a:normAutofit/>
          </a:bodyPr>
          <a:lstStyle/>
          <a:p>
            <a:pPr algn="just"/>
            <a:r>
              <a:rPr lang="en-IN" dirty="0" smtClean="0"/>
              <a:t>In </a:t>
            </a:r>
            <a:r>
              <a:rPr lang="en-IN" dirty="0"/>
              <a:t>order to promote entrepreneurship at the school and college level, the EDI conducts summer camps and entrepreneurship awareness programmes for children and the youth. </a:t>
            </a:r>
            <a:endParaRPr lang="en-IN" dirty="0" smtClean="0"/>
          </a:p>
          <a:p>
            <a:pPr algn="just"/>
            <a:r>
              <a:rPr lang="en-IN" dirty="0" smtClean="0"/>
              <a:t>To </a:t>
            </a:r>
            <a:r>
              <a:rPr lang="en-IN" dirty="0"/>
              <a:t>promote entrepreneurial education and training in India, the EDI conducts a faculty development programme in entrepreneurship</a:t>
            </a:r>
            <a:r>
              <a:rPr lang="en-IN" dirty="0" smtClean="0"/>
              <a:t>.</a:t>
            </a:r>
          </a:p>
          <a:p>
            <a:pPr algn="just"/>
            <a:r>
              <a:rPr lang="en-IN" dirty="0" smtClean="0"/>
              <a:t>The </a:t>
            </a:r>
            <a:r>
              <a:rPr lang="en-IN" dirty="0"/>
              <a:t>Institute organizes national seminars on approaches to entrepreneurship education and deliberates on the establishment of entrepreneurship and business development centres (EBDCs) in educational institutions.</a:t>
            </a:r>
          </a:p>
          <a:p>
            <a:pPr algn="just"/>
            <a:endParaRPr lang="en-IN" dirty="0"/>
          </a:p>
        </p:txBody>
      </p:sp>
    </p:spTree>
    <p:extLst>
      <p:ext uri="{BB962C8B-B14F-4D97-AF65-F5344CB8AC3E}">
        <p14:creationId xmlns:p14="http://schemas.microsoft.com/office/powerpoint/2010/main" xmlns="" val="2327323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National Research Development Corporation of India (NRDCI</a:t>
            </a:r>
            <a:r>
              <a:rPr lang="en-US" dirty="0" smtClean="0"/>
              <a:t>)</a:t>
            </a:r>
            <a:endParaRPr lang="en-IN" dirty="0"/>
          </a:p>
        </p:txBody>
      </p:sp>
      <p:sp>
        <p:nvSpPr>
          <p:cNvPr id="3" name="Content Placeholder 2"/>
          <p:cNvSpPr>
            <a:spLocks noGrp="1"/>
          </p:cNvSpPr>
          <p:nvPr>
            <p:ph idx="1"/>
          </p:nvPr>
        </p:nvSpPr>
        <p:spPr/>
        <p:txBody>
          <a:bodyPr/>
          <a:lstStyle/>
          <a:p>
            <a:r>
              <a:rPr lang="en-US" dirty="0" smtClean="0"/>
              <a:t>Established in 1953</a:t>
            </a:r>
          </a:p>
          <a:p>
            <a:r>
              <a:rPr lang="en-US" dirty="0" smtClean="0"/>
              <a:t>Presently working under the Department of Scientific and </a:t>
            </a:r>
            <a:r>
              <a:rPr lang="en-US" dirty="0" err="1" smtClean="0"/>
              <a:t>Insustrial</a:t>
            </a:r>
            <a:r>
              <a:rPr lang="en-US" dirty="0" smtClean="0"/>
              <a:t> Research, Ministry of Science and Technology</a:t>
            </a:r>
          </a:p>
          <a:p>
            <a:r>
              <a:rPr lang="en-US" dirty="0" smtClean="0"/>
              <a:t>It has exported  services to United States, </a:t>
            </a:r>
            <a:r>
              <a:rPr lang="en-US" dirty="0" err="1" smtClean="0"/>
              <a:t>Grmany</a:t>
            </a:r>
            <a:r>
              <a:rPr lang="en-US" dirty="0" smtClean="0"/>
              <a:t>, </a:t>
            </a:r>
            <a:r>
              <a:rPr lang="en-US" dirty="0" err="1" smtClean="0"/>
              <a:t>Malasia</a:t>
            </a:r>
            <a:r>
              <a:rPr lang="en-US" dirty="0" smtClean="0"/>
              <a:t>, Brazil, Bangladesh, Burma, Nepal, Senegal, Madagascar, Indonesia, The Philippines, Vietnam, Sri Lanka, Kenya, and Egypt</a:t>
            </a:r>
          </a:p>
          <a:p>
            <a:r>
              <a:rPr lang="en-US" dirty="0" smtClean="0"/>
              <a:t>The vision is to be provider of world-class business services that nurture technological ideas in Indian minds, to ensure their propagation in world markets, and to satisfy human needs. </a:t>
            </a:r>
            <a:endParaRPr lang="en-IN" dirty="0"/>
          </a:p>
        </p:txBody>
      </p:sp>
    </p:spTree>
    <p:extLst>
      <p:ext uri="{BB962C8B-B14F-4D97-AF65-F5344CB8AC3E}">
        <p14:creationId xmlns:p14="http://schemas.microsoft.com/office/powerpoint/2010/main" xmlns="" val="3074956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86679"/>
          </a:xfrm>
        </p:spPr>
        <p:txBody>
          <a:bodyPr>
            <a:normAutofit fontScale="90000"/>
          </a:bodyPr>
          <a:lstStyle/>
          <a:p>
            <a:r>
              <a:rPr lang="en-US" dirty="0"/>
              <a:t>National Entrepreneurship Development Institutes (NIMSME, NIESBUD, IIE</a:t>
            </a:r>
            <a:r>
              <a:rPr lang="en-US" dirty="0" smtClean="0"/>
              <a:t>)</a:t>
            </a:r>
            <a:endParaRPr lang="en-IN" dirty="0"/>
          </a:p>
        </p:txBody>
      </p:sp>
      <p:sp>
        <p:nvSpPr>
          <p:cNvPr id="3" name="Content Placeholder 2"/>
          <p:cNvSpPr>
            <a:spLocks noGrp="1"/>
          </p:cNvSpPr>
          <p:nvPr>
            <p:ph idx="1"/>
          </p:nvPr>
        </p:nvSpPr>
        <p:spPr>
          <a:xfrm>
            <a:off x="0" y="1192696"/>
            <a:ext cx="12192000" cy="5665304"/>
          </a:xfrm>
        </p:spPr>
        <p:txBody>
          <a:bodyPr>
            <a:normAutofit lnSpcReduction="10000"/>
          </a:bodyPr>
          <a:lstStyle/>
          <a:p>
            <a:pPr algn="just"/>
            <a:r>
              <a:rPr lang="en-IN" b="1" i="1" dirty="0"/>
              <a:t>National Institute for Micro, Small, and Medium Enterprises (NI-MSME</a:t>
            </a:r>
            <a:r>
              <a:rPr lang="en-IN" b="1" i="1" dirty="0" smtClean="0"/>
              <a:t>)</a:t>
            </a:r>
          </a:p>
          <a:p>
            <a:pPr lvl="1" algn="just"/>
            <a:r>
              <a:rPr lang="en-IN" dirty="0" smtClean="0"/>
              <a:t>It is registered under the Public </a:t>
            </a:r>
            <a:r>
              <a:rPr lang="en-IN" dirty="0"/>
              <a:t>Societies Registration Act effective from 1 July 1962 and is located at Hyderabad in Andhra </a:t>
            </a:r>
            <a:r>
              <a:rPr lang="en-IN" dirty="0" smtClean="0"/>
              <a:t>Pradesh</a:t>
            </a:r>
          </a:p>
          <a:p>
            <a:pPr lvl="1" algn="just"/>
            <a:r>
              <a:rPr lang="en-IN" dirty="0"/>
              <a:t>It is a premier institute in India for the promotion, development, and modernization of the MSME sector.</a:t>
            </a:r>
            <a:endParaRPr lang="en-IN" dirty="0" smtClean="0"/>
          </a:p>
          <a:p>
            <a:pPr lvl="1" algn="just"/>
            <a:r>
              <a:rPr lang="en-IN" dirty="0"/>
              <a:t>T</a:t>
            </a:r>
            <a:r>
              <a:rPr lang="en-IN" dirty="0" smtClean="0"/>
              <a:t>he</a:t>
            </a:r>
            <a:r>
              <a:rPr lang="en-IN" dirty="0"/>
              <a:t> </a:t>
            </a:r>
            <a:r>
              <a:rPr lang="en-IN" i="1" dirty="0"/>
              <a:t>Small Enterprises Development, Management, Extension</a:t>
            </a:r>
            <a:r>
              <a:rPr lang="en-IN" dirty="0"/>
              <a:t>(</a:t>
            </a:r>
            <a:r>
              <a:rPr lang="en-IN" i="1" dirty="0"/>
              <a:t>SEDME</a:t>
            </a:r>
            <a:r>
              <a:rPr lang="en-IN" dirty="0"/>
              <a:t>) is a quarterly journal published by the Institute. </a:t>
            </a:r>
            <a:endParaRPr lang="en-IN" dirty="0" smtClean="0"/>
          </a:p>
          <a:p>
            <a:pPr lvl="1" algn="just"/>
            <a:r>
              <a:rPr lang="en-IN" dirty="0" smtClean="0"/>
              <a:t>The </a:t>
            </a:r>
            <a:r>
              <a:rPr lang="en-IN" dirty="0"/>
              <a:t>contributors to </a:t>
            </a:r>
            <a:r>
              <a:rPr lang="en-IN" i="1" dirty="0"/>
              <a:t>SEDME</a:t>
            </a:r>
            <a:r>
              <a:rPr lang="en-IN" dirty="0"/>
              <a:t> include policy makers, researchers, academicians, financiers, executives, and other officials associated with MSME activities from India and other developing as well as developed countries</a:t>
            </a:r>
            <a:r>
              <a:rPr lang="en-IN" dirty="0" smtClean="0"/>
              <a:t>.</a:t>
            </a:r>
          </a:p>
        </p:txBody>
      </p:sp>
    </p:spTree>
    <p:extLst>
      <p:ext uri="{BB962C8B-B14F-4D97-AF65-F5344CB8AC3E}">
        <p14:creationId xmlns:p14="http://schemas.microsoft.com/office/powerpoint/2010/main" xmlns="" val="282073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Central-level Institutions - </a:t>
            </a:r>
            <a:r>
              <a:rPr lang="en-IN" smtClean="0"/>
              <a:t>NBMSME</a:t>
            </a:r>
            <a:endParaRPr lang="en-US" dirty="0"/>
          </a:p>
        </p:txBody>
      </p:sp>
      <p:sp>
        <p:nvSpPr>
          <p:cNvPr id="19458" name="Content Placeholder 2"/>
          <p:cNvSpPr>
            <a:spLocks noGrp="1"/>
          </p:cNvSpPr>
          <p:nvPr>
            <p:ph idx="1"/>
          </p:nvPr>
        </p:nvSpPr>
        <p:spPr/>
        <p:txBody>
          <a:bodyPr>
            <a:normAutofit lnSpcReduction="10000"/>
          </a:bodyPr>
          <a:lstStyle/>
          <a:p>
            <a:r>
              <a:rPr lang="en-US" dirty="0" smtClean="0"/>
              <a:t>The </a:t>
            </a:r>
            <a:r>
              <a:rPr lang="en-US" dirty="0" smtClean="0">
                <a:solidFill>
                  <a:srgbClr val="00B050"/>
                </a:solidFill>
              </a:rPr>
              <a:t>National Board for Micro, Small, and Medium Enterprises (NBMSME) </a:t>
            </a:r>
            <a:r>
              <a:rPr lang="en-US" dirty="0" smtClean="0"/>
              <a:t>was constituted in</a:t>
            </a:r>
            <a:r>
              <a:rPr lang="en-US" dirty="0" smtClean="0">
                <a:solidFill>
                  <a:srgbClr val="7030A0"/>
                </a:solidFill>
              </a:rPr>
              <a:t> 2007 </a:t>
            </a:r>
            <a:r>
              <a:rPr lang="en-US" dirty="0" smtClean="0"/>
              <a:t>in pursuance of the</a:t>
            </a:r>
            <a:r>
              <a:rPr lang="en-US" dirty="0" smtClean="0">
                <a:solidFill>
                  <a:srgbClr val="FF0000"/>
                </a:solidFill>
              </a:rPr>
              <a:t> MSME Development Act, 2006</a:t>
            </a:r>
          </a:p>
          <a:p>
            <a:r>
              <a:rPr lang="en-US" dirty="0" smtClean="0"/>
              <a:t>Objective is </a:t>
            </a:r>
            <a:r>
              <a:rPr lang="en-US" dirty="0" smtClean="0">
                <a:solidFill>
                  <a:schemeClr val="accent1">
                    <a:lumMod val="75000"/>
                  </a:schemeClr>
                </a:solidFill>
              </a:rPr>
              <a:t>to facilitate the coordination and inter institutional linkage</a:t>
            </a:r>
            <a:r>
              <a:rPr lang="en-US" dirty="0" smtClean="0"/>
              <a:t> for the development of MSME. </a:t>
            </a:r>
            <a:endParaRPr lang="en-IN" dirty="0" smtClean="0"/>
          </a:p>
          <a:p>
            <a:r>
              <a:rPr lang="en-IN" dirty="0" smtClean="0"/>
              <a:t>The NBMSME is an </a:t>
            </a:r>
            <a:r>
              <a:rPr lang="en-IN" dirty="0" smtClean="0">
                <a:solidFill>
                  <a:schemeClr val="accent6"/>
                </a:solidFill>
              </a:rPr>
              <a:t>apex advisory body </a:t>
            </a:r>
            <a:r>
              <a:rPr lang="en-IN" dirty="0" smtClean="0"/>
              <a:t>constituted</a:t>
            </a:r>
            <a:r>
              <a:rPr lang="en-IN" dirty="0" smtClean="0">
                <a:solidFill>
                  <a:srgbClr val="C00000"/>
                </a:solidFill>
              </a:rPr>
              <a:t> to advise the government </a:t>
            </a:r>
            <a:r>
              <a:rPr lang="en-IN" dirty="0" smtClean="0"/>
              <a:t>on all issues pertaining to the MSME sector. </a:t>
            </a:r>
          </a:p>
          <a:p>
            <a:r>
              <a:rPr lang="en-US" dirty="0" smtClean="0"/>
              <a:t>The </a:t>
            </a:r>
            <a:r>
              <a:rPr lang="en-US" dirty="0" smtClean="0">
                <a:solidFill>
                  <a:srgbClr val="FF0000"/>
                </a:solidFill>
              </a:rPr>
              <a:t>Union Minister of Commerce and Industry is the Chairman </a:t>
            </a:r>
            <a:r>
              <a:rPr lang="en-US" dirty="0" smtClean="0"/>
              <a:t>of the Board.</a:t>
            </a:r>
          </a:p>
          <a:p>
            <a:r>
              <a:rPr lang="en-US" dirty="0" smtClean="0"/>
              <a:t>NBMSME comprises of </a:t>
            </a:r>
            <a:r>
              <a:rPr lang="en-US" dirty="0" smtClean="0">
                <a:solidFill>
                  <a:srgbClr val="002060"/>
                </a:solidFill>
              </a:rPr>
              <a:t>50 members </a:t>
            </a:r>
            <a:r>
              <a:rPr lang="en-US" dirty="0" smtClean="0"/>
              <a:t>including </a:t>
            </a:r>
            <a:r>
              <a:rPr lang="en-US" dirty="0" smtClean="0">
                <a:solidFill>
                  <a:srgbClr val="002060"/>
                </a:solidFill>
              </a:rPr>
              <a:t>state industry ministers, select members of Parliament, public sector undertakings and eminent experts in the field </a:t>
            </a:r>
            <a:r>
              <a:rPr lang="en-US" dirty="0" smtClean="0"/>
              <a:t>as members.</a:t>
            </a:r>
          </a:p>
          <a:p>
            <a:endParaRPr lang="en-US" dirty="0"/>
          </a:p>
        </p:txBody>
      </p:sp>
    </p:spTree>
    <p:extLst>
      <p:ext uri="{BB962C8B-B14F-4D97-AF65-F5344CB8AC3E}">
        <p14:creationId xmlns:p14="http://schemas.microsoft.com/office/powerpoint/2010/main" xmlns="" val="6376748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86679"/>
          </a:xfrm>
        </p:spPr>
        <p:txBody>
          <a:bodyPr>
            <a:normAutofit fontScale="90000"/>
          </a:bodyPr>
          <a:lstStyle/>
          <a:p>
            <a:r>
              <a:rPr lang="en-US" dirty="0"/>
              <a:t>National Entrepreneurship Development Institutes (NIMSME, NIESBUD, IIE)</a:t>
            </a:r>
            <a:endParaRPr lang="en-IN" dirty="0"/>
          </a:p>
        </p:txBody>
      </p:sp>
      <p:sp>
        <p:nvSpPr>
          <p:cNvPr id="3" name="Content Placeholder 2"/>
          <p:cNvSpPr>
            <a:spLocks noGrp="1"/>
          </p:cNvSpPr>
          <p:nvPr>
            <p:ph idx="1"/>
          </p:nvPr>
        </p:nvSpPr>
        <p:spPr>
          <a:xfrm>
            <a:off x="0" y="1192696"/>
            <a:ext cx="12019721" cy="5665304"/>
          </a:xfrm>
        </p:spPr>
        <p:txBody>
          <a:bodyPr>
            <a:normAutofit/>
          </a:bodyPr>
          <a:lstStyle/>
          <a:p>
            <a:pPr algn="just"/>
            <a:r>
              <a:rPr lang="en-IN" b="1" i="1" dirty="0"/>
              <a:t>National Institute for Micro, Small, and Medium Enterprises (NI-MSME</a:t>
            </a:r>
            <a:r>
              <a:rPr lang="en-IN" b="1" i="1" dirty="0" smtClean="0"/>
              <a:t>)</a:t>
            </a:r>
          </a:p>
          <a:p>
            <a:pPr lvl="1" algn="just"/>
            <a:r>
              <a:rPr lang="en-IN" dirty="0"/>
              <a:t>The infrastructure and facilities at the NI-MSME campus are at par with international standards. The Institute is now being recognized as among the best training, research, and extension facilities in the world.</a:t>
            </a:r>
          </a:p>
          <a:p>
            <a:pPr lvl="1" algn="just"/>
            <a:r>
              <a:rPr lang="en-IN" dirty="0"/>
              <a:t>The NI-MSME has an interface with several international agencies such as the Commonwealth Fund for Technical Cooperation (CFTC), the United Nations Educational Scientific and Cultural Organization (UNESCO), the United Nations Development Programme (UNDP), the United States Agency for International Development (USAID), the International Labour Organization (ILO), the Ford Foundation, and GTZ of Germany.</a:t>
            </a:r>
          </a:p>
          <a:p>
            <a:pPr lvl="1" algn="just"/>
            <a:endParaRPr lang="en-IN" b="1" i="1" dirty="0"/>
          </a:p>
          <a:p>
            <a:pPr algn="just"/>
            <a:endParaRPr lang="en-IN" dirty="0"/>
          </a:p>
        </p:txBody>
      </p:sp>
    </p:spTree>
    <p:extLst>
      <p:ext uri="{BB962C8B-B14F-4D97-AF65-F5344CB8AC3E}">
        <p14:creationId xmlns:p14="http://schemas.microsoft.com/office/powerpoint/2010/main" xmlns="" val="3818894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National Entrepreneurship Development Institutes (NIMSME, NIESBUD, IIE)</a:t>
            </a:r>
            <a:endParaRPr lang="en-IN" dirty="0"/>
          </a:p>
        </p:txBody>
      </p:sp>
      <p:sp>
        <p:nvSpPr>
          <p:cNvPr id="3" name="Content Placeholder 2"/>
          <p:cNvSpPr>
            <a:spLocks noGrp="1"/>
          </p:cNvSpPr>
          <p:nvPr>
            <p:ph idx="1"/>
          </p:nvPr>
        </p:nvSpPr>
        <p:spPr>
          <a:xfrm>
            <a:off x="0" y="1192696"/>
            <a:ext cx="12192000" cy="5665304"/>
          </a:xfrm>
        </p:spPr>
        <p:txBody>
          <a:bodyPr>
            <a:normAutofit fontScale="92500" lnSpcReduction="10000"/>
          </a:bodyPr>
          <a:lstStyle/>
          <a:p>
            <a:pPr algn="just"/>
            <a:r>
              <a:rPr lang="en-IN" b="1" i="1" dirty="0"/>
              <a:t>National Institute for Entrepreneurship and Small Business Development (NIESBUD</a:t>
            </a:r>
            <a:r>
              <a:rPr lang="en-IN" b="1" i="1" dirty="0" smtClean="0"/>
              <a:t>)</a:t>
            </a:r>
          </a:p>
          <a:p>
            <a:pPr lvl="1" algn="just"/>
            <a:r>
              <a:rPr lang="en-IN" dirty="0" smtClean="0"/>
              <a:t>Founded in </a:t>
            </a:r>
            <a:r>
              <a:rPr lang="en-IN" dirty="0"/>
              <a:t>1983 by the Ministry of MSME, Government of </a:t>
            </a:r>
            <a:r>
              <a:rPr lang="en-IN" dirty="0" smtClean="0"/>
              <a:t>India</a:t>
            </a:r>
          </a:p>
          <a:p>
            <a:pPr lvl="1" algn="just"/>
            <a:r>
              <a:rPr lang="en-IN" dirty="0" smtClean="0"/>
              <a:t>Presently functioning </a:t>
            </a:r>
            <a:r>
              <a:rPr lang="en-IN" dirty="0"/>
              <a:t>from its integrated campus in Noida, Delhi. </a:t>
            </a:r>
            <a:endParaRPr lang="en-IN" dirty="0" smtClean="0"/>
          </a:p>
          <a:p>
            <a:pPr lvl="1" algn="just"/>
            <a:r>
              <a:rPr lang="en-IN" dirty="0" smtClean="0"/>
              <a:t>The </a:t>
            </a:r>
            <a:r>
              <a:rPr lang="en-IN" dirty="0"/>
              <a:t>NIESBUD has joined hands and signed a Memorandum of Understanding (</a:t>
            </a:r>
            <a:r>
              <a:rPr lang="en-IN" dirty="0" err="1"/>
              <a:t>MoU</a:t>
            </a:r>
            <a:r>
              <a:rPr lang="en-IN" dirty="0"/>
              <a:t>) with the International Finance Corporation (IFC), a member of the World Bank group, for jointly undertaking different projects relating to entrepreneurship development in India. </a:t>
            </a:r>
            <a:endParaRPr lang="en-IN" dirty="0" smtClean="0"/>
          </a:p>
          <a:p>
            <a:pPr lvl="1" algn="just"/>
            <a:r>
              <a:rPr lang="en-IN" dirty="0" smtClean="0"/>
              <a:t>The </a:t>
            </a:r>
            <a:r>
              <a:rPr lang="en-IN" dirty="0"/>
              <a:t>NIESBUD will collaborate with the IFC in conducting the training of trainers (TOT) programme </a:t>
            </a:r>
            <a:r>
              <a:rPr lang="en-IN" dirty="0" smtClean="0"/>
              <a:t>to </a:t>
            </a:r>
            <a:r>
              <a:rPr lang="en-IN" dirty="0"/>
              <a:t>create a cadre of master trainers who would, in turn, replicate the model to impart training for the MSME sector in a much bigger way.</a:t>
            </a:r>
            <a:endParaRPr lang="en-IN" dirty="0" smtClean="0"/>
          </a:p>
          <a:p>
            <a:pPr lvl="1" algn="just"/>
            <a:r>
              <a:rPr lang="en-IN" dirty="0"/>
              <a:t>The NIESBUD mission is to promote, support, and sustain entrepreneurship and MSME through training, education, research, consultancy, and other interventions throughout the globe. </a:t>
            </a:r>
          </a:p>
        </p:txBody>
      </p:sp>
    </p:spTree>
    <p:extLst>
      <p:ext uri="{BB962C8B-B14F-4D97-AF65-F5344CB8AC3E}">
        <p14:creationId xmlns:p14="http://schemas.microsoft.com/office/powerpoint/2010/main" xmlns="" val="2382897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National Entrepreneurship Development Institutes (NIMSME, NIESBUD, IIE)</a:t>
            </a:r>
            <a:endParaRPr lang="en-IN" dirty="0"/>
          </a:p>
        </p:txBody>
      </p:sp>
      <p:sp>
        <p:nvSpPr>
          <p:cNvPr id="3" name="Content Placeholder 2"/>
          <p:cNvSpPr>
            <a:spLocks noGrp="1"/>
          </p:cNvSpPr>
          <p:nvPr>
            <p:ph idx="1"/>
          </p:nvPr>
        </p:nvSpPr>
        <p:spPr>
          <a:xfrm>
            <a:off x="0" y="1192696"/>
            <a:ext cx="12192000" cy="5665304"/>
          </a:xfrm>
        </p:spPr>
        <p:txBody>
          <a:bodyPr>
            <a:normAutofit/>
          </a:bodyPr>
          <a:lstStyle/>
          <a:p>
            <a:pPr algn="just"/>
            <a:r>
              <a:rPr lang="en-IN" b="1" i="1" dirty="0"/>
              <a:t>Indian Institute of Entrepreneurship (IIE)</a:t>
            </a:r>
            <a:r>
              <a:rPr lang="en-IN" dirty="0"/>
              <a:t> </a:t>
            </a:r>
            <a:endParaRPr lang="en-IN" dirty="0" smtClean="0"/>
          </a:p>
          <a:p>
            <a:pPr lvl="1" algn="just"/>
            <a:r>
              <a:rPr lang="en-IN" dirty="0" smtClean="0"/>
              <a:t>Established in 1993, </a:t>
            </a:r>
            <a:r>
              <a:rPr lang="en-IN" dirty="0"/>
              <a:t>its headquarters at Guwahati</a:t>
            </a:r>
            <a:r>
              <a:rPr lang="en-IN" dirty="0" smtClean="0"/>
              <a:t>.</a:t>
            </a:r>
          </a:p>
          <a:p>
            <a:pPr lvl="1" algn="just"/>
            <a:r>
              <a:rPr lang="en-IN" dirty="0"/>
              <a:t>The Institute has a governing council headed by the chairman of the North East Council (NEC) </a:t>
            </a:r>
            <a:endParaRPr lang="en-IN" dirty="0" smtClean="0"/>
          </a:p>
          <a:p>
            <a:pPr lvl="1" algn="just"/>
            <a:r>
              <a:rPr lang="en-IN" dirty="0"/>
              <a:t> </a:t>
            </a:r>
            <a:r>
              <a:rPr lang="en-IN" dirty="0" smtClean="0"/>
              <a:t>The IIE</a:t>
            </a:r>
            <a:r>
              <a:rPr lang="en-IN" dirty="0"/>
              <a:t> was specially developed to address the needs of the north-eastern hill states with a view to market and develop traditional and handicraft </a:t>
            </a:r>
            <a:r>
              <a:rPr lang="en-IN" dirty="0" smtClean="0"/>
              <a:t>industries</a:t>
            </a:r>
          </a:p>
          <a:p>
            <a:pPr lvl="1" algn="just"/>
            <a:r>
              <a:rPr lang="en-IN" dirty="0"/>
              <a:t>t organizes seminars, workshops, and conferences for providing a forum for interaction and exchange of views by various agencies and entrepreneurs.</a:t>
            </a:r>
            <a:endParaRPr lang="en-IN" dirty="0" smtClean="0"/>
          </a:p>
          <a:p>
            <a:pPr lvl="1" algn="just"/>
            <a:endParaRPr lang="en-IN" dirty="0"/>
          </a:p>
        </p:txBody>
      </p:sp>
    </p:spTree>
    <p:extLst>
      <p:ext uri="{BB962C8B-B14F-4D97-AF65-F5344CB8AC3E}">
        <p14:creationId xmlns:p14="http://schemas.microsoft.com/office/powerpoint/2010/main" xmlns="" val="138800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0"/>
            <a:ext cx="11794435" cy="1086679"/>
          </a:xfrm>
        </p:spPr>
        <p:txBody>
          <a:bodyPr/>
          <a:lstStyle/>
          <a:p>
            <a:r>
              <a:rPr lang="en-US" dirty="0" smtClean="0"/>
              <a:t>Central-level Institutions - Summary</a:t>
            </a:r>
            <a:endParaRPr lang="en-US" dirty="0"/>
          </a:p>
        </p:txBody>
      </p:sp>
      <p:sp>
        <p:nvSpPr>
          <p:cNvPr id="19458" name="Content Placeholder 2"/>
          <p:cNvSpPr>
            <a:spLocks noGrp="1"/>
          </p:cNvSpPr>
          <p:nvPr>
            <p:ph idx="1"/>
          </p:nvPr>
        </p:nvSpPr>
        <p:spPr>
          <a:xfrm>
            <a:off x="0" y="1192696"/>
            <a:ext cx="12192000" cy="5665304"/>
          </a:xfrm>
        </p:spPr>
        <p:txBody>
          <a:bodyPr>
            <a:normAutofit lnSpcReduction="10000"/>
          </a:bodyPr>
          <a:lstStyle/>
          <a:p>
            <a:pPr algn="just"/>
            <a:r>
              <a:rPr lang="en-IN" dirty="0" smtClean="0"/>
              <a:t>The NBMSME is an apex advisory body constituted to advise the government on all issues pertaining to the MSME sector. </a:t>
            </a:r>
            <a:endParaRPr lang="en-US" dirty="0" smtClean="0"/>
          </a:p>
          <a:p>
            <a:pPr algn="just"/>
            <a:r>
              <a:rPr lang="en-IN" dirty="0" smtClean="0"/>
              <a:t>The primary objective of KVIC is to provide employment to rural artisans through the production of saleable products and to create self-reliance in order to build a strong rural community spirit.</a:t>
            </a:r>
            <a:endParaRPr lang="en-US" dirty="0" smtClean="0"/>
          </a:p>
          <a:p>
            <a:pPr algn="just"/>
            <a:r>
              <a:rPr lang="en-IN" dirty="0" smtClean="0"/>
              <a:t>The Coir Board is a statutory body established by the Government of India for the promotion and development of the coir industry in the country.</a:t>
            </a:r>
            <a:endParaRPr lang="en-US" dirty="0" smtClean="0"/>
          </a:p>
          <a:p>
            <a:pPr algn="just"/>
            <a:r>
              <a:rPr lang="en-IN" dirty="0" smtClean="0"/>
              <a:t>MSME–DO is the apex body for assisting the government in formulating, coordinating, implementing, and monitoring policies and programmes for the promotion and development of MSME in the country.</a:t>
            </a:r>
            <a:endParaRPr lang="en-US" dirty="0" smtClean="0"/>
          </a:p>
          <a:p>
            <a:pPr algn="just"/>
            <a:endParaRPr lang="en-US" dirty="0"/>
          </a:p>
        </p:txBody>
      </p:sp>
    </p:spTree>
    <p:extLst>
      <p:ext uri="{BB962C8B-B14F-4D97-AF65-F5344CB8AC3E}">
        <p14:creationId xmlns:p14="http://schemas.microsoft.com/office/powerpoint/2010/main" xmlns="" val="30894929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225287" y="106017"/>
            <a:ext cx="11794435" cy="822671"/>
          </a:xfrm>
        </p:spPr>
        <p:txBody>
          <a:bodyPr/>
          <a:lstStyle/>
          <a:p>
            <a:r>
              <a:rPr lang="en-US" dirty="0"/>
              <a:t>Central-level Institutions - Summary</a:t>
            </a:r>
          </a:p>
        </p:txBody>
      </p:sp>
      <p:sp>
        <p:nvSpPr>
          <p:cNvPr id="20482" name="Rectangle 3"/>
          <p:cNvSpPr>
            <a:spLocks noGrp="1" noChangeArrowheads="1"/>
          </p:cNvSpPr>
          <p:nvPr>
            <p:ph idx="1"/>
          </p:nvPr>
        </p:nvSpPr>
        <p:spPr>
          <a:xfrm>
            <a:off x="0" y="928688"/>
            <a:ext cx="12192000" cy="5929312"/>
          </a:xfrm>
        </p:spPr>
        <p:txBody>
          <a:bodyPr>
            <a:normAutofit fontScale="85000" lnSpcReduction="10000"/>
          </a:bodyPr>
          <a:lstStyle/>
          <a:p>
            <a:r>
              <a:rPr lang="en-IN" dirty="0" smtClean="0"/>
              <a:t>The NSIC provides a package of services and various schemes to support MSME in the country.</a:t>
            </a:r>
            <a:endParaRPr lang="en-US" dirty="0" smtClean="0"/>
          </a:p>
          <a:p>
            <a:r>
              <a:rPr lang="en-IN" dirty="0" smtClean="0"/>
              <a:t>The NSTEDB was established with the primary objective of promoting self-employment amongst the Science and Technology (S&amp;T) manpower in the country and to set up knowledge-based and innovation-driven enterprises.</a:t>
            </a:r>
            <a:endParaRPr lang="en-US" dirty="0" smtClean="0"/>
          </a:p>
          <a:p>
            <a:r>
              <a:rPr lang="en-IN" dirty="0" smtClean="0"/>
              <a:t>NPC , an autonomous, tri-partite, non-profit organization, which aims to promote a culture of productivity in India.</a:t>
            </a:r>
            <a:endParaRPr lang="en-US" dirty="0" smtClean="0"/>
          </a:p>
          <a:p>
            <a:r>
              <a:rPr lang="en-US" dirty="0" smtClean="0"/>
              <a:t>The EDI has been spearheading the entrepreneurship movement throughout the nation and developing entrepreneurs through well-conceived and well-directed activities. The EDI is committed to entrepreneurship education, training, and research.</a:t>
            </a:r>
          </a:p>
          <a:p>
            <a:r>
              <a:rPr lang="en-IN" dirty="0"/>
              <a:t>The NRDCI facilitates the supply of technologies and services to entrepreneurs in both developing and developed countries.</a:t>
            </a:r>
          </a:p>
          <a:p>
            <a:r>
              <a:rPr lang="en-IN" dirty="0"/>
              <a:t>There are three national entrepreneurship development institutes set up by the Ministry of Industries. These are NI-MSME at Hyderabad, NIESBUD at New Delhi, and IIE at Guwahati.</a:t>
            </a:r>
          </a:p>
          <a:p>
            <a:endParaRPr lang="en-US" dirty="0" smtClean="0"/>
          </a:p>
          <a:p>
            <a:endParaRPr lang="en-US" dirty="0"/>
          </a:p>
        </p:txBody>
      </p:sp>
    </p:spTree>
    <p:extLst>
      <p:ext uri="{BB962C8B-B14F-4D97-AF65-F5344CB8AC3E}">
        <p14:creationId xmlns:p14="http://schemas.microsoft.com/office/powerpoint/2010/main" xmlns="" val="15614384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en-US" smtClean="0"/>
              <a:t>State-level Institutions</a:t>
            </a:r>
            <a:endParaRPr lang="en-US" dirty="0"/>
          </a:p>
        </p:txBody>
      </p:sp>
      <p:sp>
        <p:nvSpPr>
          <p:cNvPr id="15362" name="Rectangle 3"/>
          <p:cNvSpPr>
            <a:spLocks noGrp="1" noChangeArrowheads="1"/>
          </p:cNvSpPr>
          <p:nvPr>
            <p:ph idx="1"/>
          </p:nvPr>
        </p:nvSpPr>
        <p:spPr>
          <a:xfrm>
            <a:off x="0" y="1192696"/>
            <a:ext cx="12192000" cy="5665304"/>
          </a:xfrm>
        </p:spPr>
        <p:txBody>
          <a:bodyPr/>
          <a:lstStyle/>
          <a:p>
            <a:pPr marL="0" indent="0">
              <a:buNone/>
            </a:pPr>
            <a:r>
              <a:rPr lang="en-US" dirty="0"/>
              <a:t>The state-level institutions for supporting entrepreneurial activities are set up by the various states governments in India.</a:t>
            </a:r>
          </a:p>
          <a:p>
            <a:r>
              <a:rPr lang="en-US" dirty="0" smtClean="0"/>
              <a:t>State Directorate of Industries</a:t>
            </a:r>
          </a:p>
          <a:p>
            <a:r>
              <a:rPr lang="en-US" dirty="0" smtClean="0"/>
              <a:t>District Industries Centre’s (DIC)</a:t>
            </a:r>
          </a:p>
          <a:p>
            <a:r>
              <a:rPr lang="en-US" dirty="0" smtClean="0"/>
              <a:t>State Financial Corporation’s (SFC)</a:t>
            </a:r>
          </a:p>
          <a:p>
            <a:r>
              <a:rPr lang="en-US" dirty="0" smtClean="0"/>
              <a:t>State Industrial Development Corporation (SIDC)</a:t>
            </a:r>
          </a:p>
          <a:p>
            <a:r>
              <a:rPr lang="en-US" dirty="0" smtClean="0"/>
              <a:t>State Industrial Area Development Board (SIADB)</a:t>
            </a:r>
          </a:p>
          <a:p>
            <a:endParaRPr lang="en-US" dirty="0"/>
          </a:p>
        </p:txBody>
      </p:sp>
    </p:spTree>
    <p:extLst>
      <p:ext uri="{BB962C8B-B14F-4D97-AF65-F5344CB8AC3E}">
        <p14:creationId xmlns:p14="http://schemas.microsoft.com/office/powerpoint/2010/main" xmlns="" val="9838283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smtClean="0"/>
              <a:t>State-Level Institutions</a:t>
            </a:r>
            <a:endParaRPr lang="en-US"/>
          </a:p>
        </p:txBody>
      </p:sp>
      <p:sp>
        <p:nvSpPr>
          <p:cNvPr id="25602" name="Content Placeholder 2"/>
          <p:cNvSpPr>
            <a:spLocks noGrp="1"/>
          </p:cNvSpPr>
          <p:nvPr>
            <p:ph idx="1"/>
          </p:nvPr>
        </p:nvSpPr>
        <p:spPr/>
        <p:txBody>
          <a:bodyPr>
            <a:normAutofit/>
          </a:bodyPr>
          <a:lstStyle/>
          <a:p>
            <a:pPr algn="just"/>
            <a:r>
              <a:rPr lang="en-US" dirty="0"/>
              <a:t>DIC are district-level institutions set up by the government, which provide all services and facilities to entrepreneurs in one place to set up MSME.</a:t>
            </a:r>
          </a:p>
          <a:p>
            <a:pPr algn="just"/>
            <a:r>
              <a:rPr lang="en-US" dirty="0" smtClean="0"/>
              <a:t>The important services provided by SFC to MSME are infrastructure development, financial services, and term loans. </a:t>
            </a:r>
          </a:p>
          <a:p>
            <a:pPr algn="just"/>
            <a:r>
              <a:rPr lang="en-US" dirty="0" smtClean="0"/>
              <a:t>SIDC provide infrastructural facilities to MSME in the form of industrial land, industrial shed, roads, power, water supply, drainage, and other amenities required for industrial development. </a:t>
            </a:r>
          </a:p>
          <a:p>
            <a:pPr algn="just"/>
            <a:r>
              <a:rPr lang="en-US" dirty="0" smtClean="0"/>
              <a:t>The SIADB acquires and provides developed land suited for industries.</a:t>
            </a:r>
          </a:p>
          <a:p>
            <a:pPr algn="just"/>
            <a:endParaRPr lang="en-US" dirty="0"/>
          </a:p>
        </p:txBody>
      </p:sp>
    </p:spTree>
    <p:extLst>
      <p:ext uri="{BB962C8B-B14F-4D97-AF65-F5344CB8AC3E}">
        <p14:creationId xmlns:p14="http://schemas.microsoft.com/office/powerpoint/2010/main" xmlns="" val="42931152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en-US" dirty="0" smtClean="0"/>
              <a:t>1. </a:t>
            </a:r>
            <a:r>
              <a:rPr lang="en-US" dirty="0" smtClean="0"/>
              <a:t>State </a:t>
            </a:r>
            <a:r>
              <a:rPr lang="en-US" dirty="0"/>
              <a:t>Directorate of </a:t>
            </a:r>
            <a:r>
              <a:rPr lang="en-US" dirty="0" smtClean="0"/>
              <a:t>Industries</a:t>
            </a:r>
            <a:endParaRPr lang="en-US" dirty="0"/>
          </a:p>
        </p:txBody>
      </p:sp>
      <p:sp>
        <p:nvSpPr>
          <p:cNvPr id="16387" name="Rectangle 3"/>
          <p:cNvSpPr>
            <a:spLocks noGrp="1" noChangeArrowheads="1"/>
          </p:cNvSpPr>
          <p:nvPr>
            <p:ph idx="1"/>
          </p:nvPr>
        </p:nvSpPr>
        <p:spPr/>
        <p:txBody>
          <a:bodyPr/>
          <a:lstStyle/>
          <a:p>
            <a:r>
              <a:rPr lang="en-US" altLang="en-US" dirty="0" smtClean="0"/>
              <a:t>Directorate of Industries (DIs) – At the State level, the Commissioner/ Director of Industries </a:t>
            </a:r>
            <a:r>
              <a:rPr lang="en-US" altLang="en-US" dirty="0" smtClean="0">
                <a:solidFill>
                  <a:srgbClr val="FF0000"/>
                </a:solidFill>
              </a:rPr>
              <a:t>implements policies</a:t>
            </a:r>
            <a:r>
              <a:rPr lang="en-US" altLang="en-US" dirty="0" smtClean="0"/>
              <a:t> for the promotion and development of small-scale, cottage, medium and large scale industries. </a:t>
            </a:r>
          </a:p>
          <a:p>
            <a:r>
              <a:rPr lang="en-US" altLang="en-US" dirty="0" smtClean="0"/>
              <a:t>The Central policies for the SSI sector serve as guidelines but </a:t>
            </a:r>
            <a:r>
              <a:rPr lang="en-US" altLang="en-US" dirty="0" smtClean="0">
                <a:solidFill>
                  <a:srgbClr val="FF0000"/>
                </a:solidFill>
              </a:rPr>
              <a:t>each State evolves its own policy and package of incentives. </a:t>
            </a:r>
          </a:p>
          <a:p>
            <a:r>
              <a:rPr lang="en-US" altLang="en-US" dirty="0" smtClean="0"/>
              <a:t>The Commissioner/ Director of Industries works for</a:t>
            </a:r>
            <a:r>
              <a:rPr lang="en-US" altLang="en-US" dirty="0" smtClean="0">
                <a:solidFill>
                  <a:srgbClr val="FF0000"/>
                </a:solidFill>
              </a:rPr>
              <a:t> all the States</a:t>
            </a:r>
            <a:endParaRPr lang="en-US" altLang="en-US" dirty="0">
              <a:solidFill>
                <a:srgbClr val="FF0000"/>
              </a:solidFill>
            </a:endParaRPr>
          </a:p>
        </p:txBody>
      </p:sp>
    </p:spTree>
    <p:extLst>
      <p:ext uri="{BB962C8B-B14F-4D97-AF65-F5344CB8AC3E}">
        <p14:creationId xmlns:p14="http://schemas.microsoft.com/office/powerpoint/2010/main" xmlns="" val="6310397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7"/>
            <a:ext cx="11794435" cy="808383"/>
          </a:xfrm>
        </p:spPr>
        <p:txBody>
          <a:bodyPr/>
          <a:lstStyle/>
          <a:p>
            <a:r>
              <a:rPr lang="en-US" altLang="en-US" dirty="0" smtClean="0"/>
              <a:t>2. District Industries Centers (DICs)</a:t>
            </a:r>
            <a:endParaRPr lang="en-US" dirty="0"/>
          </a:p>
        </p:txBody>
      </p:sp>
      <p:sp>
        <p:nvSpPr>
          <p:cNvPr id="3" name="Content Placeholder 2"/>
          <p:cNvSpPr>
            <a:spLocks noGrp="1"/>
          </p:cNvSpPr>
          <p:nvPr>
            <p:ph idx="1"/>
          </p:nvPr>
        </p:nvSpPr>
        <p:spPr>
          <a:xfrm>
            <a:off x="0" y="914400"/>
            <a:ext cx="12192000" cy="5943600"/>
          </a:xfrm>
        </p:spPr>
        <p:txBody>
          <a:bodyPr>
            <a:normAutofit fontScale="92500"/>
          </a:bodyPr>
          <a:lstStyle/>
          <a:p>
            <a:pPr algn="just"/>
            <a:r>
              <a:rPr lang="en-US" altLang="en-US" dirty="0" smtClean="0"/>
              <a:t>In order to </a:t>
            </a:r>
            <a:r>
              <a:rPr lang="en-US" altLang="en-US" dirty="0" smtClean="0">
                <a:solidFill>
                  <a:srgbClr val="FFC000"/>
                </a:solidFill>
              </a:rPr>
              <a:t>extend</a:t>
            </a:r>
            <a:r>
              <a:rPr lang="en-US" altLang="en-US" dirty="0" smtClean="0"/>
              <a:t> promotion of small-scale and cottage industries </a:t>
            </a:r>
            <a:r>
              <a:rPr lang="en-US" altLang="en-US" dirty="0" smtClean="0">
                <a:solidFill>
                  <a:schemeClr val="accent1"/>
                </a:solidFill>
              </a:rPr>
              <a:t>to district headquarters, </a:t>
            </a:r>
            <a:r>
              <a:rPr lang="en-US" altLang="en-US" dirty="0" smtClean="0"/>
              <a:t>DIC program was initiated in </a:t>
            </a:r>
            <a:r>
              <a:rPr lang="en-US" altLang="en-US" dirty="0" smtClean="0">
                <a:solidFill>
                  <a:schemeClr val="accent6"/>
                </a:solidFill>
              </a:rPr>
              <a:t>May, 1978, as a centrally sponsored scheme. </a:t>
            </a:r>
          </a:p>
          <a:p>
            <a:pPr algn="just"/>
            <a:r>
              <a:rPr lang="en-US" altLang="en-US" dirty="0" smtClean="0"/>
              <a:t>Objective of </a:t>
            </a:r>
            <a:r>
              <a:rPr lang="en-US" altLang="en-US" dirty="0" smtClean="0">
                <a:solidFill>
                  <a:srgbClr val="002060"/>
                </a:solidFill>
              </a:rPr>
              <a:t>greater employment opportunities especially in rural and backward areas </a:t>
            </a:r>
            <a:r>
              <a:rPr lang="en-US" altLang="en-US" dirty="0" smtClean="0"/>
              <a:t>in the country. </a:t>
            </a:r>
          </a:p>
          <a:p>
            <a:pPr algn="just"/>
            <a:r>
              <a:rPr lang="en-US" altLang="en-US" dirty="0" smtClean="0"/>
              <a:t>At present DICs </a:t>
            </a:r>
            <a:r>
              <a:rPr lang="en-US" altLang="en-US" dirty="0" smtClean="0">
                <a:solidFill>
                  <a:srgbClr val="FF0000"/>
                </a:solidFill>
              </a:rPr>
              <a:t>operate under respective State budgetary provisions.</a:t>
            </a:r>
          </a:p>
          <a:p>
            <a:pPr algn="just"/>
            <a:r>
              <a:rPr lang="en-US" dirty="0" smtClean="0">
                <a:solidFill>
                  <a:srgbClr val="002060"/>
                </a:solidFill>
              </a:rPr>
              <a:t>Services and Support to small entrepreneurs </a:t>
            </a:r>
            <a:r>
              <a:rPr lang="en-US" dirty="0" smtClean="0"/>
              <a:t>are provided under a </a:t>
            </a:r>
            <a:r>
              <a:rPr lang="en-US" dirty="0" smtClean="0">
                <a:solidFill>
                  <a:srgbClr val="FF0000"/>
                </a:solidFill>
              </a:rPr>
              <a:t>single roof </a:t>
            </a:r>
            <a:r>
              <a:rPr lang="en-US" dirty="0" smtClean="0"/>
              <a:t>through the DICs </a:t>
            </a:r>
          </a:p>
          <a:p>
            <a:pPr algn="just"/>
            <a:r>
              <a:rPr lang="en-US" dirty="0" smtClean="0"/>
              <a:t>Registration of small industries is done at the District Industries Centres </a:t>
            </a:r>
          </a:p>
          <a:p>
            <a:pPr algn="just"/>
            <a:r>
              <a:rPr lang="en-US" dirty="0" smtClean="0"/>
              <a:t>The organizational structure of DICs consists of </a:t>
            </a:r>
            <a:r>
              <a:rPr lang="en-US" dirty="0" smtClean="0">
                <a:solidFill>
                  <a:srgbClr val="00B0F0"/>
                </a:solidFill>
              </a:rPr>
              <a:t>one General Manager, 4 Functional Manager and three Project Managers </a:t>
            </a:r>
            <a:r>
              <a:rPr lang="en-US" dirty="0" smtClean="0"/>
              <a:t>to provide technical service. </a:t>
            </a:r>
          </a:p>
          <a:p>
            <a:pPr algn="just"/>
            <a:r>
              <a:rPr lang="en-US" dirty="0" smtClean="0"/>
              <a:t>Management of the DICs </a:t>
            </a:r>
            <a:r>
              <a:rPr lang="en-US" dirty="0" smtClean="0">
                <a:solidFill>
                  <a:srgbClr val="7030A0"/>
                </a:solidFill>
              </a:rPr>
              <a:t>is done by the State Governments</a:t>
            </a:r>
            <a:endParaRPr lang="en-US" altLang="en-US" dirty="0" smtClean="0">
              <a:solidFill>
                <a:srgbClr val="7030A0"/>
              </a:solidFill>
            </a:endParaRPr>
          </a:p>
          <a:p>
            <a:pPr algn="just"/>
            <a:endParaRPr lang="en-US" dirty="0"/>
          </a:p>
        </p:txBody>
      </p:sp>
    </p:spTree>
    <p:extLst>
      <p:ext uri="{BB962C8B-B14F-4D97-AF65-F5344CB8AC3E}">
        <p14:creationId xmlns:p14="http://schemas.microsoft.com/office/powerpoint/2010/main" xmlns="" val="863208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DICs</a:t>
            </a:r>
            <a:endParaRPr lang="en-US" dirty="0"/>
          </a:p>
        </p:txBody>
      </p:sp>
      <p:sp>
        <p:nvSpPr>
          <p:cNvPr id="3" name="Content Placeholder 2"/>
          <p:cNvSpPr>
            <a:spLocks noGrp="1"/>
          </p:cNvSpPr>
          <p:nvPr>
            <p:ph idx="1"/>
          </p:nvPr>
        </p:nvSpPr>
        <p:spPr>
          <a:xfrm>
            <a:off x="0" y="1192696"/>
            <a:ext cx="12192000" cy="5665304"/>
          </a:xfrm>
        </p:spPr>
        <p:txBody>
          <a:bodyPr/>
          <a:lstStyle/>
          <a:p>
            <a:pPr algn="just"/>
            <a:r>
              <a:rPr lang="en-US" dirty="0" smtClean="0"/>
              <a:t>To prepare action plan to effectively implement the schemes identified </a:t>
            </a:r>
          </a:p>
          <a:p>
            <a:pPr algn="just"/>
            <a:r>
              <a:rPr lang="en-US" dirty="0"/>
              <a:t>To assist the entrepreneurs in marketing their products and assess export promotion of their products. </a:t>
            </a:r>
          </a:p>
          <a:p>
            <a:pPr algn="just"/>
            <a:r>
              <a:rPr lang="en-US" dirty="0"/>
              <a:t>To undertake product development work appropriate to small industries. </a:t>
            </a:r>
          </a:p>
          <a:p>
            <a:pPr algn="just"/>
            <a:r>
              <a:rPr lang="en-US" dirty="0" smtClean="0"/>
              <a:t>To guide entrepreneurs in matters relating to selecting the most appropriate machinery and equipment</a:t>
            </a:r>
          </a:p>
          <a:p>
            <a:pPr algn="just"/>
            <a:r>
              <a:rPr lang="en-US" dirty="0" smtClean="0"/>
              <a:t>To appraise the worthiness of the various proposals received from entrepreneurs. </a:t>
            </a:r>
            <a:endParaRPr lang="en-US" dirty="0"/>
          </a:p>
        </p:txBody>
      </p:sp>
    </p:spTree>
    <p:extLst>
      <p:ext uri="{BB962C8B-B14F-4D97-AF65-F5344CB8AC3E}">
        <p14:creationId xmlns:p14="http://schemas.microsoft.com/office/powerpoint/2010/main" xmlns="" val="71912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normAutofit fontScale="90000"/>
          </a:bodyPr>
          <a:lstStyle/>
          <a:p>
            <a:r>
              <a:rPr lang="en-US" dirty="0"/>
              <a:t>National Board for Micro, Small, and Medium Enterprises </a:t>
            </a:r>
          </a:p>
        </p:txBody>
      </p:sp>
      <p:sp>
        <p:nvSpPr>
          <p:cNvPr id="19458" name="Content Placeholder 2"/>
          <p:cNvSpPr>
            <a:spLocks noGrp="1"/>
          </p:cNvSpPr>
          <p:nvPr>
            <p:ph idx="1"/>
          </p:nvPr>
        </p:nvSpPr>
        <p:spPr/>
        <p:txBody>
          <a:bodyPr>
            <a:normAutofit/>
          </a:bodyPr>
          <a:lstStyle/>
          <a:p>
            <a:pPr algn="just"/>
            <a:r>
              <a:rPr lang="en-US" dirty="0" smtClean="0"/>
              <a:t>The board examines the </a:t>
            </a:r>
            <a:r>
              <a:rPr lang="en-US" dirty="0" smtClean="0">
                <a:solidFill>
                  <a:srgbClr val="92D050"/>
                </a:solidFill>
              </a:rPr>
              <a:t>factors affecting promotion and development</a:t>
            </a:r>
            <a:r>
              <a:rPr lang="en-US" dirty="0" smtClean="0"/>
              <a:t> of MSME </a:t>
            </a:r>
          </a:p>
          <a:p>
            <a:pPr algn="just"/>
            <a:r>
              <a:rPr lang="en-US" dirty="0" smtClean="0">
                <a:solidFill>
                  <a:srgbClr val="FF0000"/>
                </a:solidFill>
              </a:rPr>
              <a:t>Advises the Central Government to facilitate their promotion </a:t>
            </a:r>
            <a:r>
              <a:rPr lang="en-US" dirty="0" smtClean="0"/>
              <a:t>and development </a:t>
            </a:r>
            <a:r>
              <a:rPr lang="en-US" dirty="0" smtClean="0">
                <a:solidFill>
                  <a:srgbClr val="FFC000"/>
                </a:solidFill>
              </a:rPr>
              <a:t>in order to enhance competitiveness. </a:t>
            </a:r>
          </a:p>
          <a:p>
            <a:pPr algn="just"/>
            <a:r>
              <a:rPr lang="en-US" dirty="0" smtClean="0"/>
              <a:t>Broadly </a:t>
            </a:r>
            <a:r>
              <a:rPr lang="en-US" dirty="0" smtClean="0">
                <a:solidFill>
                  <a:srgbClr val="0070C0"/>
                </a:solidFill>
              </a:rPr>
              <a:t>operates</a:t>
            </a:r>
            <a:r>
              <a:rPr lang="en-US" dirty="0" smtClean="0"/>
              <a:t> in areas such as </a:t>
            </a:r>
            <a:r>
              <a:rPr lang="en-US" dirty="0" smtClean="0">
                <a:solidFill>
                  <a:srgbClr val="0070C0"/>
                </a:solidFill>
              </a:rPr>
              <a:t>policies and programmes; </a:t>
            </a:r>
            <a:r>
              <a:rPr lang="en-US" dirty="0" smtClean="0"/>
              <a:t>specific region such as the North East, ancillary development, quality improvement and marketing assistance; credit facilities, taxation and </a:t>
            </a:r>
            <a:r>
              <a:rPr lang="en-US" dirty="0" err="1" smtClean="0"/>
              <a:t>moderanization</a:t>
            </a:r>
            <a:r>
              <a:rPr lang="en-US" dirty="0" smtClean="0"/>
              <a:t> and industrial sickness. </a:t>
            </a:r>
            <a:endParaRPr lang="en-US" dirty="0"/>
          </a:p>
        </p:txBody>
      </p:sp>
    </p:spTree>
    <p:extLst>
      <p:ext uri="{BB962C8B-B14F-4D97-AF65-F5344CB8AC3E}">
        <p14:creationId xmlns:p14="http://schemas.microsoft.com/office/powerpoint/2010/main" xmlns="" val="31087693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smtClean="0"/>
              <a:t>DICs extend services of the following nature </a:t>
            </a:r>
            <a:endParaRPr lang="en-US" sz="4000" dirty="0"/>
          </a:p>
        </p:txBody>
      </p:sp>
      <p:sp>
        <p:nvSpPr>
          <p:cNvPr id="3" name="Content Placeholder 2"/>
          <p:cNvSpPr>
            <a:spLocks noGrp="1"/>
          </p:cNvSpPr>
          <p:nvPr>
            <p:ph idx="1"/>
          </p:nvPr>
        </p:nvSpPr>
        <p:spPr>
          <a:xfrm>
            <a:off x="0" y="1192696"/>
            <a:ext cx="12192000" cy="5665304"/>
          </a:xfrm>
        </p:spPr>
        <p:txBody>
          <a:bodyPr/>
          <a:lstStyle/>
          <a:p>
            <a:pPr marL="457200" lvl="1" indent="0">
              <a:buNone/>
            </a:pPr>
            <a:r>
              <a:rPr lang="en-US" altLang="en-US" dirty="0" smtClean="0"/>
              <a:t>(</a:t>
            </a:r>
            <a:r>
              <a:rPr lang="en-US" altLang="en-US" dirty="0" err="1" smtClean="0"/>
              <a:t>i</a:t>
            </a:r>
            <a:r>
              <a:rPr lang="en-US" altLang="en-US" dirty="0" smtClean="0"/>
              <a:t>) Economic investigation of local resources </a:t>
            </a:r>
          </a:p>
          <a:p>
            <a:pPr marL="457200" lvl="1" indent="0">
              <a:buNone/>
            </a:pPr>
            <a:r>
              <a:rPr lang="en-US" altLang="en-US" dirty="0" smtClean="0"/>
              <a:t>(ii) Supply of machinery and equipment </a:t>
            </a:r>
          </a:p>
          <a:p>
            <a:pPr marL="457200" lvl="1" indent="0">
              <a:buNone/>
            </a:pPr>
            <a:r>
              <a:rPr lang="en-US" altLang="en-US" dirty="0" smtClean="0"/>
              <a:t>(iii) Provision of raw materials </a:t>
            </a:r>
          </a:p>
          <a:p>
            <a:pPr marL="457200" lvl="1" indent="0">
              <a:buNone/>
            </a:pPr>
            <a:r>
              <a:rPr lang="en-US" altLang="en-US" dirty="0" smtClean="0"/>
              <a:t>(iv) Arrangement of credit facilities </a:t>
            </a:r>
          </a:p>
          <a:p>
            <a:pPr marL="457200" lvl="1" indent="0">
              <a:buNone/>
            </a:pPr>
            <a:r>
              <a:rPr lang="en-US" altLang="en-US" dirty="0" smtClean="0"/>
              <a:t>(v) Marketing </a:t>
            </a:r>
          </a:p>
          <a:p>
            <a:pPr marL="457200" lvl="1" indent="0">
              <a:buNone/>
            </a:pPr>
            <a:r>
              <a:rPr lang="en-US" altLang="en-US" dirty="0" smtClean="0"/>
              <a:t>(vi) Quality inputs </a:t>
            </a:r>
          </a:p>
          <a:p>
            <a:pPr marL="457200" lvl="1" indent="0">
              <a:buNone/>
            </a:pPr>
            <a:r>
              <a:rPr lang="en-US" altLang="en-US" dirty="0" smtClean="0"/>
              <a:t>(vii) Consultancy</a:t>
            </a:r>
          </a:p>
        </p:txBody>
      </p:sp>
    </p:spTree>
    <p:extLst>
      <p:ext uri="{BB962C8B-B14F-4D97-AF65-F5344CB8AC3E}">
        <p14:creationId xmlns:p14="http://schemas.microsoft.com/office/powerpoint/2010/main" xmlns="" val="33594333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a:xfrm>
            <a:off x="225287" y="106018"/>
            <a:ext cx="11794435" cy="851246"/>
          </a:xfrm>
        </p:spPr>
        <p:txBody>
          <a:bodyPr/>
          <a:lstStyle/>
          <a:p>
            <a:r>
              <a:rPr lang="en-US" altLang="en-US" dirty="0" smtClean="0"/>
              <a:t>3. State Financial Corporation - SFCs</a:t>
            </a:r>
            <a:endParaRPr lang="en-US" altLang="en-US" dirty="0"/>
          </a:p>
        </p:txBody>
      </p:sp>
      <p:sp>
        <p:nvSpPr>
          <p:cNvPr id="17410" name="Rectangle 3"/>
          <p:cNvSpPr>
            <a:spLocks noGrp="1" noChangeArrowheads="1"/>
          </p:cNvSpPr>
          <p:nvPr>
            <p:ph idx="1"/>
          </p:nvPr>
        </p:nvSpPr>
        <p:spPr>
          <a:xfrm>
            <a:off x="225286" y="957264"/>
            <a:ext cx="11576189" cy="5657850"/>
          </a:xfrm>
        </p:spPr>
        <p:txBody>
          <a:bodyPr>
            <a:normAutofit fontScale="92500" lnSpcReduction="20000"/>
          </a:bodyPr>
          <a:lstStyle/>
          <a:p>
            <a:pPr algn="just"/>
            <a:r>
              <a:rPr lang="en-US" sz="2800" dirty="0" smtClean="0"/>
              <a:t>SFCs are helpful in ensuring balanced regional development, higher investment, more employment generation and broad ownership of industries.</a:t>
            </a:r>
          </a:p>
          <a:p>
            <a:pPr algn="just"/>
            <a:r>
              <a:rPr lang="en-US" sz="2800" dirty="0" smtClean="0"/>
              <a:t>At present there are 18 state finance corporations (out of which 17 SFCs were established under SFC Act 1951).</a:t>
            </a:r>
          </a:p>
          <a:p>
            <a:pPr algn="just"/>
            <a:r>
              <a:rPr lang="en-US" sz="2800" dirty="0" smtClean="0"/>
              <a:t>The State Finance Corporations management Board of </a:t>
            </a:r>
            <a:r>
              <a:rPr lang="en-US" sz="2800" dirty="0" smtClean="0">
                <a:solidFill>
                  <a:srgbClr val="00B0F0"/>
                </a:solidFill>
              </a:rPr>
              <a:t>ten directors. </a:t>
            </a:r>
            <a:r>
              <a:rPr lang="en-US" sz="2800" dirty="0" smtClean="0"/>
              <a:t>The State Government </a:t>
            </a:r>
            <a:r>
              <a:rPr lang="en-US" sz="2800" dirty="0" smtClean="0">
                <a:solidFill>
                  <a:srgbClr val="00B0F0"/>
                </a:solidFill>
              </a:rPr>
              <a:t>appoints the managing director </a:t>
            </a:r>
            <a:r>
              <a:rPr lang="en-US" sz="2800" dirty="0" smtClean="0"/>
              <a:t>generally in consultation </a:t>
            </a:r>
            <a:r>
              <a:rPr lang="en-US" sz="2800" dirty="0" smtClean="0">
                <a:solidFill>
                  <a:srgbClr val="92D050"/>
                </a:solidFill>
              </a:rPr>
              <a:t>with the Reserve Bank</a:t>
            </a:r>
            <a:r>
              <a:rPr lang="en-US" sz="2800" dirty="0" smtClean="0"/>
              <a:t>. </a:t>
            </a:r>
          </a:p>
          <a:p>
            <a:pPr algn="just"/>
            <a:r>
              <a:rPr lang="en-US" sz="2800" dirty="0" smtClean="0">
                <a:solidFill>
                  <a:srgbClr val="FF0000"/>
                </a:solidFill>
              </a:rPr>
              <a:t>The insurance companies, scheduled banks, investment trusts, co-operative banks and other financial institutions </a:t>
            </a:r>
            <a:r>
              <a:rPr lang="en-US" sz="2800" dirty="0" smtClean="0"/>
              <a:t>elect three directors. Thus the majority of the directors are </a:t>
            </a:r>
            <a:r>
              <a:rPr lang="en-US" sz="2800" dirty="0" smtClean="0">
                <a:solidFill>
                  <a:srgbClr val="FF0000"/>
                </a:solidFill>
              </a:rPr>
              <a:t>nominated by the government </a:t>
            </a:r>
            <a:r>
              <a:rPr lang="en-US" sz="2800" dirty="0" smtClean="0"/>
              <a:t>and quasi-government institutions.</a:t>
            </a:r>
          </a:p>
          <a:p>
            <a:endParaRPr lang="en-US" dirty="0" smtClean="0"/>
          </a:p>
        </p:txBody>
      </p:sp>
    </p:spTree>
    <p:extLst>
      <p:ext uri="{BB962C8B-B14F-4D97-AF65-F5344CB8AC3E}">
        <p14:creationId xmlns:p14="http://schemas.microsoft.com/office/powerpoint/2010/main" xmlns="" val="3590515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8"/>
            <a:ext cx="11794435" cy="736946"/>
          </a:xfrm>
        </p:spPr>
        <p:txBody>
          <a:bodyPr/>
          <a:lstStyle/>
          <a:p>
            <a:r>
              <a:rPr lang="en-US" dirty="0" smtClean="0"/>
              <a:t>Objectives </a:t>
            </a:r>
            <a:endParaRPr lang="en-US" dirty="0"/>
          </a:p>
        </p:txBody>
      </p:sp>
      <p:sp>
        <p:nvSpPr>
          <p:cNvPr id="3" name="Content Placeholder 2"/>
          <p:cNvSpPr>
            <a:spLocks noGrp="1"/>
          </p:cNvSpPr>
          <p:nvPr>
            <p:ph idx="1"/>
          </p:nvPr>
        </p:nvSpPr>
        <p:spPr>
          <a:xfrm>
            <a:off x="0" y="714375"/>
            <a:ext cx="12192000" cy="6143625"/>
          </a:xfrm>
        </p:spPr>
        <p:txBody>
          <a:bodyPr>
            <a:normAutofit/>
          </a:bodyPr>
          <a:lstStyle/>
          <a:p>
            <a:pPr marL="0" indent="0" algn="just">
              <a:buNone/>
            </a:pPr>
            <a:r>
              <a:rPr lang="en-US" dirty="0" smtClean="0"/>
              <a:t>1. To provide term loan for purchase of land, buildings, machinery and other facilities. </a:t>
            </a:r>
          </a:p>
          <a:p>
            <a:pPr marL="0" indent="0" algn="just">
              <a:buNone/>
            </a:pPr>
            <a:r>
              <a:rPr lang="en-US" dirty="0" smtClean="0"/>
              <a:t>2. To promote self-employment for professionally qualified men and women entrepreneurs interested in starting their own projects. </a:t>
            </a:r>
          </a:p>
          <a:p>
            <a:pPr marL="0" indent="0" algn="just">
              <a:buNone/>
            </a:pPr>
            <a:r>
              <a:rPr lang="en-US" dirty="0" smtClean="0"/>
              <a:t>3. Financial assistance for expansion , modernization and mechanization in the existing set up.</a:t>
            </a:r>
          </a:p>
          <a:p>
            <a:pPr marL="0" indent="0" algn="just">
              <a:buNone/>
            </a:pPr>
            <a:r>
              <a:rPr lang="en-US" dirty="0" smtClean="0"/>
              <a:t>4. Financial assistance for rehabilitation of sick units. </a:t>
            </a:r>
          </a:p>
          <a:p>
            <a:pPr marL="0" indent="0" algn="just">
              <a:buNone/>
            </a:pPr>
            <a:r>
              <a:rPr lang="en-US" dirty="0" smtClean="0"/>
              <a:t>5. To give financial assistance for transport vehicles and tourism related activities. </a:t>
            </a:r>
          </a:p>
          <a:p>
            <a:pPr marL="0" indent="0" algn="just">
              <a:buNone/>
            </a:pPr>
            <a:r>
              <a:rPr lang="en-US" dirty="0" smtClean="0"/>
              <a:t>6. To entrepreneurial development programmes and seminars for up coming young industries. </a:t>
            </a:r>
          </a:p>
          <a:p>
            <a:pPr marL="0" indent="0" algn="just">
              <a:buNone/>
            </a:pPr>
            <a:r>
              <a:rPr lang="en-US" dirty="0" smtClean="0"/>
              <a:t>7. To provide financial assistance for quality improvement and environmental control needs. </a:t>
            </a:r>
          </a:p>
        </p:txBody>
      </p:sp>
    </p:spTree>
    <p:extLst>
      <p:ext uri="{BB962C8B-B14F-4D97-AF65-F5344CB8AC3E}">
        <p14:creationId xmlns:p14="http://schemas.microsoft.com/office/powerpoint/2010/main" xmlns="" val="4292711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Functions:</a:t>
            </a:r>
            <a:endParaRPr lang="en-US" dirty="0"/>
          </a:p>
        </p:txBody>
      </p:sp>
      <p:sp>
        <p:nvSpPr>
          <p:cNvPr id="3" name="Content Placeholder 2"/>
          <p:cNvSpPr>
            <a:spLocks noGrp="1"/>
          </p:cNvSpPr>
          <p:nvPr>
            <p:ph idx="1"/>
          </p:nvPr>
        </p:nvSpPr>
        <p:spPr/>
        <p:txBody>
          <a:bodyPr/>
          <a:lstStyle/>
          <a:p>
            <a:pPr algn="just"/>
            <a:r>
              <a:rPr lang="en-US" dirty="0" smtClean="0"/>
              <a:t>(</a:t>
            </a:r>
            <a:r>
              <a:rPr lang="en-US" dirty="0" err="1" smtClean="0"/>
              <a:t>i</a:t>
            </a:r>
            <a:r>
              <a:rPr lang="en-US" dirty="0" smtClean="0"/>
              <a:t>) The SFCs grant loans mainly for acquisition of fixed assets like land, building, plant and machinery.</a:t>
            </a:r>
          </a:p>
          <a:p>
            <a:pPr algn="just"/>
            <a:r>
              <a:rPr lang="en-US" dirty="0" smtClean="0"/>
              <a:t>(ii) The SFCs provide financial assistance to industrial units whose paid-up capital and reserves do not exceed </a:t>
            </a:r>
            <a:r>
              <a:rPr lang="en-US" dirty="0" err="1" smtClean="0"/>
              <a:t>Rs</a:t>
            </a:r>
            <a:r>
              <a:rPr lang="en-US" dirty="0" smtClean="0"/>
              <a:t>. 3 </a:t>
            </a:r>
            <a:r>
              <a:rPr lang="en-US" dirty="0" err="1" smtClean="0"/>
              <a:t>crore</a:t>
            </a:r>
            <a:r>
              <a:rPr lang="en-US" dirty="0" smtClean="0"/>
              <a:t> (or such higher limit up to </a:t>
            </a:r>
            <a:r>
              <a:rPr lang="en-US" dirty="0" err="1" smtClean="0"/>
              <a:t>Rs</a:t>
            </a:r>
            <a:r>
              <a:rPr lang="en-US" dirty="0" smtClean="0"/>
              <a:t>. 30 </a:t>
            </a:r>
            <a:r>
              <a:rPr lang="en-US" dirty="0" err="1" smtClean="0"/>
              <a:t>crore</a:t>
            </a:r>
            <a:r>
              <a:rPr lang="en-US" dirty="0" smtClean="0"/>
              <a:t> as may be specified by the central government).</a:t>
            </a:r>
          </a:p>
          <a:p>
            <a:pPr algn="just"/>
            <a:r>
              <a:rPr lang="en-US" dirty="0" smtClean="0"/>
              <a:t>(iii) The SFCs underwrite new stocks, shares, debentures etc., of industrial concerns.</a:t>
            </a:r>
          </a:p>
          <a:p>
            <a:pPr algn="just"/>
            <a:r>
              <a:rPr lang="en-US" dirty="0" smtClean="0"/>
              <a:t>(iv) The SFCs provide guarantee loans raised in the capital market by scheduled banks, industrial concerns, and state co-operative banks to be repayable within 20 years.</a:t>
            </a:r>
          </a:p>
          <a:p>
            <a:pPr algn="just"/>
            <a:endParaRPr lang="en-US" dirty="0"/>
          </a:p>
        </p:txBody>
      </p:sp>
    </p:spTree>
    <p:extLst>
      <p:ext uri="{BB962C8B-B14F-4D97-AF65-F5344CB8AC3E}">
        <p14:creationId xmlns:p14="http://schemas.microsoft.com/office/powerpoint/2010/main" xmlns="" val="18316392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p:txBody>
          <a:bodyPr>
            <a:normAutofit fontScale="90000"/>
          </a:bodyPr>
          <a:lstStyle/>
          <a:p>
            <a:r>
              <a:rPr lang="en-US" altLang="en-US" smtClean="0"/>
              <a:t>4. State Industrial Development / Investment Corporation (SIDC/SIIC)</a:t>
            </a:r>
            <a:endParaRPr lang="en-US" altLang="en-US" dirty="0"/>
          </a:p>
        </p:txBody>
      </p:sp>
      <p:sp>
        <p:nvSpPr>
          <p:cNvPr id="18434" name="Rectangle 3"/>
          <p:cNvSpPr>
            <a:spLocks noGrp="1" noChangeArrowheads="1"/>
          </p:cNvSpPr>
          <p:nvPr>
            <p:ph idx="1"/>
          </p:nvPr>
        </p:nvSpPr>
        <p:spPr/>
        <p:txBody>
          <a:bodyPr/>
          <a:lstStyle/>
          <a:p>
            <a:pPr algn="just"/>
            <a:r>
              <a:rPr lang="en-US" altLang="en-US" dirty="0" smtClean="0"/>
              <a:t>Set up under the Companies Act, 1956, as wholly owned undertakings of the State governments, act as catalysts in respective states. </a:t>
            </a:r>
          </a:p>
          <a:p>
            <a:pPr algn="just"/>
            <a:r>
              <a:rPr lang="en-US" altLang="en-US" dirty="0" smtClean="0"/>
              <a:t>SIDC helps in developing land providing developed plots together with facilities like roads, power, water supply, drainage and other amenities.  </a:t>
            </a:r>
          </a:p>
          <a:p>
            <a:pPr algn="just"/>
            <a:r>
              <a:rPr lang="en-US" altLang="en-US" dirty="0" smtClean="0"/>
              <a:t>They also extend assistance to small-scale sector by way of term loans, subscription to equity and promotional services. </a:t>
            </a:r>
          </a:p>
          <a:p>
            <a:pPr algn="just"/>
            <a:r>
              <a:rPr lang="en-US" altLang="en-US" dirty="0" smtClean="0"/>
              <a:t>11 out of 28 SIDCs in the country also function as SFCs and are termed as Twin-function IDCs</a:t>
            </a:r>
            <a:endParaRPr lang="en-US" altLang="en-US" dirty="0"/>
          </a:p>
        </p:txBody>
      </p:sp>
    </p:spTree>
    <p:extLst>
      <p:ext uri="{BB962C8B-B14F-4D97-AF65-F5344CB8AC3E}">
        <p14:creationId xmlns:p14="http://schemas.microsoft.com/office/powerpoint/2010/main" xmlns="" val="2310784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019722" cy="1192696"/>
          </a:xfrm>
        </p:spPr>
        <p:txBody>
          <a:bodyPr>
            <a:normAutofit fontScale="90000"/>
          </a:bodyPr>
          <a:lstStyle/>
          <a:p>
            <a:r>
              <a:rPr lang="en-US" altLang="en-US" dirty="0" smtClean="0"/>
              <a:t>5. State Small Industrial Development Corporations (SSIDC)</a:t>
            </a:r>
            <a:endParaRPr lang="en-US" dirty="0"/>
          </a:p>
        </p:txBody>
      </p:sp>
      <p:sp>
        <p:nvSpPr>
          <p:cNvPr id="3" name="Content Placeholder 2"/>
          <p:cNvSpPr>
            <a:spLocks noGrp="1"/>
          </p:cNvSpPr>
          <p:nvPr>
            <p:ph idx="1"/>
          </p:nvPr>
        </p:nvSpPr>
        <p:spPr>
          <a:xfrm>
            <a:off x="2" y="943429"/>
            <a:ext cx="12191998" cy="5914571"/>
          </a:xfrm>
        </p:spPr>
        <p:txBody>
          <a:bodyPr>
            <a:normAutofit/>
          </a:bodyPr>
          <a:lstStyle/>
          <a:p>
            <a:r>
              <a:rPr lang="en-US" altLang="en-US" dirty="0" smtClean="0"/>
              <a:t>Established under Companies Act, 1956, as State government undertaking, caters to  small, tiny and village industries in respective states. </a:t>
            </a:r>
          </a:p>
          <a:p>
            <a:r>
              <a:rPr lang="en-US" altLang="en-US" dirty="0" smtClean="0"/>
              <a:t>Being operationally flexible undertakes the activities like </a:t>
            </a:r>
          </a:p>
          <a:p>
            <a:pPr marL="457200" lvl="1" indent="0">
              <a:buNone/>
            </a:pPr>
            <a:r>
              <a:rPr lang="en-US" altLang="en-US" dirty="0" smtClean="0"/>
              <a:t>(</a:t>
            </a:r>
            <a:r>
              <a:rPr lang="en-US" altLang="en-US" dirty="0" err="1" smtClean="0"/>
              <a:t>i</a:t>
            </a:r>
            <a:r>
              <a:rPr lang="en-US" altLang="en-US" dirty="0" smtClean="0"/>
              <a:t>) procure and distribution of scarce raw materials, </a:t>
            </a:r>
          </a:p>
          <a:p>
            <a:pPr marL="457200" lvl="1" indent="0">
              <a:buNone/>
            </a:pPr>
            <a:r>
              <a:rPr lang="en-US" altLang="en-US" dirty="0" smtClean="0"/>
              <a:t>(ii) supply of machinery to SSI units on hire-purchase basis, </a:t>
            </a:r>
          </a:p>
          <a:p>
            <a:pPr marL="457200" lvl="1" indent="0">
              <a:buNone/>
            </a:pPr>
            <a:r>
              <a:rPr lang="en-US" altLang="en-US" dirty="0" smtClean="0"/>
              <a:t>(iii) product marketing assistance, </a:t>
            </a:r>
          </a:p>
          <a:p>
            <a:pPr marL="457200" lvl="1" indent="0">
              <a:buNone/>
            </a:pPr>
            <a:r>
              <a:rPr lang="en-US" altLang="en-US" dirty="0" smtClean="0"/>
              <a:t>(iv) construction of industrial estates, allied infrastructure facilities and their maintenance </a:t>
            </a:r>
          </a:p>
          <a:p>
            <a:pPr marL="457200" lvl="1" indent="0">
              <a:buNone/>
            </a:pPr>
            <a:r>
              <a:rPr lang="en-US" altLang="en-US" dirty="0" smtClean="0"/>
              <a:t>(v) extending seed capital assistance on behalf of State government and </a:t>
            </a:r>
          </a:p>
          <a:p>
            <a:pPr marL="457200" lvl="1" indent="0">
              <a:buNone/>
            </a:pPr>
            <a:r>
              <a:rPr lang="en-US" altLang="en-US" dirty="0" smtClean="0"/>
              <a:t>(vi) providing management assistance to production units</a:t>
            </a:r>
          </a:p>
          <a:p>
            <a:endParaRPr lang="en-US" dirty="0"/>
          </a:p>
        </p:txBody>
      </p:sp>
    </p:spTree>
    <p:extLst>
      <p:ext uri="{BB962C8B-B14F-4D97-AF65-F5344CB8AC3E}">
        <p14:creationId xmlns:p14="http://schemas.microsoft.com/office/powerpoint/2010/main" xmlns="" val="1185530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smtClean="0"/>
              <a:t>Other Institutions</a:t>
            </a:r>
            <a:endParaRPr lang="en-US" dirty="0"/>
          </a:p>
        </p:txBody>
      </p:sp>
      <p:sp>
        <p:nvSpPr>
          <p:cNvPr id="17411" name="Content Placeholder 18"/>
          <p:cNvSpPr>
            <a:spLocks noGrp="1"/>
          </p:cNvSpPr>
          <p:nvPr>
            <p:ph idx="1"/>
          </p:nvPr>
        </p:nvSpPr>
        <p:spPr/>
        <p:txBody>
          <a:bodyPr/>
          <a:lstStyle/>
          <a:p>
            <a:r>
              <a:rPr lang="en-US" smtClean="0"/>
              <a:t>National Bank for Agriculture and Rural Development (NABARD)</a:t>
            </a:r>
          </a:p>
          <a:p>
            <a:r>
              <a:rPr lang="en-US" smtClean="0"/>
              <a:t> Housing and Urban Development Corporation (HUDCO)</a:t>
            </a:r>
          </a:p>
          <a:p>
            <a:r>
              <a:rPr lang="en-US" smtClean="0"/>
              <a:t>Technical Consultancy Organizations (TCO)</a:t>
            </a:r>
          </a:p>
          <a:p>
            <a:r>
              <a:rPr lang="en-US" smtClean="0"/>
              <a:t> Small Industries Development Bank of India (SIDBI)</a:t>
            </a:r>
          </a:p>
          <a:p>
            <a:r>
              <a:rPr lang="en-US" smtClean="0"/>
              <a:t>Export Promotion Council (EPC)</a:t>
            </a:r>
          </a:p>
          <a:p>
            <a:r>
              <a:rPr lang="en-US" smtClean="0"/>
              <a:t> Industry Associations</a:t>
            </a:r>
          </a:p>
          <a:p>
            <a:r>
              <a:rPr lang="en-US" smtClean="0"/>
              <a:t> Non-Governmental Organizations (NGOs)</a:t>
            </a:r>
          </a:p>
          <a:p>
            <a:r>
              <a:rPr lang="en-US" smtClean="0"/>
              <a:t> Business Incubators.</a:t>
            </a:r>
          </a:p>
          <a:p>
            <a:endParaRPr lang="en-US" smtClean="0"/>
          </a:p>
          <a:p>
            <a:endParaRPr lang="en-US" dirty="0"/>
          </a:p>
        </p:txBody>
      </p:sp>
    </p:spTree>
    <p:extLst>
      <p:ext uri="{BB962C8B-B14F-4D97-AF65-F5344CB8AC3E}">
        <p14:creationId xmlns:p14="http://schemas.microsoft.com/office/powerpoint/2010/main" xmlns="" val="5562767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National Bank for Agricultural and Rural Development (NABARD)</a:t>
            </a:r>
            <a:endParaRPr lang="en-US" dirty="0"/>
          </a:p>
        </p:txBody>
      </p:sp>
      <p:sp>
        <p:nvSpPr>
          <p:cNvPr id="3" name="Content Placeholder 2"/>
          <p:cNvSpPr>
            <a:spLocks noGrp="1"/>
          </p:cNvSpPr>
          <p:nvPr>
            <p:ph idx="1"/>
          </p:nvPr>
        </p:nvSpPr>
        <p:spPr>
          <a:xfrm>
            <a:off x="294860" y="1422400"/>
            <a:ext cx="11724861" cy="5269948"/>
          </a:xfrm>
        </p:spPr>
        <p:txBody>
          <a:bodyPr/>
          <a:lstStyle/>
          <a:p>
            <a:pPr algn="just"/>
            <a:r>
              <a:rPr lang="en-US" dirty="0" smtClean="0"/>
              <a:t>NABARD was set up in </a:t>
            </a:r>
            <a:r>
              <a:rPr lang="en-US" dirty="0" smtClean="0">
                <a:solidFill>
                  <a:srgbClr val="FF0000"/>
                </a:solidFill>
              </a:rPr>
              <a:t>July 1982</a:t>
            </a:r>
          </a:p>
          <a:p>
            <a:pPr algn="just"/>
            <a:r>
              <a:rPr lang="en-US" dirty="0" smtClean="0"/>
              <a:t>To </a:t>
            </a:r>
            <a:r>
              <a:rPr lang="en-US" dirty="0" smtClean="0">
                <a:solidFill>
                  <a:srgbClr val="0070C0"/>
                </a:solidFill>
              </a:rPr>
              <a:t>provide refinance assistance</a:t>
            </a:r>
            <a:r>
              <a:rPr lang="en-US" dirty="0" smtClean="0"/>
              <a:t> to </a:t>
            </a:r>
            <a:r>
              <a:rPr lang="en-US" dirty="0" smtClean="0">
                <a:solidFill>
                  <a:srgbClr val="7030A0"/>
                </a:solidFill>
              </a:rPr>
              <a:t>State Cooperative Banks, Regional Rural Banks, and other approved institutions </a:t>
            </a:r>
            <a:r>
              <a:rPr lang="en-US" dirty="0" smtClean="0"/>
              <a:t>for all kinds of production and investment credit to small-scale industries, artisans, cottage and village industries, handicrafts, and other allied activities.</a:t>
            </a:r>
          </a:p>
          <a:p>
            <a:pPr algn="just"/>
            <a:r>
              <a:rPr lang="en-US" dirty="0" smtClean="0"/>
              <a:t> NABARD also </a:t>
            </a:r>
            <a:r>
              <a:rPr lang="en-US" dirty="0" smtClean="0">
                <a:solidFill>
                  <a:srgbClr val="00B050"/>
                </a:solidFill>
              </a:rPr>
              <a:t>helps SSI entrepreneurs to get loan for setting up small-scale industries </a:t>
            </a:r>
            <a:r>
              <a:rPr lang="en-US" dirty="0" smtClean="0"/>
              <a:t>in any part of the country.</a:t>
            </a:r>
            <a:endParaRPr lang="en-US" dirty="0"/>
          </a:p>
        </p:txBody>
      </p:sp>
    </p:spTree>
    <p:extLst>
      <p:ext uri="{BB962C8B-B14F-4D97-AF65-F5344CB8AC3E}">
        <p14:creationId xmlns:p14="http://schemas.microsoft.com/office/powerpoint/2010/main" xmlns="" val="1636527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286" y="1571625"/>
            <a:ext cx="11794435" cy="5092700"/>
          </a:xfrm>
        </p:spPr>
        <p:txBody>
          <a:bodyPr>
            <a:normAutofit fontScale="92500" lnSpcReduction="20000"/>
          </a:bodyPr>
          <a:lstStyle/>
          <a:p>
            <a:pPr algn="just">
              <a:lnSpc>
                <a:spcPct val="150000"/>
              </a:lnSpc>
            </a:pPr>
            <a:r>
              <a:rPr lang="en-US" sz="2400" b="1" dirty="0">
                <a:latin typeface="Times New Roman" pitchFamily="18" charset="0"/>
                <a:cs typeface="Times New Roman" pitchFamily="18" charset="0"/>
              </a:rPr>
              <a:t>Primary Goal -  </a:t>
            </a:r>
            <a:r>
              <a:rPr lang="en-US" sz="2400" dirty="0">
                <a:latin typeface="Times New Roman" pitchFamily="18" charset="0"/>
                <a:cs typeface="Times New Roman" pitchFamily="18" charset="0"/>
              </a:rPr>
              <a:t>is to promote sustainable and equitable agriculture and rural prosperity through effective credit support, related services, institution development, and other innovative initiatives.</a:t>
            </a:r>
            <a:endParaRPr lang="en-US" sz="2400" baseline="30000" dirty="0">
              <a:latin typeface="Times New Roman" pitchFamily="18" charset="0"/>
              <a:cs typeface="Times New Roman" pitchFamily="18" charset="0"/>
            </a:endParaRPr>
          </a:p>
          <a:p>
            <a:pPr algn="just">
              <a:lnSpc>
                <a:spcPct val="150000"/>
              </a:lnSpc>
            </a:pPr>
            <a:r>
              <a:rPr lang="en-US" sz="2400" b="1" dirty="0">
                <a:latin typeface="Times New Roman" pitchFamily="18" charset="0"/>
                <a:cs typeface="Times New Roman" pitchFamily="18" charset="0"/>
              </a:rPr>
              <a:t>Functions</a:t>
            </a:r>
            <a:r>
              <a:rPr lang="en-US" sz="2400" dirty="0">
                <a:latin typeface="Times New Roman" pitchFamily="18" charset="0"/>
                <a:cs typeface="Times New Roman" pitchFamily="18" charset="0"/>
              </a:rPr>
              <a:t> - credit planning; financial services; promotion and development; and supervision. </a:t>
            </a:r>
          </a:p>
          <a:p>
            <a:pPr algn="just">
              <a:lnSpc>
                <a:spcPct val="150000"/>
              </a:lnSpc>
            </a:pPr>
            <a:r>
              <a:rPr lang="en-US" sz="2400" b="1" dirty="0">
                <a:latin typeface="Times New Roman" pitchFamily="18" charset="0"/>
                <a:cs typeface="Times New Roman" pitchFamily="18" charset="0"/>
              </a:rPr>
              <a:t>Supporting Function - </a:t>
            </a:r>
            <a:r>
              <a:rPr lang="en-US" sz="2400" dirty="0">
                <a:latin typeface="Times New Roman" pitchFamily="18" charset="0"/>
                <a:cs typeface="Times New Roman" pitchFamily="18" charset="0"/>
              </a:rPr>
              <a:t>formation and linkage of self-help groups; farmers’ clubs; rural infrastructure development funds; watershed development; the </a:t>
            </a:r>
            <a:r>
              <a:rPr lang="en-US" sz="2400" dirty="0" err="1">
                <a:latin typeface="Times New Roman" pitchFamily="18" charset="0"/>
                <a:cs typeface="Times New Roman" pitchFamily="18" charset="0"/>
              </a:rPr>
              <a:t>Kisan</a:t>
            </a:r>
            <a:r>
              <a:rPr lang="en-US" sz="2400" dirty="0">
                <a:latin typeface="Times New Roman" pitchFamily="18" charset="0"/>
                <a:cs typeface="Times New Roman" pitchFamily="18" charset="0"/>
              </a:rPr>
              <a:t> Credit Card; the district rural industries project; women and development; the Rural Entrepreneurship Development </a:t>
            </a:r>
            <a:r>
              <a:rPr lang="en-US" sz="2400" dirty="0" err="1">
                <a:latin typeface="Times New Roman" pitchFamily="18" charset="0"/>
                <a:cs typeface="Times New Roman" pitchFamily="18" charset="0"/>
              </a:rPr>
              <a:t>Programme</a:t>
            </a:r>
            <a:r>
              <a:rPr lang="en-US" sz="2400" dirty="0">
                <a:latin typeface="Times New Roman" pitchFamily="18" charset="0"/>
                <a:cs typeface="Times New Roman" pitchFamily="18" charset="0"/>
              </a:rPr>
              <a:t> (REDP); rural marketing; NABARD Consultancy Services (NABCONS); co-financing; cluster development </a:t>
            </a:r>
            <a:r>
              <a:rPr lang="en-US" sz="2400" dirty="0" err="1">
                <a:latin typeface="Times New Roman" pitchFamily="18" charset="0"/>
                <a:cs typeface="Times New Roman" pitchFamily="18" charset="0"/>
              </a:rPr>
              <a:t>programmes</a:t>
            </a:r>
            <a:r>
              <a:rPr lang="en-US" sz="2400" dirty="0">
                <a:latin typeface="Times New Roman" pitchFamily="18" charset="0"/>
                <a:cs typeface="Times New Roman" pitchFamily="18" charset="0"/>
              </a:rPr>
              <a:t>; and the Rural Innovation Fund.</a:t>
            </a:r>
          </a:p>
          <a:p>
            <a:pPr algn="just">
              <a:lnSpc>
                <a:spcPct val="150000"/>
              </a:lnSpc>
            </a:pPr>
            <a:r>
              <a:rPr lang="en-US" sz="2400" b="1" dirty="0">
                <a:latin typeface="Times New Roman" pitchFamily="18" charset="0"/>
                <a:cs typeface="Times New Roman" pitchFamily="18" charset="0"/>
              </a:rPr>
              <a:t>The subsidy schemes </a:t>
            </a:r>
            <a:r>
              <a:rPr lang="en-US" sz="2400" dirty="0">
                <a:latin typeface="Times New Roman" pitchFamily="18" charset="0"/>
                <a:cs typeface="Times New Roman" pitchFamily="18" charset="0"/>
              </a:rPr>
              <a:t>- animal husbandry and poultry development including poultry venture capital fund; cold storages; rural </a:t>
            </a:r>
            <a:r>
              <a:rPr lang="en-US" sz="2400" dirty="0" err="1">
                <a:latin typeface="Times New Roman" pitchFamily="18" charset="0"/>
                <a:cs typeface="Times New Roman" pitchFamily="18" charset="0"/>
              </a:rPr>
              <a:t>godowns</a:t>
            </a:r>
            <a:r>
              <a:rPr lang="en-US" sz="2400" dirty="0">
                <a:latin typeface="Times New Roman" pitchFamily="18" charset="0"/>
                <a:cs typeface="Times New Roman" pitchFamily="18" charset="0"/>
              </a:rPr>
              <a:t>; and solar lighting and photovoltaic cells schemes. </a:t>
            </a:r>
          </a:p>
        </p:txBody>
      </p:sp>
      <p:sp>
        <p:nvSpPr>
          <p:cNvPr id="4" name="Title 1"/>
          <p:cNvSpPr>
            <a:spLocks noGrp="1"/>
          </p:cNvSpPr>
          <p:nvPr>
            <p:ph type="title"/>
          </p:nvPr>
        </p:nvSpPr>
        <p:spPr>
          <a:xfrm>
            <a:off x="225287" y="106017"/>
            <a:ext cx="11794435" cy="1086679"/>
          </a:xfrm>
        </p:spPr>
        <p:txBody>
          <a:bodyPr>
            <a:normAutofit fontScale="90000"/>
          </a:bodyPr>
          <a:lstStyle/>
          <a:p>
            <a:r>
              <a:rPr lang="en-US" dirty="0" smtClean="0"/>
              <a:t>1. National Bank for Agricultural and Rural Development (NABARD)</a:t>
            </a:r>
            <a:endParaRPr lang="en-US" dirty="0"/>
          </a:p>
        </p:txBody>
      </p:sp>
    </p:spTree>
    <p:extLst>
      <p:ext uri="{BB962C8B-B14F-4D97-AF65-F5344CB8AC3E}">
        <p14:creationId xmlns:p14="http://schemas.microsoft.com/office/powerpoint/2010/main" xmlns="" val="27963437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099" y="286603"/>
            <a:ext cx="11417679" cy="678597"/>
          </a:xfrm>
        </p:spPr>
        <p:txBody>
          <a:bodyPr>
            <a:noAutofit/>
          </a:bodyPr>
          <a:lstStyle/>
          <a:p>
            <a:r>
              <a:rPr lang="en-US" sz="3600" dirty="0"/>
              <a:t>2. Housing and Urban Development Corporation Ltd. (HUDCO)</a:t>
            </a:r>
          </a:p>
        </p:txBody>
      </p:sp>
      <p:sp>
        <p:nvSpPr>
          <p:cNvPr id="3" name="Content Placeholder 2"/>
          <p:cNvSpPr>
            <a:spLocks noGrp="1"/>
          </p:cNvSpPr>
          <p:nvPr>
            <p:ph idx="1"/>
          </p:nvPr>
        </p:nvSpPr>
        <p:spPr/>
        <p:txBody>
          <a:bodyPr>
            <a:normAutofit/>
          </a:bodyPr>
          <a:lstStyle/>
          <a:p>
            <a:pPr>
              <a:lnSpc>
                <a:spcPct val="150000"/>
              </a:lnSpc>
            </a:pPr>
            <a:r>
              <a:rPr lang="en-US" dirty="0"/>
              <a:t>HUDCO, as a wholly owned company of the Government of India,</a:t>
            </a:r>
          </a:p>
          <a:p>
            <a:pPr>
              <a:lnSpc>
                <a:spcPct val="150000"/>
              </a:lnSpc>
            </a:pPr>
            <a:r>
              <a:rPr lang="en-US" dirty="0"/>
              <a:t> was incorporated in April 1970 as a private limited company and subsequently, converted into a public limited company in 1986. </a:t>
            </a:r>
          </a:p>
          <a:p>
            <a:pPr>
              <a:lnSpc>
                <a:spcPct val="150000"/>
              </a:lnSpc>
            </a:pPr>
            <a:r>
              <a:rPr lang="en-US" dirty="0"/>
              <a:t>Though HUDCO's </a:t>
            </a:r>
            <a:r>
              <a:rPr lang="en-US" b="1" dirty="0"/>
              <a:t>primary objective </a:t>
            </a:r>
            <a:r>
              <a:rPr lang="en-US" dirty="0"/>
              <a:t>is to provide assistance for urban, social sector infrastructure, and the creation of housing facility, of late, the Corporation has undertaken activities to create infrastructure for the SSI sector. </a:t>
            </a:r>
          </a:p>
          <a:p>
            <a:pPr>
              <a:lnSpc>
                <a:spcPct val="150000"/>
              </a:lnSpc>
            </a:pPr>
            <a:r>
              <a:rPr lang="en-US" dirty="0"/>
              <a:t>HUDCO also extends assistance for the promotion of building material industries, besides imparting consultancy, training and technical assistance in related matters.</a:t>
            </a:r>
          </a:p>
        </p:txBody>
      </p:sp>
    </p:spTree>
    <p:extLst>
      <p:ext uri="{BB962C8B-B14F-4D97-AF65-F5344CB8AC3E}">
        <p14:creationId xmlns:p14="http://schemas.microsoft.com/office/powerpoint/2010/main" xmlns="" val="34920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225287" y="106017"/>
            <a:ext cx="11794435" cy="671905"/>
          </a:xfrm>
        </p:spPr>
        <p:txBody>
          <a:bodyPr>
            <a:noAutofit/>
          </a:bodyPr>
          <a:lstStyle/>
          <a:p>
            <a:r>
              <a:rPr lang="en-US" dirty="0" smtClean="0"/>
              <a:t>Central-level Institutions - </a:t>
            </a:r>
            <a:r>
              <a:rPr lang="en-IN" dirty="0" smtClean="0"/>
              <a:t>KVIC</a:t>
            </a:r>
            <a:endParaRPr lang="en-US" dirty="0"/>
          </a:p>
        </p:txBody>
      </p:sp>
      <p:sp>
        <p:nvSpPr>
          <p:cNvPr id="19458" name="Content Placeholder 2"/>
          <p:cNvSpPr>
            <a:spLocks noGrp="1"/>
          </p:cNvSpPr>
          <p:nvPr>
            <p:ph idx="1"/>
          </p:nvPr>
        </p:nvSpPr>
        <p:spPr>
          <a:xfrm>
            <a:off x="109182" y="928048"/>
            <a:ext cx="11910539" cy="5764300"/>
          </a:xfrm>
        </p:spPr>
        <p:txBody>
          <a:bodyPr>
            <a:normAutofit fontScale="70000" lnSpcReduction="20000"/>
          </a:bodyPr>
          <a:lstStyle/>
          <a:p>
            <a:pPr algn="just"/>
            <a:r>
              <a:rPr lang="en-IN" sz="3400" dirty="0" smtClean="0">
                <a:solidFill>
                  <a:srgbClr val="FF0000"/>
                </a:solidFill>
              </a:rPr>
              <a:t>The </a:t>
            </a:r>
            <a:r>
              <a:rPr lang="en-IN" sz="3400" dirty="0" err="1">
                <a:solidFill>
                  <a:srgbClr val="FF0000"/>
                </a:solidFill>
              </a:rPr>
              <a:t>Khadi</a:t>
            </a:r>
            <a:r>
              <a:rPr lang="en-IN" sz="3400" dirty="0">
                <a:solidFill>
                  <a:srgbClr val="FF0000"/>
                </a:solidFill>
              </a:rPr>
              <a:t> and Village Industries Commission </a:t>
            </a:r>
            <a:r>
              <a:rPr lang="en-IN" sz="3400" dirty="0"/>
              <a:t>(</a:t>
            </a:r>
            <a:r>
              <a:rPr lang="en-IN" sz="3400" dirty="0" smtClean="0"/>
              <a:t>KVIC)</a:t>
            </a:r>
            <a:r>
              <a:rPr lang="en-IN" sz="3400" baseline="30000" dirty="0"/>
              <a:t> </a:t>
            </a:r>
            <a:r>
              <a:rPr lang="en-IN" sz="3400" dirty="0" smtClean="0"/>
              <a:t>is </a:t>
            </a:r>
            <a:r>
              <a:rPr lang="en-IN" sz="3400" dirty="0"/>
              <a:t>a statutory body </a:t>
            </a:r>
            <a:r>
              <a:rPr lang="en-IN" sz="3400" dirty="0">
                <a:solidFill>
                  <a:srgbClr val="00B050"/>
                </a:solidFill>
              </a:rPr>
              <a:t>established by an Act of Parliament (No. 61 of 1956). </a:t>
            </a:r>
            <a:endParaRPr lang="en-IN" sz="3400" dirty="0" smtClean="0">
              <a:solidFill>
                <a:srgbClr val="00B050"/>
              </a:solidFill>
            </a:endParaRPr>
          </a:p>
          <a:p>
            <a:pPr algn="just"/>
            <a:r>
              <a:rPr lang="en-IN" sz="3400" dirty="0" smtClean="0"/>
              <a:t>KVIC </a:t>
            </a:r>
            <a:r>
              <a:rPr lang="en-IN" sz="3400" dirty="0">
                <a:solidFill>
                  <a:srgbClr val="00B0F0"/>
                </a:solidFill>
              </a:rPr>
              <a:t>functions under</a:t>
            </a:r>
            <a:r>
              <a:rPr lang="en-IN" sz="3400" dirty="0"/>
              <a:t> the administrative control of the </a:t>
            </a:r>
            <a:r>
              <a:rPr lang="en-IN" sz="3400" dirty="0">
                <a:solidFill>
                  <a:schemeClr val="accent4"/>
                </a:solidFill>
              </a:rPr>
              <a:t>Ministry of Micro, Small, and Medium Enterprises, Government of India. </a:t>
            </a:r>
            <a:endParaRPr lang="en-IN" sz="3400" dirty="0" smtClean="0">
              <a:solidFill>
                <a:schemeClr val="accent4"/>
              </a:solidFill>
            </a:endParaRPr>
          </a:p>
          <a:p>
            <a:pPr algn="just"/>
            <a:r>
              <a:rPr lang="en-IN" sz="3400" dirty="0" smtClean="0"/>
              <a:t>The </a:t>
            </a:r>
            <a:r>
              <a:rPr lang="en-IN" sz="3400" dirty="0"/>
              <a:t>primary </a:t>
            </a:r>
            <a:r>
              <a:rPr lang="en-IN" sz="3400" dirty="0">
                <a:solidFill>
                  <a:srgbClr val="7030A0"/>
                </a:solidFill>
              </a:rPr>
              <a:t>objective</a:t>
            </a:r>
            <a:r>
              <a:rPr lang="en-IN" sz="3400" dirty="0"/>
              <a:t> of KVIC is </a:t>
            </a:r>
            <a:r>
              <a:rPr lang="en-IN" sz="3400" dirty="0">
                <a:solidFill>
                  <a:srgbClr val="7030A0"/>
                </a:solidFill>
              </a:rPr>
              <a:t>to provide employment to rural artisans</a:t>
            </a:r>
            <a:r>
              <a:rPr lang="en-IN" sz="3400" dirty="0"/>
              <a:t> through production of saleable products and to create </a:t>
            </a:r>
            <a:r>
              <a:rPr lang="en-IN" sz="3400" dirty="0" smtClean="0"/>
              <a:t>self-reliance </a:t>
            </a:r>
            <a:r>
              <a:rPr lang="en-IN" sz="3400" dirty="0"/>
              <a:t>in order to build a strong rural community spirit.</a:t>
            </a:r>
          </a:p>
          <a:p>
            <a:pPr algn="just"/>
            <a:r>
              <a:rPr lang="en-IN" sz="3400" dirty="0">
                <a:solidFill>
                  <a:srgbClr val="C00000"/>
                </a:solidFill>
              </a:rPr>
              <a:t>Mahatma Gandhi started </a:t>
            </a:r>
            <a:r>
              <a:rPr lang="en-IN" sz="3400" dirty="0" err="1">
                <a:solidFill>
                  <a:srgbClr val="C00000"/>
                </a:solidFill>
              </a:rPr>
              <a:t>khadi</a:t>
            </a:r>
            <a:r>
              <a:rPr lang="en-IN" sz="3400" dirty="0">
                <a:solidFill>
                  <a:srgbClr val="C00000"/>
                </a:solidFill>
              </a:rPr>
              <a:t> and village industries </a:t>
            </a:r>
            <a:r>
              <a:rPr lang="en-IN" sz="3400" dirty="0">
                <a:solidFill>
                  <a:srgbClr val="00B050"/>
                </a:solidFill>
              </a:rPr>
              <a:t>to rejuvenate the rural economy </a:t>
            </a:r>
            <a:r>
              <a:rPr lang="en-IN" sz="3400" dirty="0"/>
              <a:t>as part of the freedom struggle. </a:t>
            </a:r>
            <a:r>
              <a:rPr lang="en-IN" sz="3400" dirty="0" err="1"/>
              <a:t>Khadi</a:t>
            </a:r>
            <a:r>
              <a:rPr lang="en-IN" sz="3400" dirty="0"/>
              <a:t> products are hand-spun and hand-woven. The spinning and weaving process </a:t>
            </a:r>
            <a:r>
              <a:rPr lang="en-IN" sz="3400" dirty="0">
                <a:solidFill>
                  <a:srgbClr val="00B0F0"/>
                </a:solidFill>
              </a:rPr>
              <a:t>creates opportunities for employment for a large number of spinners and weavers </a:t>
            </a:r>
            <a:r>
              <a:rPr lang="en-IN" sz="3400" dirty="0"/>
              <a:t>in rural India. </a:t>
            </a:r>
            <a:r>
              <a:rPr lang="en-IN" sz="3400" dirty="0">
                <a:solidFill>
                  <a:srgbClr val="FFC000"/>
                </a:solidFill>
              </a:rPr>
              <a:t>More than 80 per cent among them are women</a:t>
            </a:r>
            <a:r>
              <a:rPr lang="en-IN" sz="3400" dirty="0"/>
              <a:t>. </a:t>
            </a:r>
            <a:endParaRPr lang="en-IN" sz="3400" dirty="0" smtClean="0"/>
          </a:p>
          <a:p>
            <a:pPr algn="just"/>
            <a:endParaRPr lang="en-US" dirty="0">
              <a:solidFill>
                <a:srgbClr val="0070C0"/>
              </a:solidFill>
            </a:endParaRPr>
          </a:p>
        </p:txBody>
      </p:sp>
    </p:spTree>
    <p:extLst>
      <p:ext uri="{BB962C8B-B14F-4D97-AF65-F5344CB8AC3E}">
        <p14:creationId xmlns:p14="http://schemas.microsoft.com/office/powerpoint/2010/main" xmlns="" val="2143226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r>
              <a:rPr lang="en-US" b="1" dirty="0"/>
              <a:t>Aims -  </a:t>
            </a:r>
            <a:r>
              <a:rPr lang="en-US" dirty="0"/>
              <a:t>to promote sustainable habitat development to enhance the quality of life. </a:t>
            </a:r>
          </a:p>
          <a:p>
            <a:r>
              <a:rPr lang="en-US" dirty="0"/>
              <a:t>HUDCO was established with an equity base of </a:t>
            </a:r>
            <a:r>
              <a:rPr lang="en-US" b="1" dirty="0"/>
              <a:t>₹2 </a:t>
            </a:r>
            <a:r>
              <a:rPr lang="en-US" b="1" dirty="0" err="1"/>
              <a:t>crore</a:t>
            </a:r>
            <a:r>
              <a:rPr lang="en-US" b="1" dirty="0"/>
              <a:t>. </a:t>
            </a:r>
          </a:p>
          <a:p>
            <a:r>
              <a:rPr lang="en-US" b="1" dirty="0"/>
              <a:t>Product portfolio </a:t>
            </a:r>
            <a:r>
              <a:rPr lang="en-US" dirty="0"/>
              <a:t>- housing, urban infrastructure, building technology promotion, research and training, and consultancy.</a:t>
            </a:r>
          </a:p>
        </p:txBody>
      </p:sp>
    </p:spTree>
    <p:extLst>
      <p:ext uri="{BB962C8B-B14F-4D97-AF65-F5344CB8AC3E}">
        <p14:creationId xmlns:p14="http://schemas.microsoft.com/office/powerpoint/2010/main" xmlns="" val="32147563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Technical Consultancy </a:t>
            </a:r>
            <a:r>
              <a:rPr lang="en-US" dirty="0" err="1" smtClean="0"/>
              <a:t>Organisations</a:t>
            </a:r>
            <a:r>
              <a:rPr lang="en-US" dirty="0" smtClean="0"/>
              <a:t> (TCOs)</a:t>
            </a:r>
            <a:endParaRPr lang="en-US" dirty="0"/>
          </a:p>
        </p:txBody>
      </p:sp>
      <p:sp>
        <p:nvSpPr>
          <p:cNvPr id="3" name="Content Placeholder 2"/>
          <p:cNvSpPr>
            <a:spLocks noGrp="1"/>
          </p:cNvSpPr>
          <p:nvPr>
            <p:ph idx="1"/>
          </p:nvPr>
        </p:nvSpPr>
        <p:spPr/>
        <p:txBody>
          <a:bodyPr/>
          <a:lstStyle/>
          <a:p>
            <a:pPr algn="just"/>
            <a:r>
              <a:rPr lang="en-US" dirty="0" smtClean="0"/>
              <a:t>TCOs were set up by the all-India financial institutions during the 1970s and 1980s (in association with State-level financial/development institutions and commercial banks) </a:t>
            </a:r>
          </a:p>
          <a:p>
            <a:pPr algn="just"/>
            <a:r>
              <a:rPr lang="en-US" dirty="0" smtClean="0">
                <a:solidFill>
                  <a:srgbClr val="00B050"/>
                </a:solidFill>
              </a:rPr>
              <a:t>To cater the consultancy needs </a:t>
            </a:r>
          </a:p>
          <a:p>
            <a:pPr algn="just"/>
            <a:r>
              <a:rPr lang="en-US" dirty="0" smtClean="0"/>
              <a:t>TCOs provide a total package of consultancy services to small-and medium-scale enterprises, individual entrepreneurs, government departments and agencies, various State-level institutions, commercial banks, and other institutions for activities relating to industrial development and financing. </a:t>
            </a:r>
            <a:endParaRPr lang="en-US" dirty="0"/>
          </a:p>
        </p:txBody>
      </p:sp>
    </p:spTree>
    <p:extLst>
      <p:ext uri="{BB962C8B-B14F-4D97-AF65-F5344CB8AC3E}">
        <p14:creationId xmlns:p14="http://schemas.microsoft.com/office/powerpoint/2010/main" xmlns="" val="41591694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8"/>
            <a:ext cx="11794435" cy="767440"/>
          </a:xfrm>
        </p:spPr>
        <p:txBody>
          <a:bodyPr/>
          <a:lstStyle/>
          <a:p>
            <a:r>
              <a:rPr lang="en-US" dirty="0" smtClean="0"/>
              <a:t>Functions</a:t>
            </a:r>
            <a:endParaRPr lang="en-US" dirty="0"/>
          </a:p>
        </p:txBody>
      </p:sp>
      <p:sp>
        <p:nvSpPr>
          <p:cNvPr id="3" name="Content Placeholder 2"/>
          <p:cNvSpPr>
            <a:spLocks noGrp="1"/>
          </p:cNvSpPr>
          <p:nvPr>
            <p:ph idx="1"/>
          </p:nvPr>
        </p:nvSpPr>
        <p:spPr>
          <a:xfrm>
            <a:off x="0" y="873458"/>
            <a:ext cx="12192000" cy="5984542"/>
          </a:xfrm>
        </p:spPr>
        <p:txBody>
          <a:bodyPr>
            <a:normAutofit/>
          </a:bodyPr>
          <a:lstStyle/>
          <a:p>
            <a:pPr lvl="1"/>
            <a:r>
              <a:rPr lang="en-US" dirty="0" smtClean="0"/>
              <a:t>Preparing project profiles and feasibility studies;</a:t>
            </a:r>
          </a:p>
          <a:p>
            <a:pPr lvl="1"/>
            <a:r>
              <a:rPr lang="en-US" dirty="0" smtClean="0"/>
              <a:t>Identifying of potential entrepreneurs and provision of technical and management assistance to them;</a:t>
            </a:r>
          </a:p>
          <a:p>
            <a:pPr lvl="1"/>
            <a:r>
              <a:rPr lang="en-US" dirty="0" smtClean="0"/>
              <a:t>Undertaking market research and surveys for specific products;</a:t>
            </a:r>
          </a:p>
          <a:p>
            <a:pPr lvl="1"/>
            <a:r>
              <a:rPr lang="en-US" dirty="0" smtClean="0"/>
              <a:t>Undertaking export consultancy for export-oriented projects based on modern technology;</a:t>
            </a:r>
          </a:p>
          <a:p>
            <a:pPr lvl="1"/>
            <a:r>
              <a:rPr lang="en-US" dirty="0" smtClean="0"/>
              <a:t>Offering management consultancy services especially for diagnostic study of sick units </a:t>
            </a:r>
          </a:p>
          <a:p>
            <a:pPr lvl="1"/>
            <a:r>
              <a:rPr lang="en-US" dirty="0" smtClean="0"/>
              <a:t>Conducting entrepreneurship development programmes and skill up-gradation programmes.</a:t>
            </a:r>
          </a:p>
          <a:p>
            <a:pPr lvl="1"/>
            <a:endParaRPr lang="en-US" dirty="0"/>
          </a:p>
        </p:txBody>
      </p:sp>
    </p:spTree>
    <p:extLst>
      <p:ext uri="{BB962C8B-B14F-4D97-AF65-F5344CB8AC3E}">
        <p14:creationId xmlns:p14="http://schemas.microsoft.com/office/powerpoint/2010/main" xmlns="" val="37080787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4. Small Industries Development Bank Of India (SIDBI)</a:t>
            </a:r>
          </a:p>
        </p:txBody>
      </p:sp>
      <p:sp>
        <p:nvSpPr>
          <p:cNvPr id="3" name="Content Placeholder 2"/>
          <p:cNvSpPr>
            <a:spLocks noGrp="1"/>
          </p:cNvSpPr>
          <p:nvPr>
            <p:ph idx="1"/>
          </p:nvPr>
        </p:nvSpPr>
        <p:spPr>
          <a:xfrm>
            <a:off x="292100" y="1146412"/>
            <a:ext cx="11607800" cy="4974988"/>
          </a:xfrm>
        </p:spPr>
        <p:txBody>
          <a:bodyPr>
            <a:normAutofit fontScale="92500" lnSpcReduction="20000"/>
          </a:bodyPr>
          <a:lstStyle/>
          <a:p>
            <a:r>
              <a:rPr lang="en-US" b="1" i="1" dirty="0"/>
              <a:t>Origin and objectives</a:t>
            </a:r>
          </a:p>
          <a:p>
            <a:pPr>
              <a:lnSpc>
                <a:spcPct val="150000"/>
              </a:lnSpc>
            </a:pPr>
            <a:r>
              <a:rPr lang="en-US" dirty="0"/>
              <a:t>The Small Industries Development Bank of India was established in </a:t>
            </a:r>
            <a:r>
              <a:rPr lang="en-US" b="1" dirty="0"/>
              <a:t>April 1990 </a:t>
            </a:r>
            <a:r>
              <a:rPr lang="en-US" dirty="0"/>
              <a:t>under an Act of Indian Parliament as the principal financial institution for</a:t>
            </a:r>
          </a:p>
          <a:p>
            <a:pPr lvl="1">
              <a:lnSpc>
                <a:spcPct val="150000"/>
              </a:lnSpc>
            </a:pPr>
            <a:r>
              <a:rPr lang="en-US" sz="2400" dirty="0"/>
              <a:t>promotion;</a:t>
            </a:r>
          </a:p>
          <a:p>
            <a:pPr lvl="1">
              <a:lnSpc>
                <a:spcPct val="150000"/>
              </a:lnSpc>
            </a:pPr>
            <a:r>
              <a:rPr lang="en-US" sz="2400" dirty="0"/>
              <a:t>financing;</a:t>
            </a:r>
          </a:p>
          <a:p>
            <a:pPr lvl="1">
              <a:lnSpc>
                <a:spcPct val="150000"/>
              </a:lnSpc>
            </a:pPr>
            <a:r>
              <a:rPr lang="en-US" sz="2400" dirty="0"/>
              <a:t>development of industry in the small-scale sector; and</a:t>
            </a:r>
          </a:p>
          <a:p>
            <a:pPr lvl="1">
              <a:lnSpc>
                <a:spcPct val="150000"/>
              </a:lnSpc>
            </a:pPr>
            <a:r>
              <a:rPr lang="en-US" sz="2400" dirty="0"/>
              <a:t>coordinating the functions of other institutions engaged in similar activities.</a:t>
            </a:r>
          </a:p>
          <a:p>
            <a:pPr>
              <a:lnSpc>
                <a:spcPct val="150000"/>
              </a:lnSpc>
            </a:pPr>
            <a:r>
              <a:rPr lang="en-US" b="1" dirty="0"/>
              <a:t>SIDBI Assist </a:t>
            </a:r>
            <a:r>
              <a:rPr lang="en-US" dirty="0"/>
              <a:t>- the tiny, village, and cottage industries through suitable schemes tailored to meet the requirement setting up new projects, expansion, diversification, </a:t>
            </a:r>
            <a:r>
              <a:rPr lang="en-US" dirty="0" err="1"/>
              <a:t>modernisation</a:t>
            </a:r>
            <a:r>
              <a:rPr lang="en-US" dirty="0"/>
              <a:t>, and rehabilitation of existing units.</a:t>
            </a:r>
          </a:p>
          <a:p>
            <a:endParaRPr lang="en-US" dirty="0"/>
          </a:p>
        </p:txBody>
      </p:sp>
    </p:spTree>
    <p:extLst>
      <p:ext uri="{BB962C8B-B14F-4D97-AF65-F5344CB8AC3E}">
        <p14:creationId xmlns:p14="http://schemas.microsoft.com/office/powerpoint/2010/main" xmlns="" val="26072273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normAutofit/>
          </a:bodyPr>
          <a:lstStyle/>
          <a:p>
            <a:pPr>
              <a:lnSpc>
                <a:spcPct val="150000"/>
              </a:lnSpc>
            </a:pPr>
            <a:r>
              <a:rPr lang="en-US" sz="2400" b="1" dirty="0"/>
              <a:t>Objectives - </a:t>
            </a:r>
            <a:r>
              <a:rPr lang="en-US" sz="2400" dirty="0"/>
              <a:t>to empower the MSME sector with a view to contribute to the process of economic growth, employment generation, and balanced regional development. </a:t>
            </a:r>
          </a:p>
          <a:p>
            <a:pPr>
              <a:lnSpc>
                <a:spcPct val="150000"/>
              </a:lnSpc>
            </a:pPr>
            <a:r>
              <a:rPr lang="en-US" sz="2400" b="1" dirty="0"/>
              <a:t>Functions - </a:t>
            </a:r>
            <a:r>
              <a:rPr lang="en-US" sz="2400" dirty="0"/>
              <a:t>the development of MSME sector are financing, promotion, development, and coordination. SIDBI finances technology transfer and </a:t>
            </a:r>
            <a:r>
              <a:rPr lang="en-US" sz="2400" dirty="0" err="1"/>
              <a:t>upgradation</a:t>
            </a:r>
            <a:r>
              <a:rPr lang="en-US" sz="2400" dirty="0"/>
              <a:t>, quality improvement </a:t>
            </a:r>
            <a:r>
              <a:rPr lang="en-US" sz="2400" dirty="0" err="1"/>
              <a:t>programmes</a:t>
            </a:r>
            <a:r>
              <a:rPr lang="en-US" sz="2400" dirty="0"/>
              <a:t>, export promotion, environmental care, and rural industrialization.</a:t>
            </a:r>
          </a:p>
          <a:p>
            <a:pPr>
              <a:lnSpc>
                <a:spcPct val="150000"/>
              </a:lnSpc>
            </a:pPr>
            <a:r>
              <a:rPr lang="en-US" sz="2400" dirty="0"/>
              <a:t>SIDBI as an apex institution makes use of the existing </a:t>
            </a:r>
            <a:r>
              <a:rPr lang="en-US" sz="2400" b="1" dirty="0"/>
              <a:t>network of banks and state-level financial institutions </a:t>
            </a:r>
            <a:r>
              <a:rPr lang="en-US" sz="2400" dirty="0"/>
              <a:t>to convey financial assistance to the MSME sector. </a:t>
            </a:r>
          </a:p>
        </p:txBody>
      </p:sp>
    </p:spTree>
    <p:extLst>
      <p:ext uri="{BB962C8B-B14F-4D97-AF65-F5344CB8AC3E}">
        <p14:creationId xmlns:p14="http://schemas.microsoft.com/office/powerpoint/2010/main" xmlns="" val="38050289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Development and support services</a:t>
            </a:r>
            <a:endParaRPr lang="en-US" dirty="0"/>
          </a:p>
        </p:txBody>
      </p:sp>
      <p:sp>
        <p:nvSpPr>
          <p:cNvPr id="3" name="Content Placeholder 2"/>
          <p:cNvSpPr>
            <a:spLocks noGrp="1"/>
          </p:cNvSpPr>
          <p:nvPr>
            <p:ph idx="1"/>
          </p:nvPr>
        </p:nvSpPr>
        <p:spPr/>
        <p:txBody>
          <a:bodyPr/>
          <a:lstStyle/>
          <a:p>
            <a:r>
              <a:rPr lang="en-US" dirty="0"/>
              <a:t>Enterprise promotion with emphasis on rural </a:t>
            </a:r>
            <a:r>
              <a:rPr lang="en-US" dirty="0" err="1"/>
              <a:t>industrialisation</a:t>
            </a:r>
            <a:endParaRPr lang="en-US" dirty="0"/>
          </a:p>
          <a:p>
            <a:r>
              <a:rPr lang="en-US" dirty="0"/>
              <a:t>Human resource development to suit the SSI sector needs</a:t>
            </a:r>
          </a:p>
          <a:p>
            <a:r>
              <a:rPr lang="en-US" dirty="0"/>
              <a:t>Technology upgradation</a:t>
            </a:r>
          </a:p>
          <a:p>
            <a:r>
              <a:rPr lang="en-US" dirty="0"/>
              <a:t>Quality and environment management</a:t>
            </a:r>
          </a:p>
          <a:p>
            <a:r>
              <a:rPr lang="en-US" dirty="0"/>
              <a:t>Marketing and promotion</a:t>
            </a:r>
          </a:p>
          <a:p>
            <a:r>
              <a:rPr lang="en-US" dirty="0"/>
              <a:t>Information dissemination</a:t>
            </a:r>
          </a:p>
          <a:p>
            <a:endParaRPr lang="en-US" dirty="0"/>
          </a:p>
        </p:txBody>
      </p:sp>
    </p:spTree>
    <p:extLst>
      <p:ext uri="{BB962C8B-B14F-4D97-AF65-F5344CB8AC3E}">
        <p14:creationId xmlns:p14="http://schemas.microsoft.com/office/powerpoint/2010/main" xmlns="" val="22824100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Export Promotion Councils (EPCs) </a:t>
            </a:r>
          </a:p>
        </p:txBody>
      </p:sp>
      <p:sp>
        <p:nvSpPr>
          <p:cNvPr id="3" name="Content Placeholder 2"/>
          <p:cNvSpPr>
            <a:spLocks noGrp="1"/>
          </p:cNvSpPr>
          <p:nvPr>
            <p:ph idx="1"/>
          </p:nvPr>
        </p:nvSpPr>
        <p:spPr>
          <a:xfrm>
            <a:off x="0" y="955963"/>
            <a:ext cx="12192000" cy="5902037"/>
          </a:xfrm>
        </p:spPr>
        <p:txBody>
          <a:bodyPr>
            <a:normAutofit fontScale="92500" lnSpcReduction="10000"/>
          </a:bodyPr>
          <a:lstStyle/>
          <a:p>
            <a:pPr algn="just">
              <a:lnSpc>
                <a:spcPct val="150000"/>
              </a:lnSpc>
            </a:pPr>
            <a:r>
              <a:rPr lang="en-US" b="1" dirty="0"/>
              <a:t>Objective - </a:t>
            </a:r>
            <a:r>
              <a:rPr lang="en-US" dirty="0"/>
              <a:t>to overcome problems in the marketing of MSME products in the overseas markets, </a:t>
            </a:r>
          </a:p>
          <a:p>
            <a:pPr algn="just">
              <a:lnSpc>
                <a:spcPct val="150000"/>
              </a:lnSpc>
            </a:pPr>
            <a:r>
              <a:rPr lang="en-US" b="1" dirty="0"/>
              <a:t>Functions </a:t>
            </a:r>
            <a:r>
              <a:rPr lang="en-US" dirty="0"/>
              <a:t>- to promote the exports of their member units through direct marketing, developing vendor relations, opening respective sales outlets abroad, and so on, as a collective export marketing strategy. The activities of different councils are targeted to increase the exports from the sector.</a:t>
            </a:r>
          </a:p>
          <a:p>
            <a:pPr algn="just">
              <a:lnSpc>
                <a:spcPct val="150000"/>
              </a:lnSpc>
            </a:pPr>
            <a:r>
              <a:rPr lang="en-US" b="1" dirty="0"/>
              <a:t>Councils - </a:t>
            </a:r>
            <a:r>
              <a:rPr lang="en-US" dirty="0"/>
              <a:t>to export-related services from the councils, bulk purchase orders from foreign buyers and distribute these among member units for supply to the council for onward export. </a:t>
            </a:r>
          </a:p>
          <a:p>
            <a:pPr algn="just">
              <a:lnSpc>
                <a:spcPct val="150000"/>
              </a:lnSpc>
            </a:pPr>
            <a:r>
              <a:rPr lang="en-US" b="1" dirty="0"/>
              <a:t>To whom Provide Service - </a:t>
            </a:r>
            <a:r>
              <a:rPr lang="en-US" dirty="0"/>
              <a:t>to existing as well as new members by providing information about the developments taking place in the international arena. </a:t>
            </a:r>
          </a:p>
          <a:p>
            <a:pPr algn="just">
              <a:lnSpc>
                <a:spcPct val="150000"/>
              </a:lnSpc>
            </a:pPr>
            <a:r>
              <a:rPr lang="en-US" b="1" dirty="0"/>
              <a:t>Which information are provide - </a:t>
            </a:r>
            <a:r>
              <a:rPr lang="en-US" dirty="0"/>
              <a:t>changes with regard to export–import policies and procedures, customs and excise duty rules, and so on. Besides trade enquiries, tender notices are circulated among members in order to assist them to avail the business opportunities for augmenting overall exports.</a:t>
            </a:r>
          </a:p>
          <a:p>
            <a:pPr algn="just">
              <a:lnSpc>
                <a:spcPct val="150000"/>
              </a:lnSpc>
            </a:pPr>
            <a:endParaRPr lang="en-US" dirty="0"/>
          </a:p>
        </p:txBody>
      </p:sp>
    </p:spTree>
    <p:extLst>
      <p:ext uri="{BB962C8B-B14F-4D97-AF65-F5344CB8AC3E}">
        <p14:creationId xmlns:p14="http://schemas.microsoft.com/office/powerpoint/2010/main" xmlns="" val="10646375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0"/>
            <a:ext cx="10796328" cy="678597"/>
          </a:xfrm>
        </p:spPr>
        <p:txBody>
          <a:bodyPr>
            <a:normAutofit fontScale="90000"/>
          </a:bodyPr>
          <a:lstStyle/>
          <a:p>
            <a:r>
              <a:rPr lang="en-US" dirty="0"/>
              <a:t>6. Industry Associations</a:t>
            </a:r>
          </a:p>
        </p:txBody>
      </p:sp>
      <p:sp>
        <p:nvSpPr>
          <p:cNvPr id="3" name="Content Placeholder 2"/>
          <p:cNvSpPr>
            <a:spLocks noGrp="1"/>
          </p:cNvSpPr>
          <p:nvPr>
            <p:ph idx="1"/>
          </p:nvPr>
        </p:nvSpPr>
        <p:spPr>
          <a:xfrm>
            <a:off x="100013" y="678598"/>
            <a:ext cx="11944349" cy="6022240"/>
          </a:xfrm>
        </p:spPr>
        <p:txBody>
          <a:bodyPr>
            <a:noAutofit/>
          </a:bodyPr>
          <a:lstStyle/>
          <a:p>
            <a:r>
              <a:rPr lang="en-US" sz="1800" b="1" dirty="0"/>
              <a:t>Objectives - </a:t>
            </a:r>
            <a:r>
              <a:rPr lang="en-US" sz="1800" dirty="0"/>
              <a:t>provide MSME with a common platform to raise industry-related issues and to initiate cooperative efforts for promoting the sector. </a:t>
            </a:r>
          </a:p>
          <a:p>
            <a:r>
              <a:rPr lang="en-US" sz="1800" b="1" dirty="0"/>
              <a:t>Roles - </a:t>
            </a:r>
            <a:r>
              <a:rPr lang="en-US" sz="1800" dirty="0"/>
              <a:t>common facilities and other cooperative ventures in the areas of technology, marketing, and other support services. </a:t>
            </a:r>
          </a:p>
          <a:p>
            <a:r>
              <a:rPr lang="en-US" sz="1800" b="1" dirty="0"/>
              <a:t>Major Association </a:t>
            </a:r>
          </a:p>
          <a:p>
            <a:pPr marL="0" indent="0">
              <a:buNone/>
            </a:pPr>
            <a:r>
              <a:rPr lang="en-US" sz="1800" dirty="0"/>
              <a:t>6.1 </a:t>
            </a:r>
            <a:r>
              <a:rPr lang="en-US" sz="1800" b="1" i="1" dirty="0"/>
              <a:t>Confederation of Indian Industry (CII)</a:t>
            </a:r>
            <a:r>
              <a:rPr lang="en-US" sz="1800" dirty="0"/>
              <a:t> </a:t>
            </a:r>
          </a:p>
          <a:p>
            <a:pPr lvl="1"/>
            <a:r>
              <a:rPr lang="en-US" sz="1800" dirty="0"/>
              <a:t> </a:t>
            </a:r>
            <a:r>
              <a:rPr lang="en-US" sz="1600" b="1" dirty="0"/>
              <a:t>In 1895, </a:t>
            </a:r>
            <a:r>
              <a:rPr lang="en-US" sz="1600" dirty="0"/>
              <a:t>five British engineering firms formed the Engineering and Iron Trade Association (EITA).</a:t>
            </a:r>
          </a:p>
          <a:p>
            <a:pPr lvl="1"/>
            <a:r>
              <a:rPr lang="en-US" sz="1600" dirty="0"/>
              <a:t> EITA was renamed the Indian Engineering Association (IEA) </a:t>
            </a:r>
            <a:r>
              <a:rPr lang="en-US" sz="1600" b="1" dirty="0"/>
              <a:t>in 1912. </a:t>
            </a:r>
          </a:p>
          <a:p>
            <a:pPr lvl="1"/>
            <a:r>
              <a:rPr lang="en-US" sz="1600" dirty="0"/>
              <a:t>With the </a:t>
            </a:r>
            <a:r>
              <a:rPr lang="en-US" sz="1600" i="1" dirty="0" err="1"/>
              <a:t>swadeshi</a:t>
            </a:r>
            <a:r>
              <a:rPr lang="en-US" sz="1600" dirty="0"/>
              <a:t> movement gaining momentum, the Engineering Association of India (EAI) was formed in </a:t>
            </a:r>
            <a:r>
              <a:rPr lang="en-US" sz="1600" b="1" dirty="0"/>
              <a:t>1942</a:t>
            </a:r>
            <a:r>
              <a:rPr lang="en-US" sz="1600" dirty="0"/>
              <a:t> by a group of indigenous entrepreneurs.</a:t>
            </a:r>
          </a:p>
          <a:p>
            <a:pPr lvl="1"/>
            <a:r>
              <a:rPr lang="en-US" sz="1600" dirty="0"/>
              <a:t>IEA and EAI were merged in </a:t>
            </a:r>
            <a:r>
              <a:rPr lang="en-US" sz="1600" b="1" dirty="0"/>
              <a:t>1974</a:t>
            </a:r>
            <a:r>
              <a:rPr lang="en-US" sz="1600" dirty="0"/>
              <a:t> to form the Association of Indian Engineering Industry (AIEI). </a:t>
            </a:r>
          </a:p>
          <a:p>
            <a:pPr lvl="1"/>
            <a:r>
              <a:rPr lang="en-US" sz="1600" dirty="0"/>
              <a:t>The </a:t>
            </a:r>
            <a:r>
              <a:rPr lang="en-US" sz="1600" b="1" dirty="0"/>
              <a:t>1980s</a:t>
            </a:r>
            <a:r>
              <a:rPr lang="en-US" sz="1600" dirty="0"/>
              <a:t> ushered in an era of competiveness and liberalization, and the AIEI was renamed the Confederation of Engineering Industry (CEI). </a:t>
            </a:r>
          </a:p>
          <a:p>
            <a:pPr lvl="1"/>
            <a:r>
              <a:rPr lang="en-US" sz="1600" dirty="0"/>
              <a:t>In </a:t>
            </a:r>
            <a:r>
              <a:rPr lang="en-US" sz="1600" b="1" dirty="0"/>
              <a:t>1992</a:t>
            </a:r>
            <a:r>
              <a:rPr lang="en-US" sz="1600" dirty="0"/>
              <a:t>, the name was again changed to the Confederation of Indian Industry (CII), which reflected the extension of the confederation’s coverage.</a:t>
            </a:r>
          </a:p>
        </p:txBody>
      </p:sp>
    </p:spTree>
    <p:extLst>
      <p:ext uri="{BB962C8B-B14F-4D97-AF65-F5344CB8AC3E}">
        <p14:creationId xmlns:p14="http://schemas.microsoft.com/office/powerpoint/2010/main" xmlns="" val="8005881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163" y="180109"/>
            <a:ext cx="12034837" cy="6563591"/>
          </a:xfrm>
        </p:spPr>
        <p:txBody>
          <a:bodyPr>
            <a:normAutofit fontScale="85000" lnSpcReduction="20000"/>
          </a:bodyPr>
          <a:lstStyle/>
          <a:p>
            <a:pPr algn="just">
              <a:lnSpc>
                <a:spcPct val="150000"/>
              </a:lnSpc>
            </a:pPr>
            <a:r>
              <a:rPr lang="en-US" b="1" dirty="0"/>
              <a:t>The main objectives - </a:t>
            </a:r>
            <a:r>
              <a:rPr lang="en-US" dirty="0"/>
              <a:t>CII are to provide information, advisory, consultative, and representative services to industry and the government. </a:t>
            </a:r>
          </a:p>
          <a:p>
            <a:pPr algn="just">
              <a:lnSpc>
                <a:spcPct val="150000"/>
              </a:lnSpc>
            </a:pPr>
            <a:r>
              <a:rPr lang="en-US" b="1" dirty="0"/>
              <a:t>It also organizes </a:t>
            </a:r>
            <a:r>
              <a:rPr lang="en-US" dirty="0"/>
              <a:t>industry exhibitions, specialized </a:t>
            </a:r>
            <a:r>
              <a:rPr lang="en-US" dirty="0" err="1"/>
              <a:t>sectoral</a:t>
            </a:r>
            <a:r>
              <a:rPr lang="en-US" dirty="0"/>
              <a:t> trade fairs, and the India Engineering Trade Fair and  promoting international industrial cooperation.</a:t>
            </a:r>
          </a:p>
          <a:p>
            <a:pPr marL="0" indent="0" algn="just">
              <a:lnSpc>
                <a:spcPct val="150000"/>
              </a:lnSpc>
              <a:buNone/>
            </a:pPr>
            <a:r>
              <a:rPr lang="en-US" b="1" i="1" dirty="0"/>
              <a:t>6.2 Federation of Associations of Small Industries of India (FASII)</a:t>
            </a:r>
            <a:r>
              <a:rPr lang="en-US" dirty="0"/>
              <a:t> set up in </a:t>
            </a:r>
            <a:r>
              <a:rPr lang="en-US" b="1" dirty="0"/>
              <a:t>1959,</a:t>
            </a:r>
            <a:r>
              <a:rPr lang="en-US" dirty="0"/>
              <a:t> represents associations of small industries and individual SSI units. </a:t>
            </a:r>
          </a:p>
          <a:p>
            <a:pPr algn="just">
              <a:lnSpc>
                <a:spcPct val="150000"/>
              </a:lnSpc>
            </a:pPr>
            <a:r>
              <a:rPr lang="en-US" b="1" dirty="0"/>
              <a:t>Objectives </a:t>
            </a:r>
            <a:r>
              <a:rPr lang="en-US" dirty="0"/>
              <a:t>- (</a:t>
            </a:r>
            <a:r>
              <a:rPr lang="en-US" dirty="0" err="1"/>
              <a:t>i</a:t>
            </a:r>
            <a:r>
              <a:rPr lang="en-US" dirty="0"/>
              <a:t>) </a:t>
            </a:r>
            <a:r>
              <a:rPr lang="en-US" b="1" dirty="0"/>
              <a:t>to promote </a:t>
            </a:r>
            <a:r>
              <a:rPr lang="en-US" dirty="0"/>
              <a:t>the development of MSME and cottage industries; (ii) </a:t>
            </a:r>
            <a:r>
              <a:rPr lang="en-US" b="1" dirty="0"/>
              <a:t>to cooperate </a:t>
            </a:r>
            <a:r>
              <a:rPr lang="en-US" dirty="0"/>
              <a:t>with industrial, business, educational, and research institutions in collecting and exchanging information pertaining to MSME; (iii) </a:t>
            </a:r>
            <a:r>
              <a:rPr lang="en-US" b="1" dirty="0"/>
              <a:t>to undertake professional, </a:t>
            </a:r>
            <a:r>
              <a:rPr lang="en-US" dirty="0"/>
              <a:t>technical, and management consultation services; (iv) </a:t>
            </a:r>
            <a:r>
              <a:rPr lang="en-US" b="1" dirty="0"/>
              <a:t>to undertake studies</a:t>
            </a:r>
            <a:r>
              <a:rPr lang="en-US" dirty="0"/>
              <a:t>, surveys, and research assignments; (v) to further the cause of MSME </a:t>
            </a:r>
            <a:r>
              <a:rPr lang="en-US" b="1" dirty="0"/>
              <a:t>by interacting with union and state </a:t>
            </a:r>
            <a:r>
              <a:rPr lang="en-US" dirty="0"/>
              <a:t>governments and other bodies; (vii) to establish test </a:t>
            </a:r>
            <a:r>
              <a:rPr lang="en-US" dirty="0" err="1"/>
              <a:t>centres</a:t>
            </a:r>
            <a:r>
              <a:rPr lang="en-US" dirty="0"/>
              <a:t>, laboratories, and common facility </a:t>
            </a:r>
            <a:r>
              <a:rPr lang="en-US" dirty="0" err="1"/>
              <a:t>centres</a:t>
            </a:r>
            <a:r>
              <a:rPr lang="en-US" dirty="0"/>
              <a:t> for the MSME sector.</a:t>
            </a:r>
          </a:p>
          <a:p>
            <a:pPr algn="just">
              <a:lnSpc>
                <a:spcPct val="150000"/>
              </a:lnSpc>
            </a:pPr>
            <a:r>
              <a:rPr lang="en-US" b="1" dirty="0"/>
              <a:t>Functions - </a:t>
            </a:r>
            <a:r>
              <a:rPr lang="en-US" dirty="0"/>
              <a:t>organizing meetings/conferences, liaising with policy makers, </a:t>
            </a:r>
            <a:r>
              <a:rPr lang="en-US" dirty="0" err="1"/>
              <a:t>analysing</a:t>
            </a:r>
            <a:r>
              <a:rPr lang="en-US" dirty="0"/>
              <a:t> and interpreting policies, and taking up members’ difficulties with the concerned department/organization for </a:t>
            </a:r>
            <a:r>
              <a:rPr lang="en-US" dirty="0" err="1"/>
              <a:t>redressal</a:t>
            </a:r>
            <a:r>
              <a:rPr lang="en-US" dirty="0"/>
              <a:t>.</a:t>
            </a:r>
          </a:p>
        </p:txBody>
      </p:sp>
    </p:spTree>
    <p:extLst>
      <p:ext uri="{BB962C8B-B14F-4D97-AF65-F5344CB8AC3E}">
        <p14:creationId xmlns:p14="http://schemas.microsoft.com/office/powerpoint/2010/main" xmlns="" val="4051791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a:bodyPr>
          <a:lstStyle/>
          <a:p>
            <a:pPr marL="0" indent="0">
              <a:lnSpc>
                <a:spcPct val="150000"/>
              </a:lnSpc>
              <a:buNone/>
            </a:pPr>
            <a:r>
              <a:rPr lang="en-US" b="1" i="1" dirty="0"/>
              <a:t>6.3 </a:t>
            </a:r>
            <a:r>
              <a:rPr lang="en-US" b="1" i="1" dirty="0" err="1"/>
              <a:t>Laghu</a:t>
            </a:r>
            <a:r>
              <a:rPr lang="en-US" b="1" i="1" dirty="0"/>
              <a:t> </a:t>
            </a:r>
            <a:r>
              <a:rPr lang="en-US" b="1" i="1" dirty="0" err="1"/>
              <a:t>Udyog</a:t>
            </a:r>
            <a:r>
              <a:rPr lang="en-US" b="1" i="1" dirty="0"/>
              <a:t> </a:t>
            </a:r>
            <a:r>
              <a:rPr lang="en-US" b="1" i="1" dirty="0" err="1"/>
              <a:t>Bharati</a:t>
            </a:r>
            <a:r>
              <a:rPr lang="en-US" b="1" i="1" dirty="0"/>
              <a:t> (LUB)- </a:t>
            </a:r>
            <a:r>
              <a:rPr lang="en-US" dirty="0"/>
              <a:t> established in </a:t>
            </a:r>
            <a:r>
              <a:rPr lang="en-US" b="1" dirty="0"/>
              <a:t>1995</a:t>
            </a:r>
            <a:r>
              <a:rPr lang="en-US" dirty="0"/>
              <a:t>. </a:t>
            </a:r>
          </a:p>
          <a:p>
            <a:pPr>
              <a:lnSpc>
                <a:spcPct val="150000"/>
              </a:lnSpc>
            </a:pPr>
            <a:r>
              <a:rPr lang="en-US" b="1" dirty="0"/>
              <a:t>Objective </a:t>
            </a:r>
            <a:r>
              <a:rPr lang="en-US" dirty="0"/>
              <a:t>-to promote and safeguard the interests of the small-scale industry. </a:t>
            </a:r>
          </a:p>
          <a:p>
            <a:pPr>
              <a:lnSpc>
                <a:spcPct val="150000"/>
              </a:lnSpc>
            </a:pPr>
            <a:r>
              <a:rPr lang="en-US" b="1" dirty="0"/>
              <a:t>Functions - </a:t>
            </a:r>
            <a:r>
              <a:rPr lang="en-US" dirty="0"/>
              <a:t>Entrepreneurial training, support for technology </a:t>
            </a:r>
            <a:r>
              <a:rPr lang="en-US" dirty="0" err="1"/>
              <a:t>upgradation</a:t>
            </a:r>
            <a:r>
              <a:rPr lang="en-US" dirty="0"/>
              <a:t>, and marketing are within the extended scope of its activities, representation in the national and state-level government bodies connected with MSME.</a:t>
            </a:r>
          </a:p>
          <a:p>
            <a:pPr marL="0" indent="0">
              <a:lnSpc>
                <a:spcPct val="150000"/>
              </a:lnSpc>
              <a:buNone/>
            </a:pPr>
            <a:r>
              <a:rPr lang="en-US" b="1" i="1" dirty="0"/>
              <a:t>6.4 Indian Council of Small Industries (ICSI)</a:t>
            </a:r>
            <a:r>
              <a:rPr lang="en-US" dirty="0"/>
              <a:t> founded in </a:t>
            </a:r>
            <a:r>
              <a:rPr lang="en-US" b="1" dirty="0"/>
              <a:t>1979</a:t>
            </a:r>
            <a:r>
              <a:rPr lang="en-US" dirty="0"/>
              <a:t> </a:t>
            </a:r>
          </a:p>
          <a:p>
            <a:pPr>
              <a:lnSpc>
                <a:spcPct val="150000"/>
              </a:lnSpc>
            </a:pPr>
            <a:r>
              <a:rPr lang="en-US" dirty="0"/>
              <a:t>represents around 1,500 associations of the decentralized sector. </a:t>
            </a:r>
          </a:p>
          <a:p>
            <a:pPr>
              <a:lnSpc>
                <a:spcPct val="150000"/>
              </a:lnSpc>
            </a:pPr>
            <a:r>
              <a:rPr lang="en-US" b="1" dirty="0"/>
              <a:t>Objective</a:t>
            </a:r>
            <a:r>
              <a:rPr lang="en-US" dirty="0"/>
              <a:t>s of the council include extending help to MSME, cottage enterprises, and artisans.</a:t>
            </a:r>
          </a:p>
          <a:p>
            <a:pPr>
              <a:lnSpc>
                <a:spcPct val="150000"/>
              </a:lnSpc>
            </a:pPr>
            <a:r>
              <a:rPr lang="en-US" dirty="0"/>
              <a:t>Aims - at enhancing the contribution of the MSME sector in the overall growth of the Indian economy. </a:t>
            </a:r>
          </a:p>
          <a:p>
            <a:pPr>
              <a:lnSpc>
                <a:spcPct val="150000"/>
              </a:lnSpc>
            </a:pPr>
            <a:r>
              <a:rPr lang="en-US" b="1" dirty="0"/>
              <a:t>Functions - </a:t>
            </a:r>
            <a:r>
              <a:rPr lang="en-US" dirty="0"/>
              <a:t> ICSI are consultancy, information dissemination, entrepreneurship development, training, research, and so on</a:t>
            </a:r>
          </a:p>
          <a:p>
            <a:pPr>
              <a:lnSpc>
                <a:spcPct val="150000"/>
              </a:lnSpc>
            </a:pPr>
            <a:endParaRPr lang="en-US" dirty="0"/>
          </a:p>
        </p:txBody>
      </p:sp>
    </p:spTree>
    <p:extLst>
      <p:ext uri="{BB962C8B-B14F-4D97-AF65-F5344CB8AC3E}">
        <p14:creationId xmlns:p14="http://schemas.microsoft.com/office/powerpoint/2010/main" xmlns="" val="273391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7"/>
            <a:ext cx="11794435" cy="835679"/>
          </a:xfrm>
        </p:spPr>
        <p:txBody>
          <a:bodyPr/>
          <a:lstStyle/>
          <a:p>
            <a:r>
              <a:rPr lang="en-IN" dirty="0"/>
              <a:t>The </a:t>
            </a:r>
            <a:r>
              <a:rPr lang="en-IN" dirty="0" err="1"/>
              <a:t>Khadi</a:t>
            </a:r>
            <a:r>
              <a:rPr lang="en-IN" dirty="0"/>
              <a:t> and Village Industries Commission</a:t>
            </a:r>
          </a:p>
        </p:txBody>
      </p:sp>
      <p:sp>
        <p:nvSpPr>
          <p:cNvPr id="3" name="Content Placeholder 2"/>
          <p:cNvSpPr>
            <a:spLocks noGrp="1"/>
          </p:cNvSpPr>
          <p:nvPr>
            <p:ph idx="1"/>
          </p:nvPr>
        </p:nvSpPr>
        <p:spPr>
          <a:xfrm>
            <a:off x="0" y="764275"/>
            <a:ext cx="12192000" cy="6093725"/>
          </a:xfrm>
        </p:spPr>
        <p:txBody>
          <a:bodyPr>
            <a:normAutofit fontScale="92500"/>
          </a:bodyPr>
          <a:lstStyle/>
          <a:p>
            <a:pPr algn="just"/>
            <a:r>
              <a:rPr lang="en-IN" dirty="0"/>
              <a:t>KVIC has been </a:t>
            </a:r>
            <a:r>
              <a:rPr lang="en-IN" dirty="0">
                <a:solidFill>
                  <a:srgbClr val="7030A0"/>
                </a:solidFill>
              </a:rPr>
              <a:t>promoting </a:t>
            </a:r>
            <a:r>
              <a:rPr lang="en-IN" dirty="0"/>
              <a:t>the use of </a:t>
            </a:r>
            <a:r>
              <a:rPr lang="en-IN" dirty="0" err="1"/>
              <a:t>ecofriendly</a:t>
            </a:r>
            <a:r>
              <a:rPr lang="en-IN" dirty="0"/>
              <a:t> organic cotton and natural dyes. It deals with traditional rural industries such as </a:t>
            </a:r>
            <a:r>
              <a:rPr lang="en-IN" dirty="0">
                <a:solidFill>
                  <a:srgbClr val="FF0000"/>
                </a:solidFill>
              </a:rPr>
              <a:t>pottery, leather, hand-made paper, non-edible oil, soap, and the processing of cereals and soaps</a:t>
            </a:r>
            <a:r>
              <a:rPr lang="en-IN" dirty="0"/>
              <a:t>. Due to the rigorous efforts of KVIC, </a:t>
            </a:r>
            <a:r>
              <a:rPr lang="en-IN" i="1" dirty="0" err="1"/>
              <a:t>khadi</a:t>
            </a:r>
            <a:r>
              <a:rPr lang="en-IN" dirty="0"/>
              <a:t>, which was seen as </a:t>
            </a:r>
            <a:r>
              <a:rPr lang="en-IN" dirty="0">
                <a:solidFill>
                  <a:srgbClr val="00B050"/>
                </a:solidFill>
              </a:rPr>
              <a:t>a cloth worn by the common man, has become glamorous.</a:t>
            </a:r>
          </a:p>
          <a:p>
            <a:pPr algn="just"/>
            <a:r>
              <a:rPr lang="en-IN" dirty="0" smtClean="0"/>
              <a:t>The KVIC is entrusted with the </a:t>
            </a:r>
            <a:r>
              <a:rPr lang="en-IN" dirty="0" smtClean="0">
                <a:solidFill>
                  <a:srgbClr val="7030A0"/>
                </a:solidFill>
              </a:rPr>
              <a:t>task of planning, organizing, implementing, and promoting various programmes for the development of </a:t>
            </a:r>
            <a:r>
              <a:rPr lang="en-IN" i="1" dirty="0" err="1" smtClean="0">
                <a:solidFill>
                  <a:srgbClr val="7030A0"/>
                </a:solidFill>
              </a:rPr>
              <a:t>khadi</a:t>
            </a:r>
            <a:r>
              <a:rPr lang="en-IN" dirty="0" smtClean="0"/>
              <a:t> and other village industries in rural areas. </a:t>
            </a:r>
          </a:p>
          <a:p>
            <a:pPr algn="just"/>
            <a:r>
              <a:rPr lang="en-IN" dirty="0" smtClean="0"/>
              <a:t>The Commission provides </a:t>
            </a:r>
            <a:r>
              <a:rPr lang="en-IN" dirty="0" smtClean="0">
                <a:solidFill>
                  <a:srgbClr val="C00000"/>
                </a:solidFill>
              </a:rPr>
              <a:t>financial assistance to institutions and individuals </a:t>
            </a:r>
            <a:r>
              <a:rPr lang="en-IN" dirty="0" smtClean="0">
                <a:solidFill>
                  <a:srgbClr val="FFC000"/>
                </a:solidFill>
              </a:rPr>
              <a:t>for the development of these industries and for guiding </a:t>
            </a:r>
            <a:r>
              <a:rPr lang="en-IN" dirty="0" smtClean="0"/>
              <a:t>them through the supply of designs, prototypes, and other technical information. </a:t>
            </a:r>
          </a:p>
          <a:p>
            <a:pPr algn="just"/>
            <a:r>
              <a:rPr lang="en-IN" dirty="0" smtClean="0"/>
              <a:t>It also creates common service </a:t>
            </a:r>
            <a:r>
              <a:rPr lang="en-IN" dirty="0" smtClean="0">
                <a:solidFill>
                  <a:srgbClr val="00B0F0"/>
                </a:solidFill>
              </a:rPr>
              <a:t>facilities for the processing of raw materials </a:t>
            </a:r>
            <a:r>
              <a:rPr lang="en-IN" dirty="0" smtClean="0"/>
              <a:t>and </a:t>
            </a:r>
            <a:r>
              <a:rPr lang="en-IN" dirty="0" smtClean="0">
                <a:solidFill>
                  <a:srgbClr val="00B050"/>
                </a:solidFill>
              </a:rPr>
              <a:t>facilitates the marketing of the products through cooperative efforts.</a:t>
            </a:r>
          </a:p>
        </p:txBody>
      </p:sp>
    </p:spTree>
    <p:extLst>
      <p:ext uri="{BB962C8B-B14F-4D97-AF65-F5344CB8AC3E}">
        <p14:creationId xmlns:p14="http://schemas.microsoft.com/office/powerpoint/2010/main" xmlns="" val="15894649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normAutofit/>
          </a:bodyPr>
          <a:lstStyle/>
          <a:p>
            <a:pPr>
              <a:lnSpc>
                <a:spcPct val="150000"/>
              </a:lnSpc>
            </a:pPr>
            <a:r>
              <a:rPr lang="en-US" sz="2400" b="1" i="1" dirty="0"/>
              <a:t>6.5 Council of Scientific and Industrial Research (CSIR)</a:t>
            </a:r>
            <a:r>
              <a:rPr lang="en-US" sz="2400" dirty="0"/>
              <a:t> The CSIR has set up a large number of Regional Research Laboratories all over the country, which are developing new processes for the manufacture of industrial products on a commercial scale. These agencies act as pillars of support for the promotion and growth of MSME in India.</a:t>
            </a:r>
          </a:p>
        </p:txBody>
      </p:sp>
    </p:spTree>
    <p:extLst>
      <p:ext uri="{BB962C8B-B14F-4D97-AF65-F5344CB8AC3E}">
        <p14:creationId xmlns:p14="http://schemas.microsoft.com/office/powerpoint/2010/main" xmlns="" val="15560412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7. Non-governmental </a:t>
            </a:r>
            <a:r>
              <a:rPr lang="en-US" dirty="0" err="1"/>
              <a:t>Organisations</a:t>
            </a:r>
            <a:r>
              <a:rPr lang="en-US" dirty="0"/>
              <a:t> (NGOs)</a:t>
            </a:r>
          </a:p>
        </p:txBody>
      </p:sp>
      <p:sp>
        <p:nvSpPr>
          <p:cNvPr id="3" name="Content Placeholder 2"/>
          <p:cNvSpPr>
            <a:spLocks noGrp="1"/>
          </p:cNvSpPr>
          <p:nvPr>
            <p:ph idx="1"/>
          </p:nvPr>
        </p:nvSpPr>
        <p:spPr/>
        <p:txBody>
          <a:bodyPr>
            <a:normAutofit/>
          </a:bodyPr>
          <a:lstStyle/>
          <a:p>
            <a:pPr lvl="1">
              <a:lnSpc>
                <a:spcPct val="150000"/>
              </a:lnSpc>
            </a:pPr>
            <a:r>
              <a:rPr lang="en-US" sz="2200" dirty="0"/>
              <a:t>the Central and State governments and autonomous bodies, there has been an emergence of NGOs in different States </a:t>
            </a:r>
            <a:r>
              <a:rPr lang="en-US" sz="2200" b="1" dirty="0"/>
              <a:t>to provide financial assistance, information, training, marketing support, legal advice, and so on to SSIs.</a:t>
            </a:r>
          </a:p>
          <a:p>
            <a:pPr lvl="1">
              <a:lnSpc>
                <a:spcPct val="150000"/>
              </a:lnSpc>
            </a:pPr>
            <a:r>
              <a:rPr lang="en-US" sz="2200" dirty="0"/>
              <a:t> The </a:t>
            </a:r>
            <a:r>
              <a:rPr lang="en-US" sz="2200" b="1" dirty="0"/>
              <a:t>1991 SSI policy of the Government </a:t>
            </a:r>
            <a:r>
              <a:rPr lang="en-US" sz="2200" dirty="0"/>
              <a:t>of India </a:t>
            </a:r>
            <a:r>
              <a:rPr lang="en-US" sz="2200" dirty="0" err="1"/>
              <a:t>favoured</a:t>
            </a:r>
            <a:r>
              <a:rPr lang="en-US" sz="2200" dirty="0"/>
              <a:t> assistance to SSIs through NGOs. </a:t>
            </a:r>
          </a:p>
          <a:p>
            <a:pPr lvl="1">
              <a:lnSpc>
                <a:spcPct val="150000"/>
              </a:lnSpc>
            </a:pPr>
            <a:r>
              <a:rPr lang="en-US" sz="2200" dirty="0"/>
              <a:t>A few training </a:t>
            </a:r>
            <a:r>
              <a:rPr lang="en-US" sz="2200" dirty="0" err="1"/>
              <a:t>programmes</a:t>
            </a:r>
            <a:r>
              <a:rPr lang="en-US" sz="2200" dirty="0"/>
              <a:t> for unemployed youth </a:t>
            </a:r>
            <a:r>
              <a:rPr lang="en-US" sz="2200" b="1" dirty="0"/>
              <a:t>to help set up industries under the PMRY, </a:t>
            </a:r>
            <a:r>
              <a:rPr lang="en-US" sz="2200" dirty="0"/>
              <a:t>have been assigned by State governments to some NGOs. </a:t>
            </a:r>
          </a:p>
          <a:p>
            <a:pPr lvl="1">
              <a:lnSpc>
                <a:spcPct val="150000"/>
              </a:lnSpc>
            </a:pPr>
            <a:r>
              <a:rPr lang="en-US" sz="2200" dirty="0"/>
              <a:t>In the present scenario, the role of NGOs is assuming importance for assistance </a:t>
            </a:r>
            <a:r>
              <a:rPr lang="en-US" sz="2200" b="1" dirty="0"/>
              <a:t>to entrepreneurs, particularly under micro-financing activities.</a:t>
            </a:r>
          </a:p>
        </p:txBody>
      </p:sp>
    </p:spTree>
    <p:extLst>
      <p:ext uri="{BB962C8B-B14F-4D97-AF65-F5344CB8AC3E}">
        <p14:creationId xmlns:p14="http://schemas.microsoft.com/office/powerpoint/2010/main" xmlns="" val="7528218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077" y="0"/>
            <a:ext cx="10058400" cy="678597"/>
          </a:xfrm>
        </p:spPr>
        <p:txBody>
          <a:bodyPr>
            <a:normAutofit fontScale="90000"/>
          </a:bodyPr>
          <a:lstStyle/>
          <a:p>
            <a:r>
              <a:rPr lang="en-US" b="1" dirty="0"/>
              <a:t>8. Business Incubators </a:t>
            </a:r>
          </a:p>
        </p:txBody>
      </p:sp>
      <p:sp>
        <p:nvSpPr>
          <p:cNvPr id="3" name="Content Placeholder 2"/>
          <p:cNvSpPr>
            <a:spLocks noGrp="1"/>
          </p:cNvSpPr>
          <p:nvPr>
            <p:ph idx="1"/>
          </p:nvPr>
        </p:nvSpPr>
        <p:spPr>
          <a:xfrm>
            <a:off x="292100" y="759655"/>
            <a:ext cx="11607800" cy="5361745"/>
          </a:xfrm>
        </p:spPr>
        <p:txBody>
          <a:bodyPr/>
          <a:lstStyle/>
          <a:p>
            <a:r>
              <a:rPr lang="en-US" b="1" dirty="0"/>
              <a:t>Functions - </a:t>
            </a:r>
            <a:r>
              <a:rPr lang="en-US" dirty="0"/>
              <a:t>to accelerate the growth and success of entrepreneurial companies through an array of business support resources and services that could include physical space, capital, coaching, common services, and networking connections.</a:t>
            </a:r>
          </a:p>
          <a:p>
            <a:r>
              <a:rPr lang="en-US" dirty="0"/>
              <a:t>It plays the role of an accelerator </a:t>
            </a:r>
            <a:r>
              <a:rPr lang="en-US" b="1" dirty="0"/>
              <a:t>to start-up ventures</a:t>
            </a:r>
            <a:r>
              <a:rPr lang="en-US" dirty="0"/>
              <a:t>. </a:t>
            </a:r>
          </a:p>
          <a:p>
            <a:r>
              <a:rPr lang="en-US" dirty="0"/>
              <a:t>Business incubators are </a:t>
            </a:r>
            <a:r>
              <a:rPr lang="en-US" b="1" dirty="0"/>
              <a:t>shared office-space facilities </a:t>
            </a:r>
            <a:r>
              <a:rPr lang="en-US" dirty="0"/>
              <a:t>that incubate with a strategic, </a:t>
            </a:r>
            <a:r>
              <a:rPr lang="en-US" b="1" dirty="0"/>
              <a:t>value-adding intervention system through mentoring, business assistance, and monitoring</a:t>
            </a:r>
            <a:r>
              <a:rPr lang="en-US" dirty="0"/>
              <a:t>. </a:t>
            </a:r>
          </a:p>
          <a:p>
            <a:r>
              <a:rPr lang="en-US" dirty="0"/>
              <a:t>New venture development processes are facilitated while simultaneously making ventures aware of major risks and minimizing the cost of potential failures.</a:t>
            </a:r>
          </a:p>
          <a:p>
            <a:endParaRPr lang="en-US" dirty="0"/>
          </a:p>
        </p:txBody>
      </p:sp>
    </p:spTree>
    <p:extLst>
      <p:ext uri="{BB962C8B-B14F-4D97-AF65-F5344CB8AC3E}">
        <p14:creationId xmlns:p14="http://schemas.microsoft.com/office/powerpoint/2010/main" xmlns="" val="14195343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1981200" y="0"/>
            <a:ext cx="8229600" cy="762000"/>
          </a:xfrm>
        </p:spPr>
        <p:txBody>
          <a:bodyPr/>
          <a:lstStyle/>
          <a:p>
            <a:r>
              <a:rPr lang="en-US" altLang="en-US" sz="3600" b="1">
                <a:latin typeface="Arial Narrow" panose="020B0606020202030204" pitchFamily="34" charset="0"/>
              </a:rPr>
              <a:t>Other Agencies</a:t>
            </a:r>
          </a:p>
        </p:txBody>
      </p:sp>
      <p:graphicFrame>
        <p:nvGraphicFramePr>
          <p:cNvPr id="14380" name="Group 44"/>
          <p:cNvGraphicFramePr>
            <a:graphicFrameLocks noGrp="1"/>
          </p:cNvGraphicFramePr>
          <p:nvPr>
            <p:ph type="tbl" idx="1"/>
          </p:nvPr>
        </p:nvGraphicFramePr>
        <p:xfrm>
          <a:off x="1676400" y="688975"/>
          <a:ext cx="8839200" cy="5811963"/>
        </p:xfrm>
        <a:graphic>
          <a:graphicData uri="http://schemas.openxmlformats.org/drawingml/2006/table">
            <a:tbl>
              <a:tblPr/>
              <a:tblGrid>
                <a:gridCol w="1600200">
                  <a:extLst>
                    <a:ext uri="{9D8B030D-6E8A-4147-A177-3AD203B41FA5}">
                      <a16:colId xmlns:a16="http://schemas.microsoft.com/office/drawing/2014/main" xmlns="" val="20000"/>
                    </a:ext>
                  </a:extLst>
                </a:gridCol>
                <a:gridCol w="7239000">
                  <a:extLst>
                    <a:ext uri="{9D8B030D-6E8A-4147-A177-3AD203B41FA5}">
                      <a16:colId xmlns:a16="http://schemas.microsoft.com/office/drawing/2014/main" xmlns="" val="20001"/>
                    </a:ext>
                  </a:extLst>
                </a:gridCol>
              </a:tblGrid>
              <a:tr h="161538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National Bank for Agriculture and Rural Development (NABARD)</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gency FB" panose="020B0503020202020204" pitchFamily="34" charset="0"/>
                        </a:rPr>
                        <a:t>Set up in 1982, provide refinance assistance to State Cooperative Banks, Regional Rural Banks, and other approved institutions for all kinds of production and investment credit to SSIs, artisans, cottage and village industries, handicrafts and other allied activities. Helps SSI entrepreneurs to get loan for setting up SSIs in any part of the country</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97149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Housing and Urban Development Corporation Ltd. (HUDCO)</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Wholly owned company of GOI, incorporated Apr.1970, as a Pvt. Ltd. Co. and subsequently, converted into a Public Ltd. Co. in 1986. Primary objective is to provide assistance for urban, social sector infrastructure, and the creation of housing facility, of late, to create SSI infrastructure. Also extends assistance for the promotion of building material industries, besides imparting consultancy, training and technical in related matters.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22495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gency FB" panose="020B0503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Technical Consultancy Organizations (TCOs)</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gency FB" panose="020B0503020202020204" pitchFamily="34" charset="0"/>
                        </a:rPr>
                        <a:t>Set up by all-India financial institutions during 70s and 80s to cater to consultancy needs of SMEs and new entrepreneurs. Services include preparing project profiles and feasibility studies, undertaking industrial potential surveys, identifying potential entrepreneurs and provision of technical and management assistance to them, undertake market research and surveys for specific products, carrying out energy audit and energy conservatism assignment, project supervision, taking up assignments on a turnkey basis, undertaking export consultancy for EOU</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313824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04632" y="4143375"/>
            <a:ext cx="6833361" cy="218598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03807" y="0"/>
            <a:ext cx="4722426" cy="353726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23823" y="3677925"/>
            <a:ext cx="5117409" cy="286574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5532" y="182648"/>
            <a:ext cx="5312303" cy="2974890"/>
          </a:xfrm>
          <a:prstGeom prst="rect">
            <a:avLst/>
          </a:prstGeom>
        </p:spPr>
      </p:pic>
    </p:spTree>
    <p:extLst>
      <p:ext uri="{BB962C8B-B14F-4D97-AF65-F5344CB8AC3E}">
        <p14:creationId xmlns:p14="http://schemas.microsoft.com/office/powerpoint/2010/main" xmlns="" val="213587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8"/>
            <a:ext cx="11794435" cy="767440"/>
          </a:xfrm>
        </p:spPr>
        <p:txBody>
          <a:bodyPr/>
          <a:lstStyle/>
          <a:p>
            <a:r>
              <a:rPr lang="en-IN" dirty="0"/>
              <a:t>The </a:t>
            </a:r>
            <a:r>
              <a:rPr lang="en-IN" dirty="0" err="1"/>
              <a:t>Khadi</a:t>
            </a:r>
            <a:r>
              <a:rPr lang="en-IN" dirty="0"/>
              <a:t> and Village Industries Commission</a:t>
            </a:r>
          </a:p>
        </p:txBody>
      </p:sp>
      <p:sp>
        <p:nvSpPr>
          <p:cNvPr id="3" name="Content Placeholder 2"/>
          <p:cNvSpPr>
            <a:spLocks noGrp="1"/>
          </p:cNvSpPr>
          <p:nvPr>
            <p:ph idx="1"/>
          </p:nvPr>
        </p:nvSpPr>
        <p:spPr>
          <a:xfrm>
            <a:off x="0" y="736979"/>
            <a:ext cx="12192000" cy="6121021"/>
          </a:xfrm>
        </p:spPr>
        <p:txBody>
          <a:bodyPr>
            <a:normAutofit/>
          </a:bodyPr>
          <a:lstStyle/>
          <a:p>
            <a:pPr algn="just"/>
            <a:r>
              <a:rPr lang="en-IN" dirty="0" smtClean="0">
                <a:solidFill>
                  <a:srgbClr val="00B050"/>
                </a:solidFill>
              </a:rPr>
              <a:t>The </a:t>
            </a:r>
            <a:r>
              <a:rPr lang="en-IN" dirty="0">
                <a:solidFill>
                  <a:srgbClr val="00B050"/>
                </a:solidFill>
              </a:rPr>
              <a:t>Government of India has taken a number of steps to promote exports </a:t>
            </a:r>
            <a:r>
              <a:rPr lang="en-IN" dirty="0"/>
              <a:t>of </a:t>
            </a:r>
            <a:r>
              <a:rPr lang="en-IN" dirty="0" err="1"/>
              <a:t>khadi</a:t>
            </a:r>
            <a:r>
              <a:rPr lang="en-IN" dirty="0"/>
              <a:t> and village industries products. </a:t>
            </a:r>
            <a:endParaRPr lang="en-IN" dirty="0" smtClean="0"/>
          </a:p>
          <a:p>
            <a:pPr algn="just"/>
            <a:r>
              <a:rPr lang="en-IN" dirty="0" smtClean="0"/>
              <a:t>The </a:t>
            </a:r>
            <a:r>
              <a:rPr lang="en-IN" dirty="0">
                <a:solidFill>
                  <a:schemeClr val="accent1"/>
                </a:solidFill>
              </a:rPr>
              <a:t>designs are being improved </a:t>
            </a:r>
            <a:r>
              <a:rPr lang="en-IN" dirty="0"/>
              <a:t>upon in collaboration with premier institutions like the </a:t>
            </a:r>
            <a:r>
              <a:rPr lang="en-IN" dirty="0">
                <a:solidFill>
                  <a:srgbClr val="FF0000"/>
                </a:solidFill>
              </a:rPr>
              <a:t>National Institute of Design (NID) and the National Institute of Fashion Technology (NIFT). </a:t>
            </a:r>
            <a:endParaRPr lang="en-IN" dirty="0" smtClean="0">
              <a:solidFill>
                <a:srgbClr val="FF0000"/>
              </a:solidFill>
            </a:endParaRPr>
          </a:p>
          <a:p>
            <a:pPr algn="just"/>
            <a:r>
              <a:rPr lang="en-IN" dirty="0" smtClean="0"/>
              <a:t>KVIC has promoted cluster development to meet market demands and the </a:t>
            </a:r>
            <a:r>
              <a:rPr lang="en-IN" dirty="0" smtClean="0">
                <a:solidFill>
                  <a:srgbClr val="7030A0"/>
                </a:solidFill>
              </a:rPr>
              <a:t>taste of all classes of consumers within and outside the country. </a:t>
            </a:r>
          </a:p>
        </p:txBody>
      </p:sp>
    </p:spTree>
    <p:extLst>
      <p:ext uri="{BB962C8B-B14F-4D97-AF65-F5344CB8AC3E}">
        <p14:creationId xmlns:p14="http://schemas.microsoft.com/office/powerpoint/2010/main" xmlns="" val="1392868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1487</TotalTime>
  <Words>6297</Words>
  <Application>Microsoft Office PowerPoint</Application>
  <PresentationFormat>Custom</PresentationFormat>
  <Paragraphs>443</Paragraphs>
  <Slides>73</Slides>
  <Notes>5</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Content of chapter</vt:lpstr>
      <vt:lpstr>Institutions Supporting Small-scale Industries</vt:lpstr>
      <vt:lpstr>Central-level Institutions</vt:lpstr>
      <vt:lpstr>Central-level Institutions - NBMSME</vt:lpstr>
      <vt:lpstr>National Board for Micro, Small, and Medium Enterprises </vt:lpstr>
      <vt:lpstr>Central-level Institutions - KVIC</vt:lpstr>
      <vt:lpstr>The Khadi and Village Industries Commission</vt:lpstr>
      <vt:lpstr>Slide 8</vt:lpstr>
      <vt:lpstr>The Khadi and Village Industries Commission</vt:lpstr>
      <vt:lpstr>The Khadi and Village Industries Commission</vt:lpstr>
      <vt:lpstr>The Khadi and Village Industries Commission</vt:lpstr>
      <vt:lpstr>Slide 12</vt:lpstr>
      <vt:lpstr>Slide 13</vt:lpstr>
      <vt:lpstr>The Coir Board</vt:lpstr>
      <vt:lpstr>The Coir  Board</vt:lpstr>
      <vt:lpstr>Central-level Institutions - The Coir Board</vt:lpstr>
      <vt:lpstr>The Coir Board</vt:lpstr>
      <vt:lpstr>The Coir Board</vt:lpstr>
      <vt:lpstr>The Coir Board</vt:lpstr>
      <vt:lpstr>Central-level Institutions - MSME–DO</vt:lpstr>
      <vt:lpstr>MSME–DO</vt:lpstr>
      <vt:lpstr>Central-level Institutions - NSIC</vt:lpstr>
      <vt:lpstr>National Small Industries Corporation</vt:lpstr>
      <vt:lpstr>Central-level Institutions – NSTEDB</vt:lpstr>
      <vt:lpstr>National Science and Technology Entrepreneurship Development Board</vt:lpstr>
      <vt:lpstr>National Science and Technology Entrepreneurship Development Board</vt:lpstr>
      <vt:lpstr>National Science and Technology Entrepreneurship Development Board</vt:lpstr>
      <vt:lpstr>Central-level Institutions – NPC</vt:lpstr>
      <vt:lpstr>National Productivity Council</vt:lpstr>
      <vt:lpstr>National Productivity Council</vt:lpstr>
      <vt:lpstr>National Productivity Council</vt:lpstr>
      <vt:lpstr>Central-level Institutions – EDII</vt:lpstr>
      <vt:lpstr>Entrepreneurship Development Institute of India</vt:lpstr>
      <vt:lpstr>Entrepreneurship Development Institute of India</vt:lpstr>
      <vt:lpstr>EDII - Training Programs </vt:lpstr>
      <vt:lpstr>Entrepreneurship Development Institute of India</vt:lpstr>
      <vt:lpstr>Entrepreneurship Development Institute of India</vt:lpstr>
      <vt:lpstr>National Research Development Corporation of India (NRDCI)</vt:lpstr>
      <vt:lpstr>National Entrepreneurship Development Institutes (NIMSME, NIESBUD, IIE)</vt:lpstr>
      <vt:lpstr>National Entrepreneurship Development Institutes (NIMSME, NIESBUD, IIE)</vt:lpstr>
      <vt:lpstr>National Entrepreneurship Development Institutes (NIMSME, NIESBUD, IIE)</vt:lpstr>
      <vt:lpstr>National Entrepreneurship Development Institutes (NIMSME, NIESBUD, IIE)</vt:lpstr>
      <vt:lpstr>Central-level Institutions - Summary</vt:lpstr>
      <vt:lpstr>Central-level Institutions - Summary</vt:lpstr>
      <vt:lpstr>State-level Institutions</vt:lpstr>
      <vt:lpstr>State-Level Institutions</vt:lpstr>
      <vt:lpstr>1. State Directorate of Industries</vt:lpstr>
      <vt:lpstr>2. District Industries Centers (DICs)</vt:lpstr>
      <vt:lpstr>Functions of DICs</vt:lpstr>
      <vt:lpstr>DICs extend services of the following nature </vt:lpstr>
      <vt:lpstr>3. State Financial Corporation - SFCs</vt:lpstr>
      <vt:lpstr>Objectives </vt:lpstr>
      <vt:lpstr>Functions:</vt:lpstr>
      <vt:lpstr>4. State Industrial Development / Investment Corporation (SIDC/SIIC)</vt:lpstr>
      <vt:lpstr>5. State Small Industrial Development Corporations (SSIDC)</vt:lpstr>
      <vt:lpstr>Other Institutions</vt:lpstr>
      <vt:lpstr>1. National Bank for Agricultural and Rural Development (NABARD)</vt:lpstr>
      <vt:lpstr>1. National Bank for Agricultural and Rural Development (NABARD)</vt:lpstr>
      <vt:lpstr>2. Housing and Urban Development Corporation Ltd. (HUDCO)</vt:lpstr>
      <vt:lpstr>Slide 60</vt:lpstr>
      <vt:lpstr>3. Technical Consultancy Organisations (TCOs)</vt:lpstr>
      <vt:lpstr>Functions</vt:lpstr>
      <vt:lpstr>4. Small Industries Development Bank Of India (SIDBI)</vt:lpstr>
      <vt:lpstr>Slide 64</vt:lpstr>
      <vt:lpstr>Development and support services</vt:lpstr>
      <vt:lpstr>5. Export Promotion Councils (EPCs) </vt:lpstr>
      <vt:lpstr>6. Industry Associations</vt:lpstr>
      <vt:lpstr>Slide 68</vt:lpstr>
      <vt:lpstr>Slide 69</vt:lpstr>
      <vt:lpstr>Slide 70</vt:lpstr>
      <vt:lpstr>7. Non-governmental Organisations (NGOs)</vt:lpstr>
      <vt:lpstr>8. Business Incubators </vt:lpstr>
      <vt:lpstr>Other Agencies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Up</dc:title>
  <dc:creator>Jayshree</dc:creator>
  <cp:lastModifiedBy>AAZMIN FARDUN GANDHI</cp:lastModifiedBy>
  <cp:revision>155</cp:revision>
  <dcterms:created xsi:type="dcterms:W3CDTF">2018-01-04T04:48:28Z</dcterms:created>
  <dcterms:modified xsi:type="dcterms:W3CDTF">2022-11-21T17:00:21Z</dcterms:modified>
</cp:coreProperties>
</file>