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80" r:id="rId5"/>
    <p:sldId id="281" r:id="rId6"/>
    <p:sldId id="283" r:id="rId7"/>
    <p:sldId id="284" r:id="rId8"/>
    <p:sldId id="285" r:id="rId9"/>
    <p:sldId id="286" r:id="rId10"/>
    <p:sldId id="288" r:id="rId11"/>
    <p:sldId id="287" r:id="rId12"/>
    <p:sldId id="265" r:id="rId13"/>
    <p:sldId id="270" r:id="rId14"/>
    <p:sldId id="294" r:id="rId15"/>
    <p:sldId id="271" r:id="rId16"/>
    <p:sldId id="296" r:id="rId17"/>
    <p:sldId id="295" r:id="rId18"/>
    <p:sldId id="297" r:id="rId19"/>
    <p:sldId id="304" r:id="rId20"/>
    <p:sldId id="305" r:id="rId21"/>
    <p:sldId id="302" r:id="rId22"/>
    <p:sldId id="306" r:id="rId23"/>
    <p:sldId id="274" r:id="rId24"/>
    <p:sldId id="275" r:id="rId25"/>
    <p:sldId id="267" r:id="rId26"/>
    <p:sldId id="278" r:id="rId27"/>
    <p:sldId id="279" r:id="rId28"/>
    <p:sldId id="268" r:id="rId29"/>
    <p:sldId id="277" r:id="rId30"/>
    <p:sldId id="269" r:id="rId31"/>
    <p:sldId id="27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e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e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50D72-1A2F-41D6-8E9E-A4C57083856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8DCFD-FE92-456B-95C2-945E2628E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60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DAFF-1671-4997-A181-09F9A474D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78A3E-7D06-4ADE-B28F-1FF60CAC6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ADD40-2BFE-4B5D-8964-E4BB3112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8AE8-5A98-4EFF-9423-C74BE07BC242}" type="datetime1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CDBAE-4910-431F-8CB7-C498C9F5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84D5-AAAF-490E-AC7A-55381CBE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1F-85B3-4621-9927-D6FE13266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06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DBE2-0069-46CE-BCB3-235995E2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D1F47-0A7A-4163-B22C-81A2B644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0F2B4-5168-4749-AC3B-163BE223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F9F-B5F3-4718-9798-2B063AC3B4DA}" type="datetime1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93BB8-984C-480A-8BC7-439106C9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68202-1012-4138-B364-221702FB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1F-85B3-4621-9927-D6FE13266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45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1FBA4-273C-4ADD-A53D-35B263747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A2E45-4E59-4DB6-B005-D75DA841E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2B7F0-60D3-46A1-BB5D-57D84201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5752-BB68-4A95-B0E1-438CE4095B35}" type="datetime1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5C8E6-9089-4985-A69C-EE841E00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82E4A-267C-4124-87DB-CA19C5A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1F-85B3-4621-9927-D6FE13266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F972-E108-4EF6-9302-EE8DB140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1F5F2-4B49-4444-8B43-7B0797CF0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3DBB-69F8-4F0F-8C54-558D7664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A2E5-9D36-403C-B440-8111552925AE}" type="datetime1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198B8-8841-4E27-8B64-C5FF4252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2E18D-2761-4B52-ADB5-36EA1293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1F-85B3-4621-9927-D6FE13266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94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F841-6C08-4E40-8B07-1CC4719D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9D22A-8F87-46A6-851F-A4AD93EF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D21CE-E72A-4695-B1CC-1A3D64F2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3B40-FD76-4F43-A55F-EC1663733EAA}" type="datetime1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E11B7-72F7-4E3B-9B21-486F24BC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3D13A-8FCD-46E9-8C12-DDE76B5F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1F-85B3-4621-9927-D6FE13266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92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073D-0244-43AC-97BE-370678CD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86753-CDBA-4FC4-8BA9-D96C43186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2C464-E53F-4D12-95F6-1B9486504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76872-1562-4B39-AF47-1F3DAA82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5A3C-9CDA-41DD-B1BC-BDDBC607C0F5}" type="datetime1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C714E-7D0A-4742-9D0C-4577BD81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4D836-0642-4120-A319-3D1E642F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1F-85B3-4621-9927-D6FE13266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64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4FA-689C-41A3-B98B-594E69414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1BE6C-DAB1-45A9-A47D-F4F5A9573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55E83-1D7D-445C-924B-C5CCF97A9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A3730-2ACD-4EB3-BFC9-525B16AD6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8117A-8010-4AE3-8A36-25F77C2DC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D6578-F442-42B5-962A-28DE49DA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BA35-C497-4A6A-A882-228D6B126EE6}" type="datetime1">
              <a:rPr lang="en-IN" smtClean="0"/>
              <a:t>26-09-2022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8731AA-735E-431F-87D1-DF619F78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AB1D8-F4AB-455D-A15E-96667E26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1F-85B3-4621-9927-D6FE13266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04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54CE-8C7A-4A23-BAE1-19832407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7B29E-2AF2-45CB-BC69-73DA9FEA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F967-C32B-41F7-8B8F-C952D92DD8D2}" type="datetime1">
              <a:rPr lang="en-IN" smtClean="0"/>
              <a:t>26-09-2022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2A2D5-0C60-48C1-971E-8270C559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C9179-9845-4173-99DF-94A1C0A3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1F-85B3-4621-9927-D6FE13266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65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BB3A2-44C9-4110-B06D-132994520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DBF9-49CC-4C5A-9DC7-B9DEB1DB981F}" type="datetime1">
              <a:rPr lang="en-IN" smtClean="0"/>
              <a:t>26-09-2022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D9486-428E-4E68-8A98-8429ECEC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B712F-5EBD-4A58-AD99-DC248EC9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1F-85B3-4621-9927-D6FE13266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20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E14C-9B97-47B7-9A27-352B909F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9737B-5C1A-43D3-9A03-E5BB8C2CD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0C7C8-934B-4AF8-A298-42E517859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024B1-C258-4252-A08D-99D3033E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8947-55D7-4521-BC57-B5AAF7C19756}" type="datetime1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2FB3A-7392-4720-A735-9E3F7F66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3C9E9-D264-4FDC-8BDC-3C611B61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1F-85B3-4621-9927-D6FE13266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1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20AD-A19A-471A-9EF8-EEEED24D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504D3-8FE8-4ACE-AB9A-F40BAAD77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44C6E-8218-4B31-B59C-60F0FDC75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CDF1E-EF47-4660-BDC7-603DDCD2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8EC1-FF5D-4C9E-B05C-3BBB320207B4}" type="datetime1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F5828-3D7A-4C89-AB77-B060F13B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DA461-09DC-4435-8AFB-60A0657C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1F-85B3-4621-9927-D6FE13266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67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FCF2A-60B1-4D9C-BB0D-30616722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E4D7A-A995-47CD-BBFE-D6F9B39B8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79E43-A26A-4C26-843A-3EC04E2E6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ACE1B-AF6A-4A7E-AC5B-291A1B1A40D5}" type="datetime1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4CB32-E449-4954-BEC5-B20D2218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2973D-7D2D-4C1E-A5B2-D4B84B5C3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7681F-85B3-4621-9927-D6FE13266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09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1DF8-7053-4024-BDED-CE427BBC8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2348"/>
            <a:ext cx="9144000" cy="2387600"/>
          </a:xfrm>
        </p:spPr>
        <p:txBody>
          <a:bodyPr/>
          <a:lstStyle/>
          <a:p>
            <a:r>
              <a:rPr lang="en-US" dirty="0"/>
              <a:t>The Math Behind Elliptic Curves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E009A-BA46-4176-B9E9-CD409D2AE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282" y="3720353"/>
            <a:ext cx="9144000" cy="1064628"/>
          </a:xfrm>
        </p:spPr>
        <p:txBody>
          <a:bodyPr>
            <a:normAutofit/>
          </a:bodyPr>
          <a:lstStyle/>
          <a:p>
            <a:r>
              <a:rPr lang="en-IN" dirty="0"/>
              <a:t>Blockchain Technology (CS467)</a:t>
            </a:r>
          </a:p>
          <a:p>
            <a:r>
              <a:rPr lang="en-US" dirty="0"/>
              <a:t>B.Tech. IV, Semester VII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3C1F6-DEF6-41A4-8CFC-4032818A6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02" y="5426214"/>
            <a:ext cx="1238596" cy="1151313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F912606-B036-4ED5-8729-EDE6C682B7D5}"/>
              </a:ext>
            </a:extLst>
          </p:cNvPr>
          <p:cNvSpPr txBox="1">
            <a:spLocks/>
          </p:cNvSpPr>
          <p:nvPr/>
        </p:nvSpPr>
        <p:spPr>
          <a:xfrm>
            <a:off x="1766047" y="542621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sz="3200" dirty="0"/>
              <a:t>Department of Computer Science and Technology</a:t>
            </a:r>
          </a:p>
          <a:p>
            <a:pPr lvl="1" algn="l"/>
            <a:r>
              <a:rPr lang="en-US" sz="3200" dirty="0"/>
              <a:t>S. V. National Institute of Technology-Surat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622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Doubling</a:t>
            </a:r>
            <a:r>
              <a:rPr lang="tr-TR" dirty="0"/>
              <a:t> a </a:t>
            </a:r>
            <a:r>
              <a:rPr lang="tr-TR" dirty="0" err="1"/>
              <a:t>point</a:t>
            </a:r>
            <a:endParaRPr lang="tr-TR" dirty="0"/>
          </a:p>
        </p:txBody>
      </p:sp>
      <p:pic>
        <p:nvPicPr>
          <p:cNvPr id="4" name="Picture 2" descr="https://cdn.arstechnica.net/wp-content/uploads/2013/10/elliptic-curve-crypt-image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" y="1759653"/>
            <a:ext cx="3895725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02047" y="2236256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P(x</a:t>
            </a:r>
            <a:r>
              <a:rPr lang="tr-TR" baseline="-25000" dirty="0"/>
              <a:t>1</a:t>
            </a:r>
            <a:r>
              <a:rPr lang="tr-TR" dirty="0"/>
              <a:t>, y</a:t>
            </a:r>
            <a:r>
              <a:rPr lang="tr-TR" baseline="-25000" dirty="0"/>
              <a:t>1</a:t>
            </a:r>
            <a:r>
              <a:rPr lang="tr-TR" dirty="0"/>
              <a:t>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363172" y="2050473"/>
            <a:ext cx="3532101" cy="877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055726" y="2679642"/>
            <a:ext cx="157018" cy="15701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Rectangle 16"/>
          <p:cNvSpPr/>
          <p:nvPr/>
        </p:nvSpPr>
        <p:spPr>
          <a:xfrm>
            <a:off x="380983" y="4689109"/>
            <a:ext cx="15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C00000"/>
                </a:solidFill>
              </a:rPr>
              <a:t>y</a:t>
            </a:r>
            <a:r>
              <a:rPr lang="tr-TR" baseline="30000" dirty="0">
                <a:solidFill>
                  <a:srgbClr val="C00000"/>
                </a:solidFill>
              </a:rPr>
              <a:t>2</a:t>
            </a:r>
            <a:r>
              <a:rPr lang="tr-TR" dirty="0">
                <a:solidFill>
                  <a:srgbClr val="C00000"/>
                </a:solidFill>
              </a:rPr>
              <a:t> = x</a:t>
            </a:r>
            <a:r>
              <a:rPr lang="tr-TR" baseline="30000" dirty="0">
                <a:solidFill>
                  <a:srgbClr val="C00000"/>
                </a:solidFill>
              </a:rPr>
              <a:t>3</a:t>
            </a:r>
            <a:r>
              <a:rPr lang="tr-TR" dirty="0">
                <a:solidFill>
                  <a:srgbClr val="C00000"/>
                </a:solidFill>
              </a:rPr>
              <a:t> + </a:t>
            </a:r>
            <a:r>
              <a:rPr lang="tr-TR" dirty="0" err="1">
                <a:solidFill>
                  <a:srgbClr val="C00000"/>
                </a:solidFill>
              </a:rPr>
              <a:t>ax</a:t>
            </a:r>
            <a:r>
              <a:rPr lang="tr-TR" dirty="0">
                <a:solidFill>
                  <a:srgbClr val="C00000"/>
                </a:solidFill>
              </a:rPr>
              <a:t> + b</a:t>
            </a:r>
          </a:p>
        </p:txBody>
      </p:sp>
      <p:sp>
        <p:nvSpPr>
          <p:cNvPr id="18" name="Oval 17"/>
          <p:cNvSpPr/>
          <p:nvPr/>
        </p:nvSpPr>
        <p:spPr>
          <a:xfrm>
            <a:off x="3935326" y="2194882"/>
            <a:ext cx="157018" cy="15701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9" name="Straight Connector 18"/>
          <p:cNvCxnSpPr/>
          <p:nvPr/>
        </p:nvCxnSpPr>
        <p:spPr>
          <a:xfrm>
            <a:off x="4014866" y="1570769"/>
            <a:ext cx="0" cy="4415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935326" y="5058441"/>
            <a:ext cx="157018" cy="15701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TextBox 20"/>
          <p:cNvSpPr txBox="1"/>
          <p:nvPr/>
        </p:nvSpPr>
        <p:spPr>
          <a:xfrm>
            <a:off x="4157923" y="2273391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-2P(x</a:t>
            </a:r>
            <a:r>
              <a:rPr lang="tr-TR" baseline="-25000" dirty="0"/>
              <a:t>2</a:t>
            </a:r>
            <a:r>
              <a:rPr lang="tr-TR" dirty="0"/>
              <a:t>, -y</a:t>
            </a:r>
            <a:r>
              <a:rPr lang="tr-TR" baseline="-25000" dirty="0"/>
              <a:t>2</a:t>
            </a:r>
            <a:r>
              <a:rPr lang="tr-TR" dirty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92344" y="4952284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2P(x</a:t>
            </a:r>
            <a:r>
              <a:rPr lang="tr-TR" baseline="-25000" dirty="0"/>
              <a:t>2</a:t>
            </a:r>
            <a:r>
              <a:rPr lang="tr-TR" dirty="0"/>
              <a:t>, y</a:t>
            </a:r>
            <a:r>
              <a:rPr lang="tr-TR" baseline="-25000" dirty="0"/>
              <a:t>2</a:t>
            </a:r>
            <a:r>
              <a:rPr lang="tr-TR" dirty="0"/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52562" y="1553103"/>
            <a:ext cx="188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Tangent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line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29175" y="1363945"/>
            <a:ext cx="15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y</a:t>
            </a:r>
            <a:r>
              <a:rPr lang="tr-TR" baseline="30000" dirty="0"/>
              <a:t>2</a:t>
            </a:r>
            <a:r>
              <a:rPr lang="tr-TR" dirty="0"/>
              <a:t> = x</a:t>
            </a:r>
            <a:r>
              <a:rPr lang="tr-TR" baseline="30000" dirty="0"/>
              <a:t>3</a:t>
            </a:r>
            <a:r>
              <a:rPr lang="tr-TR" dirty="0"/>
              <a:t> + </a:t>
            </a:r>
            <a:r>
              <a:rPr lang="tr-TR" dirty="0" err="1"/>
              <a:t>ax</a:t>
            </a:r>
            <a:r>
              <a:rPr lang="tr-TR" dirty="0"/>
              <a:t> + b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029174" y="1865807"/>
            <a:ext cx="1942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2y.dy = (3x</a:t>
            </a:r>
            <a:r>
              <a:rPr lang="tr-TR" baseline="30000" dirty="0"/>
              <a:t>2</a:t>
            </a:r>
            <a:r>
              <a:rPr lang="tr-TR" dirty="0"/>
              <a:t> + a).dx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29174" y="2367669"/>
            <a:ext cx="2021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dy</a:t>
            </a:r>
            <a:r>
              <a:rPr lang="tr-TR" dirty="0"/>
              <a:t>/dx = (3x</a:t>
            </a:r>
            <a:r>
              <a:rPr lang="tr-TR" baseline="30000" dirty="0"/>
              <a:t>2</a:t>
            </a:r>
            <a:r>
              <a:rPr lang="tr-TR" dirty="0"/>
              <a:t> + a)/2y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153545" y="4647969"/>
            <a:ext cx="32650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/>
              <a:t>y</a:t>
            </a:r>
            <a:r>
              <a:rPr lang="tr-TR" sz="2800" b="1" baseline="-25000" dirty="0"/>
              <a:t>3</a:t>
            </a:r>
            <a:r>
              <a:rPr lang="tr-TR" sz="2800" b="1" dirty="0"/>
              <a:t> = </a:t>
            </a:r>
            <a:r>
              <a:rPr lang="el-GR" sz="2800" b="1" dirty="0"/>
              <a:t>β</a:t>
            </a:r>
            <a:r>
              <a:rPr lang="tr-TR" sz="2800" b="1" dirty="0"/>
              <a:t>.(x</a:t>
            </a:r>
            <a:r>
              <a:rPr lang="tr-TR" sz="2800" b="1" baseline="-25000" dirty="0"/>
              <a:t>1</a:t>
            </a:r>
            <a:r>
              <a:rPr lang="tr-TR" sz="2800" b="1" dirty="0"/>
              <a:t> - x</a:t>
            </a:r>
            <a:r>
              <a:rPr lang="tr-TR" sz="2800" b="1" baseline="-25000" dirty="0"/>
              <a:t>3</a:t>
            </a:r>
            <a:r>
              <a:rPr lang="tr-TR" sz="2800" b="1" dirty="0"/>
              <a:t>) - y</a:t>
            </a:r>
            <a:r>
              <a:rPr lang="tr-TR" sz="2800" b="1" baseline="-25000" dirty="0"/>
              <a:t>1</a:t>
            </a:r>
            <a:r>
              <a:rPr lang="tr-TR" sz="2800" b="1" dirty="0"/>
              <a:t>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53545" y="3977541"/>
            <a:ext cx="2295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/>
              <a:t>x</a:t>
            </a:r>
            <a:r>
              <a:rPr lang="tr-TR" sz="2800" b="1" baseline="-25000" dirty="0"/>
              <a:t>3 </a:t>
            </a:r>
            <a:r>
              <a:rPr lang="tr-TR" sz="2800" b="1" dirty="0"/>
              <a:t>= </a:t>
            </a:r>
            <a:r>
              <a:rPr lang="el-GR" sz="2800" b="1" dirty="0"/>
              <a:t>β</a:t>
            </a:r>
            <a:r>
              <a:rPr lang="tr-TR" sz="2800" b="1" baseline="30000" dirty="0"/>
              <a:t>2</a:t>
            </a:r>
            <a:r>
              <a:rPr lang="el-GR" sz="2800" b="1" dirty="0"/>
              <a:t> </a:t>
            </a:r>
            <a:r>
              <a:rPr lang="tr-TR" sz="2800" b="1" dirty="0"/>
              <a:t>- x</a:t>
            </a:r>
            <a:r>
              <a:rPr lang="tr-TR" sz="2800" b="1" baseline="-25000" dirty="0"/>
              <a:t>1</a:t>
            </a:r>
            <a:r>
              <a:rPr lang="tr-TR" sz="2800" b="1" dirty="0"/>
              <a:t> – </a:t>
            </a:r>
            <a:r>
              <a:rPr lang="tr-TR" sz="2800" b="1" dirty="0" smtClean="0"/>
              <a:t>x</a:t>
            </a:r>
            <a:r>
              <a:rPr lang="en-US" sz="2800" b="1" baseline="-25000" dirty="0"/>
              <a:t>2</a:t>
            </a:r>
            <a:endParaRPr lang="tr-TR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726641" y="6114926"/>
            <a:ext cx="4738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P(x</a:t>
            </a:r>
            <a:r>
              <a:rPr lang="tr-TR" sz="2800" baseline="-25000" dirty="0"/>
              <a:t>1</a:t>
            </a:r>
            <a:r>
              <a:rPr lang="tr-TR" sz="2800" dirty="0"/>
              <a:t>, y</a:t>
            </a:r>
            <a:r>
              <a:rPr lang="tr-TR" sz="2800" baseline="-25000" dirty="0"/>
              <a:t>1</a:t>
            </a:r>
            <a:r>
              <a:rPr lang="tr-TR" sz="2800" dirty="0"/>
              <a:t>) + P(x</a:t>
            </a:r>
            <a:r>
              <a:rPr lang="tr-TR" sz="2800" baseline="-25000" dirty="0"/>
              <a:t>1</a:t>
            </a:r>
            <a:r>
              <a:rPr lang="tr-TR" sz="2800" dirty="0"/>
              <a:t>, y</a:t>
            </a:r>
            <a:r>
              <a:rPr lang="tr-TR" sz="2800" baseline="-25000" dirty="0"/>
              <a:t>1</a:t>
            </a:r>
            <a:r>
              <a:rPr lang="tr-TR" sz="2800" dirty="0"/>
              <a:t>) = 2P(x</a:t>
            </a:r>
            <a:r>
              <a:rPr lang="tr-TR" sz="2800" baseline="-25000" dirty="0"/>
              <a:t>2</a:t>
            </a:r>
            <a:r>
              <a:rPr lang="tr-TR" sz="2800" dirty="0"/>
              <a:t>, y</a:t>
            </a:r>
            <a:r>
              <a:rPr lang="tr-TR" sz="2800" baseline="-25000" dirty="0"/>
              <a:t>2</a:t>
            </a:r>
            <a:r>
              <a:rPr lang="tr-TR" sz="2800" dirty="0"/>
              <a:t>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53544" y="3381630"/>
            <a:ext cx="30156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b="1" dirty="0"/>
              <a:t>β</a:t>
            </a:r>
            <a:r>
              <a:rPr lang="tr-TR" sz="2800" b="1" dirty="0"/>
              <a:t> = (3x</a:t>
            </a:r>
            <a:r>
              <a:rPr lang="tr-TR" sz="2800" b="1" baseline="-25000" dirty="0"/>
              <a:t>1 </a:t>
            </a:r>
            <a:r>
              <a:rPr lang="tr-TR" sz="2800" b="1" baseline="30000" dirty="0"/>
              <a:t>2</a:t>
            </a:r>
            <a:r>
              <a:rPr lang="tr-TR" sz="2800" b="1" dirty="0"/>
              <a:t> + a)/2y</a:t>
            </a:r>
            <a:r>
              <a:rPr lang="tr-TR" sz="2800" b="1" baseline="-25000" dirty="0"/>
              <a:t>1</a:t>
            </a:r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264568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sum</a:t>
            </a:r>
            <a:r>
              <a:rPr lang="tr-TR" dirty="0"/>
              <a:t> </a:t>
            </a:r>
            <a:r>
              <a:rPr lang="tr-TR" dirty="0" err="1"/>
              <a:t>up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4982554" y="4835097"/>
            <a:ext cx="32650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/>
              <a:t>y</a:t>
            </a:r>
            <a:r>
              <a:rPr lang="tr-TR" sz="2800" b="1" baseline="-25000" dirty="0"/>
              <a:t>3</a:t>
            </a:r>
            <a:r>
              <a:rPr lang="tr-TR" sz="2800" b="1" dirty="0"/>
              <a:t> = </a:t>
            </a:r>
            <a:r>
              <a:rPr lang="el-GR" sz="2800" b="1" dirty="0"/>
              <a:t>β</a:t>
            </a:r>
            <a:r>
              <a:rPr lang="tr-TR" sz="2800" b="1" dirty="0"/>
              <a:t>.(x</a:t>
            </a:r>
            <a:r>
              <a:rPr lang="tr-TR" sz="2800" b="1" baseline="-25000" dirty="0"/>
              <a:t>1</a:t>
            </a:r>
            <a:r>
              <a:rPr lang="tr-TR" sz="2800" b="1" dirty="0"/>
              <a:t> - x</a:t>
            </a:r>
            <a:r>
              <a:rPr lang="tr-TR" sz="2800" b="1" baseline="-25000" dirty="0"/>
              <a:t>3</a:t>
            </a:r>
            <a:r>
              <a:rPr lang="tr-TR" sz="2800" b="1" dirty="0"/>
              <a:t>) - y</a:t>
            </a:r>
            <a:r>
              <a:rPr lang="tr-TR" sz="2800" b="1" baseline="-25000" dirty="0"/>
              <a:t>1</a:t>
            </a:r>
            <a:r>
              <a:rPr lang="tr-TR" sz="2800" b="1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982554" y="4094911"/>
            <a:ext cx="222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/>
              <a:t>x</a:t>
            </a:r>
            <a:r>
              <a:rPr lang="tr-TR" sz="2800" b="1" baseline="-25000" dirty="0"/>
              <a:t>3 </a:t>
            </a:r>
            <a:r>
              <a:rPr lang="tr-TR" sz="2800" b="1" dirty="0"/>
              <a:t>= </a:t>
            </a:r>
            <a:r>
              <a:rPr lang="el-GR" sz="2800" b="1" dirty="0"/>
              <a:t>β</a:t>
            </a:r>
            <a:r>
              <a:rPr lang="tr-TR" sz="2800" b="1" baseline="30000" dirty="0"/>
              <a:t>2</a:t>
            </a:r>
            <a:r>
              <a:rPr lang="el-GR" sz="2800" b="1" dirty="0"/>
              <a:t> </a:t>
            </a:r>
            <a:r>
              <a:rPr lang="tr-TR" sz="2800" b="1" dirty="0"/>
              <a:t>- x</a:t>
            </a:r>
            <a:r>
              <a:rPr lang="tr-TR" sz="2800" b="1" baseline="-25000" dirty="0"/>
              <a:t>1</a:t>
            </a:r>
            <a:r>
              <a:rPr lang="tr-TR" sz="2800" b="1" dirty="0"/>
              <a:t> - x</a:t>
            </a:r>
            <a:r>
              <a:rPr lang="tr-TR" sz="2800" b="1" baseline="-25000" dirty="0"/>
              <a:t>2</a:t>
            </a:r>
            <a:endParaRPr lang="tr-TR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324264" y="2966687"/>
            <a:ext cx="3332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b="1" dirty="0"/>
              <a:t>β </a:t>
            </a:r>
            <a:r>
              <a:rPr lang="tr-TR" sz="2800" b="1" dirty="0"/>
              <a:t>= (y</a:t>
            </a:r>
            <a:r>
              <a:rPr lang="tr-TR" sz="2800" b="1" baseline="-25000" dirty="0"/>
              <a:t>2</a:t>
            </a:r>
            <a:r>
              <a:rPr lang="tr-TR" sz="2800" b="1" dirty="0"/>
              <a:t> – y</a:t>
            </a:r>
            <a:r>
              <a:rPr lang="tr-TR" sz="2800" b="1" baseline="-25000" dirty="0"/>
              <a:t>1</a:t>
            </a:r>
            <a:r>
              <a:rPr lang="tr-TR" sz="2800" b="1" dirty="0"/>
              <a:t>)/(x</a:t>
            </a:r>
            <a:r>
              <a:rPr lang="tr-TR" sz="2800" b="1" baseline="-25000" dirty="0"/>
              <a:t>2</a:t>
            </a:r>
            <a:r>
              <a:rPr lang="tr-TR" sz="2800" b="1" dirty="0"/>
              <a:t> – x</a:t>
            </a:r>
            <a:r>
              <a:rPr lang="tr-TR" sz="2800" b="1" baseline="-25000" dirty="0"/>
              <a:t>1</a:t>
            </a:r>
            <a:r>
              <a:rPr lang="tr-TR" sz="2800" b="1" dirty="0"/>
              <a:t>)  </a:t>
            </a:r>
          </a:p>
        </p:txBody>
      </p:sp>
      <p:sp>
        <p:nvSpPr>
          <p:cNvPr id="7" name="Rectangle 6"/>
          <p:cNvSpPr/>
          <p:nvPr/>
        </p:nvSpPr>
        <p:spPr>
          <a:xfrm>
            <a:off x="3963555" y="1378086"/>
            <a:ext cx="44438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/>
              <a:t>P(x</a:t>
            </a:r>
            <a:r>
              <a:rPr lang="tr-TR" sz="2800" b="1" baseline="-25000" dirty="0"/>
              <a:t>1</a:t>
            </a:r>
            <a:r>
              <a:rPr lang="tr-TR" sz="2800" b="1" dirty="0"/>
              <a:t>, y</a:t>
            </a:r>
            <a:r>
              <a:rPr lang="tr-TR" sz="2800" b="1" baseline="-25000" dirty="0"/>
              <a:t>1</a:t>
            </a:r>
            <a:r>
              <a:rPr lang="tr-TR" sz="2800" b="1" dirty="0"/>
              <a:t>) + Q(x</a:t>
            </a:r>
            <a:r>
              <a:rPr lang="tr-TR" sz="2800" b="1" baseline="-25000" dirty="0"/>
              <a:t>2</a:t>
            </a:r>
            <a:r>
              <a:rPr lang="tr-TR" sz="2800" b="1" dirty="0"/>
              <a:t>, y</a:t>
            </a:r>
            <a:r>
              <a:rPr lang="tr-TR" sz="2800" b="1" baseline="-25000" dirty="0"/>
              <a:t>2</a:t>
            </a:r>
            <a:r>
              <a:rPr lang="tr-TR" sz="2800" b="1" dirty="0"/>
              <a:t>) = R(x</a:t>
            </a:r>
            <a:r>
              <a:rPr lang="tr-TR" sz="2800" b="1" baseline="-25000" dirty="0"/>
              <a:t>3</a:t>
            </a:r>
            <a:r>
              <a:rPr lang="tr-TR" sz="2800" b="1" dirty="0"/>
              <a:t>, y</a:t>
            </a:r>
            <a:r>
              <a:rPr lang="tr-TR" sz="2800" b="1" baseline="-25000" dirty="0"/>
              <a:t>3</a:t>
            </a:r>
            <a:r>
              <a:rPr lang="tr-TR" sz="2800" b="1" dirty="0"/>
              <a:t>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60096" y="2966687"/>
            <a:ext cx="30156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b="1" dirty="0"/>
              <a:t>β</a:t>
            </a:r>
            <a:r>
              <a:rPr lang="tr-TR" sz="2800" b="1" dirty="0"/>
              <a:t> = (3 x</a:t>
            </a:r>
            <a:r>
              <a:rPr lang="tr-TR" sz="2800" b="1" baseline="-25000" dirty="0"/>
              <a:t>1 </a:t>
            </a:r>
            <a:r>
              <a:rPr lang="tr-TR" sz="2800" b="1" baseline="30000" dirty="0"/>
              <a:t>2</a:t>
            </a:r>
            <a:r>
              <a:rPr lang="tr-TR" sz="2800" b="1" dirty="0"/>
              <a:t> + a)/2 y</a:t>
            </a:r>
            <a:r>
              <a:rPr lang="tr-TR" sz="2800" b="1" baseline="-25000" dirty="0"/>
              <a:t>1</a:t>
            </a:r>
            <a:endParaRPr lang="tr-TR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50392" y="2497449"/>
            <a:ext cx="143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 != Q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593700" y="2558140"/>
            <a:ext cx="143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 = Q</a:t>
            </a:r>
          </a:p>
        </p:txBody>
      </p:sp>
    </p:spTree>
    <p:extLst>
      <p:ext uri="{BB962C8B-B14F-4D97-AF65-F5344CB8AC3E}">
        <p14:creationId xmlns:p14="http://schemas.microsoft.com/office/powerpoint/2010/main" val="24008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Elliptic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Weierstrass</a:t>
            </a:r>
            <a:r>
              <a:rPr lang="tr-TR" sz="4000" dirty="0"/>
              <a:t> form :	y</a:t>
            </a:r>
            <a:r>
              <a:rPr lang="tr-TR" sz="4000" baseline="30000" dirty="0"/>
              <a:t>2</a:t>
            </a:r>
            <a:r>
              <a:rPr lang="tr-TR" sz="4000" dirty="0"/>
              <a:t> = x</a:t>
            </a:r>
            <a:r>
              <a:rPr lang="tr-TR" sz="4000" baseline="30000" dirty="0"/>
              <a:t>3</a:t>
            </a:r>
            <a:r>
              <a:rPr lang="tr-TR" sz="4000" dirty="0"/>
              <a:t> + ax + b</a:t>
            </a:r>
          </a:p>
          <a:p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38725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Summary</a:t>
            </a:r>
          </a:p>
        </p:txBody>
      </p:sp>
      <p:pic>
        <p:nvPicPr>
          <p:cNvPr id="5" name="Picture 2" descr="https://cdn.arstechnica.net/wp-content/uploads/2013/10/elliptic-curve-crypt-image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1616375"/>
            <a:ext cx="1766754" cy="177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04288" y="1106424"/>
            <a:ext cx="216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Over Prime Field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6152" y="3700272"/>
            <a:ext cx="425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y</a:t>
            </a:r>
            <a:r>
              <a:rPr lang="tr-TR" baseline="30000" dirty="0"/>
              <a:t>2</a:t>
            </a:r>
            <a:r>
              <a:rPr lang="tr-TR" dirty="0"/>
              <a:t> = x</a:t>
            </a:r>
            <a:r>
              <a:rPr lang="tr-TR" baseline="30000" dirty="0"/>
              <a:t>3</a:t>
            </a:r>
            <a:r>
              <a:rPr lang="tr-TR" dirty="0"/>
              <a:t> + ax + 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5168" y="4302538"/>
            <a:ext cx="4700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r>
              <a:rPr lang="tr-TR" dirty="0"/>
              <a:t> = (y2 – y1)/(x2 – x1)</a:t>
            </a:r>
          </a:p>
          <a:p>
            <a:r>
              <a:rPr lang="tr-TR" dirty="0"/>
              <a:t>x3 = </a:t>
            </a:r>
            <a:r>
              <a:rPr lang="el-GR" dirty="0"/>
              <a:t>β</a:t>
            </a:r>
            <a:r>
              <a:rPr lang="tr-TR" baseline="30000" dirty="0"/>
              <a:t>2</a:t>
            </a:r>
            <a:r>
              <a:rPr lang="tr-TR" dirty="0"/>
              <a:t> – x1 – x2</a:t>
            </a:r>
          </a:p>
          <a:p>
            <a:r>
              <a:rPr lang="tr-TR" dirty="0"/>
              <a:t>y3 = </a:t>
            </a:r>
            <a:r>
              <a:rPr lang="el-GR" dirty="0"/>
              <a:t>β</a:t>
            </a:r>
            <a:r>
              <a:rPr lang="tr-TR" dirty="0"/>
              <a:t>(x1 – x3) – y1</a:t>
            </a:r>
          </a:p>
          <a:p>
            <a:endParaRPr lang="tr-TR" dirty="0"/>
          </a:p>
          <a:p>
            <a:r>
              <a:rPr lang="el-GR" dirty="0"/>
              <a:t>β</a:t>
            </a:r>
            <a:r>
              <a:rPr lang="tr-TR" dirty="0"/>
              <a:t> = (3x1</a:t>
            </a:r>
            <a:r>
              <a:rPr lang="tr-TR" baseline="30000" dirty="0"/>
              <a:t>2</a:t>
            </a:r>
            <a:r>
              <a:rPr lang="tr-TR" dirty="0"/>
              <a:t> + a)/2y1</a:t>
            </a:r>
          </a:p>
          <a:p>
            <a:r>
              <a:rPr lang="tr-TR" dirty="0"/>
              <a:t>x3 = </a:t>
            </a:r>
            <a:r>
              <a:rPr lang="el-GR" dirty="0"/>
              <a:t>β</a:t>
            </a:r>
            <a:r>
              <a:rPr lang="tr-TR" baseline="30000" dirty="0"/>
              <a:t>2</a:t>
            </a:r>
            <a:r>
              <a:rPr lang="tr-TR" dirty="0"/>
              <a:t> – 2x1</a:t>
            </a:r>
          </a:p>
          <a:p>
            <a:r>
              <a:rPr lang="tr-TR" dirty="0"/>
              <a:t>y3 = </a:t>
            </a:r>
            <a:r>
              <a:rPr lang="el-GR" dirty="0"/>
              <a:t>β</a:t>
            </a:r>
            <a:r>
              <a:rPr lang="tr-TR" dirty="0"/>
              <a:t>(x1 – x3) – y1</a:t>
            </a:r>
          </a:p>
          <a:p>
            <a:endParaRPr lang="tr-TR" dirty="0"/>
          </a:p>
          <a:p>
            <a:endParaRPr lang="tr-TR" dirty="0"/>
          </a:p>
        </p:txBody>
      </p:sp>
      <p:cxnSp>
        <p:nvCxnSpPr>
          <p:cNvPr id="14" name="Straight Connector 13"/>
          <p:cNvCxnSpPr>
            <a:stCxn id="2" idx="0"/>
          </p:cNvCxnSpPr>
          <p:nvPr/>
        </p:nvCxnSpPr>
        <p:spPr>
          <a:xfrm>
            <a:off x="6096000" y="365126"/>
            <a:ext cx="0" cy="609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8135" y="4465242"/>
            <a:ext cx="1536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Point</a:t>
            </a:r>
          </a:p>
          <a:p>
            <a:r>
              <a:rPr lang="tr-TR" dirty="0"/>
              <a:t>addition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4824" y="5584244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Doubling</a:t>
            </a:r>
          </a:p>
        </p:txBody>
      </p:sp>
    </p:spTree>
    <p:extLst>
      <p:ext uri="{BB962C8B-B14F-4D97-AF65-F5344CB8AC3E}">
        <p14:creationId xmlns:p14="http://schemas.microsoft.com/office/powerpoint/2010/main" val="27860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99"/>
                </a:solidFill>
              </a:rPr>
              <a:t>Group operation +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400" dirty="0"/>
              <a:t>Given</a:t>
            </a:r>
            <a:br>
              <a:rPr lang="en-US" altLang="zh-TW" sz="2400" dirty="0"/>
            </a:br>
            <a:r>
              <a:rPr lang="en-US" altLang="zh-TW" sz="2400" dirty="0"/>
              <a:t>Compute</a:t>
            </a:r>
          </a:p>
          <a:p>
            <a:pPr lvl="1" eaLnBrk="1" hangingPunct="1"/>
            <a:r>
              <a:rPr lang="en-US" altLang="zh-TW" dirty="0"/>
              <a:t>Addition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pPr lvl="1" eaLnBrk="1" hangingPunct="1"/>
            <a:r>
              <a:rPr lang="en-US" altLang="zh-TW" dirty="0"/>
              <a:t>Doubling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281013"/>
              </p:ext>
            </p:extLst>
          </p:nvPr>
        </p:nvGraphicFramePr>
        <p:xfrm>
          <a:off x="2063750" y="2202870"/>
          <a:ext cx="40322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方程式" r:id="rId3" imgW="2044440" imgH="215640" progId="Equation.3">
                  <p:embed/>
                </p:oleObj>
              </mc:Choice>
              <mc:Fallback>
                <p:oleObj name="方程式" r:id="rId3" imgW="2044440" imgH="215640" progId="Equation.3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202870"/>
                        <a:ext cx="40322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919792"/>
              </p:ext>
            </p:extLst>
          </p:nvPr>
        </p:nvGraphicFramePr>
        <p:xfrm>
          <a:off x="2353425" y="2610305"/>
          <a:ext cx="2165712" cy="401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方程式" r:id="rId5" imgW="1231560" imgH="228600" progId="Equation.3">
                  <p:embed/>
                </p:oleObj>
              </mc:Choice>
              <mc:Fallback>
                <p:oleObj name="方程式" r:id="rId5" imgW="1231560" imgH="228600" progId="Equation.3">
                  <p:embed/>
                  <p:pic>
                    <p:nvPicPr>
                      <p:cNvPr id="102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3425" y="2610305"/>
                        <a:ext cx="2165712" cy="4016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205878"/>
              </p:ext>
            </p:extLst>
          </p:nvPr>
        </p:nvGraphicFramePr>
        <p:xfrm>
          <a:off x="2851281" y="2979519"/>
          <a:ext cx="9969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方程式" r:id="rId7" imgW="520560" imgH="203040" progId="Equation.3">
                  <p:embed/>
                </p:oleObj>
              </mc:Choice>
              <mc:Fallback>
                <p:oleObj name="方程式" r:id="rId7" imgW="520560" imgH="203040" progId="Equation.3">
                  <p:embed/>
                  <p:pic>
                    <p:nvPicPr>
                      <p:cNvPr id="102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281" y="2979519"/>
                        <a:ext cx="996950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11732"/>
              </p:ext>
            </p:extLst>
          </p:nvPr>
        </p:nvGraphicFramePr>
        <p:xfrm>
          <a:off x="4079875" y="3004654"/>
          <a:ext cx="2108200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方程式" r:id="rId9" imgW="1168200" imgH="914400" progId="Equation.3">
                  <p:embed/>
                </p:oleObj>
              </mc:Choice>
              <mc:Fallback>
                <p:oleObj name="方程式" r:id="rId9" imgW="1168200" imgH="914400" progId="Equation.3">
                  <p:embed/>
                  <p:pic>
                    <p:nvPicPr>
                      <p:cNvPr id="10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3004654"/>
                        <a:ext cx="2108200" cy="1416050"/>
                      </a:xfrm>
                      <a:prstGeom prst="rect">
                        <a:avLst/>
                      </a:prstGeom>
                      <a:solidFill>
                        <a:srgbClr val="E9EAFB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11"/>
          <p:cNvGraphicFramePr>
            <a:graphicFrameLocks noChangeAspect="1"/>
          </p:cNvGraphicFramePr>
          <p:nvPr/>
        </p:nvGraphicFramePr>
        <p:xfrm>
          <a:off x="3592830" y="4608739"/>
          <a:ext cx="2082800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方程式" r:id="rId11" imgW="1168200" imgH="952200" progId="Equation.3">
                  <p:embed/>
                </p:oleObj>
              </mc:Choice>
              <mc:Fallback>
                <p:oleObj name="方程式" r:id="rId11" imgW="1168200" imgH="952200" progId="Equation.3">
                  <p:embed/>
                  <p:pic>
                    <p:nvPicPr>
                      <p:cNvPr id="103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830" y="4608739"/>
                        <a:ext cx="2082800" cy="1408113"/>
                      </a:xfrm>
                      <a:prstGeom prst="rect">
                        <a:avLst/>
                      </a:prstGeom>
                      <a:solidFill>
                        <a:srgbClr val="E9EAFB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12"/>
          <p:cNvGraphicFramePr>
            <a:graphicFrameLocks noChangeAspect="1"/>
          </p:cNvGraphicFramePr>
          <p:nvPr/>
        </p:nvGraphicFramePr>
        <p:xfrm>
          <a:off x="8200073" y="1714092"/>
          <a:ext cx="2541587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Visio" r:id="rId13" imgW="2865479" imgH="2612520" progId="">
                  <p:embed/>
                </p:oleObj>
              </mc:Choice>
              <mc:Fallback>
                <p:oleObj name="Visio" r:id="rId13" imgW="2865479" imgH="2612520" progId="">
                  <p:embed/>
                  <p:pic>
                    <p:nvPicPr>
                      <p:cNvPr id="103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0073" y="1714092"/>
                        <a:ext cx="2541587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13"/>
          <p:cNvGraphicFramePr>
            <a:graphicFrameLocks noChangeAspect="1"/>
          </p:cNvGraphicFramePr>
          <p:nvPr/>
        </p:nvGraphicFramePr>
        <p:xfrm>
          <a:off x="8182610" y="4017554"/>
          <a:ext cx="2436813" cy="217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Visio" r:id="rId15" imgW="2698735" imgH="2403721" progId="">
                  <p:embed/>
                </p:oleObj>
              </mc:Choice>
              <mc:Fallback>
                <p:oleObj name="Visio" r:id="rId15" imgW="2698735" imgH="2403721" progId="">
                  <p:embed/>
                  <p:pic>
                    <p:nvPicPr>
                      <p:cNvPr id="103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2610" y="4017554"/>
                        <a:ext cx="2436813" cy="217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Calculation of kP (e.g. 1017P) – </a:t>
            </a:r>
            <a:r>
              <a:rPr lang="tr-TR" dirty="0" err="1"/>
              <a:t>brute</a:t>
            </a:r>
            <a:r>
              <a:rPr lang="tr-TR" dirty="0"/>
              <a:t> </a:t>
            </a:r>
            <a:r>
              <a:rPr lang="tr-TR" dirty="0" err="1"/>
              <a:t>force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</a:t>
            </a:r>
            <a:r>
              <a:rPr lang="tr-TR" baseline="30000" dirty="0"/>
              <a:t>2</a:t>
            </a:r>
            <a:r>
              <a:rPr lang="tr-TR" dirty="0"/>
              <a:t> = x</a:t>
            </a:r>
            <a:r>
              <a:rPr lang="tr-TR" baseline="30000" dirty="0"/>
              <a:t>3</a:t>
            </a:r>
            <a:r>
              <a:rPr lang="tr-TR" dirty="0"/>
              <a:t> – 4x + 4 </a:t>
            </a:r>
          </a:p>
          <a:p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3371" y="1875664"/>
            <a:ext cx="4404253" cy="43927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08760" y="4782312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P(-2, -2)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0" y="4072033"/>
            <a:ext cx="2731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#Point </a:t>
            </a:r>
            <a:r>
              <a:rPr lang="tr-TR" dirty="0" err="1"/>
              <a:t>addition</a:t>
            </a:r>
            <a:endParaRPr lang="tr-TR" dirty="0"/>
          </a:p>
          <a:p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(1, 1017):</a:t>
            </a:r>
          </a:p>
          <a:p>
            <a:r>
              <a:rPr lang="tr-TR" dirty="0"/>
              <a:t>    </a:t>
            </a:r>
            <a:r>
              <a:rPr lang="el-GR" dirty="0"/>
              <a:t>β</a:t>
            </a:r>
            <a:r>
              <a:rPr lang="tr-TR" dirty="0"/>
              <a:t> = (y2 – y1)/(x2 – x1)</a:t>
            </a:r>
          </a:p>
          <a:p>
            <a:r>
              <a:rPr lang="tr-TR" dirty="0"/>
              <a:t>    x3 = </a:t>
            </a:r>
            <a:r>
              <a:rPr lang="el-GR" dirty="0"/>
              <a:t>β</a:t>
            </a:r>
            <a:r>
              <a:rPr lang="tr-TR" baseline="30000" dirty="0"/>
              <a:t>2</a:t>
            </a:r>
            <a:r>
              <a:rPr lang="tr-TR" dirty="0"/>
              <a:t> – x1 – x2</a:t>
            </a:r>
          </a:p>
          <a:p>
            <a:r>
              <a:rPr lang="tr-TR" dirty="0"/>
              <a:t>    y3 = </a:t>
            </a:r>
            <a:r>
              <a:rPr lang="el-GR" dirty="0"/>
              <a:t>β</a:t>
            </a:r>
            <a:r>
              <a:rPr lang="tr-TR" dirty="0"/>
              <a:t>(x1 – x3) – y1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2635483"/>
            <a:ext cx="2578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#</a:t>
            </a:r>
            <a:r>
              <a:rPr lang="tr-TR" dirty="0" err="1"/>
              <a:t>Doubling</a:t>
            </a:r>
            <a:r>
              <a:rPr lang="tr-TR" dirty="0"/>
              <a:t> (2P)</a:t>
            </a:r>
          </a:p>
          <a:p>
            <a:r>
              <a:rPr lang="el-GR" dirty="0"/>
              <a:t>β</a:t>
            </a:r>
            <a:r>
              <a:rPr lang="tr-TR" dirty="0"/>
              <a:t> = (3x1</a:t>
            </a:r>
            <a:r>
              <a:rPr lang="tr-TR" baseline="30000" dirty="0"/>
              <a:t>2</a:t>
            </a:r>
            <a:r>
              <a:rPr lang="tr-TR" dirty="0"/>
              <a:t> + a)/2y1</a:t>
            </a:r>
          </a:p>
          <a:p>
            <a:r>
              <a:rPr lang="tr-TR" dirty="0"/>
              <a:t>x2 = </a:t>
            </a:r>
            <a:r>
              <a:rPr lang="el-GR" dirty="0"/>
              <a:t>β</a:t>
            </a:r>
            <a:r>
              <a:rPr lang="tr-TR" baseline="30000" dirty="0"/>
              <a:t>2</a:t>
            </a:r>
            <a:r>
              <a:rPr lang="tr-TR" dirty="0"/>
              <a:t> – 2x1</a:t>
            </a:r>
          </a:p>
          <a:p>
            <a:r>
              <a:rPr lang="tr-TR" dirty="0"/>
              <a:t>y2 = </a:t>
            </a:r>
            <a:r>
              <a:rPr lang="el-GR" dirty="0"/>
              <a:t>β</a:t>
            </a:r>
            <a:r>
              <a:rPr lang="tr-TR" dirty="0"/>
              <a:t>(x1 – x2) – y1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1823215"/>
            <a:ext cx="257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 = -4; b = 4</a:t>
            </a:r>
          </a:p>
          <a:p>
            <a:r>
              <a:rPr lang="tr-TR" dirty="0"/>
              <a:t>x1 = -2; y1 = -2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78035" y="5899518"/>
            <a:ext cx="5193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C00000"/>
                </a:solidFill>
              </a:rPr>
              <a:t>Requires</a:t>
            </a:r>
            <a:r>
              <a:rPr lang="tr-TR" dirty="0">
                <a:solidFill>
                  <a:srgbClr val="C00000"/>
                </a:solidFill>
              </a:rPr>
              <a:t> 1017 </a:t>
            </a:r>
            <a:r>
              <a:rPr lang="tr-TR" dirty="0" err="1">
                <a:solidFill>
                  <a:srgbClr val="C00000"/>
                </a:solidFill>
              </a:rPr>
              <a:t>steps</a:t>
            </a:r>
            <a:r>
              <a:rPr lang="tr-TR" dirty="0">
                <a:solidFill>
                  <a:srgbClr val="C00000"/>
                </a:solidFill>
              </a:rPr>
              <a:t>. O(n) </a:t>
            </a:r>
            <a:r>
              <a:rPr lang="tr-TR" dirty="0" err="1">
                <a:solidFill>
                  <a:srgbClr val="C00000"/>
                </a:solidFill>
              </a:rPr>
              <a:t>complexity</a:t>
            </a:r>
            <a:r>
              <a:rPr lang="tr-TR" dirty="0">
                <a:solidFill>
                  <a:srgbClr val="C00000"/>
                </a:solidFill>
              </a:rPr>
              <a:t> is hard </a:t>
            </a:r>
            <a:r>
              <a:rPr lang="tr-TR" dirty="0" err="1">
                <a:solidFill>
                  <a:srgbClr val="C00000"/>
                </a:solidFill>
              </a:rPr>
              <a:t>for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really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large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integers</a:t>
            </a:r>
            <a:r>
              <a:rPr lang="tr-TR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607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 (addition):</a:t>
            </a:r>
            <a:br>
              <a:rPr lang="en-US" altLang="zh-TW" dirty="0"/>
            </a:br>
            <a:r>
              <a:rPr lang="en-US" altLang="zh-TW" sz="2400" dirty="0"/>
              <a:t>Given</a:t>
            </a:r>
          </a:p>
          <a:p>
            <a:pPr lvl="1"/>
            <a:r>
              <a:rPr lang="en-US" altLang="zh-TW" sz="2200" dirty="0"/>
              <a:t> </a:t>
            </a:r>
          </a:p>
          <a:p>
            <a:endParaRPr lang="en-US" dirty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876113"/>
              </p:ext>
            </p:extLst>
          </p:nvPr>
        </p:nvGraphicFramePr>
        <p:xfrm>
          <a:off x="1638954" y="2474727"/>
          <a:ext cx="19827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方程式" r:id="rId3" imgW="1054080" imgH="228600" progId="Equation.3">
                  <p:embed/>
                </p:oleObj>
              </mc:Choice>
              <mc:Fallback>
                <p:oleObj name="方程式" r:id="rId3" imgW="1054080" imgH="228600" progId="Equation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954" y="2474727"/>
                        <a:ext cx="1982787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245104"/>
              </p:ext>
            </p:extLst>
          </p:nvPr>
        </p:nvGraphicFramePr>
        <p:xfrm>
          <a:off x="1718609" y="3554040"/>
          <a:ext cx="593248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方程式" r:id="rId5" imgW="3530520" imgH="228600" progId="Equation.3">
                  <p:embed/>
                </p:oleObj>
              </mc:Choice>
              <mc:Fallback>
                <p:oleObj name="方程式" r:id="rId5" imgW="3530520" imgH="228600" progId="Equation.3">
                  <p:embed/>
                  <p:pic>
                    <p:nvPicPr>
                      <p:cNvPr id="307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609" y="3554040"/>
                        <a:ext cx="5932488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 (addition):</a:t>
            </a:r>
            <a:br>
              <a:rPr lang="en-US" altLang="zh-TW" dirty="0"/>
            </a:br>
            <a:r>
              <a:rPr lang="en-US" altLang="zh-TW" sz="2400" dirty="0"/>
              <a:t>Given</a:t>
            </a:r>
          </a:p>
          <a:p>
            <a:pPr lvl="1"/>
            <a:r>
              <a:rPr lang="en-US" altLang="zh-TW" sz="2200" dirty="0"/>
              <a:t> </a:t>
            </a:r>
          </a:p>
          <a:p>
            <a:endParaRPr lang="en-US" dirty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728091"/>
              </p:ext>
            </p:extLst>
          </p:nvPr>
        </p:nvGraphicFramePr>
        <p:xfrm>
          <a:off x="1861409" y="2525146"/>
          <a:ext cx="19827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方程式" r:id="rId3" imgW="1054080" imgH="228600" progId="Equation.3">
                  <p:embed/>
                </p:oleObj>
              </mc:Choice>
              <mc:Fallback>
                <p:oleObj name="方程式" r:id="rId3" imgW="1054080" imgH="228600" progId="Equation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1409" y="2525146"/>
                        <a:ext cx="1982787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934864"/>
              </p:ext>
            </p:extLst>
          </p:nvPr>
        </p:nvGraphicFramePr>
        <p:xfrm>
          <a:off x="1861409" y="2955358"/>
          <a:ext cx="593248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方程式" r:id="rId5" imgW="3530520" imgH="228600" progId="Equation.3">
                  <p:embed/>
                </p:oleObj>
              </mc:Choice>
              <mc:Fallback>
                <p:oleObj name="方程式" r:id="rId5" imgW="3530520" imgH="228600" progId="Equation.3">
                  <p:embed/>
                  <p:pic>
                    <p:nvPicPr>
                      <p:cNvPr id="2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1409" y="2955358"/>
                        <a:ext cx="5932488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2010410" y="3388360"/>
          <a:ext cx="4968875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方程式" r:id="rId7" imgW="2323800" imgH="914400" progId="Equation.3">
                  <p:embed/>
                </p:oleObj>
              </mc:Choice>
              <mc:Fallback>
                <p:oleObj name="方程式" r:id="rId7" imgW="2323800" imgH="914400" progId="Equation.3">
                  <p:embed/>
                  <p:pic>
                    <p:nvPicPr>
                      <p:cNvPr id="20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0410" y="3388360"/>
                        <a:ext cx="4968875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9EAF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 (doubling):</a:t>
            </a:r>
            <a:br>
              <a:rPr lang="en-US" altLang="zh-TW" dirty="0"/>
            </a:br>
            <a:r>
              <a:rPr lang="en-US" altLang="zh-TW" dirty="0"/>
              <a:t>Given</a:t>
            </a:r>
          </a:p>
          <a:p>
            <a:endParaRPr lang="en-US" dirty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176245"/>
              </p:ext>
            </p:extLst>
          </p:nvPr>
        </p:nvGraphicFramePr>
        <p:xfrm>
          <a:off x="2126485" y="2306079"/>
          <a:ext cx="19827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方程式" r:id="rId3" imgW="1054080" imgH="228600" progId="Equation.3">
                  <p:embed/>
                </p:oleObj>
              </mc:Choice>
              <mc:Fallback>
                <p:oleObj name="方程式" r:id="rId3" imgW="1054080" imgH="228600" progId="Equation.3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6485" y="2306079"/>
                        <a:ext cx="1982787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461172"/>
              </p:ext>
            </p:extLst>
          </p:nvPr>
        </p:nvGraphicFramePr>
        <p:xfrm>
          <a:off x="1433407" y="2809693"/>
          <a:ext cx="35623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方程式" r:id="rId5" imgW="2120760" imgH="215640" progId="Equation.3">
                  <p:embed/>
                </p:oleObj>
              </mc:Choice>
              <mc:Fallback>
                <p:oleObj name="方程式" r:id="rId5" imgW="2120760" imgH="215640" progId="Equation.3">
                  <p:embed/>
                  <p:pic>
                    <p:nvPicPr>
                      <p:cNvPr id="51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407" y="2809693"/>
                        <a:ext cx="35623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1305016" y="3171643"/>
          <a:ext cx="6970713" cy="247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方程式" r:id="rId7" imgW="3263760" imgH="1396800" progId="Equation.3">
                  <p:embed/>
                </p:oleObj>
              </mc:Choice>
              <mc:Fallback>
                <p:oleObj name="方程式" r:id="rId7" imgW="3263760" imgH="1396800" progId="Equation.3">
                  <p:embed/>
                  <p:pic>
                    <p:nvPicPr>
                      <p:cNvPr id="512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016" y="3171643"/>
                        <a:ext cx="6970713" cy="247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9EAF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Scalar multiplication and cyclic subgroups</a:t>
            </a:r>
          </a:p>
          <a:p>
            <a:r>
              <a:rPr lang="en-US" dirty="0"/>
              <a:t>multiplication can be defined as:</a:t>
            </a:r>
          </a:p>
          <a:p>
            <a:r>
              <a:rPr lang="en-US" dirty="0"/>
              <a:t> </a:t>
            </a:r>
            <a:r>
              <a:rPr lang="en-US" dirty="0" err="1"/>
              <a:t>nP</a:t>
            </a:r>
            <a:r>
              <a:rPr lang="en-US" dirty="0"/>
              <a:t> = P + P + P+ ….. + P (n times)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Elliptic Curves over Prime Field – GF(p)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</a:t>
            </a:r>
            <a:r>
              <a:rPr lang="tr-TR" baseline="30000" dirty="0"/>
              <a:t>2</a:t>
            </a:r>
            <a:r>
              <a:rPr lang="tr-TR" dirty="0"/>
              <a:t> = x</a:t>
            </a:r>
            <a:r>
              <a:rPr lang="tr-TR" baseline="30000" dirty="0"/>
              <a:t>3</a:t>
            </a:r>
            <a:r>
              <a:rPr lang="tr-TR" dirty="0"/>
              <a:t> + ax + b (weierstrass equation)</a:t>
            </a:r>
          </a:p>
        </p:txBody>
      </p:sp>
      <p:pic>
        <p:nvPicPr>
          <p:cNvPr id="1026" name="Picture 2" descr="https://cdn.arstechnica.net/wp-content/uploads/2013/10/elliptic-curve-crypt-image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60" y="2572871"/>
            <a:ext cx="3420853" cy="342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71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multiplication over points for elliptic curves in has an interesting property. Take the curve y</a:t>
            </a:r>
            <a:r>
              <a:rPr lang="en-US" baseline="30000" dirty="0"/>
              <a:t>2</a:t>
            </a:r>
            <a:r>
              <a:rPr lang="en-US" dirty="0"/>
              <a:t> = x</a:t>
            </a:r>
            <a:r>
              <a:rPr lang="en-US" baseline="30000" dirty="0"/>
              <a:t>3</a:t>
            </a:r>
            <a:r>
              <a:rPr lang="en-US" dirty="0"/>
              <a:t>+2x+3 (mod 97) and the point (3,6). Now calculate all the multiples of (3,6):</a:t>
            </a:r>
          </a:p>
          <a:p>
            <a:r>
              <a:rPr lang="en-US" dirty="0"/>
              <a:t>The multiples of (3,6) are just five distinct points</a:t>
            </a:r>
          </a:p>
        </p:txBody>
      </p:sp>
      <p:pic>
        <p:nvPicPr>
          <p:cNvPr id="36866" name="Picture 2" descr="Cyclic sub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4661" y="3771174"/>
            <a:ext cx="3208290" cy="2540726"/>
          </a:xfrm>
          <a:prstGeom prst="rect">
            <a:avLst/>
          </a:prstGeom>
          <a:noFill/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8037" y="3569223"/>
            <a:ext cx="2435775" cy="321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 Key Sizes for Equivalent Security</a:t>
            </a:r>
          </a:p>
        </p:txBody>
      </p:sp>
      <p:graphicFrame>
        <p:nvGraphicFramePr>
          <p:cNvPr id="5" name="Group 2"/>
          <p:cNvGraphicFramePr>
            <a:graphicFrameLocks noGrp="1"/>
          </p:cNvGraphicFramePr>
          <p:nvPr/>
        </p:nvGraphicFramePr>
        <p:xfrm>
          <a:off x="2011680" y="1312817"/>
          <a:ext cx="8078788" cy="4908550"/>
        </p:xfrm>
        <a:graphic>
          <a:graphicData uri="http://schemas.openxmlformats.org/drawingml/2006/table">
            <a:tbl>
              <a:tblPr/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3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48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ea typeface="ＭＳ Ｐゴシック" charset="-128"/>
                        </a:rPr>
                        <a:t>Symmetric scheme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ea typeface="ＭＳ Ｐゴシック" charset="-128"/>
                        </a:rPr>
                        <a:t>(key size in bits)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ea typeface="ＭＳ Ｐゴシック" charset="-128"/>
                        </a:rPr>
                        <a:t>ECC-based scheme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ea typeface="ＭＳ Ｐゴシック" charset="-128"/>
                        </a:rPr>
                        <a:t>(size of </a:t>
                      </a: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ea typeface="ＭＳ Ｐゴシック" charset="-128"/>
                        </a:rPr>
                        <a:t>n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ea typeface="ＭＳ Ｐゴシック" charset="-128"/>
                        </a:rPr>
                        <a:t> in bits)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ea typeface="ＭＳ Ｐゴシック" charset="-128"/>
                        </a:rPr>
                        <a:t>RSA/DSA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ea typeface="ＭＳ Ｐゴシック" charset="-128"/>
                        </a:rPr>
                        <a:t>(modulus size in bits)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ea typeface="ＭＳ Ｐゴシック" charset="-128"/>
                        </a:rPr>
                        <a:t>56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ea typeface="ＭＳ Ｐゴシック" charset="-128"/>
                        </a:rPr>
                        <a:t>112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ea typeface="ＭＳ Ｐゴシック" charset="-128"/>
                        </a:rPr>
                        <a:t>512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ea typeface="ＭＳ Ｐゴシック" charset="-128"/>
                        </a:rPr>
                        <a:t>80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ea typeface="ＭＳ Ｐゴシック" charset="-128"/>
                        </a:rPr>
                        <a:t>160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ea typeface="ＭＳ Ｐゴシック" charset="-128"/>
                        </a:rPr>
                        <a:t>1024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ea typeface="ＭＳ Ｐゴシック" charset="-128"/>
                        </a:rPr>
                        <a:t>112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ea typeface="ＭＳ Ｐゴシック" charset="-128"/>
                        </a:rPr>
                        <a:t>224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ea typeface="ＭＳ Ｐゴシック" charset="-128"/>
                        </a:rPr>
                        <a:t>2048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ea typeface="ＭＳ Ｐゴシック" charset="-128"/>
                        </a:rPr>
                        <a:t>128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ea typeface="ＭＳ Ｐゴシック" charset="-128"/>
                        </a:rPr>
                        <a:t>256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ea typeface="ＭＳ Ｐゴシック" charset="-128"/>
                        </a:rPr>
                        <a:t>3072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ea typeface="ＭＳ Ｐゴシック" charset="-128"/>
                        </a:rPr>
                        <a:t>192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ea typeface="ＭＳ Ｐゴシック" charset="-128"/>
                        </a:rPr>
                        <a:t>384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ea typeface="ＭＳ Ｐゴシック" charset="-128"/>
                        </a:rPr>
                        <a:t>7680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ea typeface="ＭＳ Ｐゴシック" charset="-128"/>
                        </a:rPr>
                        <a:t>256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ea typeface="ＭＳ Ｐゴシック" charset="-128"/>
                        </a:rPr>
                        <a:t>512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ea typeface="ＭＳ Ｐゴシック" charset="-128"/>
                        </a:rPr>
                        <a:t>15360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22F5B-8FE3-45C2-80D5-9BAB64D4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ECDSA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F82D6E-DC63-4186-88AE-35EF8345A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981092"/>
              </p:ext>
            </p:extLst>
          </p:nvPr>
        </p:nvGraphicFramePr>
        <p:xfrm>
          <a:off x="838200" y="2309654"/>
          <a:ext cx="10515600" cy="31089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72067801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87319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Parameter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503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CURVE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elliptic curve field and equation used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67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i="1">
                          <a:effectLst/>
                        </a:rPr>
                        <a:t>G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elliptic curve base point, a point on the curve that generates a 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subgroup of large prime order n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478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i="1">
                          <a:effectLst/>
                        </a:rPr>
                        <a:t>n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integer order of </a:t>
                      </a:r>
                      <a:r>
                        <a:rPr lang="en-US" i="1" dirty="0">
                          <a:effectLst/>
                        </a:rPr>
                        <a:t>G</a:t>
                      </a:r>
                      <a:r>
                        <a:rPr lang="en-US" dirty="0">
                          <a:effectLst/>
                        </a:rPr>
                        <a:t>, means that n X G = O, where O is the identity element.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730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private key (randomly selected)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155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Q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public key D X G (calculated by elliptic curve)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146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i="1">
                          <a:effectLst/>
                        </a:rPr>
                        <a:t>m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the message to send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3562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24401-3BF1-4DE5-B1AE-6EB628B2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1F-85B3-4621-9927-D6FE13266BE6}" type="slidenum">
              <a:rPr lang="en-IN" smtClean="0"/>
              <a:t>22</a:t>
            </a:fld>
            <a:endParaRPr lang="en-IN"/>
          </a:p>
        </p:txBody>
      </p:sp>
      <p:sp>
        <p:nvSpPr>
          <p:cNvPr id="6" name="AutoShape 2" descr="n\times G=O">
            <a:extLst>
              <a:ext uri="{FF2B5EF4-FFF2-40B4-BE49-F238E27FC236}">
                <a16:creationId xmlns:a16="http://schemas.microsoft.com/office/drawing/2014/main" id="{4D9AF34D-4D51-4E9E-8F52-1D7A15F9D5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200" y="23098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3" descr="O">
            <a:extLst>
              <a:ext uri="{FF2B5EF4-FFF2-40B4-BE49-F238E27FC236}">
                <a16:creationId xmlns:a16="http://schemas.microsoft.com/office/drawing/2014/main" id="{0BB282CC-EA80-4A7E-A6E5-1B87AE3F98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200" y="23098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d_{A}">
            <a:extLst>
              <a:ext uri="{FF2B5EF4-FFF2-40B4-BE49-F238E27FC236}">
                <a16:creationId xmlns:a16="http://schemas.microsoft.com/office/drawing/2014/main" id="{A64085B9-53AC-4471-9033-213BBAC64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200" y="23098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5" descr="Q_{A}">
            <a:extLst>
              <a:ext uri="{FF2B5EF4-FFF2-40B4-BE49-F238E27FC236}">
                <a16:creationId xmlns:a16="http://schemas.microsoft.com/office/drawing/2014/main" id="{0600901D-2856-41CE-A0B8-71304536F6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200" y="23098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6" descr="{\displaystyle d_{A}\times G}">
            <a:extLst>
              <a:ext uri="{FF2B5EF4-FFF2-40B4-BE49-F238E27FC236}">
                <a16:creationId xmlns:a16="http://schemas.microsoft.com/office/drawing/2014/main" id="{CF702889-21DD-4E63-A65A-ACD0E04474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200" y="23098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402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ECDSA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623" y="1160929"/>
            <a:ext cx="9637059" cy="5334000"/>
          </a:xfrm>
        </p:spPr>
        <p:txBody>
          <a:bodyPr>
            <a:normAutofit fontScale="85000" lnSpcReduction="20000"/>
          </a:bodyPr>
          <a:lstStyle/>
          <a:p>
            <a:r>
              <a:rPr lang="en-US" sz="3400" dirty="0"/>
              <a:t>Signature Generation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Once we have the domain parameters and have decided on the keys to be used, the signature is generated by the following steps.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1. A random number k, 1 ≤ k ≤ n-1 is chosen</a:t>
            </a:r>
          </a:p>
          <a:p>
            <a:pPr>
              <a:buNone/>
            </a:pPr>
            <a:r>
              <a:rPr lang="en-US" dirty="0"/>
              <a:t>	2. </a:t>
            </a:r>
            <a:r>
              <a:rPr lang="en-US" dirty="0" err="1"/>
              <a:t>kG</a:t>
            </a:r>
            <a:r>
              <a:rPr lang="en-US" dirty="0"/>
              <a:t> = (x</a:t>
            </a:r>
            <a:r>
              <a:rPr lang="en-US" baseline="-25000" dirty="0"/>
              <a:t>1</a:t>
            </a:r>
            <a:r>
              <a:rPr lang="en-US" dirty="0"/>
              <a:t>,y</a:t>
            </a:r>
            <a:r>
              <a:rPr lang="en-US" baseline="-25000" dirty="0"/>
              <a:t>1</a:t>
            </a:r>
            <a:r>
              <a:rPr lang="en-US" dirty="0"/>
              <a:t>) is computed. x</a:t>
            </a:r>
            <a:r>
              <a:rPr lang="en-US" baseline="-25000" dirty="0"/>
              <a:t>1 </a:t>
            </a:r>
            <a:r>
              <a:rPr lang="en-US" dirty="0"/>
              <a:t>is converted to its corresponding integer x</a:t>
            </a:r>
            <a:r>
              <a:rPr lang="en-US" baseline="-25000" dirty="0"/>
              <a:t>1</a:t>
            </a:r>
            <a:r>
              <a:rPr lang="en-US" dirty="0"/>
              <a:t>’</a:t>
            </a:r>
          </a:p>
          <a:p>
            <a:pPr>
              <a:buNone/>
            </a:pPr>
            <a:r>
              <a:rPr lang="en-US" dirty="0"/>
              <a:t>	3. Next, r = x</a:t>
            </a:r>
            <a:r>
              <a:rPr lang="en-US" baseline="-25000" dirty="0"/>
              <a:t>1 </a:t>
            </a:r>
            <a:r>
              <a:rPr lang="en-US" dirty="0"/>
              <a:t>mod n is computed</a:t>
            </a:r>
          </a:p>
          <a:p>
            <a:pPr>
              <a:buNone/>
            </a:pPr>
            <a:r>
              <a:rPr lang="en-US" dirty="0"/>
              <a:t>	4. We then compute k</a:t>
            </a:r>
            <a:r>
              <a:rPr lang="en-US" baseline="30000" dirty="0"/>
              <a:t>-1</a:t>
            </a:r>
            <a:r>
              <a:rPr lang="en-US" dirty="0"/>
              <a:t> mod q</a:t>
            </a:r>
          </a:p>
          <a:p>
            <a:pPr>
              <a:buNone/>
            </a:pPr>
            <a:r>
              <a:rPr lang="en-US" dirty="0"/>
              <a:t>	5. e = HASH(m) where m is the message to be signed</a:t>
            </a:r>
          </a:p>
          <a:p>
            <a:pPr>
              <a:buNone/>
            </a:pPr>
            <a:r>
              <a:rPr lang="en-US" dirty="0"/>
              <a:t>	6. s = k</a:t>
            </a:r>
            <a:r>
              <a:rPr lang="en-US" baseline="30000" dirty="0"/>
              <a:t>-1</a:t>
            </a:r>
            <a:r>
              <a:rPr lang="en-US" dirty="0"/>
              <a:t>(e + </a:t>
            </a:r>
            <a:r>
              <a:rPr lang="en-US" dirty="0" err="1"/>
              <a:t>dr</a:t>
            </a:r>
            <a:r>
              <a:rPr lang="en-US" dirty="0"/>
              <a:t>) mod n</a:t>
            </a:r>
          </a:p>
          <a:p>
            <a:pPr>
              <a:buNone/>
            </a:pPr>
            <a:r>
              <a:rPr lang="en-US" dirty="0"/>
              <a:t>	where d is the private key of the sender.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We have the signature as (</a:t>
            </a:r>
            <a:r>
              <a:rPr lang="en-US" dirty="0" err="1"/>
              <a:t>r,s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467600" cy="1143000"/>
          </a:xfrm>
        </p:spPr>
        <p:txBody>
          <a:bodyPr/>
          <a:lstStyle/>
          <a:p>
            <a:pPr algn="ctr"/>
            <a:r>
              <a:rPr lang="en-US" dirty="0"/>
              <a:t>ECDSA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914400"/>
            <a:ext cx="8991600" cy="5791200"/>
          </a:xfrm>
        </p:spPr>
        <p:txBody>
          <a:bodyPr>
            <a:noAutofit/>
          </a:bodyPr>
          <a:lstStyle/>
          <a:p>
            <a:r>
              <a:rPr lang="en-US" sz="2200" dirty="0"/>
              <a:t>Signature Verification</a:t>
            </a:r>
          </a:p>
          <a:p>
            <a:pPr>
              <a:buNone/>
            </a:pPr>
            <a:r>
              <a:rPr lang="en-US" sz="1600" dirty="0"/>
              <a:t>	</a:t>
            </a:r>
          </a:p>
          <a:p>
            <a:pPr>
              <a:buNone/>
            </a:pPr>
            <a:r>
              <a:rPr lang="en-US" sz="1600" dirty="0"/>
              <a:t>At the receiver’s end the signature is verified as follows:</a:t>
            </a:r>
          </a:p>
          <a:p>
            <a:pPr>
              <a:buNone/>
            </a:pPr>
            <a:r>
              <a:rPr lang="en-US" sz="1600" dirty="0"/>
              <a:t>	1. Verify whether r and s belong to the interval [1, n-1] for the signature to be valid.</a:t>
            </a:r>
          </a:p>
          <a:p>
            <a:pPr>
              <a:buNone/>
            </a:pPr>
            <a:r>
              <a:rPr lang="en-US" sz="1600" dirty="0"/>
              <a:t>	2. Compute e = HASH(m). The hash function should be the same as the one used for signature generation.</a:t>
            </a:r>
          </a:p>
          <a:p>
            <a:pPr>
              <a:buNone/>
            </a:pPr>
            <a:r>
              <a:rPr lang="en-US" sz="1600" dirty="0"/>
              <a:t>	3.  Compute w = s</a:t>
            </a:r>
            <a:r>
              <a:rPr lang="en-US" sz="1600" baseline="30000" dirty="0"/>
              <a:t>-1</a:t>
            </a:r>
            <a:r>
              <a:rPr lang="en-US" sz="1600" dirty="0"/>
              <a:t> mod n.</a:t>
            </a:r>
          </a:p>
          <a:p>
            <a:pPr>
              <a:buNone/>
            </a:pPr>
            <a:r>
              <a:rPr lang="en-US" sz="1600" dirty="0"/>
              <a:t>	4.  Compute u</a:t>
            </a:r>
            <a:r>
              <a:rPr lang="en-US" sz="1600" baseline="-25000" dirty="0"/>
              <a:t>1</a:t>
            </a:r>
            <a:r>
              <a:rPr lang="en-US" sz="1600" dirty="0"/>
              <a:t> = </a:t>
            </a:r>
            <a:r>
              <a:rPr lang="en-US" sz="1600" dirty="0" err="1"/>
              <a:t>ew</a:t>
            </a:r>
            <a:r>
              <a:rPr lang="en-US" sz="1600" dirty="0"/>
              <a:t> mod n and u</a:t>
            </a:r>
            <a:r>
              <a:rPr lang="en-US" sz="1600" baseline="-25000" dirty="0"/>
              <a:t>2</a:t>
            </a:r>
            <a:r>
              <a:rPr lang="en-US" sz="1600" dirty="0"/>
              <a:t> = </a:t>
            </a:r>
            <a:r>
              <a:rPr lang="en-US" sz="1600" dirty="0" err="1"/>
              <a:t>rw</a:t>
            </a:r>
            <a:r>
              <a:rPr lang="en-US" sz="1600" dirty="0"/>
              <a:t> mod n.</a:t>
            </a:r>
          </a:p>
          <a:p>
            <a:pPr>
              <a:buNone/>
            </a:pPr>
            <a:r>
              <a:rPr lang="en-US" sz="1600" dirty="0"/>
              <a:t>	5.  Compute (x</a:t>
            </a:r>
            <a:r>
              <a:rPr lang="en-US" sz="1600" baseline="-25000" dirty="0"/>
              <a:t>1</a:t>
            </a:r>
            <a:r>
              <a:rPr lang="en-US" sz="1600" dirty="0"/>
              <a:t>,y</a:t>
            </a:r>
            <a:r>
              <a:rPr lang="en-US" sz="1600" baseline="-25000" dirty="0"/>
              <a:t>1</a:t>
            </a:r>
            <a:r>
              <a:rPr lang="en-US" sz="1600" dirty="0"/>
              <a:t>)</a:t>
            </a:r>
            <a:r>
              <a:rPr lang="en-US" sz="1600" baseline="-25000" dirty="0"/>
              <a:t> </a:t>
            </a:r>
            <a:r>
              <a:rPr lang="en-US" sz="1600" dirty="0"/>
              <a:t>= u</a:t>
            </a:r>
            <a:r>
              <a:rPr lang="en-US" sz="1600" baseline="-25000" dirty="0"/>
              <a:t>1</a:t>
            </a:r>
            <a:r>
              <a:rPr lang="en-US" sz="1600" dirty="0"/>
              <a:t>G + u</a:t>
            </a:r>
            <a:r>
              <a:rPr lang="en-US" sz="1600" baseline="-25000" dirty="0"/>
              <a:t>2</a:t>
            </a:r>
            <a:r>
              <a:rPr lang="en-US" sz="1600" dirty="0"/>
              <a:t>Q.</a:t>
            </a:r>
          </a:p>
          <a:p>
            <a:pPr>
              <a:buNone/>
            </a:pPr>
            <a:r>
              <a:rPr lang="en-US" sz="1600" dirty="0"/>
              <a:t>	6. The signature is valid if r = x</a:t>
            </a:r>
            <a:r>
              <a:rPr lang="en-US" sz="1600" baseline="-25000" dirty="0"/>
              <a:t>1</a:t>
            </a:r>
            <a:r>
              <a:rPr lang="en-US" sz="1600" dirty="0"/>
              <a:t> mod n, invalid otherwise.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This is how we know that the verification works the way we want it to: </a:t>
            </a:r>
          </a:p>
          <a:p>
            <a:pPr>
              <a:buNone/>
            </a:pPr>
            <a:r>
              <a:rPr lang="en-US" sz="1600" dirty="0"/>
              <a:t>We have, s = k</a:t>
            </a:r>
            <a:r>
              <a:rPr lang="en-US" sz="1600" baseline="30000" dirty="0"/>
              <a:t>-1</a:t>
            </a:r>
            <a:r>
              <a:rPr lang="en-US" sz="1600" dirty="0"/>
              <a:t>(e + </a:t>
            </a:r>
            <a:r>
              <a:rPr lang="en-US" sz="1600" dirty="0" err="1"/>
              <a:t>dr</a:t>
            </a:r>
            <a:r>
              <a:rPr lang="en-US" sz="1600" dirty="0"/>
              <a:t>) mod n which we can rearrange to obtain, k = s</a:t>
            </a:r>
            <a:r>
              <a:rPr lang="en-US" sz="1600" baseline="30000" dirty="0"/>
              <a:t>-1</a:t>
            </a:r>
            <a:r>
              <a:rPr lang="en-US" sz="1600" dirty="0"/>
              <a:t>(e + </a:t>
            </a:r>
            <a:r>
              <a:rPr lang="en-US" sz="1600" dirty="0" err="1"/>
              <a:t>dr</a:t>
            </a:r>
            <a:r>
              <a:rPr lang="en-US" sz="1600" dirty="0"/>
              <a:t>) which is </a:t>
            </a:r>
          </a:p>
          <a:p>
            <a:pPr>
              <a:buNone/>
            </a:pPr>
            <a:r>
              <a:rPr lang="en-US" sz="1600" dirty="0"/>
              <a:t>				s</a:t>
            </a:r>
            <a:r>
              <a:rPr lang="en-US" sz="1600" baseline="30000" dirty="0"/>
              <a:t>-1</a:t>
            </a:r>
            <a:r>
              <a:rPr lang="en-US" sz="1600" dirty="0"/>
              <a:t>e +  s</a:t>
            </a:r>
            <a:r>
              <a:rPr lang="en-US" sz="1600" baseline="30000" dirty="0"/>
              <a:t>-1</a:t>
            </a:r>
            <a:r>
              <a:rPr lang="en-US" sz="1600" dirty="0"/>
              <a:t>rd</a:t>
            </a:r>
          </a:p>
          <a:p>
            <a:pPr>
              <a:buNone/>
            </a:pPr>
            <a:r>
              <a:rPr lang="en-US" sz="1600" dirty="0"/>
              <a:t>This is nothing but we + </a:t>
            </a:r>
            <a:r>
              <a:rPr lang="en-US" sz="1600" dirty="0" err="1"/>
              <a:t>wrd</a:t>
            </a:r>
            <a:r>
              <a:rPr lang="en-US" sz="1600" dirty="0"/>
              <a:t> = (u</a:t>
            </a:r>
            <a:r>
              <a:rPr lang="en-US" sz="1600" baseline="-25000" dirty="0"/>
              <a:t>1</a:t>
            </a:r>
            <a:r>
              <a:rPr lang="en-US" sz="1600" dirty="0"/>
              <a:t> + u</a:t>
            </a:r>
            <a:r>
              <a:rPr lang="en-US" sz="1600" baseline="-25000" dirty="0"/>
              <a:t>2</a:t>
            </a:r>
            <a:r>
              <a:rPr lang="en-US" sz="1600" dirty="0"/>
              <a:t>d) (mod n)</a:t>
            </a:r>
            <a:br>
              <a:rPr lang="en-US" sz="1600" dirty="0"/>
            </a:br>
            <a:endParaRPr lang="en-US" sz="1600" dirty="0"/>
          </a:p>
          <a:p>
            <a:pPr>
              <a:buNone/>
            </a:pPr>
            <a:r>
              <a:rPr lang="en-US" sz="1600" dirty="0"/>
              <a:t>We have u</a:t>
            </a:r>
            <a:r>
              <a:rPr lang="en-US" sz="1600" baseline="-25000" dirty="0"/>
              <a:t>1</a:t>
            </a:r>
            <a:r>
              <a:rPr lang="en-US" sz="1600" dirty="0"/>
              <a:t>G + u</a:t>
            </a:r>
            <a:r>
              <a:rPr lang="en-US" sz="1600" baseline="-25000" dirty="0"/>
              <a:t>2</a:t>
            </a:r>
            <a:r>
              <a:rPr lang="en-US" sz="1600" dirty="0"/>
              <a:t>Q = (u</a:t>
            </a:r>
            <a:r>
              <a:rPr lang="en-US" sz="1600" baseline="-25000" dirty="0"/>
              <a:t>1</a:t>
            </a:r>
            <a:r>
              <a:rPr lang="en-US" sz="1600" dirty="0"/>
              <a:t> + u</a:t>
            </a:r>
            <a:r>
              <a:rPr lang="en-US" sz="1600" baseline="-25000" dirty="0"/>
              <a:t>2</a:t>
            </a:r>
            <a:r>
              <a:rPr lang="en-US" sz="1600" dirty="0"/>
              <a:t>d)G = </a:t>
            </a:r>
            <a:r>
              <a:rPr lang="en-US" sz="1600" dirty="0" err="1"/>
              <a:t>kG</a:t>
            </a:r>
            <a:r>
              <a:rPr lang="en-US" sz="1600" dirty="0"/>
              <a:t> which translates to v = 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8580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Elliptic Curve </a:t>
            </a:r>
            <a:r>
              <a:rPr lang="en-US" dirty="0" err="1"/>
              <a:t>Pintsov</a:t>
            </a:r>
            <a:r>
              <a:rPr lang="en-US" dirty="0"/>
              <a:t> Vanstone Signature (ECPVS)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Signature scheme using Elliptic Curves</a:t>
            </a:r>
          </a:p>
          <a:p>
            <a:endParaRPr lang="en-US" dirty="0"/>
          </a:p>
          <a:p>
            <a:r>
              <a:rPr lang="en-US" dirty="0"/>
              <a:t>More efficient than RSA as overhead is extremely low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ECPVS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305800" cy="5334000"/>
          </a:xfrm>
        </p:spPr>
        <p:txBody>
          <a:bodyPr>
            <a:noAutofit/>
          </a:bodyPr>
          <a:lstStyle/>
          <a:p>
            <a:r>
              <a:rPr lang="en-US" sz="2200" dirty="0"/>
              <a:t>Signature Generation</a:t>
            </a:r>
          </a:p>
          <a:p>
            <a:endParaRPr lang="en-US" sz="1800" dirty="0"/>
          </a:p>
          <a:p>
            <a:pPr>
              <a:buNone/>
            </a:pPr>
            <a:r>
              <a:rPr lang="en-US" sz="1800" dirty="0"/>
              <a:t>	The plaintext message is split into two parts: part C representing the data elements requiring confidentiality and part V representing the data elements presented in plaintext. Both the parts are signed. The signature is generated as follows: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	1. A random number k, 1 ≤ k ≤ n-1 is chosen.</a:t>
            </a:r>
          </a:p>
          <a:p>
            <a:pPr>
              <a:buNone/>
            </a:pPr>
            <a:r>
              <a:rPr lang="en-US" sz="1800" dirty="0"/>
              <a:t>	2. Calculate the point R on the curve (R = </a:t>
            </a:r>
            <a:r>
              <a:rPr lang="en-US" sz="1800" dirty="0" err="1"/>
              <a:t>kG</a:t>
            </a:r>
            <a:r>
              <a:rPr lang="en-US" sz="1800" dirty="0"/>
              <a:t>).</a:t>
            </a:r>
          </a:p>
          <a:p>
            <a:pPr>
              <a:buNone/>
            </a:pPr>
            <a:r>
              <a:rPr lang="en-US" sz="1800" dirty="0"/>
              <a:t>	3. Use point R and a symmetric encryption algorithm to get e = T</a:t>
            </a:r>
            <a:r>
              <a:rPr lang="en-US" sz="1800" baseline="-25000" dirty="0"/>
              <a:t>R</a:t>
            </a:r>
            <a:r>
              <a:rPr lang="en-US" sz="1800" dirty="0"/>
              <a:t>(C).</a:t>
            </a:r>
          </a:p>
          <a:p>
            <a:pPr>
              <a:buNone/>
            </a:pPr>
            <a:r>
              <a:rPr lang="en-US" sz="1800" dirty="0"/>
              <a:t>	4. Calculate a variable d such that </a:t>
            </a:r>
            <a:r>
              <a:rPr lang="pt-BR" sz="1800" i="1" dirty="0"/>
              <a:t>d</a:t>
            </a:r>
            <a:r>
              <a:rPr lang="pt-BR" sz="1800" dirty="0"/>
              <a:t> = </a:t>
            </a:r>
            <a:r>
              <a:rPr lang="pt-BR" sz="1800" i="1" dirty="0"/>
              <a:t>HASH</a:t>
            </a:r>
            <a:r>
              <a:rPr lang="pt-BR" sz="1800" dirty="0"/>
              <a:t>(</a:t>
            </a:r>
            <a:r>
              <a:rPr lang="pt-BR" sz="1800" i="1" dirty="0"/>
              <a:t>e</a:t>
            </a:r>
            <a:r>
              <a:rPr lang="pt-BR" sz="1800" dirty="0"/>
              <a:t> || </a:t>
            </a:r>
            <a:r>
              <a:rPr lang="pt-BR" sz="1800" i="1" dirty="0"/>
              <a:t>I</a:t>
            </a:r>
            <a:r>
              <a:rPr lang="pt-BR" sz="1800" i="1" baseline="-25000" dirty="0"/>
              <a:t>A</a:t>
            </a:r>
            <a:r>
              <a:rPr lang="pt-BR" sz="1800" dirty="0"/>
              <a:t> || </a:t>
            </a:r>
            <a:r>
              <a:rPr lang="pt-BR" sz="1800" i="1" dirty="0"/>
              <a:t>V</a:t>
            </a:r>
            <a:r>
              <a:rPr lang="pt-BR" sz="1800" dirty="0"/>
              <a:t>) </a:t>
            </a:r>
          </a:p>
          <a:p>
            <a:pPr>
              <a:buNone/>
            </a:pPr>
            <a:r>
              <a:rPr lang="pt-BR" sz="1800" dirty="0"/>
              <a:t>	where </a:t>
            </a:r>
            <a:r>
              <a:rPr lang="pt-BR" sz="1800" i="1" dirty="0"/>
              <a:t>I</a:t>
            </a:r>
            <a:r>
              <a:rPr lang="pt-BR" sz="1800" i="1" baseline="-25000" dirty="0"/>
              <a:t>A</a:t>
            </a:r>
            <a:r>
              <a:rPr lang="pt-BR" sz="1800" i="1" dirty="0"/>
              <a:t> </a:t>
            </a:r>
            <a:r>
              <a:rPr lang="pt-BR" sz="1800" dirty="0"/>
              <a:t>is the identity of the mailer terminal.</a:t>
            </a:r>
          </a:p>
          <a:p>
            <a:pPr>
              <a:buNone/>
            </a:pPr>
            <a:r>
              <a:rPr lang="pt-BR" sz="1800" dirty="0"/>
              <a:t>	5. Now calculate the other part of the signature s as follows: </a:t>
            </a:r>
            <a:r>
              <a:rPr lang="pt-BR" sz="1800" i="1" dirty="0"/>
              <a:t>s</a:t>
            </a:r>
            <a:r>
              <a:rPr lang="pt-BR" sz="1800" dirty="0"/>
              <a:t>= </a:t>
            </a:r>
            <a:r>
              <a:rPr lang="pt-BR" sz="1800" i="1" dirty="0"/>
              <a:t>ad</a:t>
            </a:r>
            <a:r>
              <a:rPr lang="pt-BR" sz="1800" dirty="0"/>
              <a:t> + </a:t>
            </a:r>
            <a:r>
              <a:rPr lang="pt-BR" sz="1800" i="1" dirty="0"/>
              <a:t>k</a:t>
            </a:r>
            <a:r>
              <a:rPr lang="pt-BR" sz="1800" dirty="0"/>
              <a:t>(mod </a:t>
            </a:r>
            <a:r>
              <a:rPr lang="pt-BR" sz="1800" i="1" dirty="0"/>
              <a:t>n</a:t>
            </a:r>
            <a:r>
              <a:rPr lang="pt-BR" sz="1800" dirty="0"/>
              <a:t>); where a is the private key of the sender.</a:t>
            </a:r>
          </a:p>
          <a:p>
            <a:pPr>
              <a:buNone/>
            </a:pPr>
            <a:endParaRPr lang="pt-BR" sz="1800" dirty="0"/>
          </a:p>
          <a:p>
            <a:pPr>
              <a:buNone/>
            </a:pPr>
            <a:r>
              <a:rPr lang="pt-BR" sz="1800" dirty="0"/>
              <a:t>	The signature pair (s,e) is transmitted together with the portion V of the plaintext.</a:t>
            </a:r>
            <a:endParaRPr lang="en-US" sz="1800" dirty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ECPVS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Signature Verification</a:t>
            </a:r>
          </a:p>
          <a:p>
            <a:endParaRPr lang="en-US" sz="2200" dirty="0"/>
          </a:p>
          <a:p>
            <a:pPr marL="962406" lvl="1" indent="-514350">
              <a:buAutoNum type="arabicPeriod"/>
            </a:pPr>
            <a:r>
              <a:rPr lang="en-US" sz="2200" dirty="0"/>
              <a:t>Retrieve Q</a:t>
            </a:r>
            <a:r>
              <a:rPr lang="en-US" sz="2200" baseline="-25000" dirty="0"/>
              <a:t>A</a:t>
            </a:r>
            <a:r>
              <a:rPr lang="en-US" sz="2200" dirty="0"/>
              <a:t> (Q</a:t>
            </a:r>
            <a:r>
              <a:rPr lang="en-US" sz="2200" baseline="-25000" dirty="0"/>
              <a:t>A</a:t>
            </a:r>
            <a:r>
              <a:rPr lang="en-US" sz="2200" dirty="0"/>
              <a:t> is mailer A’s public key)</a:t>
            </a:r>
          </a:p>
          <a:p>
            <a:pPr marL="962406" lvl="1" indent="-514350">
              <a:buAutoNum type="arabicPeriod"/>
            </a:pPr>
            <a:r>
              <a:rPr lang="en-US" sz="2200" dirty="0"/>
              <a:t>Calculate the variable d = </a:t>
            </a:r>
            <a:r>
              <a:rPr lang="pt-BR" sz="2200" i="1" dirty="0"/>
              <a:t>HASH</a:t>
            </a:r>
            <a:r>
              <a:rPr lang="pt-BR" sz="2200" dirty="0"/>
              <a:t>(</a:t>
            </a:r>
            <a:r>
              <a:rPr lang="pt-BR" sz="2200" i="1" dirty="0"/>
              <a:t>e</a:t>
            </a:r>
            <a:r>
              <a:rPr lang="pt-BR" sz="2200" dirty="0"/>
              <a:t> || </a:t>
            </a:r>
            <a:r>
              <a:rPr lang="pt-BR" sz="2200" i="1" dirty="0"/>
              <a:t>I</a:t>
            </a:r>
            <a:r>
              <a:rPr lang="pt-BR" sz="2200" i="1" baseline="-25000" dirty="0"/>
              <a:t>A</a:t>
            </a:r>
            <a:r>
              <a:rPr lang="pt-BR" sz="2200" dirty="0"/>
              <a:t> || </a:t>
            </a:r>
            <a:r>
              <a:rPr lang="pt-BR" sz="2200" i="1" dirty="0"/>
              <a:t>V</a:t>
            </a:r>
            <a:r>
              <a:rPr lang="pt-BR" sz="2200" dirty="0"/>
              <a:t>) using the same HASH algorithm as the one used for generating the signature.</a:t>
            </a:r>
          </a:p>
          <a:p>
            <a:pPr marL="962406" lvl="1" indent="-514350">
              <a:buAutoNum type="arabicPeriod"/>
            </a:pPr>
            <a:r>
              <a:rPr lang="pt-BR" sz="2200" dirty="0"/>
              <a:t>Compute U = sG – dQ</a:t>
            </a:r>
            <a:r>
              <a:rPr lang="pt-BR" sz="2200" baseline="-25000" dirty="0"/>
              <a:t>A</a:t>
            </a:r>
            <a:r>
              <a:rPr lang="pt-BR" sz="2200" dirty="0"/>
              <a:t>.</a:t>
            </a:r>
          </a:p>
          <a:p>
            <a:pPr marL="962406" lvl="1" indent="-514350">
              <a:buAutoNum type="arabicPeriod"/>
            </a:pPr>
            <a:r>
              <a:rPr lang="pt-BR" sz="2200" dirty="0"/>
              <a:t>Recover C = T</a:t>
            </a:r>
            <a:r>
              <a:rPr lang="pt-BR" sz="2200" baseline="-25000" dirty="0"/>
              <a:t>u</a:t>
            </a:r>
            <a:r>
              <a:rPr lang="pt-BR" sz="2200" baseline="30000" dirty="0"/>
              <a:t>-1</a:t>
            </a:r>
            <a:r>
              <a:rPr lang="pt-BR" sz="2200" dirty="0"/>
              <a:t>(e).</a:t>
            </a:r>
          </a:p>
          <a:p>
            <a:pPr marL="962406" lvl="1" indent="-514350">
              <a:buAutoNum type="arabicPeriod"/>
            </a:pPr>
            <a:r>
              <a:rPr lang="pt-BR" sz="2200" dirty="0"/>
              <a:t>Run a redundancy test on C. If the test fails, discard the message. Else, the plaintext is recovered.</a:t>
            </a:r>
          </a:p>
          <a:p>
            <a:pPr marL="962406" lvl="1" indent="-514350">
              <a:buNone/>
            </a:pPr>
            <a:r>
              <a:rPr lang="pt-BR" sz="2200" dirty="0"/>
              <a:t>We have, s = ad + k. Multiply by base point G to obtain sG = adG + kG which is dQ</a:t>
            </a:r>
            <a:r>
              <a:rPr lang="pt-BR" sz="2200" baseline="-25000" dirty="0"/>
              <a:t>A </a:t>
            </a:r>
            <a:r>
              <a:rPr lang="pt-BR" sz="2200" dirty="0"/>
              <a:t> + R</a:t>
            </a:r>
          </a:p>
          <a:p>
            <a:pPr marL="962406" lvl="1" indent="-514350">
              <a:buNone/>
            </a:pPr>
            <a:r>
              <a:rPr lang="pt-BR" sz="2200" dirty="0"/>
              <a:t>Therefore, R = sG – dQ</a:t>
            </a:r>
            <a:r>
              <a:rPr lang="pt-BR" sz="2200" baseline="-25000" dirty="0"/>
              <a:t>A   </a:t>
            </a:r>
            <a:r>
              <a:rPr lang="pt-BR" sz="2200" dirty="0"/>
              <a:t> which is U. Comparing the decrypted versions, m and m’ obtained using U and R, we ascertain the validity of the signature</a:t>
            </a:r>
          </a:p>
          <a:p>
            <a:pPr marL="962406" lvl="1" indent="-514350">
              <a:buNone/>
            </a:pPr>
            <a:endParaRPr lang="pt-BR" sz="2200" dirty="0"/>
          </a:p>
          <a:p>
            <a:pPr marL="962406" lvl="1" indent="-514350">
              <a:buNone/>
            </a:pPr>
            <a:endParaRPr lang="pt-BR" sz="2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100" dirty="0"/>
              <a:t>Elliptic Curve </a:t>
            </a:r>
            <a:r>
              <a:rPr lang="en-US" sz="4100" dirty="0" err="1"/>
              <a:t>Diffie</a:t>
            </a:r>
            <a:r>
              <a:rPr lang="en-US" sz="4100" dirty="0"/>
              <a:t>-Hellman (ECDH)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Elliptic curve variant of the key exchange </a:t>
            </a:r>
            <a:r>
              <a:rPr lang="en-US" dirty="0" err="1"/>
              <a:t>Diffie</a:t>
            </a:r>
            <a:r>
              <a:rPr lang="en-US" dirty="0"/>
              <a:t>-Hellman protocol.</a:t>
            </a:r>
          </a:p>
          <a:p>
            <a:endParaRPr lang="en-US" dirty="0"/>
          </a:p>
          <a:p>
            <a:r>
              <a:rPr lang="en-US" dirty="0"/>
              <a:t>Decide on domain parameters and come up with a Public/Private key pair</a:t>
            </a:r>
          </a:p>
          <a:p>
            <a:endParaRPr lang="en-US" dirty="0"/>
          </a:p>
          <a:p>
            <a:r>
              <a:rPr lang="en-US" dirty="0"/>
              <a:t>To obtain the private key, the attacker needs to solve the discrete log problem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ECDH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the key exchange takes place: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1. Alice and Bob publicly agree on an elliptic curve E over a large finite field F and a point P on that curve.</a:t>
            </a:r>
          </a:p>
          <a:p>
            <a:pPr>
              <a:buNone/>
            </a:pPr>
            <a:r>
              <a:rPr lang="en-US" dirty="0"/>
              <a:t>	2. Alice and Bob each privately choose large random integers, denoted a and b</a:t>
            </a:r>
          </a:p>
          <a:p>
            <a:pPr>
              <a:buNone/>
            </a:pPr>
            <a:r>
              <a:rPr lang="en-US" dirty="0"/>
              <a:t>	3. Using elliptic curve point-addition, Alice computes </a:t>
            </a:r>
            <a:r>
              <a:rPr lang="en-US" dirty="0" err="1"/>
              <a:t>aP</a:t>
            </a:r>
            <a:r>
              <a:rPr lang="en-US" dirty="0"/>
              <a:t> on E and sends it to Bob. Bob computes </a:t>
            </a:r>
            <a:r>
              <a:rPr lang="en-US" dirty="0" err="1"/>
              <a:t>bP</a:t>
            </a:r>
            <a:r>
              <a:rPr lang="en-US" dirty="0"/>
              <a:t> on E and sends it to Alice.</a:t>
            </a:r>
          </a:p>
          <a:p>
            <a:pPr>
              <a:buNone/>
            </a:pPr>
            <a:r>
              <a:rPr lang="en-US" dirty="0"/>
              <a:t>	4. Both Alice and Bob can now compute the point </a:t>
            </a:r>
            <a:r>
              <a:rPr lang="en-US" dirty="0" err="1"/>
              <a:t>abP</a:t>
            </a:r>
            <a:r>
              <a:rPr lang="en-US" dirty="0"/>
              <a:t> Alice </a:t>
            </a:r>
            <a:r>
              <a:rPr lang="en-US"/>
              <a:t>by multiplying </a:t>
            </a:r>
            <a:r>
              <a:rPr lang="en-US" dirty="0"/>
              <a:t>the received value of </a:t>
            </a:r>
            <a:r>
              <a:rPr lang="en-US" dirty="0" err="1"/>
              <a:t>bP</a:t>
            </a:r>
            <a:r>
              <a:rPr lang="en-US" dirty="0"/>
              <a:t> by her secret number a and Bob vice-versa.</a:t>
            </a:r>
          </a:p>
          <a:p>
            <a:pPr>
              <a:buNone/>
            </a:pPr>
            <a:r>
              <a:rPr lang="en-US" dirty="0"/>
              <a:t>	5. Alice and Bob agree that the x coordinate of this point will be their shared secret value.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Addition Law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7447" y="1618487"/>
            <a:ext cx="4277106" cy="432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sz="2200" dirty="0"/>
              <a:t>Shorter Key Length</a:t>
            </a:r>
          </a:p>
          <a:p>
            <a:pPr lvl="2"/>
            <a:r>
              <a:rPr lang="en-US" dirty="0"/>
              <a:t>Same level of security as RSA achieved at a much shorter key length</a:t>
            </a:r>
          </a:p>
          <a:p>
            <a:pPr lvl="1"/>
            <a:r>
              <a:rPr lang="en-US" sz="2200" dirty="0"/>
              <a:t>Better Security</a:t>
            </a:r>
          </a:p>
          <a:p>
            <a:pPr lvl="2"/>
            <a:r>
              <a:rPr lang="en-US" dirty="0"/>
              <a:t>Secure because of the ECDLP</a:t>
            </a:r>
          </a:p>
          <a:p>
            <a:pPr lvl="2"/>
            <a:r>
              <a:rPr lang="en-US" dirty="0"/>
              <a:t>Higher security per key-bit than RSA</a:t>
            </a:r>
          </a:p>
          <a:p>
            <a:pPr lvl="1"/>
            <a:r>
              <a:rPr lang="en-US" sz="2200" dirty="0"/>
              <a:t>Higher Performance</a:t>
            </a:r>
          </a:p>
          <a:p>
            <a:pPr lvl="2"/>
            <a:r>
              <a:rPr lang="en-US" dirty="0"/>
              <a:t>Shorter key-length ensures lesser power requirement – suitable in wireless sensor applications and low power devices</a:t>
            </a:r>
          </a:p>
          <a:p>
            <a:pPr lvl="2"/>
            <a:r>
              <a:rPr lang="en-US" dirty="0"/>
              <a:t>More computation per bit but overall lesser computational expense or complexity due to lesser number of key bits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  <a:p>
            <a:pPr lvl="1"/>
            <a:r>
              <a:rPr lang="en-US" sz="2200" dirty="0"/>
              <a:t>Relatively newer field</a:t>
            </a:r>
          </a:p>
          <a:p>
            <a:pPr lvl="2"/>
            <a:r>
              <a:rPr lang="en-US" dirty="0"/>
              <a:t>Idea prevails that all the aspects of the topic may not have been explored yet – possibly unknown vulnerabilities</a:t>
            </a:r>
          </a:p>
          <a:p>
            <a:pPr lvl="2"/>
            <a:r>
              <a:rPr lang="en-US" dirty="0"/>
              <a:t>Doesn’t have widespread usage</a:t>
            </a:r>
          </a:p>
          <a:p>
            <a:pPr lvl="1"/>
            <a:r>
              <a:rPr lang="en-US" sz="2200" dirty="0"/>
              <a:t>Not perfect</a:t>
            </a:r>
          </a:p>
          <a:p>
            <a:pPr lvl="2"/>
            <a:r>
              <a:rPr lang="en-US" dirty="0"/>
              <a:t>Attacks still exist that can solve ECC (112 bit key length has been publicly broken)</a:t>
            </a:r>
          </a:p>
          <a:p>
            <a:pPr lvl="2"/>
            <a:r>
              <a:rPr lang="en-US" dirty="0"/>
              <a:t>Well known attacks are the Pollard’s Rho attack (complexity O(√n) ), </a:t>
            </a:r>
            <a:r>
              <a:rPr lang="en-US" dirty="0" err="1"/>
              <a:t>Pohlig’s</a:t>
            </a:r>
            <a:r>
              <a:rPr lang="en-US" dirty="0"/>
              <a:t> attack, Baby </a:t>
            </a:r>
            <a:r>
              <a:rPr lang="en-US" dirty="0" err="1"/>
              <a:t>Step,Giant</a:t>
            </a:r>
            <a:r>
              <a:rPr lang="en-US" dirty="0"/>
              <a:t> Step etc</a:t>
            </a:r>
          </a:p>
          <a:p>
            <a:pPr lvl="2"/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dn.arstechnica.net/wp-content/uploads/2013/10/elliptic-curve-crypt-image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" y="1759653"/>
            <a:ext cx="3895725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713754" y="4341315"/>
            <a:ext cx="157018" cy="15701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923636" y="4490130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P(x</a:t>
            </a:r>
            <a:r>
              <a:rPr lang="tr-TR" baseline="-25000" dirty="0"/>
              <a:t>1</a:t>
            </a:r>
            <a:r>
              <a:rPr lang="tr-TR" dirty="0"/>
              <a:t>, y</a:t>
            </a:r>
            <a:r>
              <a:rPr lang="tr-TR" baseline="-25000" dirty="0"/>
              <a:t>1</a:t>
            </a:r>
            <a:r>
              <a:rPr lang="tr-TR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5600" y="3164712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Q(x</a:t>
            </a:r>
            <a:r>
              <a:rPr lang="tr-TR" baseline="-25000" dirty="0"/>
              <a:t>2</a:t>
            </a:r>
            <a:r>
              <a:rPr lang="tr-TR" dirty="0"/>
              <a:t>, y</a:t>
            </a:r>
            <a:r>
              <a:rPr lang="tr-TR" baseline="-25000" dirty="0"/>
              <a:t>2</a:t>
            </a:r>
            <a:r>
              <a:rPr lang="tr-TR" dirty="0"/>
              <a:t>)</a:t>
            </a:r>
          </a:p>
        </p:txBody>
      </p:sp>
      <p:sp>
        <p:nvSpPr>
          <p:cNvPr id="9" name="Oval 8"/>
          <p:cNvSpPr/>
          <p:nvPr/>
        </p:nvSpPr>
        <p:spPr>
          <a:xfrm>
            <a:off x="3096541" y="2941250"/>
            <a:ext cx="157018" cy="15701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050587" y="1507787"/>
            <a:ext cx="3570051" cy="368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087141" y="1920170"/>
            <a:ext cx="157018" cy="15701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TextBox 14"/>
          <p:cNvSpPr txBox="1"/>
          <p:nvPr/>
        </p:nvSpPr>
        <p:spPr>
          <a:xfrm>
            <a:off x="4381500" y="1814013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-R(x</a:t>
            </a:r>
            <a:r>
              <a:rPr lang="tr-TR" baseline="-25000" dirty="0"/>
              <a:t>3</a:t>
            </a:r>
            <a:r>
              <a:rPr lang="tr-TR" dirty="0"/>
              <a:t>, -y</a:t>
            </a:r>
            <a:r>
              <a:rPr lang="tr-TR" baseline="-25000" dirty="0"/>
              <a:t>3</a:t>
            </a:r>
            <a:r>
              <a:rPr lang="tr-TR" dirty="0"/>
              <a:t>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162648" y="1561533"/>
            <a:ext cx="0" cy="4415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084139" y="5289418"/>
            <a:ext cx="157018" cy="15701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TextBox 20"/>
          <p:cNvSpPr txBox="1"/>
          <p:nvPr/>
        </p:nvSpPr>
        <p:spPr>
          <a:xfrm>
            <a:off x="4237057" y="5165831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R(x</a:t>
            </a:r>
            <a:r>
              <a:rPr lang="tr-TR" baseline="-25000" dirty="0"/>
              <a:t>3</a:t>
            </a:r>
            <a:r>
              <a:rPr lang="tr-TR" dirty="0"/>
              <a:t>, y</a:t>
            </a:r>
            <a:r>
              <a:rPr lang="tr-TR" baseline="-25000" dirty="0"/>
              <a:t>3</a:t>
            </a:r>
            <a:r>
              <a:rPr lang="tr-TR" dirty="0"/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55149" y="1249709"/>
            <a:ext cx="11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y = 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x + 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μ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61018" y="97271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Points</a:t>
            </a:r>
            <a:r>
              <a:rPr lang="tr-TR" dirty="0"/>
              <a:t> P </a:t>
            </a:r>
            <a:r>
              <a:rPr lang="tr-TR" dirty="0" err="1"/>
              <a:t>and</a:t>
            </a:r>
            <a:r>
              <a:rPr lang="tr-TR" dirty="0"/>
              <a:t> –R </a:t>
            </a:r>
            <a:r>
              <a:rPr lang="tr-TR" dirty="0" err="1"/>
              <a:t>are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blue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,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must</a:t>
            </a:r>
            <a:r>
              <a:rPr lang="tr-TR" dirty="0"/>
              <a:t> </a:t>
            </a:r>
            <a:r>
              <a:rPr lang="tr-TR" dirty="0" err="1"/>
              <a:t>satisfy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y = </a:t>
            </a:r>
            <a:r>
              <a:rPr lang="el-GR" dirty="0"/>
              <a:t>β </a:t>
            </a:r>
            <a:r>
              <a:rPr lang="tr-TR" dirty="0"/>
              <a:t>x + </a:t>
            </a:r>
            <a:r>
              <a:rPr lang="el-GR" dirty="0"/>
              <a:t>μ </a:t>
            </a:r>
            <a:r>
              <a:rPr lang="tr-TR" dirty="0" err="1"/>
              <a:t>equation</a:t>
            </a:r>
            <a:endParaRPr lang="tr-TR" dirty="0"/>
          </a:p>
        </p:txBody>
      </p:sp>
      <p:sp>
        <p:nvSpPr>
          <p:cNvPr id="3" name="TextBox 2"/>
          <p:cNvSpPr txBox="1"/>
          <p:nvPr/>
        </p:nvSpPr>
        <p:spPr>
          <a:xfrm>
            <a:off x="6945992" y="1988449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P</a:t>
            </a:r>
          </a:p>
          <a:p>
            <a:r>
              <a:rPr lang="tr-TR" dirty="0"/>
              <a:t>y</a:t>
            </a:r>
            <a:r>
              <a:rPr lang="tr-TR" baseline="-25000" dirty="0"/>
              <a:t>1</a:t>
            </a:r>
            <a:r>
              <a:rPr lang="tr-TR" dirty="0"/>
              <a:t> = </a:t>
            </a:r>
            <a:r>
              <a:rPr lang="el-GR" dirty="0"/>
              <a:t>β</a:t>
            </a:r>
            <a:r>
              <a:rPr lang="tr-TR" dirty="0"/>
              <a:t>.x</a:t>
            </a:r>
            <a:r>
              <a:rPr lang="tr-TR" baseline="-25000" dirty="0"/>
              <a:t>1</a:t>
            </a:r>
            <a:r>
              <a:rPr lang="tr-TR" dirty="0"/>
              <a:t> + </a:t>
            </a:r>
            <a:r>
              <a:rPr lang="el-GR" dirty="0"/>
              <a:t>μ</a:t>
            </a:r>
            <a:endParaRPr lang="tr-TR" dirty="0"/>
          </a:p>
        </p:txBody>
      </p:sp>
      <p:sp>
        <p:nvSpPr>
          <p:cNvPr id="18" name="TextBox 17"/>
          <p:cNvSpPr txBox="1"/>
          <p:nvPr/>
        </p:nvSpPr>
        <p:spPr>
          <a:xfrm>
            <a:off x="9605818" y="1998679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-R</a:t>
            </a:r>
          </a:p>
          <a:p>
            <a:r>
              <a:rPr lang="tr-TR" dirty="0"/>
              <a:t>-y</a:t>
            </a:r>
            <a:r>
              <a:rPr lang="tr-TR" baseline="-25000" dirty="0"/>
              <a:t>3</a:t>
            </a:r>
            <a:r>
              <a:rPr lang="tr-TR" dirty="0"/>
              <a:t> = </a:t>
            </a:r>
            <a:r>
              <a:rPr lang="el-GR" dirty="0"/>
              <a:t>β</a:t>
            </a:r>
            <a:r>
              <a:rPr lang="tr-TR" dirty="0"/>
              <a:t>.x</a:t>
            </a:r>
            <a:r>
              <a:rPr lang="tr-TR" baseline="-25000" dirty="0"/>
              <a:t>3</a:t>
            </a:r>
            <a:r>
              <a:rPr lang="tr-TR" dirty="0"/>
              <a:t> + </a:t>
            </a:r>
            <a:r>
              <a:rPr lang="el-GR" dirty="0"/>
              <a:t>μ 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6932456" y="2728936"/>
            <a:ext cx="154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 μ</a:t>
            </a:r>
            <a:r>
              <a:rPr lang="tr-TR" dirty="0"/>
              <a:t> = y</a:t>
            </a:r>
            <a:r>
              <a:rPr lang="tr-TR" baseline="-25000" dirty="0"/>
              <a:t>1</a:t>
            </a:r>
            <a:r>
              <a:rPr lang="tr-TR" dirty="0"/>
              <a:t> - </a:t>
            </a:r>
            <a:r>
              <a:rPr lang="el-GR" dirty="0"/>
              <a:t>β</a:t>
            </a:r>
            <a:r>
              <a:rPr lang="tr-TR" dirty="0"/>
              <a:t>.x</a:t>
            </a:r>
            <a:r>
              <a:rPr lang="tr-TR" baseline="-25000" dirty="0"/>
              <a:t>1</a:t>
            </a:r>
            <a:endParaRPr lang="tr-TR" dirty="0"/>
          </a:p>
        </p:txBody>
      </p:sp>
      <p:sp>
        <p:nvSpPr>
          <p:cNvPr id="12" name="Rectangle 11"/>
          <p:cNvSpPr/>
          <p:nvPr/>
        </p:nvSpPr>
        <p:spPr>
          <a:xfrm>
            <a:off x="9596581" y="2728936"/>
            <a:ext cx="2530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-y</a:t>
            </a:r>
            <a:r>
              <a:rPr lang="tr-TR" baseline="-25000" dirty="0"/>
              <a:t>3</a:t>
            </a:r>
            <a:r>
              <a:rPr lang="tr-TR" dirty="0"/>
              <a:t> = </a:t>
            </a:r>
            <a:r>
              <a:rPr lang="el-GR" dirty="0"/>
              <a:t>β</a:t>
            </a:r>
            <a:r>
              <a:rPr lang="tr-TR" dirty="0"/>
              <a:t>.x</a:t>
            </a:r>
            <a:r>
              <a:rPr lang="tr-TR" baseline="-25000" dirty="0"/>
              <a:t>3</a:t>
            </a:r>
            <a:r>
              <a:rPr lang="tr-TR" dirty="0"/>
              <a:t> + (y</a:t>
            </a:r>
            <a:r>
              <a:rPr lang="tr-TR" baseline="-25000" dirty="0"/>
              <a:t>1</a:t>
            </a:r>
            <a:r>
              <a:rPr lang="tr-TR" dirty="0"/>
              <a:t> - </a:t>
            </a:r>
            <a:r>
              <a:rPr lang="el-GR" dirty="0"/>
              <a:t>β</a:t>
            </a:r>
            <a:r>
              <a:rPr lang="tr-TR" dirty="0"/>
              <a:t>.x</a:t>
            </a:r>
            <a:r>
              <a:rPr lang="tr-TR" baseline="-25000" dirty="0"/>
              <a:t>1</a:t>
            </a:r>
            <a:r>
              <a:rPr lang="tr-TR" dirty="0"/>
              <a:t>)</a:t>
            </a:r>
            <a:r>
              <a:rPr lang="el-GR" dirty="0"/>
              <a:t> </a:t>
            </a:r>
            <a:endParaRPr lang="tr-TR" dirty="0"/>
          </a:p>
        </p:txBody>
      </p:sp>
      <p:cxnSp>
        <p:nvCxnSpPr>
          <p:cNvPr id="16" name="Straight Arrow Connector 15"/>
          <p:cNvCxnSpPr>
            <a:stCxn id="10" idx="3"/>
            <a:endCxn id="12" idx="1"/>
          </p:cNvCxnSpPr>
          <p:nvPr/>
        </p:nvCxnSpPr>
        <p:spPr>
          <a:xfrm>
            <a:off x="8474682" y="2913602"/>
            <a:ext cx="1121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61237" y="3167807"/>
            <a:ext cx="2530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y</a:t>
            </a:r>
            <a:r>
              <a:rPr lang="tr-TR" baseline="-25000" dirty="0"/>
              <a:t>3</a:t>
            </a:r>
            <a:r>
              <a:rPr lang="tr-TR" dirty="0"/>
              <a:t> = -</a:t>
            </a:r>
            <a:r>
              <a:rPr lang="el-GR" dirty="0"/>
              <a:t>β</a:t>
            </a:r>
            <a:r>
              <a:rPr lang="tr-TR" dirty="0"/>
              <a:t>.x</a:t>
            </a:r>
            <a:r>
              <a:rPr lang="tr-TR" baseline="-25000" dirty="0"/>
              <a:t>3</a:t>
            </a:r>
            <a:r>
              <a:rPr lang="tr-TR" dirty="0"/>
              <a:t> - y</a:t>
            </a:r>
            <a:r>
              <a:rPr lang="tr-TR" baseline="-25000" dirty="0"/>
              <a:t>1</a:t>
            </a:r>
            <a:r>
              <a:rPr lang="tr-TR" dirty="0"/>
              <a:t> + </a:t>
            </a:r>
            <a:r>
              <a:rPr lang="el-GR" dirty="0"/>
              <a:t>β</a:t>
            </a:r>
            <a:r>
              <a:rPr lang="tr-TR" dirty="0"/>
              <a:t>.x</a:t>
            </a:r>
            <a:r>
              <a:rPr lang="tr-TR" baseline="-25000" dirty="0"/>
              <a:t>1</a:t>
            </a:r>
            <a:r>
              <a:rPr lang="el-GR" dirty="0"/>
              <a:t> </a:t>
            </a:r>
            <a:endParaRPr lang="tr-TR" dirty="0"/>
          </a:p>
        </p:txBody>
      </p:sp>
      <p:sp>
        <p:nvSpPr>
          <p:cNvPr id="26" name="Rectangle 25"/>
          <p:cNvSpPr/>
          <p:nvPr/>
        </p:nvSpPr>
        <p:spPr>
          <a:xfrm>
            <a:off x="9661237" y="3561013"/>
            <a:ext cx="2530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y</a:t>
            </a:r>
            <a:r>
              <a:rPr lang="tr-TR" baseline="-25000" dirty="0"/>
              <a:t>3</a:t>
            </a:r>
            <a:r>
              <a:rPr lang="tr-TR" dirty="0"/>
              <a:t> = </a:t>
            </a:r>
            <a:r>
              <a:rPr lang="el-GR" dirty="0"/>
              <a:t>β</a:t>
            </a:r>
            <a:r>
              <a:rPr lang="tr-TR" dirty="0"/>
              <a:t>.(x</a:t>
            </a:r>
            <a:r>
              <a:rPr lang="tr-TR" baseline="-25000" dirty="0"/>
              <a:t>1</a:t>
            </a:r>
            <a:r>
              <a:rPr lang="tr-TR" dirty="0"/>
              <a:t> - x</a:t>
            </a:r>
            <a:r>
              <a:rPr lang="tr-TR" baseline="-25000" dirty="0"/>
              <a:t>3</a:t>
            </a:r>
            <a:r>
              <a:rPr lang="tr-TR" dirty="0"/>
              <a:t>) - y</a:t>
            </a:r>
            <a:r>
              <a:rPr lang="tr-TR" baseline="-25000" dirty="0"/>
              <a:t>1</a:t>
            </a:r>
            <a:r>
              <a:rPr lang="tr-TR" dirty="0"/>
              <a:t>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63164" y="4766198"/>
            <a:ext cx="32650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/>
              <a:t>y</a:t>
            </a:r>
            <a:r>
              <a:rPr lang="tr-TR" sz="2800" b="1" baseline="-25000" dirty="0"/>
              <a:t>3</a:t>
            </a:r>
            <a:r>
              <a:rPr lang="tr-TR" sz="2800" b="1" dirty="0"/>
              <a:t> = </a:t>
            </a:r>
            <a:r>
              <a:rPr lang="el-GR" sz="2800" b="1" dirty="0"/>
              <a:t>β</a:t>
            </a:r>
            <a:r>
              <a:rPr lang="tr-TR" sz="2800" b="1" dirty="0"/>
              <a:t>.(x</a:t>
            </a:r>
            <a:r>
              <a:rPr lang="tr-TR" sz="2800" b="1" baseline="-25000" dirty="0"/>
              <a:t>1</a:t>
            </a:r>
            <a:r>
              <a:rPr lang="tr-TR" sz="2800" b="1" dirty="0"/>
              <a:t> - x</a:t>
            </a:r>
            <a:r>
              <a:rPr lang="tr-TR" sz="2800" b="1" baseline="-25000" dirty="0"/>
              <a:t>3</a:t>
            </a:r>
            <a:r>
              <a:rPr lang="tr-TR" sz="2800" b="1" dirty="0"/>
              <a:t>) - y</a:t>
            </a:r>
            <a:r>
              <a:rPr lang="tr-TR" sz="2800" b="1" baseline="-25000" dirty="0"/>
              <a:t>1</a:t>
            </a:r>
            <a:r>
              <a:rPr lang="tr-TR" sz="2800" b="1" dirty="0"/>
              <a:t>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979864" y="5410788"/>
            <a:ext cx="2530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β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x</a:t>
            </a:r>
            <a:r>
              <a:rPr lang="tr-TR" baseline="-25000" dirty="0"/>
              <a:t>3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unknown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766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 animBg="1"/>
      <p:bldP spid="14" grpId="0" animBg="1"/>
      <p:bldP spid="15" grpId="0"/>
      <p:bldP spid="20" grpId="0" animBg="1"/>
      <p:bldP spid="21" grpId="0"/>
      <p:bldP spid="23" grpId="0"/>
      <p:bldP spid="2" grpId="0"/>
      <p:bldP spid="3" grpId="0"/>
      <p:bldP spid="18" grpId="0"/>
      <p:bldP spid="10" grpId="0"/>
      <p:bldP spid="12" grpId="0"/>
      <p:bldP spid="25" grpId="0"/>
      <p:bldP spid="26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cdn.arstechnica.net/wp-content/uploads/2013/10/elliptic-curve-crypt-image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" y="1759653"/>
            <a:ext cx="3895725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1713754" y="4341315"/>
            <a:ext cx="157018" cy="15701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923636" y="4490130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P(x</a:t>
            </a:r>
            <a:r>
              <a:rPr lang="tr-TR" baseline="-25000" dirty="0"/>
              <a:t>1</a:t>
            </a:r>
            <a:r>
              <a:rPr lang="tr-TR" dirty="0"/>
              <a:t>, y</a:t>
            </a:r>
            <a:r>
              <a:rPr lang="tr-TR" baseline="-25000" dirty="0"/>
              <a:t>1</a:t>
            </a:r>
            <a:r>
              <a:rPr lang="tr-TR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5600" y="3164712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Q(x</a:t>
            </a:r>
            <a:r>
              <a:rPr lang="tr-TR" baseline="-25000" dirty="0"/>
              <a:t>2</a:t>
            </a:r>
            <a:r>
              <a:rPr lang="tr-TR" dirty="0"/>
              <a:t>, y</a:t>
            </a:r>
            <a:r>
              <a:rPr lang="tr-TR" baseline="-25000" dirty="0"/>
              <a:t>2</a:t>
            </a:r>
            <a:r>
              <a:rPr lang="tr-TR" dirty="0"/>
              <a:t>)</a:t>
            </a:r>
          </a:p>
        </p:txBody>
      </p:sp>
      <p:sp>
        <p:nvSpPr>
          <p:cNvPr id="9" name="Oval 8"/>
          <p:cNvSpPr/>
          <p:nvPr/>
        </p:nvSpPr>
        <p:spPr>
          <a:xfrm>
            <a:off x="3096541" y="2941250"/>
            <a:ext cx="157018" cy="15701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050587" y="1507787"/>
            <a:ext cx="3570051" cy="368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087141" y="1920170"/>
            <a:ext cx="157018" cy="15701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4381500" y="1814013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-R(x</a:t>
            </a:r>
            <a:r>
              <a:rPr lang="tr-TR" baseline="-25000" dirty="0"/>
              <a:t>3</a:t>
            </a:r>
            <a:r>
              <a:rPr lang="tr-TR" dirty="0"/>
              <a:t>, -y</a:t>
            </a:r>
            <a:r>
              <a:rPr lang="tr-TR" baseline="-25000" dirty="0"/>
              <a:t>3</a:t>
            </a:r>
            <a:r>
              <a:rPr lang="tr-TR" dirty="0"/>
              <a:t>)</a:t>
            </a:r>
          </a:p>
        </p:txBody>
      </p:sp>
      <p:sp>
        <p:nvSpPr>
          <p:cNvPr id="13" name="Oval 12"/>
          <p:cNvSpPr/>
          <p:nvPr/>
        </p:nvSpPr>
        <p:spPr>
          <a:xfrm>
            <a:off x="4084139" y="5289418"/>
            <a:ext cx="157018" cy="15701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4237057" y="5165831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R(x</a:t>
            </a:r>
            <a:r>
              <a:rPr lang="tr-TR" baseline="-25000" dirty="0"/>
              <a:t>3</a:t>
            </a:r>
            <a:r>
              <a:rPr lang="tr-TR" dirty="0"/>
              <a:t>, y</a:t>
            </a:r>
            <a:r>
              <a:rPr lang="tr-TR" baseline="-25000" dirty="0"/>
              <a:t>3</a:t>
            </a:r>
            <a:r>
              <a:rPr lang="tr-TR" dirty="0"/>
              <a:t>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162648" y="1561533"/>
            <a:ext cx="0" cy="4415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620638" y="1178475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y = 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β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x + 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μ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7272" y="2372568"/>
            <a:ext cx="15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C00000"/>
                </a:solidFill>
              </a:rPr>
              <a:t>y</a:t>
            </a:r>
            <a:r>
              <a:rPr lang="tr-TR" baseline="30000" dirty="0">
                <a:solidFill>
                  <a:srgbClr val="C00000"/>
                </a:solidFill>
              </a:rPr>
              <a:t>2</a:t>
            </a:r>
            <a:r>
              <a:rPr lang="tr-TR" dirty="0">
                <a:solidFill>
                  <a:srgbClr val="C00000"/>
                </a:solidFill>
              </a:rPr>
              <a:t> = x</a:t>
            </a:r>
            <a:r>
              <a:rPr lang="tr-TR" baseline="30000" dirty="0">
                <a:solidFill>
                  <a:srgbClr val="C00000"/>
                </a:solidFill>
              </a:rPr>
              <a:t>3</a:t>
            </a:r>
            <a:r>
              <a:rPr lang="tr-TR" dirty="0">
                <a:solidFill>
                  <a:srgbClr val="C00000"/>
                </a:solidFill>
              </a:rPr>
              <a:t> + </a:t>
            </a:r>
            <a:r>
              <a:rPr lang="tr-TR" dirty="0" err="1">
                <a:solidFill>
                  <a:srgbClr val="C00000"/>
                </a:solidFill>
              </a:rPr>
              <a:t>ax</a:t>
            </a:r>
            <a:r>
              <a:rPr lang="tr-TR" dirty="0">
                <a:solidFill>
                  <a:srgbClr val="C00000"/>
                </a:solidFill>
              </a:rPr>
              <a:t> + 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77452" y="833063"/>
            <a:ext cx="465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y</a:t>
            </a:r>
            <a:r>
              <a:rPr lang="tr-TR" baseline="30000" dirty="0"/>
              <a:t>2</a:t>
            </a:r>
            <a:r>
              <a:rPr lang="tr-TR" dirty="0"/>
              <a:t> = x</a:t>
            </a:r>
            <a:r>
              <a:rPr lang="tr-TR" baseline="30000" dirty="0"/>
              <a:t>3</a:t>
            </a:r>
            <a:r>
              <a:rPr lang="tr-TR" dirty="0"/>
              <a:t> + </a:t>
            </a:r>
            <a:r>
              <a:rPr lang="tr-TR" dirty="0" err="1"/>
              <a:t>ax</a:t>
            </a:r>
            <a:r>
              <a:rPr lang="tr-TR" dirty="0"/>
              <a:t> + b		y =</a:t>
            </a:r>
            <a:r>
              <a:rPr lang="el-GR" dirty="0"/>
              <a:t> β </a:t>
            </a:r>
            <a:r>
              <a:rPr lang="tr-TR" dirty="0"/>
              <a:t>x + </a:t>
            </a:r>
            <a:r>
              <a:rPr lang="el-GR" dirty="0"/>
              <a:t>μ</a:t>
            </a:r>
            <a:endParaRPr lang="tr-TR" dirty="0"/>
          </a:p>
        </p:txBody>
      </p:sp>
      <p:sp>
        <p:nvSpPr>
          <p:cNvPr id="20" name="Rectangle 19"/>
          <p:cNvSpPr/>
          <p:nvPr/>
        </p:nvSpPr>
        <p:spPr>
          <a:xfrm>
            <a:off x="6730184" y="1238043"/>
            <a:ext cx="250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(</a:t>
            </a:r>
            <a:r>
              <a:rPr lang="el-GR" dirty="0"/>
              <a:t>β </a:t>
            </a:r>
            <a:r>
              <a:rPr lang="tr-TR" dirty="0"/>
              <a:t>x + </a:t>
            </a:r>
            <a:r>
              <a:rPr lang="el-GR" dirty="0"/>
              <a:t>μ</a:t>
            </a:r>
            <a:r>
              <a:rPr lang="tr-TR" dirty="0"/>
              <a:t>)</a:t>
            </a:r>
            <a:r>
              <a:rPr lang="tr-TR" baseline="30000" dirty="0"/>
              <a:t>2</a:t>
            </a:r>
            <a:r>
              <a:rPr lang="tr-TR" dirty="0"/>
              <a:t> = x</a:t>
            </a:r>
            <a:r>
              <a:rPr lang="tr-TR" baseline="30000" dirty="0"/>
              <a:t>3</a:t>
            </a:r>
            <a:r>
              <a:rPr lang="tr-TR" dirty="0"/>
              <a:t> + </a:t>
            </a:r>
            <a:r>
              <a:rPr lang="tr-TR" dirty="0" err="1"/>
              <a:t>ax</a:t>
            </a:r>
            <a:r>
              <a:rPr lang="tr-TR" dirty="0"/>
              <a:t> + 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77452" y="1666473"/>
            <a:ext cx="3744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β</a:t>
            </a:r>
            <a:r>
              <a:rPr lang="tr-TR" baseline="30000" dirty="0"/>
              <a:t>2</a:t>
            </a:r>
            <a:r>
              <a:rPr lang="el-GR" dirty="0"/>
              <a:t> </a:t>
            </a:r>
            <a:r>
              <a:rPr lang="tr-TR" dirty="0"/>
              <a:t>x</a:t>
            </a:r>
            <a:r>
              <a:rPr lang="tr-TR" baseline="30000" dirty="0"/>
              <a:t>2</a:t>
            </a:r>
            <a:r>
              <a:rPr lang="tr-TR" dirty="0"/>
              <a:t> + </a:t>
            </a:r>
            <a:r>
              <a:rPr lang="el-GR" dirty="0"/>
              <a:t>μ</a:t>
            </a:r>
            <a:r>
              <a:rPr lang="tr-TR" baseline="30000" dirty="0"/>
              <a:t>2</a:t>
            </a:r>
            <a:r>
              <a:rPr lang="tr-TR" dirty="0"/>
              <a:t> + 2 </a:t>
            </a:r>
            <a:r>
              <a:rPr lang="el-GR" dirty="0"/>
              <a:t>βμ</a:t>
            </a:r>
            <a:r>
              <a:rPr lang="tr-TR"/>
              <a:t>x </a:t>
            </a:r>
            <a:r>
              <a:rPr lang="tr-TR" dirty="0"/>
              <a:t>= x</a:t>
            </a:r>
            <a:r>
              <a:rPr lang="tr-TR" baseline="30000" dirty="0"/>
              <a:t>3</a:t>
            </a:r>
            <a:r>
              <a:rPr lang="tr-TR" dirty="0"/>
              <a:t> + </a:t>
            </a:r>
            <a:r>
              <a:rPr lang="tr-TR" dirty="0" err="1"/>
              <a:t>ax</a:t>
            </a:r>
            <a:r>
              <a:rPr lang="tr-TR" dirty="0"/>
              <a:t> + 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777452" y="2094903"/>
            <a:ext cx="3744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x</a:t>
            </a:r>
            <a:r>
              <a:rPr lang="tr-TR" baseline="30000" dirty="0"/>
              <a:t>3</a:t>
            </a:r>
            <a:r>
              <a:rPr lang="tr-TR" dirty="0"/>
              <a:t> - </a:t>
            </a:r>
            <a:r>
              <a:rPr lang="el-GR" dirty="0"/>
              <a:t>β</a:t>
            </a:r>
            <a:r>
              <a:rPr lang="tr-TR" baseline="30000" dirty="0"/>
              <a:t>2</a:t>
            </a:r>
            <a:r>
              <a:rPr lang="el-GR" dirty="0"/>
              <a:t> </a:t>
            </a:r>
            <a:r>
              <a:rPr lang="tr-TR" dirty="0"/>
              <a:t>x</a:t>
            </a:r>
            <a:r>
              <a:rPr lang="tr-TR" baseline="30000" dirty="0"/>
              <a:t>2</a:t>
            </a:r>
            <a:r>
              <a:rPr lang="tr-TR" dirty="0"/>
              <a:t> + </a:t>
            </a:r>
            <a:r>
              <a:rPr lang="tr-TR" dirty="0" err="1"/>
              <a:t>ax</a:t>
            </a:r>
            <a:r>
              <a:rPr lang="tr-TR" dirty="0"/>
              <a:t> - 2 </a:t>
            </a:r>
            <a:r>
              <a:rPr lang="el-GR" dirty="0"/>
              <a:t>β μ</a:t>
            </a:r>
            <a:r>
              <a:rPr lang="tr-TR" dirty="0"/>
              <a:t> x + b - </a:t>
            </a:r>
            <a:r>
              <a:rPr lang="el-GR" dirty="0"/>
              <a:t>μ</a:t>
            </a:r>
            <a:r>
              <a:rPr lang="tr-TR" baseline="30000" dirty="0"/>
              <a:t>2</a:t>
            </a:r>
            <a:r>
              <a:rPr lang="tr-TR" dirty="0"/>
              <a:t> = 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77452" y="2557234"/>
            <a:ext cx="3744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x</a:t>
            </a:r>
            <a:r>
              <a:rPr lang="tr-TR" baseline="30000" dirty="0"/>
              <a:t>3</a:t>
            </a:r>
            <a:r>
              <a:rPr lang="tr-TR" dirty="0"/>
              <a:t> - </a:t>
            </a:r>
            <a:r>
              <a:rPr lang="el-GR" dirty="0"/>
              <a:t>β</a:t>
            </a:r>
            <a:r>
              <a:rPr lang="tr-TR" baseline="30000" dirty="0"/>
              <a:t>2</a:t>
            </a:r>
            <a:r>
              <a:rPr lang="el-GR" dirty="0"/>
              <a:t> </a:t>
            </a:r>
            <a:r>
              <a:rPr lang="tr-TR" dirty="0"/>
              <a:t>x</a:t>
            </a:r>
            <a:r>
              <a:rPr lang="tr-TR" baseline="30000" dirty="0"/>
              <a:t>2</a:t>
            </a:r>
            <a:r>
              <a:rPr lang="tr-TR" dirty="0"/>
              <a:t> + (a - 2 </a:t>
            </a:r>
            <a:r>
              <a:rPr lang="el-GR" dirty="0"/>
              <a:t>β μ</a:t>
            </a:r>
            <a:r>
              <a:rPr lang="tr-TR" dirty="0"/>
              <a:t>)x + (b - </a:t>
            </a:r>
            <a:r>
              <a:rPr lang="el-GR" dirty="0"/>
              <a:t>μ</a:t>
            </a:r>
            <a:r>
              <a:rPr lang="tr-TR" baseline="30000" dirty="0"/>
              <a:t>2</a:t>
            </a:r>
            <a:r>
              <a:rPr lang="tr-TR" dirty="0"/>
              <a:t>) = 0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754282" y="3164712"/>
            <a:ext cx="5797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Polynomial</a:t>
            </a:r>
            <a:r>
              <a:rPr lang="tr-TR" dirty="0"/>
              <a:t> </a:t>
            </a:r>
            <a:r>
              <a:rPr lang="tr-TR" dirty="0" err="1"/>
              <a:t>Relation</a:t>
            </a:r>
            <a:r>
              <a:rPr lang="tr-TR" dirty="0"/>
              <a:t> </a:t>
            </a:r>
            <a:r>
              <a:rPr lang="tr-TR" dirty="0" err="1"/>
              <a:t>Rule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0444"/>
            <a:ext cx="10515600" cy="2186993"/>
          </a:xfrm>
        </p:spPr>
        <p:txBody>
          <a:bodyPr>
            <a:normAutofit/>
          </a:bodyPr>
          <a:lstStyle/>
          <a:p>
            <a:r>
              <a:rPr lang="tr-TR" dirty="0" err="1"/>
              <a:t>Sum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roots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equal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negative</a:t>
            </a:r>
            <a:r>
              <a:rPr lang="tr-TR" dirty="0"/>
              <a:t> </a:t>
            </a:r>
            <a:r>
              <a:rPr lang="tr-TR" dirty="0" err="1"/>
              <a:t>coefficient</a:t>
            </a:r>
            <a:r>
              <a:rPr lang="tr-TR" dirty="0"/>
              <a:t> of x</a:t>
            </a:r>
            <a:r>
              <a:rPr lang="tr-TR" baseline="30000" dirty="0"/>
              <a:t>2</a:t>
            </a:r>
          </a:p>
          <a:p>
            <a:r>
              <a:rPr lang="tr-TR" b="1" dirty="0" err="1"/>
              <a:t>Proof</a:t>
            </a:r>
            <a:r>
              <a:rPr lang="tr-TR" b="1" dirty="0"/>
              <a:t>:</a:t>
            </a:r>
          </a:p>
          <a:p>
            <a:r>
              <a:rPr lang="tr-TR" dirty="0"/>
              <a:t>y</a:t>
            </a:r>
            <a:r>
              <a:rPr lang="tr-TR" baseline="30000" dirty="0"/>
              <a:t>2</a:t>
            </a:r>
            <a:r>
              <a:rPr lang="tr-TR" dirty="0"/>
              <a:t> = x</a:t>
            </a:r>
            <a:r>
              <a:rPr lang="tr-TR" baseline="30000" dirty="0"/>
              <a:t>3</a:t>
            </a:r>
            <a:r>
              <a:rPr lang="tr-TR" dirty="0"/>
              <a:t> + </a:t>
            </a:r>
            <a:r>
              <a:rPr lang="tr-TR" dirty="0" err="1"/>
              <a:t>ax</a:t>
            </a:r>
            <a:r>
              <a:rPr lang="tr-TR" dirty="0"/>
              <a:t> + b has 3 </a:t>
            </a:r>
            <a:r>
              <a:rPr lang="tr-TR" dirty="0" err="1"/>
              <a:t>distinct</a:t>
            </a:r>
            <a:r>
              <a:rPr lang="tr-TR" dirty="0"/>
              <a:t> </a:t>
            </a:r>
            <a:r>
              <a:rPr lang="tr-TR" dirty="0" err="1"/>
              <a:t>roots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it is </a:t>
            </a:r>
            <a:r>
              <a:rPr lang="tr-TR" dirty="0" err="1"/>
              <a:t>cubic</a:t>
            </a:r>
            <a:r>
              <a:rPr lang="tr-TR" dirty="0"/>
              <a:t> </a:t>
            </a:r>
            <a:r>
              <a:rPr lang="tr-TR" dirty="0" err="1"/>
              <a:t>equation</a:t>
            </a:r>
            <a:endParaRPr lang="tr-TR" dirty="0"/>
          </a:p>
          <a:p>
            <a:r>
              <a:rPr lang="tr-TR" dirty="0" err="1"/>
              <a:t>Let’s</a:t>
            </a:r>
            <a:r>
              <a:rPr lang="tr-TR" dirty="0"/>
              <a:t> say (a, b, c)</a:t>
            </a:r>
            <a:endParaRPr lang="tr-TR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972274" y="3377437"/>
            <a:ext cx="550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(x – a).(x – b).(x – c) =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2274" y="3889695"/>
            <a:ext cx="550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[(x – a).(x – b)].(x – c) =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2274" y="4468314"/>
            <a:ext cx="550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[x</a:t>
            </a:r>
            <a:r>
              <a:rPr lang="tr-TR" baseline="30000" dirty="0"/>
              <a:t>2</a:t>
            </a:r>
            <a:r>
              <a:rPr lang="tr-TR" dirty="0"/>
              <a:t> - b</a:t>
            </a:r>
            <a:r>
              <a:rPr lang="tr-TR" baseline="-25000" dirty="0"/>
              <a:t> </a:t>
            </a:r>
            <a:r>
              <a:rPr lang="tr-TR" dirty="0"/>
              <a:t>x - a</a:t>
            </a:r>
            <a:r>
              <a:rPr lang="tr-TR" baseline="-25000" dirty="0"/>
              <a:t> </a:t>
            </a:r>
            <a:r>
              <a:rPr lang="tr-TR" dirty="0"/>
              <a:t>x </a:t>
            </a:r>
            <a:r>
              <a:rPr lang="en-US" dirty="0" smtClean="0"/>
              <a:t>+</a:t>
            </a:r>
            <a:r>
              <a:rPr lang="tr-TR" dirty="0" smtClean="0"/>
              <a:t> </a:t>
            </a:r>
            <a:r>
              <a:rPr lang="tr-TR" dirty="0"/>
              <a:t>a b].(x – c) =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2273" y="5046933"/>
            <a:ext cx="550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x</a:t>
            </a:r>
            <a:r>
              <a:rPr lang="tr-TR" baseline="30000" dirty="0"/>
              <a:t>3</a:t>
            </a:r>
            <a:r>
              <a:rPr lang="tr-TR" dirty="0"/>
              <a:t> - c x</a:t>
            </a:r>
            <a:r>
              <a:rPr lang="tr-TR" baseline="30000" dirty="0"/>
              <a:t>2</a:t>
            </a:r>
            <a:r>
              <a:rPr lang="tr-TR" dirty="0"/>
              <a:t> - b x</a:t>
            </a:r>
            <a:r>
              <a:rPr lang="tr-TR" baseline="30000" dirty="0"/>
              <a:t>2 </a:t>
            </a:r>
            <a:r>
              <a:rPr lang="tr-TR" dirty="0"/>
              <a:t>+b c x 	- a x</a:t>
            </a:r>
            <a:r>
              <a:rPr lang="tr-TR" baseline="30000" dirty="0"/>
              <a:t>2 </a:t>
            </a:r>
            <a:r>
              <a:rPr lang="tr-TR" dirty="0"/>
              <a:t>+ a c x – a b x + </a:t>
            </a:r>
            <a:r>
              <a:rPr lang="tr-TR" dirty="0" err="1"/>
              <a:t>abc</a:t>
            </a:r>
            <a:r>
              <a:rPr lang="tr-TR" dirty="0"/>
              <a:t> =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2273" y="5559191"/>
            <a:ext cx="550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x</a:t>
            </a:r>
            <a:r>
              <a:rPr lang="tr-TR" baseline="30000" dirty="0"/>
              <a:t>3</a:t>
            </a:r>
            <a:r>
              <a:rPr lang="tr-TR" dirty="0"/>
              <a:t> – </a:t>
            </a:r>
            <a:r>
              <a:rPr lang="tr-TR" dirty="0">
                <a:solidFill>
                  <a:srgbClr val="C00000"/>
                </a:solidFill>
              </a:rPr>
              <a:t>(a + b + c)</a:t>
            </a:r>
            <a:r>
              <a:rPr lang="tr-TR" dirty="0"/>
              <a:t> x</a:t>
            </a:r>
            <a:r>
              <a:rPr lang="tr-TR" baseline="30000" dirty="0"/>
              <a:t>2</a:t>
            </a:r>
            <a:r>
              <a:rPr lang="tr-TR" dirty="0"/>
              <a:t> </a:t>
            </a:r>
            <a:r>
              <a:rPr lang="tr-TR" baseline="30000" dirty="0"/>
              <a:t> </a:t>
            </a:r>
            <a:r>
              <a:rPr lang="tr-TR" dirty="0"/>
              <a:t>– (ab + </a:t>
            </a:r>
            <a:r>
              <a:rPr lang="tr-TR" dirty="0" err="1"/>
              <a:t>ac</a:t>
            </a:r>
            <a:r>
              <a:rPr lang="tr-TR" dirty="0"/>
              <a:t> + </a:t>
            </a:r>
            <a:r>
              <a:rPr lang="tr-TR" dirty="0" err="1"/>
              <a:t>bc</a:t>
            </a:r>
            <a:r>
              <a:rPr lang="tr-TR" dirty="0"/>
              <a:t>)x + </a:t>
            </a:r>
            <a:r>
              <a:rPr lang="tr-TR" dirty="0" err="1"/>
              <a:t>abc</a:t>
            </a:r>
            <a:r>
              <a:rPr lang="tr-TR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401403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cdn.arstechnica.net/wp-content/uploads/2013/10/elliptic-curve-crypt-image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" y="1759653"/>
            <a:ext cx="3895725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1713754" y="4341315"/>
            <a:ext cx="157018" cy="15701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923636" y="4490130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P(x</a:t>
            </a:r>
            <a:r>
              <a:rPr lang="tr-TR" baseline="-25000" dirty="0"/>
              <a:t>1</a:t>
            </a:r>
            <a:r>
              <a:rPr lang="tr-TR" dirty="0"/>
              <a:t>, y</a:t>
            </a:r>
            <a:r>
              <a:rPr lang="tr-TR" baseline="-25000" dirty="0"/>
              <a:t>1</a:t>
            </a:r>
            <a:r>
              <a:rPr lang="tr-TR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5600" y="3164712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Q(x</a:t>
            </a:r>
            <a:r>
              <a:rPr lang="tr-TR" baseline="-25000" dirty="0"/>
              <a:t>2</a:t>
            </a:r>
            <a:r>
              <a:rPr lang="tr-TR" dirty="0"/>
              <a:t>, y</a:t>
            </a:r>
            <a:r>
              <a:rPr lang="tr-TR" baseline="-25000" dirty="0"/>
              <a:t>2</a:t>
            </a:r>
            <a:r>
              <a:rPr lang="tr-TR" dirty="0"/>
              <a:t>)</a:t>
            </a:r>
          </a:p>
        </p:txBody>
      </p:sp>
      <p:sp>
        <p:nvSpPr>
          <p:cNvPr id="9" name="Oval 8"/>
          <p:cNvSpPr/>
          <p:nvPr/>
        </p:nvSpPr>
        <p:spPr>
          <a:xfrm>
            <a:off x="3096541" y="2941250"/>
            <a:ext cx="157018" cy="15701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050587" y="1507787"/>
            <a:ext cx="3570051" cy="368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087141" y="1920170"/>
            <a:ext cx="157018" cy="15701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4381500" y="1814013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-R(x</a:t>
            </a:r>
            <a:r>
              <a:rPr lang="tr-TR" baseline="-25000" dirty="0"/>
              <a:t>3</a:t>
            </a:r>
            <a:r>
              <a:rPr lang="tr-TR" dirty="0"/>
              <a:t>, -y</a:t>
            </a:r>
            <a:r>
              <a:rPr lang="tr-TR" baseline="-25000" dirty="0"/>
              <a:t>3</a:t>
            </a:r>
            <a:r>
              <a:rPr lang="tr-TR" dirty="0"/>
              <a:t>)</a:t>
            </a:r>
          </a:p>
        </p:txBody>
      </p:sp>
      <p:sp>
        <p:nvSpPr>
          <p:cNvPr id="13" name="Oval 12"/>
          <p:cNvSpPr/>
          <p:nvPr/>
        </p:nvSpPr>
        <p:spPr>
          <a:xfrm>
            <a:off x="4084139" y="5289418"/>
            <a:ext cx="157018" cy="15701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4237057" y="5165831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R(x</a:t>
            </a:r>
            <a:r>
              <a:rPr lang="tr-TR" baseline="-25000" dirty="0"/>
              <a:t>3</a:t>
            </a:r>
            <a:r>
              <a:rPr lang="tr-TR" dirty="0"/>
              <a:t>, y</a:t>
            </a:r>
            <a:r>
              <a:rPr lang="tr-TR" baseline="-25000" dirty="0"/>
              <a:t>3</a:t>
            </a:r>
            <a:r>
              <a:rPr lang="tr-TR" dirty="0"/>
              <a:t>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162648" y="1561533"/>
            <a:ext cx="0" cy="4415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620638" y="1178475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y = 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β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x + 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μ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7272" y="2372568"/>
            <a:ext cx="15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C00000"/>
                </a:solidFill>
              </a:rPr>
              <a:t>y</a:t>
            </a:r>
            <a:r>
              <a:rPr lang="tr-TR" baseline="30000" dirty="0">
                <a:solidFill>
                  <a:srgbClr val="C00000"/>
                </a:solidFill>
              </a:rPr>
              <a:t>2</a:t>
            </a:r>
            <a:r>
              <a:rPr lang="tr-TR" dirty="0">
                <a:solidFill>
                  <a:srgbClr val="C00000"/>
                </a:solidFill>
              </a:rPr>
              <a:t> = x</a:t>
            </a:r>
            <a:r>
              <a:rPr lang="tr-TR" baseline="30000" dirty="0">
                <a:solidFill>
                  <a:srgbClr val="C00000"/>
                </a:solidFill>
              </a:rPr>
              <a:t>3</a:t>
            </a:r>
            <a:r>
              <a:rPr lang="tr-TR" dirty="0">
                <a:solidFill>
                  <a:srgbClr val="C00000"/>
                </a:solidFill>
              </a:rPr>
              <a:t> + </a:t>
            </a:r>
            <a:r>
              <a:rPr lang="tr-TR" dirty="0" err="1">
                <a:solidFill>
                  <a:srgbClr val="C00000"/>
                </a:solidFill>
              </a:rPr>
              <a:t>ax</a:t>
            </a:r>
            <a:r>
              <a:rPr lang="tr-TR" dirty="0">
                <a:solidFill>
                  <a:srgbClr val="C00000"/>
                </a:solidFill>
              </a:rPr>
              <a:t> + 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77452" y="833063"/>
            <a:ext cx="15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y</a:t>
            </a:r>
            <a:r>
              <a:rPr lang="tr-TR" baseline="30000" dirty="0"/>
              <a:t>2</a:t>
            </a:r>
            <a:r>
              <a:rPr lang="tr-TR" dirty="0"/>
              <a:t> = x</a:t>
            </a:r>
            <a:r>
              <a:rPr lang="tr-TR" baseline="30000" dirty="0"/>
              <a:t>3</a:t>
            </a:r>
            <a:r>
              <a:rPr lang="tr-TR" dirty="0"/>
              <a:t> + </a:t>
            </a:r>
            <a:r>
              <a:rPr lang="tr-TR" dirty="0" err="1"/>
              <a:t>ax</a:t>
            </a:r>
            <a:r>
              <a:rPr lang="tr-TR" dirty="0"/>
              <a:t> + 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30184" y="1238043"/>
            <a:ext cx="250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(</a:t>
            </a:r>
            <a:r>
              <a:rPr lang="el-GR" dirty="0"/>
              <a:t>β </a:t>
            </a:r>
            <a:r>
              <a:rPr lang="tr-TR" dirty="0"/>
              <a:t>x + </a:t>
            </a:r>
            <a:r>
              <a:rPr lang="el-GR" dirty="0"/>
              <a:t>μ</a:t>
            </a:r>
            <a:r>
              <a:rPr lang="tr-TR" dirty="0"/>
              <a:t>)</a:t>
            </a:r>
            <a:r>
              <a:rPr lang="tr-TR" baseline="30000" dirty="0"/>
              <a:t>2</a:t>
            </a:r>
            <a:r>
              <a:rPr lang="tr-TR" dirty="0"/>
              <a:t> = x</a:t>
            </a:r>
            <a:r>
              <a:rPr lang="tr-TR" baseline="30000" dirty="0"/>
              <a:t>3</a:t>
            </a:r>
            <a:r>
              <a:rPr lang="tr-TR" dirty="0"/>
              <a:t> + </a:t>
            </a:r>
            <a:r>
              <a:rPr lang="tr-TR" dirty="0" err="1"/>
              <a:t>ax</a:t>
            </a:r>
            <a:r>
              <a:rPr lang="tr-TR" dirty="0"/>
              <a:t> + 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77452" y="1666473"/>
            <a:ext cx="3744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β</a:t>
            </a:r>
            <a:r>
              <a:rPr lang="tr-TR" baseline="30000" dirty="0"/>
              <a:t>2</a:t>
            </a:r>
            <a:r>
              <a:rPr lang="el-GR" dirty="0"/>
              <a:t> </a:t>
            </a:r>
            <a:r>
              <a:rPr lang="tr-TR" dirty="0"/>
              <a:t>x</a:t>
            </a:r>
            <a:r>
              <a:rPr lang="tr-TR" baseline="30000" dirty="0"/>
              <a:t>2</a:t>
            </a:r>
            <a:r>
              <a:rPr lang="tr-TR" dirty="0"/>
              <a:t> + </a:t>
            </a:r>
            <a:r>
              <a:rPr lang="el-GR" dirty="0"/>
              <a:t>μ</a:t>
            </a:r>
            <a:r>
              <a:rPr lang="tr-TR" baseline="30000" dirty="0"/>
              <a:t>2</a:t>
            </a:r>
            <a:r>
              <a:rPr lang="tr-TR" dirty="0"/>
              <a:t> + 2 </a:t>
            </a:r>
            <a:r>
              <a:rPr lang="el-GR" dirty="0"/>
              <a:t>β </a:t>
            </a:r>
            <a:r>
              <a:rPr lang="tr-TR" dirty="0"/>
              <a:t>x</a:t>
            </a:r>
            <a:r>
              <a:rPr lang="el-GR" dirty="0"/>
              <a:t> μ</a:t>
            </a:r>
            <a:r>
              <a:rPr lang="tr-TR" dirty="0"/>
              <a:t> = x</a:t>
            </a:r>
            <a:r>
              <a:rPr lang="tr-TR" baseline="30000" dirty="0"/>
              <a:t>3</a:t>
            </a:r>
            <a:r>
              <a:rPr lang="tr-TR" dirty="0"/>
              <a:t> + </a:t>
            </a:r>
            <a:r>
              <a:rPr lang="tr-TR" dirty="0" err="1"/>
              <a:t>ax</a:t>
            </a:r>
            <a:r>
              <a:rPr lang="tr-TR" dirty="0"/>
              <a:t> + 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777452" y="2094903"/>
            <a:ext cx="3744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x</a:t>
            </a:r>
            <a:r>
              <a:rPr lang="tr-TR" baseline="30000" dirty="0"/>
              <a:t>3</a:t>
            </a:r>
            <a:r>
              <a:rPr lang="tr-TR" dirty="0"/>
              <a:t> - </a:t>
            </a:r>
            <a:r>
              <a:rPr lang="el-GR" dirty="0"/>
              <a:t>β</a:t>
            </a:r>
            <a:r>
              <a:rPr lang="tr-TR" baseline="30000" dirty="0"/>
              <a:t>2</a:t>
            </a:r>
            <a:r>
              <a:rPr lang="el-GR" dirty="0"/>
              <a:t> </a:t>
            </a:r>
            <a:r>
              <a:rPr lang="tr-TR" dirty="0"/>
              <a:t>x</a:t>
            </a:r>
            <a:r>
              <a:rPr lang="tr-TR" baseline="30000" dirty="0"/>
              <a:t>2</a:t>
            </a:r>
            <a:r>
              <a:rPr lang="tr-TR" dirty="0"/>
              <a:t> + </a:t>
            </a:r>
            <a:r>
              <a:rPr lang="tr-TR" dirty="0" err="1"/>
              <a:t>ax</a:t>
            </a:r>
            <a:r>
              <a:rPr lang="tr-TR" dirty="0"/>
              <a:t> - 2 </a:t>
            </a:r>
            <a:r>
              <a:rPr lang="el-GR" dirty="0"/>
              <a:t>β μ</a:t>
            </a:r>
            <a:r>
              <a:rPr lang="tr-TR" dirty="0"/>
              <a:t> x + b - </a:t>
            </a:r>
            <a:r>
              <a:rPr lang="el-GR" dirty="0"/>
              <a:t>μ</a:t>
            </a:r>
            <a:r>
              <a:rPr lang="tr-TR" baseline="30000" dirty="0"/>
              <a:t>2</a:t>
            </a:r>
            <a:r>
              <a:rPr lang="tr-TR" dirty="0"/>
              <a:t> = 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77452" y="2557234"/>
            <a:ext cx="3744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x</a:t>
            </a:r>
            <a:r>
              <a:rPr lang="tr-TR" baseline="30000" dirty="0"/>
              <a:t>3</a:t>
            </a:r>
            <a:r>
              <a:rPr lang="tr-TR" dirty="0"/>
              <a:t> - </a:t>
            </a:r>
            <a:r>
              <a:rPr lang="el-GR" dirty="0"/>
              <a:t>β</a:t>
            </a:r>
            <a:r>
              <a:rPr lang="tr-TR" baseline="30000" dirty="0"/>
              <a:t>2</a:t>
            </a:r>
            <a:r>
              <a:rPr lang="el-GR" dirty="0"/>
              <a:t> </a:t>
            </a:r>
            <a:r>
              <a:rPr lang="tr-TR" dirty="0"/>
              <a:t>x</a:t>
            </a:r>
            <a:r>
              <a:rPr lang="tr-TR" baseline="30000" dirty="0"/>
              <a:t>2</a:t>
            </a:r>
            <a:r>
              <a:rPr lang="tr-TR" dirty="0"/>
              <a:t> + (a - 2 </a:t>
            </a:r>
            <a:r>
              <a:rPr lang="el-GR" dirty="0"/>
              <a:t>β μ</a:t>
            </a:r>
            <a:r>
              <a:rPr lang="tr-TR" dirty="0"/>
              <a:t>)x + (b - </a:t>
            </a:r>
            <a:r>
              <a:rPr lang="el-GR" dirty="0"/>
              <a:t>μ</a:t>
            </a:r>
            <a:r>
              <a:rPr lang="tr-TR" baseline="30000" dirty="0"/>
              <a:t>2</a:t>
            </a:r>
            <a:r>
              <a:rPr lang="tr-TR" dirty="0"/>
              <a:t>) = 0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423949" y="3164712"/>
            <a:ext cx="5127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423948" y="3343062"/>
            <a:ext cx="5127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Polynomial</a:t>
            </a:r>
            <a:r>
              <a:rPr lang="tr-TR" b="1" dirty="0"/>
              <a:t> </a:t>
            </a:r>
            <a:r>
              <a:rPr lang="tr-TR" b="1" dirty="0" err="1"/>
              <a:t>relation</a:t>
            </a:r>
            <a:r>
              <a:rPr lang="tr-TR" b="1" dirty="0"/>
              <a:t> </a:t>
            </a:r>
            <a:r>
              <a:rPr lang="tr-TR" b="1" dirty="0" err="1"/>
              <a:t>rule</a:t>
            </a:r>
            <a:r>
              <a:rPr lang="tr-TR" b="1" dirty="0"/>
              <a:t> </a:t>
            </a:r>
            <a:r>
              <a:rPr lang="tr-TR" dirty="0" err="1"/>
              <a:t>states</a:t>
            </a:r>
            <a:r>
              <a:rPr lang="tr-TR" dirty="0"/>
              <a:t> </a:t>
            </a:r>
            <a:r>
              <a:rPr lang="tr-TR" dirty="0" err="1"/>
              <a:t>sum</a:t>
            </a:r>
            <a:r>
              <a:rPr lang="tr-TR" dirty="0"/>
              <a:t> of </a:t>
            </a:r>
            <a:r>
              <a:rPr lang="tr-TR" dirty="0" err="1"/>
              <a:t>roots</a:t>
            </a:r>
            <a:r>
              <a:rPr lang="tr-TR" dirty="0"/>
              <a:t> </a:t>
            </a:r>
            <a:r>
              <a:rPr lang="tr-TR" dirty="0" err="1"/>
              <a:t>equal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negative</a:t>
            </a:r>
            <a:r>
              <a:rPr lang="tr-TR" dirty="0"/>
              <a:t> </a:t>
            </a:r>
            <a:r>
              <a:rPr lang="tr-TR" dirty="0" err="1"/>
              <a:t>coefficient</a:t>
            </a:r>
            <a:r>
              <a:rPr lang="tr-TR" dirty="0"/>
              <a:t> of x</a:t>
            </a:r>
            <a:r>
              <a:rPr lang="tr-TR" baseline="30000" dirty="0"/>
              <a:t>2</a:t>
            </a:r>
            <a:r>
              <a:rPr lang="tr-TR" dirty="0"/>
              <a:t>  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423948" y="4138115"/>
            <a:ext cx="5127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7064398" y="2523333"/>
            <a:ext cx="372722" cy="477015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Rectangle 18"/>
          <p:cNvSpPr/>
          <p:nvPr/>
        </p:nvSpPr>
        <p:spPr>
          <a:xfrm>
            <a:off x="6423948" y="4373019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-( -</a:t>
            </a:r>
            <a:r>
              <a:rPr lang="el-GR" dirty="0"/>
              <a:t>β</a:t>
            </a:r>
            <a:r>
              <a:rPr lang="tr-TR" baseline="30000" dirty="0"/>
              <a:t>2</a:t>
            </a:r>
            <a:r>
              <a:rPr lang="el-GR" dirty="0"/>
              <a:t> </a:t>
            </a:r>
            <a:r>
              <a:rPr lang="tr-TR" dirty="0"/>
              <a:t>) = x</a:t>
            </a:r>
            <a:r>
              <a:rPr lang="tr-TR" baseline="-25000" dirty="0"/>
              <a:t>1</a:t>
            </a:r>
            <a:r>
              <a:rPr lang="tr-TR" dirty="0"/>
              <a:t> + x</a:t>
            </a:r>
            <a:r>
              <a:rPr lang="tr-TR" baseline="-25000" dirty="0"/>
              <a:t>2</a:t>
            </a:r>
            <a:r>
              <a:rPr lang="tr-TR" dirty="0"/>
              <a:t> + x</a:t>
            </a:r>
            <a:r>
              <a:rPr lang="tr-TR" baseline="-25000" dirty="0"/>
              <a:t>3</a:t>
            </a:r>
            <a:r>
              <a:rPr lang="tr-TR" dirty="0"/>
              <a:t>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54525" y="4799481"/>
            <a:ext cx="168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β</a:t>
            </a:r>
            <a:r>
              <a:rPr lang="tr-TR" baseline="30000" dirty="0"/>
              <a:t>2</a:t>
            </a:r>
            <a:r>
              <a:rPr lang="el-GR" dirty="0"/>
              <a:t> </a:t>
            </a:r>
            <a:r>
              <a:rPr lang="tr-TR" dirty="0"/>
              <a:t> = x</a:t>
            </a:r>
            <a:r>
              <a:rPr lang="tr-TR" baseline="-25000" dirty="0"/>
              <a:t>1</a:t>
            </a:r>
            <a:r>
              <a:rPr lang="tr-TR" dirty="0"/>
              <a:t> + x</a:t>
            </a:r>
            <a:r>
              <a:rPr lang="tr-TR" baseline="-25000" dirty="0"/>
              <a:t>2</a:t>
            </a:r>
            <a:r>
              <a:rPr lang="tr-TR" dirty="0"/>
              <a:t> + x</a:t>
            </a:r>
            <a:r>
              <a:rPr lang="tr-TR" baseline="-25000" dirty="0"/>
              <a:t>3</a:t>
            </a:r>
            <a:r>
              <a:rPr lang="tr-TR" dirty="0"/>
              <a:t>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54525" y="5183261"/>
            <a:ext cx="222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/>
              <a:t>x</a:t>
            </a:r>
            <a:r>
              <a:rPr lang="tr-TR" sz="2800" b="1" baseline="-25000" dirty="0"/>
              <a:t>3 </a:t>
            </a:r>
            <a:r>
              <a:rPr lang="tr-TR" sz="2800" b="1" dirty="0"/>
              <a:t>= </a:t>
            </a:r>
            <a:r>
              <a:rPr lang="el-GR" sz="2800" b="1" dirty="0"/>
              <a:t>β</a:t>
            </a:r>
            <a:r>
              <a:rPr lang="tr-TR" sz="2800" b="1" baseline="30000" dirty="0"/>
              <a:t>2</a:t>
            </a:r>
            <a:r>
              <a:rPr lang="el-GR" sz="2800" b="1" dirty="0"/>
              <a:t> </a:t>
            </a:r>
            <a:r>
              <a:rPr lang="tr-TR" sz="2800" b="1" dirty="0"/>
              <a:t>- x</a:t>
            </a:r>
            <a:r>
              <a:rPr lang="tr-TR" sz="2800" b="1" baseline="-25000" dirty="0"/>
              <a:t>1</a:t>
            </a:r>
            <a:r>
              <a:rPr lang="tr-TR" sz="2800" b="1" dirty="0"/>
              <a:t> - x</a:t>
            </a:r>
            <a:r>
              <a:rPr lang="tr-TR" sz="2800" b="1" baseline="-25000" dirty="0"/>
              <a:t>2</a:t>
            </a:r>
            <a:endParaRPr lang="tr-TR" sz="2800" b="1" dirty="0"/>
          </a:p>
        </p:txBody>
      </p:sp>
      <p:sp>
        <p:nvSpPr>
          <p:cNvPr id="28" name="Rectangle 27"/>
          <p:cNvSpPr/>
          <p:nvPr/>
        </p:nvSpPr>
        <p:spPr>
          <a:xfrm>
            <a:off x="6454525" y="5706481"/>
            <a:ext cx="2530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β</a:t>
            </a:r>
            <a:r>
              <a:rPr lang="tr-TR" dirty="0"/>
              <a:t> is </a:t>
            </a:r>
            <a:r>
              <a:rPr lang="tr-TR" dirty="0" err="1"/>
              <a:t>still</a:t>
            </a:r>
            <a:r>
              <a:rPr lang="tr-TR" dirty="0"/>
              <a:t> </a:t>
            </a:r>
            <a:r>
              <a:rPr lang="tr-TR" dirty="0" err="1"/>
              <a:t>unknown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086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9" grpId="0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dn.arstechnica.net/wp-content/uploads/2013/10/elliptic-curve-crypt-image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" y="1759653"/>
            <a:ext cx="3895725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713754" y="4341315"/>
            <a:ext cx="157018" cy="15701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923636" y="4490130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P(x</a:t>
            </a:r>
            <a:r>
              <a:rPr lang="tr-TR" baseline="-25000" dirty="0"/>
              <a:t>1</a:t>
            </a:r>
            <a:r>
              <a:rPr lang="tr-TR" dirty="0"/>
              <a:t>, y</a:t>
            </a:r>
            <a:r>
              <a:rPr lang="tr-TR" baseline="-25000" dirty="0"/>
              <a:t>1</a:t>
            </a:r>
            <a:r>
              <a:rPr lang="tr-TR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3164712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Q(x</a:t>
            </a:r>
            <a:r>
              <a:rPr lang="tr-TR" baseline="-25000" dirty="0"/>
              <a:t>2</a:t>
            </a:r>
            <a:r>
              <a:rPr lang="tr-TR" dirty="0"/>
              <a:t>, y</a:t>
            </a:r>
            <a:r>
              <a:rPr lang="tr-TR" baseline="-25000" dirty="0"/>
              <a:t>2</a:t>
            </a:r>
            <a:r>
              <a:rPr lang="tr-TR" dirty="0"/>
              <a:t>)</a:t>
            </a:r>
          </a:p>
        </p:txBody>
      </p:sp>
      <p:sp>
        <p:nvSpPr>
          <p:cNvPr id="8" name="Oval 7"/>
          <p:cNvSpPr/>
          <p:nvPr/>
        </p:nvSpPr>
        <p:spPr>
          <a:xfrm>
            <a:off x="3096541" y="2941250"/>
            <a:ext cx="157018" cy="15701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050587" y="1507787"/>
            <a:ext cx="3570051" cy="368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087141" y="1920170"/>
            <a:ext cx="157018" cy="15701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381500" y="1814013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-R(x</a:t>
            </a:r>
            <a:r>
              <a:rPr lang="tr-TR" baseline="-25000" dirty="0"/>
              <a:t>3</a:t>
            </a:r>
            <a:r>
              <a:rPr lang="tr-TR" dirty="0"/>
              <a:t>, -y</a:t>
            </a:r>
            <a:r>
              <a:rPr lang="tr-TR" baseline="-25000" dirty="0"/>
              <a:t>3</a:t>
            </a:r>
            <a:r>
              <a:rPr lang="tr-TR" dirty="0"/>
              <a:t>)</a:t>
            </a:r>
          </a:p>
        </p:txBody>
      </p:sp>
      <p:sp>
        <p:nvSpPr>
          <p:cNvPr id="12" name="Oval 11"/>
          <p:cNvSpPr/>
          <p:nvPr/>
        </p:nvSpPr>
        <p:spPr>
          <a:xfrm>
            <a:off x="4084139" y="5289418"/>
            <a:ext cx="157018" cy="15701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4237057" y="5165831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R(x</a:t>
            </a:r>
            <a:r>
              <a:rPr lang="tr-TR" baseline="-25000" dirty="0"/>
              <a:t>3</a:t>
            </a:r>
            <a:r>
              <a:rPr lang="tr-TR" dirty="0"/>
              <a:t>, y</a:t>
            </a:r>
            <a:r>
              <a:rPr lang="tr-TR" baseline="-25000" dirty="0"/>
              <a:t>3</a:t>
            </a:r>
            <a:r>
              <a:rPr lang="tr-TR" dirty="0"/>
              <a:t>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162648" y="1561533"/>
            <a:ext cx="0" cy="4415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20638" y="1178475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y = 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β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x + 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μ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7272" y="2372568"/>
            <a:ext cx="15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C00000"/>
                </a:solidFill>
              </a:rPr>
              <a:t>y</a:t>
            </a:r>
            <a:r>
              <a:rPr lang="tr-TR" baseline="30000" dirty="0">
                <a:solidFill>
                  <a:srgbClr val="C00000"/>
                </a:solidFill>
              </a:rPr>
              <a:t>2</a:t>
            </a:r>
            <a:r>
              <a:rPr lang="tr-TR" dirty="0">
                <a:solidFill>
                  <a:srgbClr val="C00000"/>
                </a:solidFill>
              </a:rPr>
              <a:t> = x</a:t>
            </a:r>
            <a:r>
              <a:rPr lang="tr-TR" baseline="30000" dirty="0">
                <a:solidFill>
                  <a:srgbClr val="C00000"/>
                </a:solidFill>
              </a:rPr>
              <a:t>3</a:t>
            </a:r>
            <a:r>
              <a:rPr lang="tr-TR" dirty="0">
                <a:solidFill>
                  <a:srgbClr val="C00000"/>
                </a:solidFill>
              </a:rPr>
              <a:t> + </a:t>
            </a:r>
            <a:r>
              <a:rPr lang="tr-TR" dirty="0" err="1">
                <a:solidFill>
                  <a:srgbClr val="C00000"/>
                </a:solidFill>
              </a:rPr>
              <a:t>ax</a:t>
            </a:r>
            <a:r>
              <a:rPr lang="tr-TR" dirty="0">
                <a:solidFill>
                  <a:srgbClr val="C00000"/>
                </a:solidFill>
              </a:rPr>
              <a:t> + b</a:t>
            </a:r>
          </a:p>
        </p:txBody>
      </p:sp>
    </p:spTree>
    <p:extLst>
      <p:ext uri="{BB962C8B-B14F-4D97-AF65-F5344CB8AC3E}">
        <p14:creationId xmlns:p14="http://schemas.microsoft.com/office/powerpoint/2010/main" val="338110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1713754" y="4341315"/>
            <a:ext cx="157018" cy="15701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TextBox 18"/>
          <p:cNvSpPr txBox="1"/>
          <p:nvPr/>
        </p:nvSpPr>
        <p:spPr>
          <a:xfrm>
            <a:off x="923636" y="4490130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P(x</a:t>
            </a:r>
            <a:r>
              <a:rPr lang="tr-TR" baseline="-25000" dirty="0"/>
              <a:t>1</a:t>
            </a:r>
            <a:r>
              <a:rPr lang="tr-TR" dirty="0"/>
              <a:t>, y</a:t>
            </a:r>
            <a:r>
              <a:rPr lang="tr-TR" baseline="-25000" dirty="0"/>
              <a:t>1</a:t>
            </a:r>
            <a:r>
              <a:rPr lang="tr-TR" dirty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5600" y="3164712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Q(x</a:t>
            </a:r>
            <a:r>
              <a:rPr lang="tr-TR" baseline="-25000" dirty="0"/>
              <a:t>2</a:t>
            </a:r>
            <a:r>
              <a:rPr lang="tr-TR" dirty="0"/>
              <a:t>, y</a:t>
            </a:r>
            <a:r>
              <a:rPr lang="tr-TR" baseline="-25000" dirty="0"/>
              <a:t>2</a:t>
            </a:r>
            <a:r>
              <a:rPr lang="tr-TR" dirty="0"/>
              <a:t>)</a:t>
            </a:r>
          </a:p>
        </p:txBody>
      </p:sp>
      <p:sp>
        <p:nvSpPr>
          <p:cNvPr id="21" name="Oval 20"/>
          <p:cNvSpPr/>
          <p:nvPr/>
        </p:nvSpPr>
        <p:spPr>
          <a:xfrm>
            <a:off x="3096541" y="2941250"/>
            <a:ext cx="157018" cy="15701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050587" y="1507787"/>
            <a:ext cx="3570051" cy="368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87141" y="1920170"/>
            <a:ext cx="157018" cy="15701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4381500" y="1814013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-R(x</a:t>
            </a:r>
            <a:r>
              <a:rPr lang="tr-TR" baseline="-25000" dirty="0"/>
              <a:t>3</a:t>
            </a:r>
            <a:r>
              <a:rPr lang="tr-TR" dirty="0"/>
              <a:t>, -y</a:t>
            </a:r>
            <a:r>
              <a:rPr lang="tr-TR" baseline="-25000" dirty="0"/>
              <a:t>3</a:t>
            </a:r>
            <a:r>
              <a:rPr lang="tr-TR" dirty="0"/>
              <a:t>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620638" y="1178475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y = 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β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x + 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μ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0720" y="406400"/>
            <a:ext cx="474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focus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line</a:t>
            </a:r>
            <a:endParaRPr lang="tr-TR" dirty="0"/>
          </a:p>
        </p:txBody>
      </p:sp>
      <p:sp>
        <p:nvSpPr>
          <p:cNvPr id="33" name="Arc 32"/>
          <p:cNvSpPr/>
          <p:nvPr/>
        </p:nvSpPr>
        <p:spPr>
          <a:xfrm>
            <a:off x="1870772" y="4193579"/>
            <a:ext cx="315652" cy="45249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1792263" y="4415017"/>
            <a:ext cx="1382787" cy="21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36451" y="4045685"/>
            <a:ext cx="62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tr-TR" dirty="0"/>
          </a:p>
        </p:txBody>
      </p:sp>
      <p:cxnSp>
        <p:nvCxnSpPr>
          <p:cNvPr id="40" name="Straight Connector 39"/>
          <p:cNvCxnSpPr>
            <a:stCxn id="21" idx="4"/>
          </p:cNvCxnSpPr>
          <p:nvPr/>
        </p:nvCxnSpPr>
        <p:spPr>
          <a:xfrm>
            <a:off x="3175050" y="3098268"/>
            <a:ext cx="4623" cy="1316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ight Brace 45"/>
          <p:cNvSpPr/>
          <p:nvPr/>
        </p:nvSpPr>
        <p:spPr>
          <a:xfrm>
            <a:off x="3779520" y="3098268"/>
            <a:ext cx="243840" cy="12430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TextBox 46"/>
          <p:cNvSpPr txBox="1"/>
          <p:nvPr/>
        </p:nvSpPr>
        <p:spPr>
          <a:xfrm>
            <a:off x="4123113" y="3504291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</a:t>
            </a:r>
            <a:r>
              <a:rPr lang="tr-TR" baseline="-25000" dirty="0"/>
              <a:t>2</a:t>
            </a:r>
            <a:r>
              <a:rPr lang="tr-TR" dirty="0"/>
              <a:t> – y</a:t>
            </a:r>
            <a:r>
              <a:rPr lang="tr-TR" baseline="-25000" dirty="0"/>
              <a:t>1</a:t>
            </a:r>
            <a:endParaRPr lang="tr-TR" dirty="0"/>
          </a:p>
        </p:txBody>
      </p:sp>
      <p:sp>
        <p:nvSpPr>
          <p:cNvPr id="48" name="Right Brace 47"/>
          <p:cNvSpPr/>
          <p:nvPr/>
        </p:nvSpPr>
        <p:spPr>
          <a:xfrm rot="5400000">
            <a:off x="2399724" y="4072360"/>
            <a:ext cx="211229" cy="13394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TextBox 48"/>
          <p:cNvSpPr txBox="1"/>
          <p:nvPr/>
        </p:nvSpPr>
        <p:spPr>
          <a:xfrm>
            <a:off x="2120973" y="4849042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x</a:t>
            </a:r>
            <a:r>
              <a:rPr lang="tr-TR" baseline="-25000" dirty="0"/>
              <a:t>2</a:t>
            </a:r>
            <a:r>
              <a:rPr lang="tr-TR" dirty="0"/>
              <a:t> – x</a:t>
            </a:r>
            <a:r>
              <a:rPr lang="tr-TR" baseline="-25000" dirty="0"/>
              <a:t>1</a:t>
            </a:r>
            <a:endParaRPr lang="tr-TR" dirty="0"/>
          </a:p>
        </p:txBody>
      </p:sp>
      <p:sp>
        <p:nvSpPr>
          <p:cNvPr id="50" name="Rectangle 49"/>
          <p:cNvSpPr/>
          <p:nvPr/>
        </p:nvSpPr>
        <p:spPr>
          <a:xfrm>
            <a:off x="6666592" y="3098268"/>
            <a:ext cx="4379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b="1" dirty="0"/>
              <a:t>β </a:t>
            </a:r>
            <a:r>
              <a:rPr lang="tr-TR" sz="2800" b="1" dirty="0"/>
              <a:t>= tan</a:t>
            </a:r>
            <a:r>
              <a:rPr lang="el-GR" sz="2800" b="1" dirty="0"/>
              <a:t>α</a:t>
            </a:r>
            <a:r>
              <a:rPr lang="tr-TR" sz="2800" b="1" dirty="0"/>
              <a:t> = (y</a:t>
            </a:r>
            <a:r>
              <a:rPr lang="tr-TR" sz="2800" b="1" baseline="-25000" dirty="0"/>
              <a:t>2</a:t>
            </a:r>
            <a:r>
              <a:rPr lang="tr-TR" sz="2800" b="1" dirty="0"/>
              <a:t> – y</a:t>
            </a:r>
            <a:r>
              <a:rPr lang="tr-TR" sz="2800" b="1" baseline="-25000" dirty="0"/>
              <a:t>1</a:t>
            </a:r>
            <a:r>
              <a:rPr lang="tr-TR" sz="2800" b="1" dirty="0"/>
              <a:t>)/(x</a:t>
            </a:r>
            <a:r>
              <a:rPr lang="tr-TR" sz="2800" b="1" baseline="-25000" dirty="0"/>
              <a:t>2</a:t>
            </a:r>
            <a:r>
              <a:rPr lang="tr-TR" sz="2800" b="1" dirty="0"/>
              <a:t> – x</a:t>
            </a:r>
            <a:r>
              <a:rPr lang="tr-TR" sz="2800" b="1" baseline="-25000" dirty="0"/>
              <a:t>1</a:t>
            </a:r>
            <a:r>
              <a:rPr lang="tr-TR" sz="2800" b="1" dirty="0"/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60874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/>
      <p:bldP spid="46" grpId="0" animBg="1"/>
      <p:bldP spid="47" grpId="0"/>
      <p:bldP spid="48" grpId="0" animBg="1"/>
      <p:bldP spid="49" grpId="0"/>
    </p:bld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1530</Words>
  <Application>Microsoft Office PowerPoint</Application>
  <PresentationFormat>Widescreen</PresentationFormat>
  <Paragraphs>276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ＭＳ Ｐゴシック</vt:lpstr>
      <vt:lpstr>Arial</vt:lpstr>
      <vt:lpstr>Calibri</vt:lpstr>
      <vt:lpstr>Calibri Light</vt:lpstr>
      <vt:lpstr>新細明體</vt:lpstr>
      <vt:lpstr>Times New Roman</vt:lpstr>
      <vt:lpstr>Office Theme</vt:lpstr>
      <vt:lpstr>方程式</vt:lpstr>
      <vt:lpstr>Visio</vt:lpstr>
      <vt:lpstr>The Math Behind Elliptic Curves</vt:lpstr>
      <vt:lpstr>Elliptic Curves over Prime Field – GF(p)</vt:lpstr>
      <vt:lpstr>Addition Law</vt:lpstr>
      <vt:lpstr>PowerPoint Presentation</vt:lpstr>
      <vt:lpstr>PowerPoint Presentation</vt:lpstr>
      <vt:lpstr>Polynomial Relation Rule</vt:lpstr>
      <vt:lpstr>PowerPoint Presentation</vt:lpstr>
      <vt:lpstr>PowerPoint Presentation</vt:lpstr>
      <vt:lpstr>PowerPoint Presentation</vt:lpstr>
      <vt:lpstr>Doubling a point</vt:lpstr>
      <vt:lpstr>To sum up</vt:lpstr>
      <vt:lpstr>Elliptic Curves</vt:lpstr>
      <vt:lpstr>Summary</vt:lpstr>
      <vt:lpstr>Addition</vt:lpstr>
      <vt:lpstr>Calculation of kP (e.g. 1017P) – brute force</vt:lpstr>
      <vt:lpstr>Example</vt:lpstr>
      <vt:lpstr>Example</vt:lpstr>
      <vt:lpstr>Example</vt:lpstr>
      <vt:lpstr>ECC</vt:lpstr>
      <vt:lpstr>ECC</vt:lpstr>
      <vt:lpstr>Comparable Key Sizes for Equivalent Security</vt:lpstr>
      <vt:lpstr>ECDSA</vt:lpstr>
      <vt:lpstr>ECDSA </vt:lpstr>
      <vt:lpstr>ECDSA</vt:lpstr>
      <vt:lpstr>Elliptic Curve Pintsov Vanstone Signature (ECPVS)</vt:lpstr>
      <vt:lpstr>ECPVS</vt:lpstr>
      <vt:lpstr>ECPVS</vt:lpstr>
      <vt:lpstr>Elliptic Curve Diffie-Hellman (ECDH)</vt:lpstr>
      <vt:lpstr>ECDH</vt:lpstr>
      <vt:lpstr>Pros and Cons</vt:lpstr>
      <vt:lpstr>Pros and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6LoWPAN Adaptation Layer</dc:title>
  <dc:creator>Bruce Wayne</dc:creator>
  <cp:lastModifiedBy>Admin</cp:lastModifiedBy>
  <cp:revision>13</cp:revision>
  <dcterms:created xsi:type="dcterms:W3CDTF">2022-08-30T15:50:12Z</dcterms:created>
  <dcterms:modified xsi:type="dcterms:W3CDTF">2022-09-26T16:17:30Z</dcterms:modified>
</cp:coreProperties>
</file>