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90" r:id="rId3"/>
    <p:sldId id="328" r:id="rId4"/>
    <p:sldId id="329" r:id="rId5"/>
    <p:sldId id="330" r:id="rId6"/>
    <p:sldId id="291" r:id="rId7"/>
    <p:sldId id="292" r:id="rId8"/>
    <p:sldId id="293" r:id="rId9"/>
    <p:sldId id="325" r:id="rId10"/>
    <p:sldId id="326" r:id="rId11"/>
    <p:sldId id="327" r:id="rId12"/>
    <p:sldId id="295" r:id="rId13"/>
    <p:sldId id="322" r:id="rId14"/>
    <p:sldId id="323" r:id="rId15"/>
    <p:sldId id="297" r:id="rId16"/>
    <p:sldId id="298" r:id="rId17"/>
    <p:sldId id="299" r:id="rId18"/>
    <p:sldId id="300" r:id="rId19"/>
    <p:sldId id="301" r:id="rId20"/>
    <p:sldId id="303" r:id="rId21"/>
    <p:sldId id="304" r:id="rId22"/>
    <p:sldId id="30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86"/>
      </p:cViewPr>
      <p:guideLst/>
    </p:cSldViewPr>
  </p:slid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19F94A-AEC5-459A-BE55-61635741F4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9E3978D4-8005-410F-9E9A-381C857007D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605C83-2703-402B-AF75-A49E25551004}" type="datetimeFigureOut">
              <a:rPr lang="en-IN" smtClean="0"/>
              <a:t>20-09-2022</a:t>
            </a:fld>
            <a:endParaRPr lang="en-IN"/>
          </a:p>
        </p:txBody>
      </p:sp>
      <p:sp>
        <p:nvSpPr>
          <p:cNvPr id="4" name="Footer Placeholder 3">
            <a:extLst>
              <a:ext uri="{FF2B5EF4-FFF2-40B4-BE49-F238E27FC236}">
                <a16:creationId xmlns:a16="http://schemas.microsoft.com/office/drawing/2014/main" id="{FB9241E4-856A-41E4-AFEB-C27B0D77C2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1DC45A94-80A5-49F3-9B8C-CA449D3C3B1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393779-1908-495B-829E-FCE9C92CC6BA}" type="slidenum">
              <a:rPr lang="en-IN" smtClean="0"/>
              <a:t>‹#›</a:t>
            </a:fld>
            <a:endParaRPr lang="en-IN"/>
          </a:p>
        </p:txBody>
      </p:sp>
    </p:spTree>
    <p:extLst>
      <p:ext uri="{BB962C8B-B14F-4D97-AF65-F5344CB8AC3E}">
        <p14:creationId xmlns:p14="http://schemas.microsoft.com/office/powerpoint/2010/main" val="36306985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D50D72-1A2F-41D6-8E9E-A4C57083856E}" type="datetimeFigureOut">
              <a:rPr lang="en-IN" smtClean="0"/>
              <a:t>19-09-2022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C8DCFD-FE92-456B-95C2-945E2628EE3E}" type="slidenum">
              <a:rPr lang="en-IN" smtClean="0"/>
              <a:t>‹#›</a:t>
            </a:fld>
            <a:endParaRPr lang="en-IN"/>
          </a:p>
        </p:txBody>
      </p:sp>
    </p:spTree>
    <p:extLst>
      <p:ext uri="{BB962C8B-B14F-4D97-AF65-F5344CB8AC3E}">
        <p14:creationId xmlns:p14="http://schemas.microsoft.com/office/powerpoint/2010/main" val="3602605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2" name="Shape 4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6" name="Shape 6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6331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6" name="Shape 4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Shape 507"/>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8" name="Shape 5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Shape 533"/>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6" name="Shape 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2" name="Shape 5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Shape 638"/>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9" name="Shape 6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endParaRPr sz="1000" dirty="0">
              <a:solidFill>
                <a:srgbClr val="333333"/>
              </a:solidFill>
              <a:highlight>
                <a:srgbClr val="F5F5F5"/>
              </a:highlight>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1258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0054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2452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48" name="Shape 4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Shape 671"/>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2" name="Shape 6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7197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6DAFF-1671-4997-A181-09F9A474DE09}"/>
              </a:ext>
            </a:extLst>
          </p:cNvPr>
          <p:cNvSpPr>
            <a:spLocks noGrp="1"/>
          </p:cNvSpPr>
          <p:nvPr>
            <p:ph type="ctrTitle"/>
          </p:nvPr>
        </p:nvSpPr>
        <p:spPr>
          <a:xfrm>
            <a:off x="1524000" y="1122363"/>
            <a:ext cx="9144000" cy="2387600"/>
          </a:xfrm>
        </p:spPr>
        <p:txBody>
          <a:bodyPr anchor="b"/>
          <a:lstStyle>
            <a:lvl1pPr algn="ctr">
              <a:defRPr sz="6000">
                <a:solidFill>
                  <a:schemeClr val="tx2"/>
                </a:solidFill>
              </a:defRPr>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60578A3E-7D06-4ADE-B28F-1FF60CAC6D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a:extLst>
              <a:ext uri="{FF2B5EF4-FFF2-40B4-BE49-F238E27FC236}">
                <a16:creationId xmlns:a16="http://schemas.microsoft.com/office/drawing/2014/main" id="{6FFADD40-2BFE-4B5D-8964-E4BB31126A09}"/>
              </a:ext>
            </a:extLst>
          </p:cNvPr>
          <p:cNvSpPr>
            <a:spLocks noGrp="1"/>
          </p:cNvSpPr>
          <p:nvPr>
            <p:ph type="dt" sz="half" idx="10"/>
          </p:nvPr>
        </p:nvSpPr>
        <p:spPr/>
        <p:txBody>
          <a:bodyPr/>
          <a:lstStyle/>
          <a:p>
            <a:fld id="{9CD18AE8-5A98-4EFF-9423-C74BE07BC242}" type="datetime1">
              <a:rPr lang="en-IN" smtClean="0"/>
              <a:t>19-09-2022</a:t>
            </a:fld>
            <a:endParaRPr lang="en-IN"/>
          </a:p>
        </p:txBody>
      </p:sp>
      <p:sp>
        <p:nvSpPr>
          <p:cNvPr id="5" name="Footer Placeholder 4">
            <a:extLst>
              <a:ext uri="{FF2B5EF4-FFF2-40B4-BE49-F238E27FC236}">
                <a16:creationId xmlns:a16="http://schemas.microsoft.com/office/drawing/2014/main" id="{06BCDBAE-4910-431F-8CB7-C498C9F58E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4384D5-AAAF-490E-AC7A-55381CBE86CA}"/>
              </a:ext>
            </a:extLst>
          </p:cNvPr>
          <p:cNvSpPr>
            <a:spLocks noGrp="1"/>
          </p:cNvSpPr>
          <p:nvPr>
            <p:ph type="sldNum" sz="quarter" idx="12"/>
          </p:nvPr>
        </p:nvSpPr>
        <p:spPr/>
        <p:txBody>
          <a:bodyPr/>
          <a:lstStyle/>
          <a:p>
            <a:fld id="{0A97681F-85B3-4621-9927-D6FE13266BE6}" type="slidenum">
              <a:rPr lang="en-IN" smtClean="0"/>
              <a:t>‹#›</a:t>
            </a:fld>
            <a:endParaRPr lang="en-IN"/>
          </a:p>
        </p:txBody>
      </p:sp>
    </p:spTree>
    <p:extLst>
      <p:ext uri="{BB962C8B-B14F-4D97-AF65-F5344CB8AC3E}">
        <p14:creationId xmlns:p14="http://schemas.microsoft.com/office/powerpoint/2010/main" val="3841066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4DBE2-0069-46CE-BCB3-235995E2A4FE}"/>
              </a:ext>
            </a:extLst>
          </p:cNvPr>
          <p:cNvSpPr>
            <a:spLocks noGrp="1"/>
          </p:cNvSpPr>
          <p:nvPr>
            <p:ph type="title"/>
          </p:nvPr>
        </p:nvSpPr>
        <p:spPr/>
        <p:txBody>
          <a:bodyPr/>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DADD1F47-0A7A-4163-B22C-81A2B64482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D0F2B4-5168-4749-AC3B-163BE223784F}"/>
              </a:ext>
            </a:extLst>
          </p:cNvPr>
          <p:cNvSpPr>
            <a:spLocks noGrp="1"/>
          </p:cNvSpPr>
          <p:nvPr>
            <p:ph type="dt" sz="half" idx="10"/>
          </p:nvPr>
        </p:nvSpPr>
        <p:spPr/>
        <p:txBody>
          <a:bodyPr/>
          <a:lstStyle/>
          <a:p>
            <a:fld id="{AB9DDF9F-B5F3-4718-9798-2B063AC3B4DA}" type="datetime1">
              <a:rPr lang="en-IN" smtClean="0"/>
              <a:t>19-09-2022</a:t>
            </a:fld>
            <a:endParaRPr lang="en-IN"/>
          </a:p>
        </p:txBody>
      </p:sp>
      <p:sp>
        <p:nvSpPr>
          <p:cNvPr id="5" name="Footer Placeholder 4">
            <a:extLst>
              <a:ext uri="{FF2B5EF4-FFF2-40B4-BE49-F238E27FC236}">
                <a16:creationId xmlns:a16="http://schemas.microsoft.com/office/drawing/2014/main" id="{2A993BB8-984C-480A-8BC7-439106C989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A68202-1012-4138-B364-221702FB1769}"/>
              </a:ext>
            </a:extLst>
          </p:cNvPr>
          <p:cNvSpPr>
            <a:spLocks noGrp="1"/>
          </p:cNvSpPr>
          <p:nvPr>
            <p:ph type="sldNum" sz="quarter" idx="12"/>
          </p:nvPr>
        </p:nvSpPr>
        <p:spPr/>
        <p:txBody>
          <a:bodyPr/>
          <a:lstStyle/>
          <a:p>
            <a:fld id="{0A97681F-85B3-4621-9927-D6FE13266BE6}" type="slidenum">
              <a:rPr lang="en-IN" smtClean="0"/>
              <a:t>‹#›</a:t>
            </a:fld>
            <a:endParaRPr lang="en-IN"/>
          </a:p>
        </p:txBody>
      </p:sp>
    </p:spTree>
    <p:extLst>
      <p:ext uri="{BB962C8B-B14F-4D97-AF65-F5344CB8AC3E}">
        <p14:creationId xmlns:p14="http://schemas.microsoft.com/office/powerpoint/2010/main" val="1252456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E1FBA4-273C-4ADD-A53D-35B2637470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1A2E45-4E59-4DB6-B005-D75DA841E60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52B7F0-60D3-46A1-BB5D-57D842010CD0}"/>
              </a:ext>
            </a:extLst>
          </p:cNvPr>
          <p:cNvSpPr>
            <a:spLocks noGrp="1"/>
          </p:cNvSpPr>
          <p:nvPr>
            <p:ph type="dt" sz="half" idx="10"/>
          </p:nvPr>
        </p:nvSpPr>
        <p:spPr/>
        <p:txBody>
          <a:bodyPr/>
          <a:lstStyle/>
          <a:p>
            <a:fld id="{4AF35752-BB68-4A95-B0E1-438CE4095B35}" type="datetime1">
              <a:rPr lang="en-IN" smtClean="0"/>
              <a:t>19-09-2022</a:t>
            </a:fld>
            <a:endParaRPr lang="en-IN"/>
          </a:p>
        </p:txBody>
      </p:sp>
      <p:sp>
        <p:nvSpPr>
          <p:cNvPr id="5" name="Footer Placeholder 4">
            <a:extLst>
              <a:ext uri="{FF2B5EF4-FFF2-40B4-BE49-F238E27FC236}">
                <a16:creationId xmlns:a16="http://schemas.microsoft.com/office/drawing/2014/main" id="{8A65C8E6-9089-4985-A69C-EE841E00A0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182E4A-267C-4124-87DB-CA19C5ADBED6}"/>
              </a:ext>
            </a:extLst>
          </p:cNvPr>
          <p:cNvSpPr>
            <a:spLocks noGrp="1"/>
          </p:cNvSpPr>
          <p:nvPr>
            <p:ph type="sldNum" sz="quarter" idx="12"/>
          </p:nvPr>
        </p:nvSpPr>
        <p:spPr/>
        <p:txBody>
          <a:bodyPr/>
          <a:lstStyle/>
          <a:p>
            <a:fld id="{0A97681F-85B3-4621-9927-D6FE13266BE6}" type="slidenum">
              <a:rPr lang="en-IN" smtClean="0"/>
              <a:t>‹#›</a:t>
            </a:fld>
            <a:endParaRPr lang="en-IN"/>
          </a:p>
        </p:txBody>
      </p:sp>
    </p:spTree>
    <p:extLst>
      <p:ext uri="{BB962C8B-B14F-4D97-AF65-F5344CB8AC3E}">
        <p14:creationId xmlns:p14="http://schemas.microsoft.com/office/powerpoint/2010/main" val="186106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5F972-E108-4EF6-9302-EE8DB140C4DF}"/>
              </a:ext>
            </a:extLst>
          </p:cNvPr>
          <p:cNvSpPr>
            <a:spLocks noGrp="1"/>
          </p:cNvSpPr>
          <p:nvPr>
            <p:ph type="title"/>
          </p:nvPr>
        </p:nvSpPr>
        <p:spPr/>
        <p:txBody>
          <a:bodyPr/>
          <a:lstStyle>
            <a:lvl1pPr>
              <a:defRPr>
                <a:solidFill>
                  <a:schemeClr val="tx2"/>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6DE1F5F2-4B49-4444-8B43-7B0797CF0DD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EB3DBB-69F8-4F0F-8C54-558D76645805}"/>
              </a:ext>
            </a:extLst>
          </p:cNvPr>
          <p:cNvSpPr>
            <a:spLocks noGrp="1"/>
          </p:cNvSpPr>
          <p:nvPr>
            <p:ph type="dt" sz="half" idx="10"/>
          </p:nvPr>
        </p:nvSpPr>
        <p:spPr/>
        <p:txBody>
          <a:bodyPr/>
          <a:lstStyle/>
          <a:p>
            <a:fld id="{5B57A2E5-9D36-403C-B440-8111552925AE}" type="datetime1">
              <a:rPr lang="en-IN" smtClean="0"/>
              <a:t>19-09-2022</a:t>
            </a:fld>
            <a:endParaRPr lang="en-IN"/>
          </a:p>
        </p:txBody>
      </p:sp>
      <p:sp>
        <p:nvSpPr>
          <p:cNvPr id="5" name="Footer Placeholder 4">
            <a:extLst>
              <a:ext uri="{FF2B5EF4-FFF2-40B4-BE49-F238E27FC236}">
                <a16:creationId xmlns:a16="http://schemas.microsoft.com/office/drawing/2014/main" id="{6DD198B8-8841-4E27-8B64-C5FF425225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72E18D-2761-4B52-ADB5-36EA12932FF1}"/>
              </a:ext>
            </a:extLst>
          </p:cNvPr>
          <p:cNvSpPr>
            <a:spLocks noGrp="1"/>
          </p:cNvSpPr>
          <p:nvPr>
            <p:ph type="sldNum" sz="quarter" idx="12"/>
          </p:nvPr>
        </p:nvSpPr>
        <p:spPr/>
        <p:txBody>
          <a:bodyPr/>
          <a:lstStyle/>
          <a:p>
            <a:fld id="{0A97681F-85B3-4621-9927-D6FE13266BE6}" type="slidenum">
              <a:rPr lang="en-IN" smtClean="0"/>
              <a:t>‹#›</a:t>
            </a:fld>
            <a:endParaRPr lang="en-IN"/>
          </a:p>
        </p:txBody>
      </p:sp>
    </p:spTree>
    <p:extLst>
      <p:ext uri="{BB962C8B-B14F-4D97-AF65-F5344CB8AC3E}">
        <p14:creationId xmlns:p14="http://schemas.microsoft.com/office/powerpoint/2010/main" val="320994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F841-6C08-4E40-8B07-1CC4719D9CB0}"/>
              </a:ext>
            </a:extLst>
          </p:cNvPr>
          <p:cNvSpPr>
            <a:spLocks noGrp="1"/>
          </p:cNvSpPr>
          <p:nvPr>
            <p:ph type="title"/>
          </p:nvPr>
        </p:nvSpPr>
        <p:spPr>
          <a:xfrm>
            <a:off x="831850" y="1709738"/>
            <a:ext cx="10515600" cy="2852737"/>
          </a:xfrm>
        </p:spPr>
        <p:txBody>
          <a:bodyPr anchor="b"/>
          <a:lstStyle>
            <a:lvl1pPr>
              <a:defRPr sz="6000">
                <a:solidFill>
                  <a:schemeClr val="tx2"/>
                </a:solidFill>
              </a:defRPr>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4D49D22A-8F87-46A6-851F-A4AD93EFF6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E2D21CE-E72A-4695-B1CC-1A3D64F2A674}"/>
              </a:ext>
            </a:extLst>
          </p:cNvPr>
          <p:cNvSpPr>
            <a:spLocks noGrp="1"/>
          </p:cNvSpPr>
          <p:nvPr>
            <p:ph type="dt" sz="half" idx="10"/>
          </p:nvPr>
        </p:nvSpPr>
        <p:spPr/>
        <p:txBody>
          <a:bodyPr/>
          <a:lstStyle/>
          <a:p>
            <a:fld id="{AC863B40-FD76-4F43-A55F-EC1663733EAA}" type="datetime1">
              <a:rPr lang="en-IN" smtClean="0"/>
              <a:t>19-09-2022</a:t>
            </a:fld>
            <a:endParaRPr lang="en-IN"/>
          </a:p>
        </p:txBody>
      </p:sp>
      <p:sp>
        <p:nvSpPr>
          <p:cNvPr id="5" name="Footer Placeholder 4">
            <a:extLst>
              <a:ext uri="{FF2B5EF4-FFF2-40B4-BE49-F238E27FC236}">
                <a16:creationId xmlns:a16="http://schemas.microsoft.com/office/drawing/2014/main" id="{8C3E11B7-72F7-4E3B-9B21-486F24BCA9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23D13A-8FCD-46E9-8C12-DDE76B5F6CC8}"/>
              </a:ext>
            </a:extLst>
          </p:cNvPr>
          <p:cNvSpPr>
            <a:spLocks noGrp="1"/>
          </p:cNvSpPr>
          <p:nvPr>
            <p:ph type="sldNum" sz="quarter" idx="12"/>
          </p:nvPr>
        </p:nvSpPr>
        <p:spPr/>
        <p:txBody>
          <a:bodyPr/>
          <a:lstStyle/>
          <a:p>
            <a:fld id="{0A97681F-85B3-4621-9927-D6FE13266BE6}" type="slidenum">
              <a:rPr lang="en-IN" smtClean="0"/>
              <a:t>‹#›</a:t>
            </a:fld>
            <a:endParaRPr lang="en-IN"/>
          </a:p>
        </p:txBody>
      </p:sp>
    </p:spTree>
    <p:extLst>
      <p:ext uri="{BB962C8B-B14F-4D97-AF65-F5344CB8AC3E}">
        <p14:creationId xmlns:p14="http://schemas.microsoft.com/office/powerpoint/2010/main" val="347692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8073D-0244-43AC-97BE-370678CDF97D}"/>
              </a:ext>
            </a:extLst>
          </p:cNvPr>
          <p:cNvSpPr>
            <a:spLocks noGrp="1"/>
          </p:cNvSpPr>
          <p:nvPr>
            <p:ph type="title"/>
          </p:nvPr>
        </p:nvSpPr>
        <p:spPr/>
        <p:txBody>
          <a:bodyPr/>
          <a:lstStyle>
            <a:lvl1pPr>
              <a:defRPr>
                <a:solidFill>
                  <a:schemeClr val="tx2"/>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08286753-CDBA-4FC4-8BA9-D96C431862A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32C464-E53F-4D12-95F6-1B94865041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D76872-1562-4B39-AF47-1F3DAA8218DC}"/>
              </a:ext>
            </a:extLst>
          </p:cNvPr>
          <p:cNvSpPr>
            <a:spLocks noGrp="1"/>
          </p:cNvSpPr>
          <p:nvPr>
            <p:ph type="dt" sz="half" idx="10"/>
          </p:nvPr>
        </p:nvSpPr>
        <p:spPr/>
        <p:txBody>
          <a:bodyPr/>
          <a:lstStyle/>
          <a:p>
            <a:fld id="{F0E15A3C-9CDA-41DD-B1BC-BDDBC607C0F5}" type="datetime1">
              <a:rPr lang="en-IN" smtClean="0"/>
              <a:t>19-09-2022</a:t>
            </a:fld>
            <a:endParaRPr lang="en-IN"/>
          </a:p>
        </p:txBody>
      </p:sp>
      <p:sp>
        <p:nvSpPr>
          <p:cNvPr id="6" name="Footer Placeholder 5">
            <a:extLst>
              <a:ext uri="{FF2B5EF4-FFF2-40B4-BE49-F238E27FC236}">
                <a16:creationId xmlns:a16="http://schemas.microsoft.com/office/drawing/2014/main" id="{D78C714E-7D0A-4742-9D0C-4577BD819E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24D836-0642-4120-A319-3D1E642F1DAD}"/>
              </a:ext>
            </a:extLst>
          </p:cNvPr>
          <p:cNvSpPr>
            <a:spLocks noGrp="1"/>
          </p:cNvSpPr>
          <p:nvPr>
            <p:ph type="sldNum" sz="quarter" idx="12"/>
          </p:nvPr>
        </p:nvSpPr>
        <p:spPr/>
        <p:txBody>
          <a:bodyPr/>
          <a:lstStyle/>
          <a:p>
            <a:fld id="{0A97681F-85B3-4621-9927-D6FE13266BE6}" type="slidenum">
              <a:rPr lang="en-IN" smtClean="0"/>
              <a:t>‹#›</a:t>
            </a:fld>
            <a:endParaRPr lang="en-IN"/>
          </a:p>
        </p:txBody>
      </p:sp>
    </p:spTree>
    <p:extLst>
      <p:ext uri="{BB962C8B-B14F-4D97-AF65-F5344CB8AC3E}">
        <p14:creationId xmlns:p14="http://schemas.microsoft.com/office/powerpoint/2010/main" val="4148643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2A4FA-689C-41A3-B98B-594E69414B3B}"/>
              </a:ext>
            </a:extLst>
          </p:cNvPr>
          <p:cNvSpPr>
            <a:spLocks noGrp="1"/>
          </p:cNvSpPr>
          <p:nvPr>
            <p:ph type="title"/>
          </p:nvPr>
        </p:nvSpPr>
        <p:spPr>
          <a:xfrm>
            <a:off x="839788" y="365125"/>
            <a:ext cx="10515600" cy="1325563"/>
          </a:xfrm>
        </p:spPr>
        <p:txBody>
          <a:bodyPr/>
          <a:lstStyle>
            <a:lvl1pPr>
              <a:defRPr>
                <a:solidFill>
                  <a:schemeClr val="tx2"/>
                </a:solidFill>
              </a:defRPr>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2DC1BE6C-DAB1-45A9-A47D-F4F5A95730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1655E83-1D7D-445C-924B-C5CCF97A90A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6A3730-2ACD-4EB3-BFC9-525B16AD6E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28117A-8010-4AE3-8A36-25F77C2DC62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2D6578-F442-42B5-962A-28DE49DABCC4}"/>
              </a:ext>
            </a:extLst>
          </p:cNvPr>
          <p:cNvSpPr>
            <a:spLocks noGrp="1"/>
          </p:cNvSpPr>
          <p:nvPr>
            <p:ph type="dt" sz="half" idx="10"/>
          </p:nvPr>
        </p:nvSpPr>
        <p:spPr/>
        <p:txBody>
          <a:bodyPr/>
          <a:lstStyle/>
          <a:p>
            <a:fld id="{EDD3BA35-C497-4A6A-A882-228D6B126EE6}" type="datetime1">
              <a:rPr lang="en-IN" smtClean="0"/>
              <a:t>19-09-2022</a:t>
            </a:fld>
            <a:endParaRPr lang="en-IN"/>
          </a:p>
        </p:txBody>
      </p:sp>
      <p:sp>
        <p:nvSpPr>
          <p:cNvPr id="8" name="Footer Placeholder 7">
            <a:extLst>
              <a:ext uri="{FF2B5EF4-FFF2-40B4-BE49-F238E27FC236}">
                <a16:creationId xmlns:a16="http://schemas.microsoft.com/office/drawing/2014/main" id="{AD8731AA-735E-431F-87D1-DF619F7831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4AB1D8-F4AB-455D-A15E-96667E26ED1F}"/>
              </a:ext>
            </a:extLst>
          </p:cNvPr>
          <p:cNvSpPr>
            <a:spLocks noGrp="1"/>
          </p:cNvSpPr>
          <p:nvPr>
            <p:ph type="sldNum" sz="quarter" idx="12"/>
          </p:nvPr>
        </p:nvSpPr>
        <p:spPr/>
        <p:txBody>
          <a:bodyPr/>
          <a:lstStyle/>
          <a:p>
            <a:fld id="{0A97681F-85B3-4621-9927-D6FE13266BE6}" type="slidenum">
              <a:rPr lang="en-IN" smtClean="0"/>
              <a:t>‹#›</a:t>
            </a:fld>
            <a:endParaRPr lang="en-IN"/>
          </a:p>
        </p:txBody>
      </p:sp>
    </p:spTree>
    <p:extLst>
      <p:ext uri="{BB962C8B-B14F-4D97-AF65-F5344CB8AC3E}">
        <p14:creationId xmlns:p14="http://schemas.microsoft.com/office/powerpoint/2010/main" val="1249046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C54CE-8C7A-4A23-BAE1-198324075B4C}"/>
              </a:ext>
            </a:extLst>
          </p:cNvPr>
          <p:cNvSpPr>
            <a:spLocks noGrp="1"/>
          </p:cNvSpPr>
          <p:nvPr>
            <p:ph type="title"/>
          </p:nvPr>
        </p:nvSpPr>
        <p:spPr/>
        <p:txBody>
          <a:bodyPr/>
          <a:lstStyle>
            <a:lvl1pPr>
              <a:defRPr>
                <a:solidFill>
                  <a:schemeClr val="tx2"/>
                </a:solidFill>
              </a:defRPr>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65E7B29E-2AF2-45CB-BC69-73DA9FEA1F00}"/>
              </a:ext>
            </a:extLst>
          </p:cNvPr>
          <p:cNvSpPr>
            <a:spLocks noGrp="1"/>
          </p:cNvSpPr>
          <p:nvPr>
            <p:ph type="dt" sz="half" idx="10"/>
          </p:nvPr>
        </p:nvSpPr>
        <p:spPr/>
        <p:txBody>
          <a:bodyPr/>
          <a:lstStyle/>
          <a:p>
            <a:fld id="{451DF967-C32B-41F7-8B8F-C952D92DD8D2}" type="datetime1">
              <a:rPr lang="en-IN" smtClean="0"/>
              <a:t>19-09-2022</a:t>
            </a:fld>
            <a:endParaRPr lang="en-IN"/>
          </a:p>
        </p:txBody>
      </p:sp>
      <p:sp>
        <p:nvSpPr>
          <p:cNvPr id="4" name="Footer Placeholder 3">
            <a:extLst>
              <a:ext uri="{FF2B5EF4-FFF2-40B4-BE49-F238E27FC236}">
                <a16:creationId xmlns:a16="http://schemas.microsoft.com/office/drawing/2014/main" id="{C6E2A2D5-0C60-48C1-971E-8270C5592F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A6C9179-9845-4173-99DF-94A1C0A327B7}"/>
              </a:ext>
            </a:extLst>
          </p:cNvPr>
          <p:cNvSpPr>
            <a:spLocks noGrp="1"/>
          </p:cNvSpPr>
          <p:nvPr>
            <p:ph type="sldNum" sz="quarter" idx="12"/>
          </p:nvPr>
        </p:nvSpPr>
        <p:spPr/>
        <p:txBody>
          <a:bodyPr/>
          <a:lstStyle/>
          <a:p>
            <a:fld id="{0A97681F-85B3-4621-9927-D6FE13266BE6}" type="slidenum">
              <a:rPr lang="en-IN" smtClean="0"/>
              <a:t>‹#›</a:t>
            </a:fld>
            <a:endParaRPr lang="en-IN"/>
          </a:p>
        </p:txBody>
      </p:sp>
    </p:spTree>
    <p:extLst>
      <p:ext uri="{BB962C8B-B14F-4D97-AF65-F5344CB8AC3E}">
        <p14:creationId xmlns:p14="http://schemas.microsoft.com/office/powerpoint/2010/main" val="3455654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EBB3A2-44C9-4110-B06D-132994520100}"/>
              </a:ext>
            </a:extLst>
          </p:cNvPr>
          <p:cNvSpPr>
            <a:spLocks noGrp="1"/>
          </p:cNvSpPr>
          <p:nvPr>
            <p:ph type="dt" sz="half" idx="10"/>
          </p:nvPr>
        </p:nvSpPr>
        <p:spPr/>
        <p:txBody>
          <a:bodyPr/>
          <a:lstStyle/>
          <a:p>
            <a:fld id="{5870DBF9-49CC-4C5A-9DC7-B9DEB1DB981F}" type="datetime1">
              <a:rPr lang="en-IN" smtClean="0"/>
              <a:t>19-09-2022</a:t>
            </a:fld>
            <a:endParaRPr lang="en-IN"/>
          </a:p>
        </p:txBody>
      </p:sp>
      <p:sp>
        <p:nvSpPr>
          <p:cNvPr id="3" name="Footer Placeholder 2">
            <a:extLst>
              <a:ext uri="{FF2B5EF4-FFF2-40B4-BE49-F238E27FC236}">
                <a16:creationId xmlns:a16="http://schemas.microsoft.com/office/drawing/2014/main" id="{D93D9486-428E-4E68-8A98-8429ECECAA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2B712F-5EBD-4A58-AD99-DC248EC9A63E}"/>
              </a:ext>
            </a:extLst>
          </p:cNvPr>
          <p:cNvSpPr>
            <a:spLocks noGrp="1"/>
          </p:cNvSpPr>
          <p:nvPr>
            <p:ph type="sldNum" sz="quarter" idx="12"/>
          </p:nvPr>
        </p:nvSpPr>
        <p:spPr/>
        <p:txBody>
          <a:bodyPr/>
          <a:lstStyle/>
          <a:p>
            <a:fld id="{0A97681F-85B3-4621-9927-D6FE13266BE6}" type="slidenum">
              <a:rPr lang="en-IN" smtClean="0"/>
              <a:t>‹#›</a:t>
            </a:fld>
            <a:endParaRPr lang="en-IN"/>
          </a:p>
        </p:txBody>
      </p:sp>
    </p:spTree>
    <p:extLst>
      <p:ext uri="{BB962C8B-B14F-4D97-AF65-F5344CB8AC3E}">
        <p14:creationId xmlns:p14="http://schemas.microsoft.com/office/powerpoint/2010/main" val="4158203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9E14C-9B97-47B7-9A27-352B909FE5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59737B-5C1A-43D3-9A03-E5BB8C2CDD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90C7C8-934B-4AF8-A298-42E517859B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9024B1-C258-4252-A08D-99D3033E4AB6}"/>
              </a:ext>
            </a:extLst>
          </p:cNvPr>
          <p:cNvSpPr>
            <a:spLocks noGrp="1"/>
          </p:cNvSpPr>
          <p:nvPr>
            <p:ph type="dt" sz="half" idx="10"/>
          </p:nvPr>
        </p:nvSpPr>
        <p:spPr/>
        <p:txBody>
          <a:bodyPr/>
          <a:lstStyle/>
          <a:p>
            <a:fld id="{EC588947-55D7-4521-BC57-B5AAF7C19756}" type="datetime1">
              <a:rPr lang="en-IN" smtClean="0"/>
              <a:t>19-09-2022</a:t>
            </a:fld>
            <a:endParaRPr lang="en-IN"/>
          </a:p>
        </p:txBody>
      </p:sp>
      <p:sp>
        <p:nvSpPr>
          <p:cNvPr id="6" name="Footer Placeholder 5">
            <a:extLst>
              <a:ext uri="{FF2B5EF4-FFF2-40B4-BE49-F238E27FC236}">
                <a16:creationId xmlns:a16="http://schemas.microsoft.com/office/drawing/2014/main" id="{2D62FB3A-7392-4720-A735-9E3F7F66CF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D3C9E9-D264-4FDC-8BDC-3C611B618283}"/>
              </a:ext>
            </a:extLst>
          </p:cNvPr>
          <p:cNvSpPr>
            <a:spLocks noGrp="1"/>
          </p:cNvSpPr>
          <p:nvPr>
            <p:ph type="sldNum" sz="quarter" idx="12"/>
          </p:nvPr>
        </p:nvSpPr>
        <p:spPr/>
        <p:txBody>
          <a:bodyPr/>
          <a:lstStyle/>
          <a:p>
            <a:fld id="{0A97681F-85B3-4621-9927-D6FE13266BE6}" type="slidenum">
              <a:rPr lang="en-IN" smtClean="0"/>
              <a:t>‹#›</a:t>
            </a:fld>
            <a:endParaRPr lang="en-IN"/>
          </a:p>
        </p:txBody>
      </p:sp>
    </p:spTree>
    <p:extLst>
      <p:ext uri="{BB962C8B-B14F-4D97-AF65-F5344CB8AC3E}">
        <p14:creationId xmlns:p14="http://schemas.microsoft.com/office/powerpoint/2010/main" val="3694115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20AD-A19A-471A-9EF8-EEEED24D70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C504D3-8FE8-4ACE-AB9A-F40BAAD771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344C6E-8218-4B31-B59C-60F0FDC758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3CDF1E-EF47-4660-BDC7-603DDCD23DD2}"/>
              </a:ext>
            </a:extLst>
          </p:cNvPr>
          <p:cNvSpPr>
            <a:spLocks noGrp="1"/>
          </p:cNvSpPr>
          <p:nvPr>
            <p:ph type="dt" sz="half" idx="10"/>
          </p:nvPr>
        </p:nvSpPr>
        <p:spPr/>
        <p:txBody>
          <a:bodyPr/>
          <a:lstStyle/>
          <a:p>
            <a:fld id="{F8358EC1-FF5D-4C9E-B05C-3BBB320207B4}" type="datetime1">
              <a:rPr lang="en-IN" smtClean="0"/>
              <a:t>19-09-2022</a:t>
            </a:fld>
            <a:endParaRPr lang="en-IN"/>
          </a:p>
        </p:txBody>
      </p:sp>
      <p:sp>
        <p:nvSpPr>
          <p:cNvPr id="6" name="Footer Placeholder 5">
            <a:extLst>
              <a:ext uri="{FF2B5EF4-FFF2-40B4-BE49-F238E27FC236}">
                <a16:creationId xmlns:a16="http://schemas.microsoft.com/office/drawing/2014/main" id="{DC2F5828-3D7A-4C89-AB77-B060F13B9B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ADA461-09DC-4435-8AFB-60A0657C6068}"/>
              </a:ext>
            </a:extLst>
          </p:cNvPr>
          <p:cNvSpPr>
            <a:spLocks noGrp="1"/>
          </p:cNvSpPr>
          <p:nvPr>
            <p:ph type="sldNum" sz="quarter" idx="12"/>
          </p:nvPr>
        </p:nvSpPr>
        <p:spPr/>
        <p:txBody>
          <a:bodyPr/>
          <a:lstStyle/>
          <a:p>
            <a:fld id="{0A97681F-85B3-4621-9927-D6FE13266BE6}" type="slidenum">
              <a:rPr lang="en-IN" smtClean="0"/>
              <a:t>‹#›</a:t>
            </a:fld>
            <a:endParaRPr lang="en-IN"/>
          </a:p>
        </p:txBody>
      </p:sp>
    </p:spTree>
    <p:extLst>
      <p:ext uri="{BB962C8B-B14F-4D97-AF65-F5344CB8AC3E}">
        <p14:creationId xmlns:p14="http://schemas.microsoft.com/office/powerpoint/2010/main" val="4259673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0FCF2A-60B1-4D9C-BB0D-30616722B9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0E4D7A-A995-47CD-BBFE-D6F9B39B86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A79E43-A26A-4C26-843A-3EC04E2E66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BACE1B-AF6A-4A7E-AC5B-291A1B1A40D5}" type="datetime1">
              <a:rPr lang="en-IN" smtClean="0"/>
              <a:t>19-09-2022</a:t>
            </a:fld>
            <a:endParaRPr lang="en-IN"/>
          </a:p>
        </p:txBody>
      </p:sp>
      <p:sp>
        <p:nvSpPr>
          <p:cNvPr id="5" name="Footer Placeholder 4">
            <a:extLst>
              <a:ext uri="{FF2B5EF4-FFF2-40B4-BE49-F238E27FC236}">
                <a16:creationId xmlns:a16="http://schemas.microsoft.com/office/drawing/2014/main" id="{CCF4CB32-E449-4954-BEC5-B20D2218D5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42973D-7D2D-4C1E-A5B2-D4B84B5C3B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97681F-85B3-4621-9927-D6FE13266BE6}" type="slidenum">
              <a:rPr lang="en-IN" smtClean="0"/>
              <a:t>‹#›</a:t>
            </a:fld>
            <a:endParaRPr lang="en-IN"/>
          </a:p>
        </p:txBody>
      </p:sp>
    </p:spTree>
    <p:extLst>
      <p:ext uri="{BB962C8B-B14F-4D97-AF65-F5344CB8AC3E}">
        <p14:creationId xmlns:p14="http://schemas.microsoft.com/office/powerpoint/2010/main" val="490099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lockonomi.com/ethereum-casper/"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edium.com/@chrshmmmr/consensus-in-blockchain-systems-in-short-691fc7d1fef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olidity.readthedocs.org/en/lates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github.com/ethereum/serpent" TargetMode="External"/><Relationship Id="rId5" Type="http://schemas.openxmlformats.org/officeDocument/2006/relationships/hyperlink" Target="https://github.com/ethereum/wiki/wiki/Serpent" TargetMode="External"/><Relationship Id="rId4" Type="http://schemas.openxmlformats.org/officeDocument/2006/relationships/hyperlink" Target="http://ethereum.github.io/browser-solidity/"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hyperlink" Target="https://github.com/gmtDevs/atom-ethereum-interface" TargetMode="External"/><Relationship Id="rId7"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github.com/scrooloose/syntastic" TargetMode="External"/><Relationship Id="rId5" Type="http://schemas.openxmlformats.org/officeDocument/2006/relationships/hyperlink" Target="https://github.com/tomlion/vim-solidity/" TargetMode="External"/><Relationship Id="rId4" Type="http://schemas.openxmlformats.org/officeDocument/2006/relationships/hyperlink" Target="https://atom.io/packages/linter-solidity"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ethereumjs/testrpc"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thgasstation.inf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1DF8-7053-4024-BDED-CE427BBC82E2}"/>
              </a:ext>
            </a:extLst>
          </p:cNvPr>
          <p:cNvSpPr>
            <a:spLocks noGrp="1"/>
          </p:cNvSpPr>
          <p:nvPr>
            <p:ph type="ctrTitle"/>
          </p:nvPr>
        </p:nvSpPr>
        <p:spPr>
          <a:xfrm>
            <a:off x="1524000" y="562348"/>
            <a:ext cx="9144000" cy="2387600"/>
          </a:xfrm>
        </p:spPr>
        <p:txBody>
          <a:bodyPr/>
          <a:lstStyle/>
          <a:p>
            <a:r>
              <a:rPr lang="en-US" dirty="0"/>
              <a:t>Smart Contracts</a:t>
            </a:r>
            <a:endParaRPr lang="en-IN" dirty="0"/>
          </a:p>
        </p:txBody>
      </p:sp>
      <p:sp>
        <p:nvSpPr>
          <p:cNvPr id="3" name="Subtitle 2">
            <a:extLst>
              <a:ext uri="{FF2B5EF4-FFF2-40B4-BE49-F238E27FC236}">
                <a16:creationId xmlns:a16="http://schemas.microsoft.com/office/drawing/2014/main" id="{FEBE009A-BA46-4176-B9E9-CD409D2AE92B}"/>
              </a:ext>
            </a:extLst>
          </p:cNvPr>
          <p:cNvSpPr>
            <a:spLocks noGrp="1"/>
          </p:cNvSpPr>
          <p:nvPr>
            <p:ph type="subTitle" idx="1"/>
          </p:nvPr>
        </p:nvSpPr>
        <p:spPr>
          <a:xfrm>
            <a:off x="1452282" y="3720353"/>
            <a:ext cx="9144000" cy="1064628"/>
          </a:xfrm>
        </p:spPr>
        <p:txBody>
          <a:bodyPr>
            <a:normAutofit/>
          </a:bodyPr>
          <a:lstStyle/>
          <a:p>
            <a:r>
              <a:rPr lang="en-IN" dirty="0"/>
              <a:t>Blockchain Technology (CS467)</a:t>
            </a:r>
          </a:p>
          <a:p>
            <a:r>
              <a:rPr lang="en-US" dirty="0"/>
              <a:t>B.Tech. IV, Semester VII</a:t>
            </a:r>
            <a:endParaRPr lang="en-IN" sz="2000" dirty="0"/>
          </a:p>
        </p:txBody>
      </p:sp>
      <p:pic>
        <p:nvPicPr>
          <p:cNvPr id="5" name="Picture 4">
            <a:extLst>
              <a:ext uri="{FF2B5EF4-FFF2-40B4-BE49-F238E27FC236}">
                <a16:creationId xmlns:a16="http://schemas.microsoft.com/office/drawing/2014/main" id="{32F3C1F6-DEF6-41A4-8CFC-4032818A6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702" y="5426214"/>
            <a:ext cx="1238596" cy="1151313"/>
          </a:xfrm>
          <a:prstGeom prst="rect">
            <a:avLst/>
          </a:prstGeom>
        </p:spPr>
      </p:pic>
      <p:sp>
        <p:nvSpPr>
          <p:cNvPr id="6" name="Subtitle 2">
            <a:extLst>
              <a:ext uri="{FF2B5EF4-FFF2-40B4-BE49-F238E27FC236}">
                <a16:creationId xmlns:a16="http://schemas.microsoft.com/office/drawing/2014/main" id="{EF912606-B036-4ED5-8729-EDE6C682B7D5}"/>
              </a:ext>
            </a:extLst>
          </p:cNvPr>
          <p:cNvSpPr txBox="1">
            <a:spLocks/>
          </p:cNvSpPr>
          <p:nvPr/>
        </p:nvSpPr>
        <p:spPr>
          <a:xfrm>
            <a:off x="1766047" y="5426214"/>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l"/>
            <a:r>
              <a:rPr lang="en-US" sz="3200" dirty="0"/>
              <a:t>Department of Computer Science and Technology</a:t>
            </a:r>
          </a:p>
          <a:p>
            <a:pPr lvl="1" algn="l"/>
            <a:r>
              <a:rPr lang="en-US" sz="3200" dirty="0"/>
              <a:t>S. V. National Institute of Technology-Surat</a:t>
            </a:r>
            <a:endParaRPr lang="en-IN" sz="3200" dirty="0"/>
          </a:p>
        </p:txBody>
      </p:sp>
    </p:spTree>
    <p:extLst>
      <p:ext uri="{BB962C8B-B14F-4D97-AF65-F5344CB8AC3E}">
        <p14:creationId xmlns:p14="http://schemas.microsoft.com/office/powerpoint/2010/main" val="2262263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6" name="Shape 436"/>
          <p:cNvSpPr txBox="1">
            <a:spLocks noGrp="1"/>
          </p:cNvSpPr>
          <p:nvPr>
            <p:ph type="sldNum" idx="12"/>
          </p:nvPr>
        </p:nvSpPr>
        <p:spPr>
          <a:prstGeom prst="rect">
            <a:avLst/>
          </a:prstGeom>
          <a:noFill/>
          <a:ln>
            <a:noFill/>
          </a:ln>
        </p:spPr>
        <p:txBody>
          <a:bodyPr spcFirstLastPara="1" vert="horz" wrap="square" lIns="0" tIns="4233" rIns="0" bIns="0" rtlCol="0" anchor="ctr" anchorCtr="0">
            <a:noAutofit/>
          </a:bodyPr>
          <a:lstStyle/>
          <a:p>
            <a:pPr marL="33866"/>
            <a:fld id="{00000000-1234-1234-1234-123412341234}" type="slidenum">
              <a:rPr lang="en" i="1">
                <a:solidFill>
                  <a:schemeClr val="lt2"/>
                </a:solidFill>
                <a:latin typeface="Century Schoolbook"/>
                <a:ea typeface="Century Schoolbook"/>
                <a:cs typeface="Century Schoolbook"/>
                <a:sym typeface="Century Schoolbook"/>
              </a:rPr>
              <a:pPr marL="33866"/>
              <a:t>10</a:t>
            </a:fld>
            <a:endParaRPr i="1">
              <a:solidFill>
                <a:schemeClr val="lt2"/>
              </a:solidFill>
              <a:latin typeface="Century Schoolbook"/>
              <a:ea typeface="Century Schoolbook"/>
              <a:cs typeface="Century Schoolbook"/>
              <a:sym typeface="Century Schoolbook"/>
            </a:endParaRPr>
          </a:p>
        </p:txBody>
      </p:sp>
      <p:sp>
        <p:nvSpPr>
          <p:cNvPr id="437" name="Shape 437"/>
          <p:cNvSpPr txBox="1"/>
          <p:nvPr/>
        </p:nvSpPr>
        <p:spPr>
          <a:xfrm>
            <a:off x="451600" y="1181133"/>
            <a:ext cx="11412000" cy="5236600"/>
          </a:xfrm>
          <a:prstGeom prst="rect">
            <a:avLst/>
          </a:prstGeom>
          <a:noFill/>
          <a:ln>
            <a:noFill/>
          </a:ln>
        </p:spPr>
        <p:txBody>
          <a:bodyPr spcFirstLastPara="1" wrap="square" lIns="0" tIns="88033" rIns="0" bIns="0" anchor="t" anchorCtr="0">
            <a:noAutofit/>
          </a:bodyPr>
          <a:lstStyle/>
          <a:p>
            <a:pPr marL="16933">
              <a:buClr>
                <a:srgbClr val="0000FF"/>
              </a:buClr>
              <a:buSzPct val="100000"/>
            </a:pPr>
            <a:r>
              <a:rPr lang="en-US" sz="3733" dirty="0" err="1">
                <a:solidFill>
                  <a:schemeClr val="dk1"/>
                </a:solidFill>
                <a:ea typeface="Trebuchet MS"/>
                <a:cs typeface="Trebuchet MS"/>
                <a:sym typeface="Trebuchet MS"/>
              </a:rPr>
              <a:t>Ethereum</a:t>
            </a:r>
            <a:r>
              <a:rPr lang="en-US" sz="3733" dirty="0">
                <a:solidFill>
                  <a:schemeClr val="dk1"/>
                </a:solidFill>
                <a:ea typeface="Trebuchet MS"/>
                <a:cs typeface="Trebuchet MS"/>
                <a:sym typeface="Trebuchet MS"/>
              </a:rPr>
              <a:t> in the process of moving to Proof of Stake</a:t>
            </a:r>
          </a:p>
          <a:p>
            <a:pPr marL="626518" indent="-609585">
              <a:buClr>
                <a:srgbClr val="0000FF"/>
              </a:buClr>
              <a:buSzPct val="100000"/>
              <a:buFont typeface="Arial" panose="020B0604020202020204" pitchFamily="34" charset="0"/>
              <a:buChar char="•"/>
            </a:pPr>
            <a:r>
              <a:rPr lang="en-US" sz="3200" dirty="0">
                <a:solidFill>
                  <a:schemeClr val="dk1"/>
                </a:solidFill>
                <a:ea typeface="Trebuchet MS"/>
                <a:cs typeface="Trebuchet MS"/>
                <a:sym typeface="Trebuchet MS"/>
              </a:rPr>
              <a:t>One issue with this approach is that those that have the most </a:t>
            </a:r>
            <a:r>
              <a:rPr lang="en-US" sz="3200" dirty="0" err="1">
                <a:solidFill>
                  <a:schemeClr val="dk1"/>
                </a:solidFill>
                <a:ea typeface="Trebuchet MS"/>
                <a:cs typeface="Trebuchet MS"/>
                <a:sym typeface="Trebuchet MS"/>
              </a:rPr>
              <a:t>ethereum</a:t>
            </a:r>
            <a:r>
              <a:rPr lang="en-US" sz="3200" dirty="0">
                <a:solidFill>
                  <a:schemeClr val="dk1"/>
                </a:solidFill>
                <a:ea typeface="Trebuchet MS"/>
                <a:cs typeface="Trebuchet MS"/>
                <a:sym typeface="Trebuchet MS"/>
              </a:rPr>
              <a:t> will be able to get even more</a:t>
            </a:r>
          </a:p>
          <a:p>
            <a:pPr marL="626518" indent="-609585">
              <a:buClr>
                <a:srgbClr val="0000FF"/>
              </a:buClr>
              <a:buSzPct val="100000"/>
              <a:buFont typeface="Arial" panose="020B0604020202020204" pitchFamily="34" charset="0"/>
              <a:buChar char="•"/>
            </a:pPr>
            <a:r>
              <a:rPr lang="en-US" sz="3200" dirty="0">
                <a:solidFill>
                  <a:schemeClr val="dk1"/>
                </a:solidFill>
                <a:ea typeface="Trebuchet MS"/>
                <a:cs typeface="Trebuchet MS"/>
                <a:sym typeface="Trebuchet MS"/>
              </a:rPr>
              <a:t>This leads to centralization eventually</a:t>
            </a:r>
          </a:p>
          <a:p>
            <a:pPr marL="626518" indent="-609585">
              <a:buClr>
                <a:srgbClr val="0000FF"/>
              </a:buClr>
              <a:buSzPct val="100000"/>
              <a:buFont typeface="Arial" panose="020B0604020202020204" pitchFamily="34" charset="0"/>
              <a:buChar char="•"/>
            </a:pPr>
            <a:r>
              <a:rPr lang="en-US" sz="3200" dirty="0">
                <a:solidFill>
                  <a:schemeClr val="dk1"/>
                </a:solidFill>
                <a:ea typeface="Trebuchet MS"/>
                <a:cs typeface="Trebuchet MS"/>
                <a:sym typeface="Trebuchet MS"/>
              </a:rPr>
              <a:t>On the other hand, it reduces the chance of a 51% attack and allows for near instant transaction approvals</a:t>
            </a:r>
          </a:p>
          <a:p>
            <a:pPr marL="626518" indent="-609585">
              <a:buClr>
                <a:srgbClr val="0000FF"/>
              </a:buClr>
              <a:buSzPct val="100000"/>
              <a:buFont typeface="Arial" panose="020B0604020202020204" pitchFamily="34" charset="0"/>
              <a:buChar char="•"/>
            </a:pPr>
            <a:r>
              <a:rPr lang="en-US" sz="3200" dirty="0">
                <a:solidFill>
                  <a:schemeClr val="dk1"/>
                </a:solidFill>
                <a:ea typeface="Trebuchet MS"/>
                <a:cs typeface="Trebuchet MS"/>
                <a:sym typeface="Trebuchet MS"/>
              </a:rPr>
              <a:t>The protocol is called Casper and this will be a hard fork</a:t>
            </a:r>
            <a:endParaRPr sz="2667" dirty="0">
              <a:solidFill>
                <a:schemeClr val="dk1"/>
              </a:solidFill>
              <a:ea typeface="Trebuchet MS"/>
              <a:cs typeface="Trebuchet MS"/>
              <a:sym typeface="Trebuchet MS"/>
            </a:endParaRPr>
          </a:p>
        </p:txBody>
      </p:sp>
      <p:sp>
        <p:nvSpPr>
          <p:cNvPr id="2" name="Footer Placeholder 1"/>
          <p:cNvSpPr>
            <a:spLocks noGrp="1"/>
          </p:cNvSpPr>
          <p:nvPr>
            <p:ph type="ftr" idx="11"/>
          </p:nvPr>
        </p:nvSpPr>
        <p:spPr/>
        <p:txBody>
          <a:bodyPr/>
          <a:lstStyle/>
          <a:p>
            <a:r>
              <a:rPr lang="en-US" dirty="0"/>
              <a:t>Campbell R. Harvey 2018</a:t>
            </a:r>
          </a:p>
        </p:txBody>
      </p:sp>
      <p:sp>
        <p:nvSpPr>
          <p:cNvPr id="7" name="Shape 429"/>
          <p:cNvSpPr txBox="1">
            <a:spLocks noGrp="1"/>
          </p:cNvSpPr>
          <p:nvPr>
            <p:ph type="title"/>
          </p:nvPr>
        </p:nvSpPr>
        <p:spPr>
          <a:xfrm>
            <a:off x="461430" y="127215"/>
            <a:ext cx="4576236" cy="620800"/>
          </a:xfrm>
          <a:prstGeom prst="rect">
            <a:avLst/>
          </a:prstGeom>
          <a:noFill/>
          <a:ln>
            <a:noFill/>
          </a:ln>
        </p:spPr>
        <p:txBody>
          <a:bodyPr spcFirstLastPara="1" vert="horz" wrap="square" lIns="0" tIns="16933" rIns="0" bIns="0" rtlCol="0" anchor="t" anchorCtr="0">
            <a:noAutofit/>
          </a:bodyPr>
          <a:lstStyle/>
          <a:p>
            <a:pPr marL="16933">
              <a:lnSpc>
                <a:spcPct val="100000"/>
              </a:lnSpc>
              <a:spcBef>
                <a:spcPts val="0"/>
              </a:spcBef>
              <a:buClr>
                <a:srgbClr val="262626"/>
              </a:buClr>
              <a:buSzPts val="3000"/>
            </a:pPr>
            <a:r>
              <a:rPr lang="en" sz="4800" dirty="0">
                <a:solidFill>
                  <a:srgbClr val="0000FF"/>
                </a:solidFill>
                <a:latin typeface="Calibri Light" panose="020F0302020204030204" pitchFamily="34" charset="0"/>
                <a:ea typeface="Century Schoolbook"/>
                <a:cs typeface="Calibri Light" panose="020F0302020204030204" pitchFamily="34" charset="0"/>
                <a:sym typeface="Century Schoolbook"/>
              </a:rPr>
              <a:t>PoW vs. PoS</a:t>
            </a:r>
            <a:endParaRPr sz="4800" dirty="0">
              <a:solidFill>
                <a:srgbClr val="0000FF"/>
              </a:solidFill>
              <a:latin typeface="Calibri Light" panose="020F0302020204030204" pitchFamily="34" charset="0"/>
              <a:ea typeface="Century Schoolbook"/>
              <a:cs typeface="Calibri Light" panose="020F0302020204030204" pitchFamily="34" charset="0"/>
              <a:sym typeface="Century Schoolbook"/>
            </a:endParaRPr>
          </a:p>
        </p:txBody>
      </p:sp>
      <p:sp>
        <p:nvSpPr>
          <p:cNvPr id="3" name="TextBox 2"/>
          <p:cNvSpPr txBox="1"/>
          <p:nvPr/>
        </p:nvSpPr>
        <p:spPr>
          <a:xfrm>
            <a:off x="405743" y="6086634"/>
            <a:ext cx="5658665" cy="461665"/>
          </a:xfrm>
          <a:prstGeom prst="rect">
            <a:avLst/>
          </a:prstGeom>
          <a:noFill/>
        </p:spPr>
        <p:txBody>
          <a:bodyPr wrap="none" rtlCol="0">
            <a:spAutoFit/>
          </a:bodyPr>
          <a:lstStyle/>
          <a:p>
            <a:r>
              <a:rPr lang="en-US" sz="2400" dirty="0">
                <a:hlinkClick r:id="rId3"/>
              </a:rPr>
              <a:t>https://blockonomi.com/ethereum-casper/</a:t>
            </a:r>
            <a:r>
              <a:rPr lang="en-US" sz="2400" dirty="0"/>
              <a:t> </a:t>
            </a:r>
          </a:p>
        </p:txBody>
      </p:sp>
    </p:spTree>
    <p:extLst>
      <p:ext uri="{BB962C8B-B14F-4D97-AF65-F5344CB8AC3E}">
        <p14:creationId xmlns:p14="http://schemas.microsoft.com/office/powerpoint/2010/main" val="1688601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6" name="Shape 436"/>
          <p:cNvSpPr txBox="1">
            <a:spLocks noGrp="1"/>
          </p:cNvSpPr>
          <p:nvPr>
            <p:ph type="sldNum" idx="12"/>
          </p:nvPr>
        </p:nvSpPr>
        <p:spPr>
          <a:prstGeom prst="rect">
            <a:avLst/>
          </a:prstGeom>
          <a:noFill/>
          <a:ln>
            <a:noFill/>
          </a:ln>
        </p:spPr>
        <p:txBody>
          <a:bodyPr spcFirstLastPara="1" vert="horz" wrap="square" lIns="0" tIns="4233" rIns="0" bIns="0" rtlCol="0" anchor="ctr" anchorCtr="0">
            <a:noAutofit/>
          </a:bodyPr>
          <a:lstStyle/>
          <a:p>
            <a:pPr marL="33866"/>
            <a:fld id="{00000000-1234-1234-1234-123412341234}" type="slidenum">
              <a:rPr lang="en" i="1">
                <a:solidFill>
                  <a:schemeClr val="lt2"/>
                </a:solidFill>
                <a:latin typeface="Century Schoolbook"/>
                <a:ea typeface="Century Schoolbook"/>
                <a:cs typeface="Century Schoolbook"/>
                <a:sym typeface="Century Schoolbook"/>
              </a:rPr>
              <a:pPr marL="33866"/>
              <a:t>11</a:t>
            </a:fld>
            <a:endParaRPr i="1">
              <a:solidFill>
                <a:schemeClr val="lt2"/>
              </a:solidFill>
              <a:latin typeface="Century Schoolbook"/>
              <a:ea typeface="Century Schoolbook"/>
              <a:cs typeface="Century Schoolbook"/>
              <a:sym typeface="Century Schoolbook"/>
            </a:endParaRPr>
          </a:p>
        </p:txBody>
      </p:sp>
      <p:sp>
        <p:nvSpPr>
          <p:cNvPr id="437" name="Shape 437"/>
          <p:cNvSpPr txBox="1"/>
          <p:nvPr/>
        </p:nvSpPr>
        <p:spPr>
          <a:xfrm>
            <a:off x="451600" y="1181133"/>
            <a:ext cx="11412000" cy="5236600"/>
          </a:xfrm>
          <a:prstGeom prst="rect">
            <a:avLst/>
          </a:prstGeom>
          <a:noFill/>
          <a:ln>
            <a:noFill/>
          </a:ln>
        </p:spPr>
        <p:txBody>
          <a:bodyPr spcFirstLastPara="1" wrap="square" lIns="0" tIns="88033" rIns="0" bIns="0" anchor="t" anchorCtr="0">
            <a:noAutofit/>
          </a:bodyPr>
          <a:lstStyle/>
          <a:p>
            <a:pPr marL="16933">
              <a:buClr>
                <a:srgbClr val="0000FF"/>
              </a:buClr>
              <a:buSzPct val="100000"/>
            </a:pPr>
            <a:r>
              <a:rPr lang="en-US" sz="3733" dirty="0">
                <a:solidFill>
                  <a:schemeClr val="dk1"/>
                </a:solidFill>
                <a:ea typeface="Trebuchet MS"/>
                <a:cs typeface="Trebuchet MS"/>
                <a:sym typeface="Trebuchet MS"/>
              </a:rPr>
              <a:t>There are many other types of consensus</a:t>
            </a:r>
          </a:p>
          <a:p>
            <a:pPr marL="626518" indent="-609585">
              <a:buClr>
                <a:srgbClr val="0000FF"/>
              </a:buClr>
              <a:buSzPct val="100000"/>
              <a:buFont typeface="Arial" panose="020B0604020202020204" pitchFamily="34" charset="0"/>
              <a:buChar char="•"/>
            </a:pPr>
            <a:r>
              <a:rPr lang="en-US" sz="3200" dirty="0">
                <a:solidFill>
                  <a:schemeClr val="dk1"/>
                </a:solidFill>
                <a:ea typeface="Trebuchet MS"/>
                <a:cs typeface="Trebuchet MS"/>
                <a:sym typeface="Trebuchet MS"/>
              </a:rPr>
              <a:t>(</a:t>
            </a:r>
            <a:r>
              <a:rPr lang="en-US" sz="3200" dirty="0" err="1">
                <a:solidFill>
                  <a:schemeClr val="dk1"/>
                </a:solidFill>
                <a:ea typeface="Trebuchet MS"/>
                <a:cs typeface="Trebuchet MS"/>
                <a:sym typeface="Trebuchet MS"/>
              </a:rPr>
              <a:t>PoW</a:t>
            </a:r>
            <a:r>
              <a:rPr lang="en-US" sz="3200" dirty="0">
                <a:solidFill>
                  <a:schemeClr val="dk1"/>
                </a:solidFill>
                <a:ea typeface="Trebuchet MS"/>
                <a:cs typeface="Trebuchet MS"/>
                <a:sym typeface="Trebuchet MS"/>
              </a:rPr>
              <a:t>) Proof of Work (Bitcoin, </a:t>
            </a:r>
            <a:r>
              <a:rPr lang="en-US" sz="3200" dirty="0" err="1">
                <a:solidFill>
                  <a:schemeClr val="dk1"/>
                </a:solidFill>
                <a:ea typeface="Trebuchet MS"/>
                <a:cs typeface="Trebuchet MS"/>
                <a:sym typeface="Trebuchet MS"/>
              </a:rPr>
              <a:t>Ethereum</a:t>
            </a:r>
            <a:r>
              <a:rPr lang="en-US" sz="3200" dirty="0">
                <a:solidFill>
                  <a:schemeClr val="dk1"/>
                </a:solidFill>
                <a:ea typeface="Trebuchet MS"/>
                <a:cs typeface="Trebuchet MS"/>
                <a:sym typeface="Trebuchet MS"/>
              </a:rPr>
              <a:t>, …)</a:t>
            </a:r>
          </a:p>
          <a:p>
            <a:pPr marL="626518" indent="-609585">
              <a:buClr>
                <a:srgbClr val="0000FF"/>
              </a:buClr>
              <a:buSzPct val="100000"/>
              <a:buFont typeface="Arial" panose="020B0604020202020204" pitchFamily="34" charset="0"/>
              <a:buChar char="•"/>
            </a:pPr>
            <a:r>
              <a:rPr lang="en-US" sz="3200" dirty="0">
                <a:solidFill>
                  <a:schemeClr val="dk1"/>
                </a:solidFill>
                <a:ea typeface="Trebuchet MS"/>
                <a:cs typeface="Trebuchet MS"/>
                <a:sym typeface="Trebuchet MS"/>
              </a:rPr>
              <a:t>(</a:t>
            </a:r>
            <a:r>
              <a:rPr lang="en-US" sz="3200" dirty="0" err="1">
                <a:solidFill>
                  <a:schemeClr val="dk1"/>
                </a:solidFill>
                <a:ea typeface="Trebuchet MS"/>
                <a:cs typeface="Trebuchet MS"/>
                <a:sym typeface="Trebuchet MS"/>
              </a:rPr>
              <a:t>PoS</a:t>
            </a:r>
            <a:r>
              <a:rPr lang="en-US" sz="3200" dirty="0">
                <a:solidFill>
                  <a:schemeClr val="dk1"/>
                </a:solidFill>
                <a:ea typeface="Trebuchet MS"/>
                <a:cs typeface="Trebuchet MS"/>
                <a:sym typeface="Trebuchet MS"/>
              </a:rPr>
              <a:t>) Proof of Stake (</a:t>
            </a:r>
            <a:r>
              <a:rPr lang="en-US" sz="3200" dirty="0" err="1">
                <a:solidFill>
                  <a:schemeClr val="dk1"/>
                </a:solidFill>
                <a:ea typeface="Trebuchet MS"/>
                <a:cs typeface="Trebuchet MS"/>
                <a:sym typeface="Trebuchet MS"/>
              </a:rPr>
              <a:t>Ethereum</a:t>
            </a:r>
            <a:r>
              <a:rPr lang="en-US" sz="3200" dirty="0">
                <a:solidFill>
                  <a:schemeClr val="dk1"/>
                </a:solidFill>
                <a:ea typeface="Trebuchet MS"/>
                <a:cs typeface="Trebuchet MS"/>
                <a:sym typeface="Trebuchet MS"/>
              </a:rPr>
              <a:t> in future)</a:t>
            </a:r>
          </a:p>
          <a:p>
            <a:pPr marL="626518" indent="-609585">
              <a:buClr>
                <a:srgbClr val="0000FF"/>
              </a:buClr>
              <a:buSzPct val="100000"/>
              <a:buFont typeface="Arial" panose="020B0604020202020204" pitchFamily="34" charset="0"/>
              <a:buChar char="•"/>
            </a:pPr>
            <a:r>
              <a:rPr lang="en-US" sz="3200" dirty="0">
                <a:solidFill>
                  <a:schemeClr val="dk1"/>
                </a:solidFill>
                <a:ea typeface="Trebuchet MS"/>
                <a:cs typeface="Trebuchet MS"/>
                <a:sym typeface="Trebuchet MS"/>
              </a:rPr>
              <a:t>(</a:t>
            </a:r>
            <a:r>
              <a:rPr lang="en-US" sz="3200" dirty="0" err="1">
                <a:solidFill>
                  <a:schemeClr val="dk1"/>
                </a:solidFill>
                <a:ea typeface="Trebuchet MS"/>
                <a:cs typeface="Trebuchet MS"/>
                <a:sym typeface="Trebuchet MS"/>
              </a:rPr>
              <a:t>PoI</a:t>
            </a:r>
            <a:r>
              <a:rPr lang="en-US" sz="3200" dirty="0">
                <a:solidFill>
                  <a:schemeClr val="dk1"/>
                </a:solidFill>
                <a:ea typeface="Trebuchet MS"/>
                <a:cs typeface="Trebuchet MS"/>
                <a:sym typeface="Trebuchet MS"/>
              </a:rPr>
              <a:t>) Proof of Importance (used in NEM)</a:t>
            </a:r>
          </a:p>
          <a:p>
            <a:pPr marL="626518" indent="-609585">
              <a:buClr>
                <a:srgbClr val="0000FF"/>
              </a:buClr>
              <a:buSzPct val="100000"/>
              <a:buFont typeface="Arial" panose="020B0604020202020204" pitchFamily="34" charset="0"/>
              <a:buChar char="•"/>
            </a:pPr>
            <a:r>
              <a:rPr lang="en-US" sz="3200" dirty="0">
                <a:solidFill>
                  <a:schemeClr val="dk1"/>
                </a:solidFill>
                <a:ea typeface="Trebuchet MS"/>
                <a:cs typeface="Trebuchet MS"/>
                <a:sym typeface="Trebuchet MS"/>
              </a:rPr>
              <a:t>(PBFT) Practical Byzantine Fault Tolerance (</a:t>
            </a:r>
            <a:r>
              <a:rPr lang="en-US" sz="3200" dirty="0" err="1">
                <a:solidFill>
                  <a:schemeClr val="dk1"/>
                </a:solidFill>
                <a:ea typeface="Trebuchet MS"/>
                <a:cs typeface="Trebuchet MS"/>
                <a:sym typeface="Trebuchet MS"/>
              </a:rPr>
              <a:t>Hyperledger</a:t>
            </a:r>
            <a:r>
              <a:rPr lang="en-US" sz="3200" dirty="0">
                <a:solidFill>
                  <a:schemeClr val="dk1"/>
                </a:solidFill>
                <a:ea typeface="Trebuchet MS"/>
                <a:cs typeface="Trebuchet MS"/>
                <a:sym typeface="Trebuchet MS"/>
              </a:rPr>
              <a:t> Fabric)</a:t>
            </a:r>
          </a:p>
          <a:p>
            <a:pPr marL="626518" indent="-609585">
              <a:buClr>
                <a:srgbClr val="0000FF"/>
              </a:buClr>
              <a:buSzPct val="100000"/>
              <a:buFont typeface="Arial" panose="020B0604020202020204" pitchFamily="34" charset="0"/>
              <a:buChar char="•"/>
            </a:pPr>
            <a:r>
              <a:rPr lang="en-US" sz="3200" dirty="0">
                <a:solidFill>
                  <a:schemeClr val="dk1"/>
                </a:solidFill>
                <a:ea typeface="Trebuchet MS"/>
                <a:cs typeface="Trebuchet MS"/>
                <a:sym typeface="Trebuchet MS"/>
              </a:rPr>
              <a:t>(FBFT) Federated Byzantine Fault Tolerance (Ripple, Stellar)</a:t>
            </a:r>
          </a:p>
          <a:p>
            <a:pPr marL="626518" indent="-609585">
              <a:buClr>
                <a:srgbClr val="0000FF"/>
              </a:buClr>
              <a:buSzPct val="100000"/>
              <a:buFont typeface="Arial" panose="020B0604020202020204" pitchFamily="34" charset="0"/>
              <a:buChar char="•"/>
            </a:pPr>
            <a:r>
              <a:rPr lang="en-US" sz="3200" dirty="0">
                <a:solidFill>
                  <a:schemeClr val="dk1"/>
                </a:solidFill>
                <a:ea typeface="Trebuchet MS"/>
                <a:cs typeface="Trebuchet MS"/>
                <a:sym typeface="Trebuchet MS"/>
              </a:rPr>
              <a:t>(</a:t>
            </a:r>
            <a:r>
              <a:rPr lang="en-US" sz="3200" dirty="0" err="1">
                <a:solidFill>
                  <a:schemeClr val="dk1"/>
                </a:solidFill>
                <a:ea typeface="Trebuchet MS"/>
                <a:cs typeface="Trebuchet MS"/>
                <a:sym typeface="Trebuchet MS"/>
              </a:rPr>
              <a:t>DPoS</a:t>
            </a:r>
            <a:r>
              <a:rPr lang="en-US" sz="3200" dirty="0">
                <a:solidFill>
                  <a:schemeClr val="dk1"/>
                </a:solidFill>
                <a:ea typeface="Trebuchet MS"/>
                <a:cs typeface="Trebuchet MS"/>
                <a:sym typeface="Trebuchet MS"/>
              </a:rPr>
              <a:t>) Delegated Proof of Stake</a:t>
            </a:r>
          </a:p>
          <a:p>
            <a:pPr marL="626518" indent="-609585">
              <a:buClr>
                <a:srgbClr val="0000FF"/>
              </a:buClr>
              <a:buSzPct val="100000"/>
              <a:buFont typeface="Arial" panose="020B0604020202020204" pitchFamily="34" charset="0"/>
              <a:buChar char="•"/>
            </a:pPr>
            <a:r>
              <a:rPr lang="en-US" sz="3200" dirty="0">
                <a:solidFill>
                  <a:schemeClr val="dk1"/>
                </a:solidFill>
                <a:ea typeface="Trebuchet MS"/>
                <a:cs typeface="Trebuchet MS"/>
                <a:sym typeface="Trebuchet MS"/>
              </a:rPr>
              <a:t>(</a:t>
            </a:r>
            <a:r>
              <a:rPr lang="en-US" sz="3200" dirty="0" err="1">
                <a:solidFill>
                  <a:schemeClr val="dk1"/>
                </a:solidFill>
                <a:ea typeface="Trebuchet MS"/>
                <a:cs typeface="Trebuchet MS"/>
                <a:sym typeface="Trebuchet MS"/>
              </a:rPr>
              <a:t>PoET</a:t>
            </a:r>
            <a:r>
              <a:rPr lang="en-US" sz="3200" dirty="0">
                <a:solidFill>
                  <a:schemeClr val="dk1"/>
                </a:solidFill>
                <a:ea typeface="Trebuchet MS"/>
                <a:cs typeface="Trebuchet MS"/>
                <a:sym typeface="Trebuchet MS"/>
              </a:rPr>
              <a:t>) Proof of Elapsed Time (</a:t>
            </a:r>
            <a:r>
              <a:rPr lang="en-US" sz="3200" dirty="0" err="1">
                <a:solidFill>
                  <a:schemeClr val="dk1"/>
                </a:solidFill>
                <a:ea typeface="Trebuchet MS"/>
                <a:cs typeface="Trebuchet MS"/>
                <a:sym typeface="Trebuchet MS"/>
              </a:rPr>
              <a:t>Hyperledger</a:t>
            </a:r>
            <a:r>
              <a:rPr lang="en-US" sz="3200" dirty="0">
                <a:solidFill>
                  <a:schemeClr val="dk1"/>
                </a:solidFill>
                <a:ea typeface="Trebuchet MS"/>
                <a:cs typeface="Trebuchet MS"/>
                <a:sym typeface="Trebuchet MS"/>
              </a:rPr>
              <a:t> </a:t>
            </a:r>
            <a:r>
              <a:rPr lang="en-US" sz="3200" dirty="0" err="1">
                <a:solidFill>
                  <a:schemeClr val="dk1"/>
                </a:solidFill>
                <a:ea typeface="Trebuchet MS"/>
                <a:cs typeface="Trebuchet MS"/>
                <a:sym typeface="Trebuchet MS"/>
              </a:rPr>
              <a:t>Sawtooth</a:t>
            </a:r>
            <a:r>
              <a:rPr lang="en-US" sz="3200" dirty="0">
                <a:solidFill>
                  <a:schemeClr val="dk1"/>
                </a:solidFill>
                <a:ea typeface="Trebuchet MS"/>
                <a:cs typeface="Trebuchet MS"/>
                <a:sym typeface="Trebuchet MS"/>
              </a:rPr>
              <a:t>)</a:t>
            </a:r>
            <a:endParaRPr sz="2667" dirty="0">
              <a:solidFill>
                <a:schemeClr val="dk1"/>
              </a:solidFill>
              <a:ea typeface="Trebuchet MS"/>
              <a:cs typeface="Trebuchet MS"/>
              <a:sym typeface="Trebuchet MS"/>
            </a:endParaRPr>
          </a:p>
        </p:txBody>
      </p:sp>
      <p:sp>
        <p:nvSpPr>
          <p:cNvPr id="2" name="Footer Placeholder 1"/>
          <p:cNvSpPr>
            <a:spLocks noGrp="1"/>
          </p:cNvSpPr>
          <p:nvPr>
            <p:ph type="ftr" idx="11"/>
          </p:nvPr>
        </p:nvSpPr>
        <p:spPr/>
        <p:txBody>
          <a:bodyPr/>
          <a:lstStyle/>
          <a:p>
            <a:r>
              <a:rPr lang="en-US" dirty="0"/>
              <a:t>Campbell R. Harvey 2018</a:t>
            </a:r>
          </a:p>
        </p:txBody>
      </p:sp>
      <p:sp>
        <p:nvSpPr>
          <p:cNvPr id="7" name="Shape 429"/>
          <p:cNvSpPr txBox="1">
            <a:spLocks noGrp="1"/>
          </p:cNvSpPr>
          <p:nvPr>
            <p:ph type="title"/>
          </p:nvPr>
        </p:nvSpPr>
        <p:spPr>
          <a:xfrm>
            <a:off x="461429" y="127215"/>
            <a:ext cx="9334504" cy="620800"/>
          </a:xfrm>
          <a:prstGeom prst="rect">
            <a:avLst/>
          </a:prstGeom>
          <a:noFill/>
          <a:ln>
            <a:noFill/>
          </a:ln>
        </p:spPr>
        <p:txBody>
          <a:bodyPr spcFirstLastPara="1" vert="horz" wrap="square" lIns="0" tIns="16933" rIns="0" bIns="0" rtlCol="0" anchor="t" anchorCtr="0">
            <a:noAutofit/>
          </a:bodyPr>
          <a:lstStyle/>
          <a:p>
            <a:pPr marL="16933">
              <a:lnSpc>
                <a:spcPct val="100000"/>
              </a:lnSpc>
              <a:spcBef>
                <a:spcPts val="0"/>
              </a:spcBef>
              <a:buClr>
                <a:srgbClr val="262626"/>
              </a:buClr>
              <a:buSzPts val="3000"/>
            </a:pPr>
            <a:r>
              <a:rPr lang="en" sz="4800" dirty="0">
                <a:solidFill>
                  <a:srgbClr val="0000FF"/>
                </a:solidFill>
                <a:latin typeface="Calibri Light" panose="020F0302020204030204" pitchFamily="34" charset="0"/>
                <a:ea typeface="Century Schoolbook"/>
                <a:cs typeface="Calibri Light" panose="020F0302020204030204" pitchFamily="34" charset="0"/>
                <a:sym typeface="Century Schoolbook"/>
              </a:rPr>
              <a:t>Other approaches to conensus</a:t>
            </a:r>
            <a:endParaRPr sz="4800" dirty="0">
              <a:solidFill>
                <a:srgbClr val="0000FF"/>
              </a:solidFill>
              <a:latin typeface="Calibri Light" panose="020F0302020204030204" pitchFamily="34" charset="0"/>
              <a:ea typeface="Century Schoolbook"/>
              <a:cs typeface="Calibri Light" panose="020F0302020204030204" pitchFamily="34" charset="0"/>
              <a:sym typeface="Century Schoolbook"/>
            </a:endParaRPr>
          </a:p>
        </p:txBody>
      </p:sp>
      <p:sp>
        <p:nvSpPr>
          <p:cNvPr id="3" name="TextBox 2"/>
          <p:cNvSpPr txBox="1"/>
          <p:nvPr/>
        </p:nvSpPr>
        <p:spPr>
          <a:xfrm>
            <a:off x="405743" y="6086634"/>
            <a:ext cx="11816183" cy="461665"/>
          </a:xfrm>
          <a:prstGeom prst="rect">
            <a:avLst/>
          </a:prstGeom>
          <a:noFill/>
        </p:spPr>
        <p:txBody>
          <a:bodyPr wrap="none" rtlCol="0">
            <a:spAutoFit/>
          </a:bodyPr>
          <a:lstStyle/>
          <a:p>
            <a:r>
              <a:rPr lang="en-US" sz="2400" dirty="0">
                <a:hlinkClick r:id="rId3"/>
              </a:rPr>
              <a:t>https://medium.com/@chrshmmmr/consensus-in-blockchain-systems-in-short-691fc7d1fefe</a:t>
            </a:r>
            <a:r>
              <a:rPr lang="en-US" sz="2400" dirty="0"/>
              <a:t> </a:t>
            </a:r>
          </a:p>
        </p:txBody>
      </p:sp>
    </p:spTree>
    <p:extLst>
      <p:ext uri="{BB962C8B-B14F-4D97-AF65-F5344CB8AC3E}">
        <p14:creationId xmlns:p14="http://schemas.microsoft.com/office/powerpoint/2010/main" val="1087896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p:nvPr/>
        </p:nvSpPr>
        <p:spPr>
          <a:xfrm>
            <a:off x="450379" y="1212953"/>
            <a:ext cx="11375860" cy="4151527"/>
          </a:xfrm>
          <a:prstGeom prst="rect">
            <a:avLst/>
          </a:prstGeom>
          <a:noFill/>
          <a:ln>
            <a:noFill/>
          </a:ln>
        </p:spPr>
        <p:txBody>
          <a:bodyPr spcFirstLastPara="1" wrap="square" lIns="0" tIns="88033" rIns="0" bIns="0" anchor="t" anchorCtr="0">
            <a:noAutofit/>
          </a:bodyPr>
          <a:lstStyle/>
          <a:p>
            <a:pPr marL="626518" indent="-609585">
              <a:buClr>
                <a:srgbClr val="0000FF"/>
              </a:buClr>
              <a:buSzPct val="100000"/>
              <a:buFont typeface="Arial" panose="020B0604020202020204" pitchFamily="34" charset="0"/>
              <a:buChar char="•"/>
            </a:pPr>
            <a:r>
              <a:rPr lang="en" sz="3733" dirty="0">
                <a:solidFill>
                  <a:schemeClr val="dk1"/>
                </a:solidFill>
                <a:ea typeface="Trebuchet MS"/>
                <a:cs typeface="Trebuchet MS"/>
                <a:sym typeface="Trebuchet MS"/>
              </a:rPr>
              <a:t>Solidity (javascript based), most popular</a:t>
            </a:r>
            <a:endParaRPr sz="3733" dirty="0">
              <a:solidFill>
                <a:schemeClr val="dk1"/>
              </a:solidFill>
              <a:ea typeface="Trebuchet MS"/>
              <a:cs typeface="Trebuchet MS"/>
              <a:sym typeface="Trebuchet MS"/>
            </a:endParaRPr>
          </a:p>
          <a:p>
            <a:pPr marL="1320767" lvl="1" indent="-609585">
              <a:buClr>
                <a:srgbClr val="0000FF"/>
              </a:buClr>
              <a:buSzPct val="80000"/>
              <a:buFont typeface="Wingdings" panose="05000000000000000000" pitchFamily="2" charset="2"/>
              <a:buChar char="§"/>
            </a:pPr>
            <a:r>
              <a:rPr lang="en" sz="3200" dirty="0">
                <a:solidFill>
                  <a:schemeClr val="dk1"/>
                </a:solidFill>
                <a:ea typeface="Trebuchet MS"/>
                <a:cs typeface="Trebuchet MS"/>
                <a:sym typeface="Trebuchet MS"/>
              </a:rPr>
              <a:t>Not yet as functional as other, more mature, programming languages</a:t>
            </a:r>
            <a:endParaRPr sz="3200" dirty="0">
              <a:solidFill>
                <a:schemeClr val="dk1"/>
              </a:solidFill>
              <a:ea typeface="Trebuchet MS"/>
              <a:cs typeface="Trebuchet MS"/>
              <a:sym typeface="Trebuchet MS"/>
            </a:endParaRPr>
          </a:p>
          <a:p>
            <a:pPr marL="626518" indent="-609585">
              <a:spcBef>
                <a:spcPts val="560"/>
              </a:spcBef>
              <a:buClr>
                <a:srgbClr val="0000FF"/>
              </a:buClr>
              <a:buSzPct val="100000"/>
              <a:buFont typeface="Arial" panose="020B0604020202020204" pitchFamily="34" charset="0"/>
              <a:buChar char="•"/>
            </a:pPr>
            <a:r>
              <a:rPr lang="en" sz="3733" dirty="0">
                <a:solidFill>
                  <a:schemeClr val="dk1"/>
                </a:solidFill>
                <a:ea typeface="Trebuchet MS"/>
                <a:cs typeface="Trebuchet MS"/>
                <a:sym typeface="Trebuchet MS"/>
              </a:rPr>
              <a:t>Serpent (python based)</a:t>
            </a:r>
            <a:endParaRPr sz="3733" dirty="0">
              <a:solidFill>
                <a:schemeClr val="dk1"/>
              </a:solidFill>
              <a:ea typeface="Trebuchet MS"/>
              <a:cs typeface="Trebuchet MS"/>
              <a:sym typeface="Trebuchet MS"/>
            </a:endParaRPr>
          </a:p>
          <a:p>
            <a:pPr marL="626518" indent="-609585">
              <a:spcBef>
                <a:spcPts val="560"/>
              </a:spcBef>
              <a:buClr>
                <a:srgbClr val="0000FF"/>
              </a:buClr>
              <a:buSzPct val="100000"/>
              <a:buFont typeface="Arial" panose="020B0604020202020204" pitchFamily="34" charset="0"/>
              <a:buChar char="•"/>
            </a:pPr>
            <a:r>
              <a:rPr lang="en" sz="3733" dirty="0">
                <a:solidFill>
                  <a:schemeClr val="dk1"/>
                </a:solidFill>
                <a:ea typeface="Trebuchet MS"/>
                <a:cs typeface="Trebuchet MS"/>
                <a:sym typeface="Trebuchet MS"/>
              </a:rPr>
              <a:t>LLL (lisp based)</a:t>
            </a:r>
            <a:endParaRPr sz="3733" dirty="0">
              <a:solidFill>
                <a:schemeClr val="dk1"/>
              </a:solidFill>
              <a:ea typeface="Trebuchet MS"/>
              <a:cs typeface="Trebuchet MS"/>
              <a:sym typeface="Trebuchet MS"/>
            </a:endParaRPr>
          </a:p>
        </p:txBody>
      </p:sp>
      <p:sp>
        <p:nvSpPr>
          <p:cNvPr id="452" name="Shape 452"/>
          <p:cNvSpPr txBox="1">
            <a:spLocks noGrp="1"/>
          </p:cNvSpPr>
          <p:nvPr>
            <p:ph type="sldNum" idx="12"/>
          </p:nvPr>
        </p:nvSpPr>
        <p:spPr>
          <a:prstGeom prst="rect">
            <a:avLst/>
          </a:prstGeom>
          <a:noFill/>
          <a:ln>
            <a:noFill/>
          </a:ln>
        </p:spPr>
        <p:txBody>
          <a:bodyPr spcFirstLastPara="1" vert="horz" wrap="square" lIns="0" tIns="4233" rIns="0" bIns="0" rtlCol="0" anchor="ctr" anchorCtr="0">
            <a:noAutofit/>
          </a:bodyPr>
          <a:lstStyle/>
          <a:p>
            <a:pPr marL="33866"/>
            <a:fld id="{00000000-1234-1234-1234-123412341234}" type="slidenum">
              <a:rPr lang="en" i="1">
                <a:solidFill>
                  <a:schemeClr val="lt2"/>
                </a:solidFill>
                <a:latin typeface="Century Schoolbook"/>
                <a:ea typeface="Century Schoolbook"/>
                <a:cs typeface="Century Schoolbook"/>
                <a:sym typeface="Century Schoolbook"/>
              </a:rPr>
              <a:pPr marL="33866"/>
              <a:t>12</a:t>
            </a:fld>
            <a:endParaRPr i="1">
              <a:solidFill>
                <a:schemeClr val="lt2"/>
              </a:solidFill>
              <a:latin typeface="Century Schoolbook"/>
              <a:ea typeface="Century Schoolbook"/>
              <a:cs typeface="Century Schoolbook"/>
              <a:sym typeface="Century Schoolbook"/>
            </a:endParaRPr>
          </a:p>
        </p:txBody>
      </p:sp>
      <p:sp>
        <p:nvSpPr>
          <p:cNvPr id="2" name="Footer Placeholder 1"/>
          <p:cNvSpPr>
            <a:spLocks noGrp="1"/>
          </p:cNvSpPr>
          <p:nvPr>
            <p:ph type="ftr" idx="11"/>
          </p:nvPr>
        </p:nvSpPr>
        <p:spPr/>
        <p:txBody>
          <a:bodyPr/>
          <a:lstStyle/>
          <a:p>
            <a:r>
              <a:rPr lang="en-US"/>
              <a:t>Campbell R. Harvey 2018</a:t>
            </a:r>
            <a:endParaRPr lang="en-US" dirty="0"/>
          </a:p>
        </p:txBody>
      </p:sp>
      <p:sp>
        <p:nvSpPr>
          <p:cNvPr id="7" name="Shape 463"/>
          <p:cNvSpPr txBox="1">
            <a:spLocks noGrp="1"/>
          </p:cNvSpPr>
          <p:nvPr>
            <p:ph type="title"/>
          </p:nvPr>
        </p:nvSpPr>
        <p:spPr>
          <a:xfrm>
            <a:off x="245467" y="91933"/>
            <a:ext cx="11946400" cy="652400"/>
          </a:xfrm>
          <a:prstGeom prst="rect">
            <a:avLst/>
          </a:prstGeom>
          <a:noFill/>
          <a:ln>
            <a:noFill/>
          </a:ln>
        </p:spPr>
        <p:txBody>
          <a:bodyPr spcFirstLastPara="1" vert="horz" wrap="square" lIns="0" tIns="16933" rIns="0" bIns="0" rtlCol="0" anchor="t" anchorCtr="0">
            <a:noAutofit/>
          </a:bodyPr>
          <a:lstStyle/>
          <a:p>
            <a:pPr marL="16933">
              <a:lnSpc>
                <a:spcPct val="100000"/>
              </a:lnSpc>
              <a:spcBef>
                <a:spcPts val="0"/>
              </a:spcBef>
              <a:buClr>
                <a:srgbClr val="262626"/>
              </a:buClr>
              <a:buSzPts val="3000"/>
            </a:pPr>
            <a:r>
              <a:rPr lang="en" sz="4800" dirty="0">
                <a:solidFill>
                  <a:srgbClr val="0000FF"/>
                </a:solidFill>
                <a:latin typeface="Calibri Light" panose="020F0302020204030204" pitchFamily="34" charset="0"/>
                <a:ea typeface="Century Schoolbook"/>
                <a:cs typeface="Calibri Light" panose="020F0302020204030204" pitchFamily="34" charset="0"/>
                <a:sym typeface="Century Schoolbook"/>
              </a:rPr>
              <a:t>B. Smart Contract Programming</a:t>
            </a:r>
            <a:endParaRPr sz="4800" dirty="0">
              <a:solidFill>
                <a:srgbClr val="0000FF"/>
              </a:solidFill>
              <a:latin typeface="Calibri Light" panose="020F0302020204030204" pitchFamily="34" charset="0"/>
              <a:ea typeface="Century Schoolbook"/>
              <a:cs typeface="Calibri Light" panose="020F0302020204030204" pitchFamily="34" charset="0"/>
              <a:sym typeface="Century Schoolboo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Shape 674"/>
          <p:cNvSpPr txBox="1"/>
          <p:nvPr/>
        </p:nvSpPr>
        <p:spPr>
          <a:xfrm>
            <a:off x="512966" y="1124332"/>
            <a:ext cx="11521777" cy="4748105"/>
          </a:xfrm>
          <a:prstGeom prst="rect">
            <a:avLst/>
          </a:prstGeom>
          <a:noFill/>
          <a:ln>
            <a:noFill/>
          </a:ln>
        </p:spPr>
        <p:txBody>
          <a:bodyPr spcFirstLastPara="1" wrap="square" lIns="0" tIns="16933" rIns="0" bIns="0" anchor="t" anchorCtr="0">
            <a:noAutofit/>
          </a:bodyPr>
          <a:lstStyle/>
          <a:p>
            <a:pPr marL="16933">
              <a:lnSpc>
                <a:spcPct val="119166"/>
              </a:lnSpc>
            </a:pPr>
            <a:r>
              <a:rPr lang="en" sz="2133" b="1" dirty="0">
                <a:solidFill>
                  <a:srgbClr val="3F3F3F"/>
                </a:solidFill>
                <a:sym typeface="Arial"/>
              </a:rPr>
              <a:t>Solidity</a:t>
            </a:r>
            <a:endParaRPr sz="2133" dirty="0">
              <a:solidFill>
                <a:schemeClr val="dk1"/>
              </a:solidFill>
              <a:sym typeface="Arial"/>
            </a:endParaRPr>
          </a:p>
          <a:p>
            <a:pPr marL="16933" marR="634137">
              <a:lnSpc>
                <a:spcPct val="118333"/>
              </a:lnSpc>
              <a:spcBef>
                <a:spcPts val="73"/>
              </a:spcBef>
            </a:pPr>
            <a:r>
              <a:rPr lang="en" sz="2133" dirty="0">
                <a:solidFill>
                  <a:srgbClr val="3F3F3F"/>
                </a:solidFill>
                <a:ea typeface="Trebuchet MS"/>
                <a:cs typeface="Trebuchet MS"/>
                <a:sym typeface="Trebuchet MS"/>
              </a:rPr>
              <a:t>Solidity is a language similar to JavaScript which allows you to develop contracts and compile to EVM bytecode. It is  currently the flagship language of Ethereum and the most popular.</a:t>
            </a:r>
            <a:endParaRPr sz="2133" dirty="0">
              <a:solidFill>
                <a:schemeClr val="dk1"/>
              </a:solidFill>
              <a:ea typeface="Trebuchet MS"/>
              <a:cs typeface="Trebuchet MS"/>
              <a:sym typeface="Trebuchet MS"/>
            </a:endParaRPr>
          </a:p>
          <a:p>
            <a:pPr marL="931310" indent="-427556">
              <a:lnSpc>
                <a:spcPct val="115000"/>
              </a:lnSpc>
              <a:buClr>
                <a:srgbClr val="0000FF"/>
              </a:buClr>
              <a:buSzPct val="100000"/>
              <a:buFont typeface="Arial" panose="020B0604020202020204" pitchFamily="34" charset="0"/>
              <a:buChar char="•"/>
            </a:pPr>
            <a:r>
              <a:rPr lang="en" sz="2133" u="sng" dirty="0">
                <a:solidFill>
                  <a:schemeClr val="hlink"/>
                </a:solidFill>
                <a:ea typeface="Trebuchet MS"/>
                <a:cs typeface="Trebuchet MS"/>
                <a:sym typeface="Trebuchet MS"/>
                <a:hlinkClick r:id="rId3"/>
              </a:rPr>
              <a:t>Solidity Documentation </a:t>
            </a:r>
            <a:r>
              <a:rPr lang="en" sz="2133" dirty="0">
                <a:solidFill>
                  <a:srgbClr val="3F3F3F"/>
                </a:solidFill>
                <a:ea typeface="Trebuchet MS"/>
                <a:cs typeface="Trebuchet MS"/>
                <a:sym typeface="Trebuchet MS"/>
              </a:rPr>
              <a:t>- Solidity is the flagship Ethereum high level language that is used to write contracts.</a:t>
            </a:r>
            <a:endParaRPr sz="2133" dirty="0">
              <a:solidFill>
                <a:schemeClr val="dk1"/>
              </a:solidFill>
              <a:ea typeface="Trebuchet MS"/>
              <a:cs typeface="Trebuchet MS"/>
              <a:sym typeface="Trebuchet MS"/>
            </a:endParaRPr>
          </a:p>
          <a:p>
            <a:pPr marL="931310" indent="-427556">
              <a:lnSpc>
                <a:spcPct val="119166"/>
              </a:lnSpc>
              <a:buClr>
                <a:srgbClr val="0000FF"/>
              </a:buClr>
              <a:buSzPct val="100000"/>
              <a:buFont typeface="Arial" panose="020B0604020202020204" pitchFamily="34" charset="0"/>
              <a:buChar char="•"/>
            </a:pPr>
            <a:r>
              <a:rPr lang="en" sz="2133" u="sng" dirty="0">
                <a:solidFill>
                  <a:schemeClr val="hlink"/>
                </a:solidFill>
                <a:ea typeface="Trebuchet MS"/>
                <a:cs typeface="Trebuchet MS"/>
                <a:sym typeface="Trebuchet MS"/>
                <a:hlinkClick r:id="rId4"/>
              </a:rPr>
              <a:t>Solidity online realtime compiler</a:t>
            </a:r>
            <a:endParaRPr sz="2133" dirty="0">
              <a:solidFill>
                <a:schemeClr val="dk1"/>
              </a:solidFill>
              <a:ea typeface="Trebuchet MS"/>
              <a:cs typeface="Trebuchet MS"/>
              <a:sym typeface="Trebuchet MS"/>
            </a:endParaRPr>
          </a:p>
          <a:p>
            <a:pPr indent="131230">
              <a:buClr>
                <a:srgbClr val="3F3F3F"/>
              </a:buClr>
              <a:buSzPts val="1550"/>
            </a:pPr>
            <a:endParaRPr sz="2400" dirty="0">
              <a:solidFill>
                <a:schemeClr val="dk1"/>
              </a:solidFill>
              <a:ea typeface="Times New Roman"/>
              <a:cs typeface="Times New Roman"/>
              <a:sym typeface="Times New Roman"/>
            </a:endParaRPr>
          </a:p>
          <a:p>
            <a:pPr marL="16933">
              <a:lnSpc>
                <a:spcPct val="119166"/>
              </a:lnSpc>
              <a:spcBef>
                <a:spcPts val="7"/>
              </a:spcBef>
            </a:pPr>
            <a:r>
              <a:rPr lang="en" sz="2133" b="1" dirty="0">
                <a:solidFill>
                  <a:srgbClr val="3F3F3F"/>
                </a:solidFill>
                <a:sym typeface="Arial"/>
              </a:rPr>
              <a:t>Serpent</a:t>
            </a:r>
            <a:endParaRPr sz="2133" dirty="0">
              <a:solidFill>
                <a:schemeClr val="dk1"/>
              </a:solidFill>
              <a:sym typeface="Arial"/>
            </a:endParaRPr>
          </a:p>
          <a:p>
            <a:pPr marL="16933" marR="789074">
              <a:lnSpc>
                <a:spcPct val="118333"/>
              </a:lnSpc>
              <a:spcBef>
                <a:spcPts val="73"/>
              </a:spcBef>
            </a:pPr>
            <a:r>
              <a:rPr lang="en" sz="2133" dirty="0">
                <a:solidFill>
                  <a:srgbClr val="3F3F3F"/>
                </a:solidFill>
                <a:ea typeface="Trebuchet MS"/>
                <a:cs typeface="Trebuchet MS"/>
                <a:sym typeface="Trebuchet MS"/>
              </a:rPr>
              <a:t>Serpent is a language similar to Python which can be used to develop contracts and compile to EVM bytecode. It is  intended to be maximally clean and simple, combining many of the efficiency benefits of a low-level language with</a:t>
            </a:r>
            <a:r>
              <a:rPr lang="en" sz="2133" dirty="0">
                <a:solidFill>
                  <a:schemeClr val="dk1"/>
                </a:solidFill>
                <a:ea typeface="Trebuchet MS"/>
                <a:cs typeface="Trebuchet MS"/>
                <a:sym typeface="Trebuchet MS"/>
              </a:rPr>
              <a:t> </a:t>
            </a:r>
            <a:r>
              <a:rPr lang="en" sz="2133" dirty="0">
                <a:solidFill>
                  <a:srgbClr val="3F3F3F"/>
                </a:solidFill>
                <a:ea typeface="Trebuchet MS"/>
                <a:cs typeface="Trebuchet MS"/>
                <a:sym typeface="Trebuchet MS"/>
              </a:rPr>
              <a:t>ease-of-use in programming style, and at the same time adding special domain-specific features for contract programming.  Serpent is compiled using LLL.</a:t>
            </a:r>
            <a:endParaRPr sz="2133" dirty="0">
              <a:solidFill>
                <a:schemeClr val="dk1"/>
              </a:solidFill>
              <a:ea typeface="Trebuchet MS"/>
              <a:cs typeface="Trebuchet MS"/>
              <a:sym typeface="Trebuchet MS"/>
            </a:endParaRPr>
          </a:p>
          <a:p>
            <a:pPr marL="931310" indent="-427556">
              <a:lnSpc>
                <a:spcPct val="115000"/>
              </a:lnSpc>
              <a:buClr>
                <a:srgbClr val="0000FF"/>
              </a:buClr>
              <a:buSzPct val="100000"/>
              <a:buFont typeface="Arial" panose="020B0604020202020204" pitchFamily="34" charset="0"/>
              <a:buChar char="•"/>
            </a:pPr>
            <a:r>
              <a:rPr lang="en" sz="2133" u="sng" dirty="0">
                <a:solidFill>
                  <a:schemeClr val="hlink"/>
                </a:solidFill>
                <a:ea typeface="Trebuchet MS"/>
                <a:cs typeface="Trebuchet MS"/>
                <a:sym typeface="Trebuchet MS"/>
                <a:hlinkClick r:id="rId5"/>
              </a:rPr>
              <a:t>Serpent on the ethereum wiki</a:t>
            </a:r>
            <a:endParaRPr sz="2133" dirty="0">
              <a:solidFill>
                <a:schemeClr val="dk1"/>
              </a:solidFill>
              <a:ea typeface="Trebuchet MS"/>
              <a:cs typeface="Trebuchet MS"/>
              <a:sym typeface="Trebuchet MS"/>
            </a:endParaRPr>
          </a:p>
          <a:p>
            <a:pPr marL="931310" indent="-427556">
              <a:lnSpc>
                <a:spcPct val="119166"/>
              </a:lnSpc>
              <a:buClr>
                <a:srgbClr val="0000FF"/>
              </a:buClr>
              <a:buSzPct val="100000"/>
              <a:buFont typeface="Arial" panose="020B0604020202020204" pitchFamily="34" charset="0"/>
              <a:buChar char="•"/>
            </a:pPr>
            <a:r>
              <a:rPr lang="en" sz="2133" u="sng" dirty="0">
                <a:solidFill>
                  <a:schemeClr val="hlink"/>
                </a:solidFill>
                <a:ea typeface="Trebuchet MS"/>
                <a:cs typeface="Trebuchet MS"/>
                <a:sym typeface="Trebuchet MS"/>
                <a:hlinkClick r:id="rId6"/>
              </a:rPr>
              <a:t>Serpent EVM compiler</a:t>
            </a:r>
            <a:endParaRPr sz="2133" dirty="0">
              <a:solidFill>
                <a:schemeClr val="dk1"/>
              </a:solidFill>
              <a:ea typeface="Trebuchet MS"/>
              <a:cs typeface="Trebuchet MS"/>
              <a:sym typeface="Trebuchet MS"/>
            </a:endParaRPr>
          </a:p>
        </p:txBody>
      </p:sp>
      <p:sp>
        <p:nvSpPr>
          <p:cNvPr id="676" name="Shape 676"/>
          <p:cNvSpPr txBox="1">
            <a:spLocks noGrp="1"/>
          </p:cNvSpPr>
          <p:nvPr>
            <p:ph type="sldNum" idx="12"/>
          </p:nvPr>
        </p:nvSpPr>
        <p:spPr>
          <a:prstGeom prst="rect">
            <a:avLst/>
          </a:prstGeom>
          <a:noFill/>
          <a:ln>
            <a:noFill/>
          </a:ln>
        </p:spPr>
        <p:txBody>
          <a:bodyPr spcFirstLastPara="1" vert="horz" wrap="square" lIns="0" tIns="4233" rIns="0" bIns="0" rtlCol="0" anchor="ctr" anchorCtr="0">
            <a:noAutofit/>
          </a:bodyPr>
          <a:lstStyle/>
          <a:p>
            <a:pPr marL="33866"/>
            <a:fld id="{00000000-1234-1234-1234-123412341234}" type="slidenum">
              <a:rPr lang="en" i="1">
                <a:solidFill>
                  <a:schemeClr val="lt2"/>
                </a:solidFill>
                <a:latin typeface="Century Schoolbook"/>
                <a:ea typeface="Century Schoolbook"/>
                <a:cs typeface="Century Schoolbook"/>
                <a:sym typeface="Century Schoolbook"/>
              </a:rPr>
              <a:pPr marL="33866"/>
              <a:t>13</a:t>
            </a:fld>
            <a:endParaRPr i="1">
              <a:solidFill>
                <a:schemeClr val="lt2"/>
              </a:solidFill>
              <a:latin typeface="Century Schoolbook"/>
              <a:ea typeface="Century Schoolbook"/>
              <a:cs typeface="Century Schoolbook"/>
              <a:sym typeface="Century Schoolbook"/>
            </a:endParaRPr>
          </a:p>
        </p:txBody>
      </p:sp>
      <p:sp>
        <p:nvSpPr>
          <p:cNvPr id="2" name="Footer Placeholder 1"/>
          <p:cNvSpPr>
            <a:spLocks noGrp="1"/>
          </p:cNvSpPr>
          <p:nvPr>
            <p:ph type="ftr" idx="11"/>
          </p:nvPr>
        </p:nvSpPr>
        <p:spPr/>
        <p:txBody>
          <a:bodyPr/>
          <a:lstStyle/>
          <a:p>
            <a:r>
              <a:rPr lang="en-US" dirty="0"/>
              <a:t>Campbell R. Harvey 2018</a:t>
            </a:r>
          </a:p>
        </p:txBody>
      </p:sp>
      <p:sp>
        <p:nvSpPr>
          <p:cNvPr id="7" name="Shape 463"/>
          <p:cNvSpPr txBox="1">
            <a:spLocks noGrp="1"/>
          </p:cNvSpPr>
          <p:nvPr>
            <p:ph type="title"/>
          </p:nvPr>
        </p:nvSpPr>
        <p:spPr>
          <a:xfrm>
            <a:off x="245467" y="91933"/>
            <a:ext cx="11946400" cy="652400"/>
          </a:xfrm>
          <a:prstGeom prst="rect">
            <a:avLst/>
          </a:prstGeom>
          <a:noFill/>
          <a:ln>
            <a:noFill/>
          </a:ln>
        </p:spPr>
        <p:txBody>
          <a:bodyPr spcFirstLastPara="1" vert="horz" wrap="square" lIns="0" tIns="16933" rIns="0" bIns="0" rtlCol="0" anchor="t" anchorCtr="0">
            <a:noAutofit/>
          </a:bodyPr>
          <a:lstStyle/>
          <a:p>
            <a:pPr marL="16933">
              <a:lnSpc>
                <a:spcPct val="100000"/>
              </a:lnSpc>
              <a:spcBef>
                <a:spcPts val="0"/>
              </a:spcBef>
              <a:buClr>
                <a:srgbClr val="262626"/>
              </a:buClr>
              <a:buSzPts val="3000"/>
            </a:pPr>
            <a:r>
              <a:rPr lang="en" sz="4800" dirty="0">
                <a:solidFill>
                  <a:srgbClr val="0000FF"/>
                </a:solidFill>
                <a:latin typeface="Calibri Light" panose="020F0302020204030204" pitchFamily="34" charset="0"/>
                <a:ea typeface="Century Schoolbook"/>
                <a:cs typeface="Calibri Light" panose="020F0302020204030204" pitchFamily="34" charset="0"/>
                <a:sym typeface="Century Schoolbook"/>
              </a:rPr>
              <a:t>B. Smart Contract Programming</a:t>
            </a:r>
            <a:endParaRPr sz="4800" dirty="0">
              <a:solidFill>
                <a:srgbClr val="0000FF"/>
              </a:solidFill>
              <a:latin typeface="Calibri Light" panose="020F0302020204030204" pitchFamily="34" charset="0"/>
              <a:ea typeface="Century Schoolbook"/>
              <a:cs typeface="Calibri Light" panose="020F0302020204030204" pitchFamily="34" charset="0"/>
              <a:sym typeface="Century Schoolbook"/>
            </a:endParaRPr>
          </a:p>
        </p:txBody>
      </p:sp>
    </p:spTree>
    <p:extLst>
      <p:ext uri="{BB962C8B-B14F-4D97-AF65-F5344CB8AC3E}">
        <p14:creationId xmlns:p14="http://schemas.microsoft.com/office/powerpoint/2010/main" val="129095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txBox="1"/>
          <p:nvPr/>
        </p:nvSpPr>
        <p:spPr>
          <a:xfrm>
            <a:off x="1916562" y="1627472"/>
            <a:ext cx="10118181" cy="1065107"/>
          </a:xfrm>
          <a:prstGeom prst="rect">
            <a:avLst/>
          </a:prstGeom>
          <a:noFill/>
          <a:ln>
            <a:noFill/>
          </a:ln>
        </p:spPr>
        <p:txBody>
          <a:bodyPr spcFirstLastPara="1" wrap="square" lIns="0" tIns="16933" rIns="0" bIns="0" anchor="t" anchorCtr="0">
            <a:noAutofit/>
          </a:bodyPr>
          <a:lstStyle/>
          <a:p>
            <a:pPr marL="16933"/>
            <a:r>
              <a:rPr lang="en" sz="2667" b="1" u="sng" dirty="0">
                <a:solidFill>
                  <a:schemeClr val="hlink"/>
                </a:solidFill>
                <a:sym typeface="Arial"/>
                <a:hlinkClick r:id="rId3"/>
              </a:rPr>
              <a:t>Atom Ethereum interface </a:t>
            </a:r>
            <a:r>
              <a:rPr lang="en" sz="2667" dirty="0">
                <a:solidFill>
                  <a:srgbClr val="0000FF"/>
                </a:solidFill>
                <a:ea typeface="Trebuchet MS"/>
                <a:cs typeface="Trebuchet MS"/>
                <a:sym typeface="Trebuchet MS"/>
              </a:rPr>
              <a:t>- </a:t>
            </a:r>
            <a:r>
              <a:rPr lang="en" sz="2667" dirty="0">
                <a:solidFill>
                  <a:srgbClr val="3F3F3F"/>
                </a:solidFill>
                <a:ea typeface="Trebuchet MS"/>
                <a:cs typeface="Trebuchet MS"/>
                <a:sym typeface="Trebuchet MS"/>
              </a:rPr>
              <a:t>Plugin for the Atom editor that features syntax highlighting, compilation and a runtime environment (requires backend node).</a:t>
            </a:r>
            <a:endParaRPr sz="2667" dirty="0">
              <a:solidFill>
                <a:schemeClr val="dk1"/>
              </a:solidFill>
              <a:ea typeface="Trebuchet MS"/>
              <a:cs typeface="Trebuchet MS"/>
              <a:sym typeface="Trebuchet MS"/>
            </a:endParaRPr>
          </a:p>
          <a:p>
            <a:pPr marL="16933">
              <a:spcBef>
                <a:spcPts val="1180"/>
              </a:spcBef>
            </a:pPr>
            <a:r>
              <a:rPr lang="en" sz="2667" b="1" u="sng" dirty="0">
                <a:solidFill>
                  <a:schemeClr val="hlink"/>
                </a:solidFill>
                <a:sym typeface="Arial"/>
                <a:hlinkClick r:id="rId4"/>
              </a:rPr>
              <a:t>Atom Solidity Linter </a:t>
            </a:r>
            <a:r>
              <a:rPr lang="en" sz="2667" dirty="0">
                <a:solidFill>
                  <a:srgbClr val="0000FF"/>
                </a:solidFill>
                <a:ea typeface="Trebuchet MS"/>
                <a:cs typeface="Trebuchet MS"/>
                <a:sym typeface="Trebuchet MS"/>
              </a:rPr>
              <a:t>- </a:t>
            </a:r>
            <a:r>
              <a:rPr lang="en" sz="2667" dirty="0">
                <a:solidFill>
                  <a:srgbClr val="3F3F3F"/>
                </a:solidFill>
                <a:ea typeface="Trebuchet MS"/>
                <a:cs typeface="Trebuchet MS"/>
                <a:sym typeface="Trebuchet MS"/>
              </a:rPr>
              <a:t>Plugin for the Atom editor that provides Solidity linting.</a:t>
            </a:r>
            <a:endParaRPr sz="2667" dirty="0">
              <a:solidFill>
                <a:schemeClr val="dk1"/>
              </a:solidFill>
              <a:ea typeface="Trebuchet MS"/>
              <a:cs typeface="Trebuchet MS"/>
              <a:sym typeface="Trebuchet MS"/>
            </a:endParaRPr>
          </a:p>
        </p:txBody>
      </p:sp>
      <p:sp>
        <p:nvSpPr>
          <p:cNvPr id="689" name="Shape 689"/>
          <p:cNvSpPr txBox="1"/>
          <p:nvPr/>
        </p:nvSpPr>
        <p:spPr>
          <a:xfrm>
            <a:off x="1865795" y="2518935"/>
            <a:ext cx="8605600" cy="671600"/>
          </a:xfrm>
          <a:prstGeom prst="rect">
            <a:avLst/>
          </a:prstGeom>
          <a:noFill/>
          <a:ln>
            <a:noFill/>
          </a:ln>
        </p:spPr>
        <p:txBody>
          <a:bodyPr spcFirstLastPara="1" wrap="square" lIns="0" tIns="16933" rIns="0" bIns="0" anchor="t" anchorCtr="0">
            <a:noAutofit/>
          </a:bodyPr>
          <a:lstStyle/>
          <a:p>
            <a:pPr marL="16933">
              <a:spcBef>
                <a:spcPts val="1180"/>
              </a:spcBef>
            </a:pPr>
            <a:endParaRPr sz="1600">
              <a:solidFill>
                <a:schemeClr val="dk1"/>
              </a:solidFill>
              <a:latin typeface="Trebuchet MS"/>
              <a:ea typeface="Trebuchet MS"/>
              <a:cs typeface="Trebuchet MS"/>
              <a:sym typeface="Trebuchet MS"/>
            </a:endParaRPr>
          </a:p>
        </p:txBody>
      </p:sp>
      <p:sp>
        <p:nvSpPr>
          <p:cNvPr id="690" name="Shape 690"/>
          <p:cNvSpPr txBox="1"/>
          <p:nvPr/>
        </p:nvSpPr>
        <p:spPr>
          <a:xfrm>
            <a:off x="1865794" y="4093731"/>
            <a:ext cx="9716607" cy="671600"/>
          </a:xfrm>
          <a:prstGeom prst="rect">
            <a:avLst/>
          </a:prstGeom>
          <a:noFill/>
          <a:ln>
            <a:noFill/>
          </a:ln>
        </p:spPr>
        <p:txBody>
          <a:bodyPr spcFirstLastPara="1" wrap="square" lIns="0" tIns="16933" rIns="0" bIns="0" anchor="t" anchorCtr="0">
            <a:noAutofit/>
          </a:bodyPr>
          <a:lstStyle/>
          <a:p>
            <a:pPr marL="16933"/>
            <a:r>
              <a:rPr lang="en" sz="2667" b="1" u="sng" dirty="0">
                <a:solidFill>
                  <a:schemeClr val="hlink"/>
                </a:solidFill>
                <a:sym typeface="Arial"/>
                <a:hlinkClick r:id="rId5"/>
              </a:rPr>
              <a:t>Vim Solidity - </a:t>
            </a:r>
            <a:r>
              <a:rPr lang="en" sz="2667" dirty="0">
                <a:solidFill>
                  <a:srgbClr val="3F3F3F"/>
                </a:solidFill>
                <a:ea typeface="Trebuchet MS"/>
                <a:cs typeface="Trebuchet MS"/>
                <a:sym typeface="Trebuchet MS"/>
              </a:rPr>
              <a:t>Plugin for the Vim editor providing syntax highlighting.</a:t>
            </a:r>
            <a:endParaRPr sz="2667" dirty="0">
              <a:solidFill>
                <a:schemeClr val="dk1"/>
              </a:solidFill>
              <a:ea typeface="Trebuchet MS"/>
              <a:cs typeface="Trebuchet MS"/>
              <a:sym typeface="Trebuchet MS"/>
            </a:endParaRPr>
          </a:p>
          <a:p>
            <a:pPr marL="16933">
              <a:spcBef>
                <a:spcPts val="1180"/>
              </a:spcBef>
            </a:pPr>
            <a:r>
              <a:rPr lang="en" sz="2667" b="1" u="sng" dirty="0">
                <a:solidFill>
                  <a:schemeClr val="hlink"/>
                </a:solidFill>
                <a:sym typeface="Arial"/>
                <a:hlinkClick r:id="rId6"/>
              </a:rPr>
              <a:t>Vim Syntastic </a:t>
            </a:r>
            <a:r>
              <a:rPr lang="en" sz="2667" dirty="0">
                <a:solidFill>
                  <a:srgbClr val="3F3F3F"/>
                </a:solidFill>
                <a:ea typeface="Trebuchet MS"/>
                <a:cs typeface="Trebuchet MS"/>
                <a:sym typeface="Trebuchet MS"/>
              </a:rPr>
              <a:t>- Plugin for the Vim editor providing compile checking.</a:t>
            </a:r>
            <a:endParaRPr sz="2667" dirty="0">
              <a:solidFill>
                <a:schemeClr val="dk1"/>
              </a:solidFill>
              <a:ea typeface="Trebuchet MS"/>
              <a:cs typeface="Trebuchet MS"/>
              <a:sym typeface="Trebuchet MS"/>
            </a:endParaRPr>
          </a:p>
        </p:txBody>
      </p:sp>
      <p:sp>
        <p:nvSpPr>
          <p:cNvPr id="692" name="Shape 692"/>
          <p:cNvSpPr txBox="1">
            <a:spLocks noGrp="1"/>
          </p:cNvSpPr>
          <p:nvPr>
            <p:ph type="sldNum" idx="12"/>
          </p:nvPr>
        </p:nvSpPr>
        <p:spPr>
          <a:prstGeom prst="rect">
            <a:avLst/>
          </a:prstGeom>
          <a:noFill/>
          <a:ln>
            <a:noFill/>
          </a:ln>
        </p:spPr>
        <p:txBody>
          <a:bodyPr spcFirstLastPara="1" vert="horz" wrap="square" lIns="0" tIns="4233" rIns="0" bIns="0" rtlCol="0" anchor="ctr" anchorCtr="0">
            <a:noAutofit/>
          </a:bodyPr>
          <a:lstStyle/>
          <a:p>
            <a:pPr marL="33866"/>
            <a:fld id="{00000000-1234-1234-1234-123412341234}" type="slidenum">
              <a:rPr lang="en" i="1">
                <a:solidFill>
                  <a:schemeClr val="lt2"/>
                </a:solidFill>
                <a:latin typeface="Century Schoolbook"/>
                <a:ea typeface="Century Schoolbook"/>
                <a:cs typeface="Century Schoolbook"/>
                <a:sym typeface="Century Schoolbook"/>
              </a:rPr>
              <a:pPr marL="33866"/>
              <a:t>14</a:t>
            </a:fld>
            <a:endParaRPr i="1">
              <a:solidFill>
                <a:schemeClr val="lt2"/>
              </a:solidFill>
              <a:latin typeface="Century Schoolbook"/>
              <a:ea typeface="Century Schoolbook"/>
              <a:cs typeface="Century Schoolbook"/>
              <a:sym typeface="Century Schoolbook"/>
            </a:endParaRPr>
          </a:p>
        </p:txBody>
      </p:sp>
      <p:sp>
        <p:nvSpPr>
          <p:cNvPr id="693" name="Shape 693"/>
          <p:cNvSpPr/>
          <p:nvPr/>
        </p:nvSpPr>
        <p:spPr>
          <a:xfrm>
            <a:off x="165502" y="1627472"/>
            <a:ext cx="1192997" cy="1091464"/>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694" name="Shape 694"/>
          <p:cNvSpPr/>
          <p:nvPr/>
        </p:nvSpPr>
        <p:spPr>
          <a:xfrm>
            <a:off x="245467" y="4093731"/>
            <a:ext cx="1091600" cy="10916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2" name="Footer Placeholder 1"/>
          <p:cNvSpPr>
            <a:spLocks noGrp="1"/>
          </p:cNvSpPr>
          <p:nvPr>
            <p:ph type="ftr" idx="11"/>
          </p:nvPr>
        </p:nvSpPr>
        <p:spPr/>
        <p:txBody>
          <a:bodyPr/>
          <a:lstStyle/>
          <a:p>
            <a:r>
              <a:rPr lang="en-US"/>
              <a:t>Campbell R. Harvey 2018</a:t>
            </a:r>
            <a:endParaRPr lang="en-US" dirty="0"/>
          </a:p>
        </p:txBody>
      </p:sp>
      <p:sp>
        <p:nvSpPr>
          <p:cNvPr id="11" name="Shape 463"/>
          <p:cNvSpPr txBox="1">
            <a:spLocks noGrp="1"/>
          </p:cNvSpPr>
          <p:nvPr>
            <p:ph type="title"/>
          </p:nvPr>
        </p:nvSpPr>
        <p:spPr>
          <a:xfrm>
            <a:off x="245467" y="91933"/>
            <a:ext cx="11946400" cy="652400"/>
          </a:xfrm>
          <a:prstGeom prst="rect">
            <a:avLst/>
          </a:prstGeom>
          <a:noFill/>
          <a:ln>
            <a:noFill/>
          </a:ln>
        </p:spPr>
        <p:txBody>
          <a:bodyPr spcFirstLastPara="1" vert="horz" wrap="square" lIns="0" tIns="16933" rIns="0" bIns="0" rtlCol="0" anchor="t" anchorCtr="0">
            <a:noAutofit/>
          </a:bodyPr>
          <a:lstStyle/>
          <a:p>
            <a:pPr marL="16933">
              <a:lnSpc>
                <a:spcPct val="100000"/>
              </a:lnSpc>
              <a:spcBef>
                <a:spcPts val="0"/>
              </a:spcBef>
              <a:buClr>
                <a:srgbClr val="262626"/>
              </a:buClr>
              <a:buSzPts val="3000"/>
            </a:pPr>
            <a:r>
              <a:rPr lang="en" sz="4800" dirty="0">
                <a:solidFill>
                  <a:srgbClr val="0000FF"/>
                </a:solidFill>
                <a:latin typeface="Calibri Light" panose="020F0302020204030204" pitchFamily="34" charset="0"/>
                <a:ea typeface="Century Schoolbook"/>
                <a:cs typeface="Calibri Light" panose="020F0302020204030204" pitchFamily="34" charset="0"/>
                <a:sym typeface="Century Schoolbook"/>
              </a:rPr>
              <a:t>B. Smart Contract Programming</a:t>
            </a:r>
            <a:endParaRPr sz="4800" dirty="0">
              <a:solidFill>
                <a:srgbClr val="0000FF"/>
              </a:solidFill>
              <a:latin typeface="Calibri Light" panose="020F0302020204030204" pitchFamily="34" charset="0"/>
              <a:ea typeface="Century Schoolbook"/>
              <a:cs typeface="Calibri Light" panose="020F0302020204030204" pitchFamily="34" charset="0"/>
              <a:sym typeface="Century Schoolbook"/>
            </a:endParaRPr>
          </a:p>
        </p:txBody>
      </p:sp>
    </p:spTree>
    <p:extLst>
      <p:ext uri="{BB962C8B-B14F-4D97-AF65-F5344CB8AC3E}">
        <p14:creationId xmlns:p14="http://schemas.microsoft.com/office/powerpoint/2010/main" val="1409811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xfrm>
            <a:off x="245467" y="91933"/>
            <a:ext cx="11946400" cy="652400"/>
          </a:xfrm>
          <a:prstGeom prst="rect">
            <a:avLst/>
          </a:prstGeom>
          <a:noFill/>
          <a:ln>
            <a:noFill/>
          </a:ln>
        </p:spPr>
        <p:txBody>
          <a:bodyPr spcFirstLastPara="1" vert="horz" wrap="square" lIns="0" tIns="16933" rIns="0" bIns="0" rtlCol="0" anchor="t" anchorCtr="0">
            <a:noAutofit/>
          </a:bodyPr>
          <a:lstStyle/>
          <a:p>
            <a:pPr marL="16933">
              <a:lnSpc>
                <a:spcPct val="100000"/>
              </a:lnSpc>
              <a:spcBef>
                <a:spcPts val="0"/>
              </a:spcBef>
              <a:buClr>
                <a:srgbClr val="262626"/>
              </a:buClr>
              <a:buSzPts val="3000"/>
            </a:pPr>
            <a:r>
              <a:rPr lang="en" sz="4800" dirty="0">
                <a:solidFill>
                  <a:srgbClr val="0000FF"/>
                </a:solidFill>
                <a:latin typeface="Calibri Light" panose="020F0302020204030204" pitchFamily="34" charset="0"/>
                <a:ea typeface="Century Schoolbook"/>
                <a:cs typeface="Calibri Light" panose="020F0302020204030204" pitchFamily="34" charset="0"/>
                <a:sym typeface="Century Schoolbook"/>
              </a:rPr>
              <a:t>B. Smart Contract Programming: Solidity</a:t>
            </a:r>
            <a:endParaRPr sz="4800" dirty="0">
              <a:solidFill>
                <a:srgbClr val="0000FF"/>
              </a:solidFill>
              <a:latin typeface="Calibri Light" panose="020F0302020204030204" pitchFamily="34" charset="0"/>
              <a:ea typeface="Century Schoolbook"/>
              <a:cs typeface="Calibri Light" panose="020F0302020204030204" pitchFamily="34" charset="0"/>
              <a:sym typeface="Century Schoolbook"/>
            </a:endParaRPr>
          </a:p>
        </p:txBody>
      </p:sp>
      <p:sp>
        <p:nvSpPr>
          <p:cNvPr id="464" name="Shape 464"/>
          <p:cNvSpPr txBox="1">
            <a:spLocks noGrp="1"/>
          </p:cNvSpPr>
          <p:nvPr>
            <p:ph type="sldNum" idx="12"/>
          </p:nvPr>
        </p:nvSpPr>
        <p:spPr>
          <a:prstGeom prst="rect">
            <a:avLst/>
          </a:prstGeom>
          <a:noFill/>
          <a:ln>
            <a:noFill/>
          </a:ln>
        </p:spPr>
        <p:txBody>
          <a:bodyPr spcFirstLastPara="1" vert="horz" wrap="square" lIns="0" tIns="4233" rIns="0" bIns="0" rtlCol="0" anchor="ctr" anchorCtr="0">
            <a:noAutofit/>
          </a:bodyPr>
          <a:lstStyle/>
          <a:p>
            <a:pPr marL="33866"/>
            <a:fld id="{00000000-1234-1234-1234-123412341234}" type="slidenum">
              <a:rPr lang="en" i="1">
                <a:solidFill>
                  <a:schemeClr val="lt2"/>
                </a:solidFill>
                <a:latin typeface="Century Schoolbook"/>
                <a:ea typeface="Century Schoolbook"/>
                <a:cs typeface="Century Schoolbook"/>
                <a:sym typeface="Century Schoolbook"/>
              </a:rPr>
              <a:pPr marL="33866"/>
              <a:t>15</a:t>
            </a:fld>
            <a:endParaRPr i="1">
              <a:solidFill>
                <a:schemeClr val="lt2"/>
              </a:solidFill>
              <a:latin typeface="Century Schoolbook"/>
              <a:ea typeface="Century Schoolbook"/>
              <a:cs typeface="Century Schoolbook"/>
              <a:sym typeface="Century Schoolbook"/>
            </a:endParaRPr>
          </a:p>
        </p:txBody>
      </p:sp>
      <p:sp>
        <p:nvSpPr>
          <p:cNvPr id="465" name="Shape 465"/>
          <p:cNvSpPr txBox="1"/>
          <p:nvPr/>
        </p:nvSpPr>
        <p:spPr>
          <a:xfrm>
            <a:off x="1054197" y="1572796"/>
            <a:ext cx="6827520" cy="4099560"/>
          </a:xfrm>
          <a:prstGeom prst="rect">
            <a:avLst/>
          </a:prstGeom>
          <a:solidFill>
            <a:srgbClr val="EFEFEF"/>
          </a:solidFill>
          <a:ln>
            <a:noFill/>
          </a:ln>
        </p:spPr>
        <p:txBody>
          <a:bodyPr spcFirstLastPara="1" wrap="square" lIns="0" tIns="104967" rIns="0" bIns="0" anchor="t" anchorCtr="0">
            <a:noAutofit/>
          </a:bodyPr>
          <a:lstStyle/>
          <a:p>
            <a:pPr marL="114297"/>
            <a:r>
              <a:rPr lang="en" sz="1867" b="1">
                <a:solidFill>
                  <a:schemeClr val="dk1"/>
                </a:solidFill>
                <a:latin typeface="Courier New"/>
                <a:ea typeface="Courier New"/>
                <a:cs typeface="Courier New"/>
                <a:sym typeface="Courier New"/>
              </a:rPr>
              <a:t>contract Example {</a:t>
            </a:r>
            <a:endParaRPr sz="1867">
              <a:solidFill>
                <a:schemeClr val="dk1"/>
              </a:solidFill>
              <a:latin typeface="Courier New"/>
              <a:ea typeface="Courier New"/>
              <a:cs typeface="Courier New"/>
              <a:sym typeface="Courier New"/>
            </a:endParaRPr>
          </a:p>
          <a:p>
            <a:pPr>
              <a:spcBef>
                <a:spcPts val="7"/>
              </a:spcBef>
            </a:pPr>
            <a:endParaRPr sz="1867">
              <a:solidFill>
                <a:schemeClr val="dk1"/>
              </a:solidFill>
              <a:latin typeface="Times New Roman"/>
              <a:ea typeface="Times New Roman"/>
              <a:cs typeface="Times New Roman"/>
              <a:sym typeface="Times New Roman"/>
            </a:endParaRPr>
          </a:p>
          <a:p>
            <a:pPr marL="541006">
              <a:spcBef>
                <a:spcPts val="7"/>
              </a:spcBef>
            </a:pPr>
            <a:r>
              <a:rPr lang="en" sz="1867" b="1">
                <a:solidFill>
                  <a:schemeClr val="dk1"/>
                </a:solidFill>
                <a:latin typeface="Courier New"/>
                <a:ea typeface="Courier New"/>
                <a:cs typeface="Courier New"/>
                <a:sym typeface="Courier New"/>
              </a:rPr>
              <a:t>uint value;</a:t>
            </a:r>
            <a:endParaRPr sz="1867">
              <a:solidFill>
                <a:schemeClr val="dk1"/>
              </a:solidFill>
              <a:latin typeface="Courier New"/>
              <a:ea typeface="Courier New"/>
              <a:cs typeface="Courier New"/>
              <a:sym typeface="Courier New"/>
            </a:endParaRPr>
          </a:p>
          <a:p>
            <a:pPr>
              <a:spcBef>
                <a:spcPts val="40"/>
              </a:spcBef>
            </a:pPr>
            <a:endParaRPr sz="1933">
              <a:solidFill>
                <a:schemeClr val="dk1"/>
              </a:solidFill>
              <a:latin typeface="Times New Roman"/>
              <a:ea typeface="Times New Roman"/>
              <a:cs typeface="Times New Roman"/>
              <a:sym typeface="Times New Roman"/>
            </a:endParaRPr>
          </a:p>
          <a:p>
            <a:pPr marL="966869" marR="1723770" indent="-426709">
              <a:lnSpc>
                <a:spcPct val="117857"/>
              </a:lnSpc>
            </a:pPr>
            <a:r>
              <a:rPr lang="en" sz="1867" b="1">
                <a:solidFill>
                  <a:schemeClr val="dk1"/>
                </a:solidFill>
                <a:latin typeface="Courier New"/>
                <a:ea typeface="Courier New"/>
                <a:cs typeface="Courier New"/>
                <a:sym typeface="Courier New"/>
              </a:rPr>
              <a:t>function setValue(uint pValue) {  value = pValue;</a:t>
            </a:r>
            <a:endParaRPr sz="1867">
              <a:solidFill>
                <a:schemeClr val="dk1"/>
              </a:solidFill>
              <a:latin typeface="Courier New"/>
              <a:ea typeface="Courier New"/>
              <a:cs typeface="Courier New"/>
              <a:sym typeface="Courier New"/>
            </a:endParaRPr>
          </a:p>
          <a:p>
            <a:pPr marL="541006">
              <a:lnSpc>
                <a:spcPct val="114285"/>
              </a:lnSpc>
            </a:pPr>
            <a:r>
              <a:rPr lang="en" sz="1867" b="1">
                <a:solidFill>
                  <a:schemeClr val="dk1"/>
                </a:solidFill>
                <a:latin typeface="Courier New"/>
                <a:ea typeface="Courier New"/>
                <a:cs typeface="Courier New"/>
                <a:sym typeface="Courier New"/>
              </a:rPr>
              <a:t>}</a:t>
            </a:r>
            <a:endParaRPr sz="1867">
              <a:solidFill>
                <a:schemeClr val="dk1"/>
              </a:solidFill>
              <a:latin typeface="Courier New"/>
              <a:ea typeface="Courier New"/>
              <a:cs typeface="Courier New"/>
              <a:sym typeface="Courier New"/>
            </a:endParaRPr>
          </a:p>
          <a:p>
            <a:pPr>
              <a:spcBef>
                <a:spcPts val="40"/>
              </a:spcBef>
            </a:pPr>
            <a:endParaRPr sz="1933">
              <a:solidFill>
                <a:schemeClr val="dk1"/>
              </a:solidFill>
              <a:latin typeface="Times New Roman"/>
              <a:ea typeface="Times New Roman"/>
              <a:cs typeface="Times New Roman"/>
              <a:sym typeface="Times New Roman"/>
            </a:endParaRPr>
          </a:p>
          <a:p>
            <a:pPr marL="966869" marR="1154823" indent="-426709">
              <a:lnSpc>
                <a:spcPct val="117857"/>
              </a:lnSpc>
              <a:spcBef>
                <a:spcPts val="7"/>
              </a:spcBef>
            </a:pPr>
            <a:r>
              <a:rPr lang="en" sz="1867" b="1">
                <a:solidFill>
                  <a:schemeClr val="dk1"/>
                </a:solidFill>
                <a:latin typeface="Courier New"/>
                <a:ea typeface="Courier New"/>
                <a:cs typeface="Courier New"/>
                <a:sym typeface="Courier New"/>
              </a:rPr>
              <a:t>function getValue() returns (uint) {  return value;</a:t>
            </a:r>
            <a:endParaRPr sz="1867">
              <a:solidFill>
                <a:schemeClr val="dk1"/>
              </a:solidFill>
              <a:latin typeface="Courier New"/>
              <a:ea typeface="Courier New"/>
              <a:cs typeface="Courier New"/>
              <a:sym typeface="Courier New"/>
            </a:endParaRPr>
          </a:p>
          <a:p>
            <a:pPr marL="541006">
              <a:lnSpc>
                <a:spcPct val="114285"/>
              </a:lnSpc>
            </a:pPr>
            <a:r>
              <a:rPr lang="en" sz="1867" b="1">
                <a:solidFill>
                  <a:schemeClr val="dk1"/>
                </a:solidFill>
                <a:latin typeface="Courier New"/>
                <a:ea typeface="Courier New"/>
                <a:cs typeface="Courier New"/>
                <a:sym typeface="Courier New"/>
              </a:rPr>
              <a:t>}</a:t>
            </a:r>
            <a:endParaRPr sz="1867">
              <a:solidFill>
                <a:schemeClr val="dk1"/>
              </a:solidFill>
              <a:latin typeface="Courier New"/>
              <a:ea typeface="Courier New"/>
              <a:cs typeface="Courier New"/>
              <a:sym typeface="Courier New"/>
            </a:endParaRPr>
          </a:p>
          <a:p>
            <a:pPr>
              <a:spcBef>
                <a:spcPts val="7"/>
              </a:spcBef>
            </a:pPr>
            <a:endParaRPr sz="1867">
              <a:solidFill>
                <a:schemeClr val="dk1"/>
              </a:solidFill>
              <a:latin typeface="Times New Roman"/>
              <a:ea typeface="Times New Roman"/>
              <a:cs typeface="Times New Roman"/>
              <a:sym typeface="Times New Roman"/>
            </a:endParaRPr>
          </a:p>
          <a:p>
            <a:pPr marL="114297">
              <a:spcBef>
                <a:spcPts val="7"/>
              </a:spcBef>
            </a:pPr>
            <a:r>
              <a:rPr lang="en" sz="1867" b="1">
                <a:solidFill>
                  <a:schemeClr val="dk1"/>
                </a:solidFill>
                <a:latin typeface="Courier New"/>
                <a:ea typeface="Courier New"/>
                <a:cs typeface="Courier New"/>
                <a:sym typeface="Courier New"/>
              </a:rPr>
              <a:t>}</a:t>
            </a:r>
            <a:endParaRPr sz="1867">
              <a:solidFill>
                <a:schemeClr val="dk1"/>
              </a:solidFill>
              <a:latin typeface="Courier New"/>
              <a:ea typeface="Courier New"/>
              <a:cs typeface="Courier New"/>
              <a:sym typeface="Courier New"/>
            </a:endParaRPr>
          </a:p>
        </p:txBody>
      </p:sp>
      <p:sp>
        <p:nvSpPr>
          <p:cNvPr id="2" name="Footer Placeholder 1"/>
          <p:cNvSpPr>
            <a:spLocks noGrp="1"/>
          </p:cNvSpPr>
          <p:nvPr>
            <p:ph type="ftr" idx="11"/>
          </p:nvPr>
        </p:nvSpPr>
        <p:spPr/>
        <p:txBody>
          <a:bodyPr/>
          <a:lstStyle/>
          <a:p>
            <a:r>
              <a:rPr lang="en-US"/>
              <a:t>Campbell R. Harvey 2018</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1" name="Shape 471"/>
          <p:cNvSpPr txBox="1">
            <a:spLocks noGrp="1"/>
          </p:cNvSpPr>
          <p:nvPr>
            <p:ph type="sldNum" idx="12"/>
          </p:nvPr>
        </p:nvSpPr>
        <p:spPr>
          <a:prstGeom prst="rect">
            <a:avLst/>
          </a:prstGeom>
          <a:noFill/>
          <a:ln>
            <a:noFill/>
          </a:ln>
        </p:spPr>
        <p:txBody>
          <a:bodyPr spcFirstLastPara="1" vert="horz" wrap="square" lIns="0" tIns="4233" rIns="0" bIns="0" rtlCol="0" anchor="ctr" anchorCtr="0">
            <a:noAutofit/>
          </a:bodyPr>
          <a:lstStyle/>
          <a:p>
            <a:pPr marL="33866"/>
            <a:fld id="{00000000-1234-1234-1234-123412341234}" type="slidenum">
              <a:rPr lang="en" i="1">
                <a:solidFill>
                  <a:schemeClr val="lt2"/>
                </a:solidFill>
                <a:latin typeface="Century Schoolbook"/>
                <a:ea typeface="Century Schoolbook"/>
                <a:cs typeface="Century Schoolbook"/>
                <a:sym typeface="Century Schoolbook"/>
              </a:rPr>
              <a:pPr marL="33866"/>
              <a:t>16</a:t>
            </a:fld>
            <a:endParaRPr i="1">
              <a:solidFill>
                <a:schemeClr val="lt2"/>
              </a:solidFill>
              <a:latin typeface="Century Schoolbook"/>
              <a:ea typeface="Century Schoolbook"/>
              <a:cs typeface="Century Schoolbook"/>
              <a:sym typeface="Century Schoolbook"/>
            </a:endParaRPr>
          </a:p>
        </p:txBody>
      </p:sp>
      <p:sp>
        <p:nvSpPr>
          <p:cNvPr id="472" name="Shape 472"/>
          <p:cNvSpPr/>
          <p:nvPr/>
        </p:nvSpPr>
        <p:spPr>
          <a:xfrm>
            <a:off x="824198" y="1176165"/>
            <a:ext cx="9647767" cy="5262033"/>
          </a:xfrm>
          <a:custGeom>
            <a:avLst/>
            <a:gdLst/>
            <a:ahLst/>
            <a:cxnLst/>
            <a:rect l="0" t="0" r="0" b="0"/>
            <a:pathLst>
              <a:path w="120000" h="120000" extrusionOk="0">
                <a:moveTo>
                  <a:pt x="0" y="0"/>
                </a:moveTo>
                <a:lnTo>
                  <a:pt x="119997" y="0"/>
                </a:lnTo>
                <a:lnTo>
                  <a:pt x="119997" y="119989"/>
                </a:lnTo>
                <a:lnTo>
                  <a:pt x="0" y="119989"/>
                </a:lnTo>
                <a:lnTo>
                  <a:pt x="0" y="0"/>
                </a:lnTo>
                <a:close/>
              </a:path>
            </a:pathLst>
          </a:custGeom>
          <a:solidFill>
            <a:srgbClr val="EFEFEF"/>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473" name="Shape 473"/>
          <p:cNvSpPr txBox="1"/>
          <p:nvPr/>
        </p:nvSpPr>
        <p:spPr>
          <a:xfrm>
            <a:off x="1175563" y="1207999"/>
            <a:ext cx="9177020" cy="2967567"/>
          </a:xfrm>
          <a:prstGeom prst="rect">
            <a:avLst/>
          </a:prstGeom>
          <a:noFill/>
          <a:ln>
            <a:noFill/>
          </a:ln>
        </p:spPr>
        <p:txBody>
          <a:bodyPr spcFirstLastPara="1" wrap="square" lIns="0" tIns="16933" rIns="0" bIns="0" anchor="t" anchorCtr="0">
            <a:noAutofit/>
          </a:bodyPr>
          <a:lstStyle/>
          <a:p>
            <a:pPr marL="564711" marR="6773" indent="-548625">
              <a:lnSpc>
                <a:spcPct val="114599"/>
              </a:lnSpc>
            </a:pPr>
            <a:r>
              <a:rPr lang="en" sz="2400" b="1">
                <a:solidFill>
                  <a:schemeClr val="dk1"/>
                </a:solidFill>
                <a:latin typeface="Courier New"/>
                <a:ea typeface="Courier New"/>
                <a:cs typeface="Courier New"/>
                <a:sym typeface="Courier New"/>
              </a:rPr>
              <a:t>var logIncrement =  OtherExample.LogIncrement({sender: userAddress,</a:t>
            </a:r>
            <a:endParaRPr sz="2400">
              <a:solidFill>
                <a:schemeClr val="dk1"/>
              </a:solidFill>
              <a:latin typeface="Courier New"/>
              <a:ea typeface="Courier New"/>
              <a:cs typeface="Courier New"/>
              <a:sym typeface="Courier New"/>
            </a:endParaRPr>
          </a:p>
          <a:p>
            <a:pPr marL="16933">
              <a:spcBef>
                <a:spcPts val="420"/>
              </a:spcBef>
            </a:pPr>
            <a:r>
              <a:rPr lang="en" sz="2400" b="1">
                <a:solidFill>
                  <a:schemeClr val="dk1"/>
                </a:solidFill>
                <a:latin typeface="Courier New"/>
                <a:ea typeface="Courier New"/>
                <a:cs typeface="Courier New"/>
                <a:sym typeface="Courier New"/>
              </a:rPr>
              <a:t>uint value});</a:t>
            </a:r>
            <a:endParaRPr sz="2400">
              <a:solidFill>
                <a:schemeClr val="dk1"/>
              </a:solidFill>
              <a:latin typeface="Courier New"/>
              <a:ea typeface="Courier New"/>
              <a:cs typeface="Courier New"/>
              <a:sym typeface="Courier New"/>
            </a:endParaRPr>
          </a:p>
          <a:p>
            <a:pPr>
              <a:spcBef>
                <a:spcPts val="33"/>
              </a:spcBef>
            </a:pPr>
            <a:endParaRPr sz="3200">
              <a:solidFill>
                <a:schemeClr val="dk1"/>
              </a:solidFill>
              <a:latin typeface="Times New Roman"/>
              <a:ea typeface="Times New Roman"/>
              <a:cs typeface="Times New Roman"/>
              <a:sym typeface="Times New Roman"/>
            </a:endParaRPr>
          </a:p>
          <a:p>
            <a:pPr marL="16933">
              <a:spcBef>
                <a:spcPts val="7"/>
              </a:spcBef>
            </a:pPr>
            <a:r>
              <a:rPr lang="en" sz="2400" b="1">
                <a:solidFill>
                  <a:schemeClr val="dk1"/>
                </a:solidFill>
                <a:latin typeface="Courier New"/>
                <a:ea typeface="Courier New"/>
                <a:cs typeface="Courier New"/>
                <a:sym typeface="Courier New"/>
              </a:rPr>
              <a:t>logIncrement.watch(function(err, result) {</a:t>
            </a:r>
            <a:endParaRPr sz="2400">
              <a:solidFill>
                <a:schemeClr val="dk1"/>
              </a:solidFill>
              <a:latin typeface="Courier New"/>
              <a:ea typeface="Courier New"/>
              <a:cs typeface="Courier New"/>
              <a:sym typeface="Courier New"/>
            </a:endParaRPr>
          </a:p>
          <a:p>
            <a:pPr marL="381837">
              <a:spcBef>
                <a:spcPts val="420"/>
              </a:spcBef>
            </a:pPr>
            <a:r>
              <a:rPr lang="en" sz="2400" b="1">
                <a:solidFill>
                  <a:schemeClr val="dk1"/>
                </a:solidFill>
                <a:latin typeface="Courier New"/>
                <a:ea typeface="Courier New"/>
                <a:cs typeface="Courier New"/>
                <a:sym typeface="Courier New"/>
              </a:rPr>
              <a:t>// do something with result</a:t>
            </a:r>
            <a:endParaRPr sz="2400">
              <a:solidFill>
                <a:schemeClr val="dk1"/>
              </a:solidFill>
              <a:latin typeface="Courier New"/>
              <a:ea typeface="Courier New"/>
              <a:cs typeface="Courier New"/>
              <a:sym typeface="Courier New"/>
            </a:endParaRPr>
          </a:p>
          <a:p>
            <a:pPr marL="16933">
              <a:spcBef>
                <a:spcPts val="420"/>
              </a:spcBef>
            </a:pPr>
            <a:r>
              <a:rPr lang="en" sz="2400" b="1">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
        <p:nvSpPr>
          <p:cNvPr id="2" name="Footer Placeholder 1"/>
          <p:cNvSpPr>
            <a:spLocks noGrp="1"/>
          </p:cNvSpPr>
          <p:nvPr>
            <p:ph type="ftr" idx="11"/>
          </p:nvPr>
        </p:nvSpPr>
        <p:spPr/>
        <p:txBody>
          <a:bodyPr/>
          <a:lstStyle/>
          <a:p>
            <a:r>
              <a:rPr lang="en-US"/>
              <a:t>Campbell R. Harvey 2018</a:t>
            </a:r>
            <a:endParaRPr lang="en-US" dirty="0"/>
          </a:p>
        </p:txBody>
      </p:sp>
      <p:sp>
        <p:nvSpPr>
          <p:cNvPr id="8" name="Shape 463"/>
          <p:cNvSpPr txBox="1">
            <a:spLocks noGrp="1"/>
          </p:cNvSpPr>
          <p:nvPr>
            <p:ph type="title"/>
          </p:nvPr>
        </p:nvSpPr>
        <p:spPr>
          <a:xfrm>
            <a:off x="245467" y="91933"/>
            <a:ext cx="11946400" cy="652400"/>
          </a:xfrm>
          <a:prstGeom prst="rect">
            <a:avLst/>
          </a:prstGeom>
          <a:noFill/>
          <a:ln>
            <a:noFill/>
          </a:ln>
        </p:spPr>
        <p:txBody>
          <a:bodyPr spcFirstLastPara="1" vert="horz" wrap="square" lIns="0" tIns="16933" rIns="0" bIns="0" rtlCol="0" anchor="t" anchorCtr="0">
            <a:noAutofit/>
          </a:bodyPr>
          <a:lstStyle/>
          <a:p>
            <a:pPr marL="16933">
              <a:lnSpc>
                <a:spcPct val="100000"/>
              </a:lnSpc>
              <a:spcBef>
                <a:spcPts val="0"/>
              </a:spcBef>
              <a:buClr>
                <a:srgbClr val="262626"/>
              </a:buClr>
              <a:buSzPts val="3000"/>
            </a:pPr>
            <a:r>
              <a:rPr lang="en" sz="4800" dirty="0">
                <a:solidFill>
                  <a:srgbClr val="0000FF"/>
                </a:solidFill>
                <a:latin typeface="Calibri Light" panose="020F0302020204030204" pitchFamily="34" charset="0"/>
                <a:ea typeface="Century Schoolbook"/>
                <a:cs typeface="Calibri Light" panose="020F0302020204030204" pitchFamily="34" charset="0"/>
                <a:sym typeface="Century Schoolbook"/>
              </a:rPr>
              <a:t>B. Smart Contract Programming: Solidity</a:t>
            </a:r>
            <a:endParaRPr sz="4800" dirty="0">
              <a:solidFill>
                <a:srgbClr val="0000FF"/>
              </a:solidFill>
              <a:latin typeface="Calibri Light" panose="020F0302020204030204" pitchFamily="34" charset="0"/>
              <a:ea typeface="Century Schoolbook"/>
              <a:cs typeface="Calibri Light" panose="020F0302020204030204" pitchFamily="34" charset="0"/>
              <a:sym typeface="Century Schoolboo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Shape 478"/>
          <p:cNvSpPr txBox="1">
            <a:spLocks noGrp="1"/>
          </p:cNvSpPr>
          <p:nvPr>
            <p:ph type="title"/>
          </p:nvPr>
        </p:nvSpPr>
        <p:spPr>
          <a:xfrm>
            <a:off x="184616" y="96195"/>
            <a:ext cx="10589784" cy="810800"/>
          </a:xfrm>
          <a:prstGeom prst="rect">
            <a:avLst/>
          </a:prstGeom>
          <a:noFill/>
          <a:ln>
            <a:noFill/>
          </a:ln>
        </p:spPr>
        <p:txBody>
          <a:bodyPr spcFirstLastPara="1" vert="horz" wrap="square" lIns="0" tIns="16933" rIns="0" bIns="0" rtlCol="0" anchor="t" anchorCtr="0">
            <a:noAutofit/>
          </a:bodyPr>
          <a:lstStyle/>
          <a:p>
            <a:pPr marL="16933">
              <a:lnSpc>
                <a:spcPct val="100000"/>
              </a:lnSpc>
              <a:spcBef>
                <a:spcPts val="0"/>
              </a:spcBef>
              <a:buClr>
                <a:srgbClr val="262626"/>
              </a:buClr>
              <a:buSzPts val="3000"/>
            </a:pPr>
            <a:r>
              <a:rPr lang="en" sz="4800" dirty="0">
                <a:solidFill>
                  <a:srgbClr val="0000FF"/>
                </a:solidFill>
                <a:latin typeface="Calibri Light" panose="020F0302020204030204" pitchFamily="34" charset="0"/>
                <a:ea typeface="Century Schoolbook"/>
                <a:cs typeface="Calibri Light" panose="020F0302020204030204" pitchFamily="34" charset="0"/>
                <a:sym typeface="Century Schoolbook"/>
              </a:rPr>
              <a:t>C. Development Workflow</a:t>
            </a:r>
            <a:endParaRPr sz="4800" dirty="0">
              <a:solidFill>
                <a:srgbClr val="0000FF"/>
              </a:solidFill>
              <a:latin typeface="Calibri Light" panose="020F0302020204030204" pitchFamily="34" charset="0"/>
              <a:ea typeface="Century Schoolbook"/>
              <a:cs typeface="Calibri Light" panose="020F0302020204030204" pitchFamily="34" charset="0"/>
              <a:sym typeface="Century Schoolbook"/>
            </a:endParaRPr>
          </a:p>
        </p:txBody>
      </p:sp>
      <p:sp>
        <p:nvSpPr>
          <p:cNvPr id="479" name="Shape 479"/>
          <p:cNvSpPr txBox="1">
            <a:spLocks noGrp="1"/>
          </p:cNvSpPr>
          <p:nvPr>
            <p:ph type="sldNum" idx="12"/>
          </p:nvPr>
        </p:nvSpPr>
        <p:spPr>
          <a:xfrm>
            <a:off x="11599393" y="5069092"/>
            <a:ext cx="408000" cy="365200"/>
          </a:xfrm>
          <a:prstGeom prst="rect">
            <a:avLst/>
          </a:prstGeom>
          <a:noFill/>
          <a:ln>
            <a:noFill/>
          </a:ln>
        </p:spPr>
        <p:txBody>
          <a:bodyPr spcFirstLastPara="1" vert="horz" wrap="square" lIns="0" tIns="4233" rIns="0" bIns="0" rtlCol="0" anchor="ctr" anchorCtr="0">
            <a:noAutofit/>
          </a:bodyPr>
          <a:lstStyle/>
          <a:p>
            <a:pPr marL="33866"/>
            <a:fld id="{00000000-1234-1234-1234-123412341234}" type="slidenum">
              <a:rPr lang="en" i="1">
                <a:solidFill>
                  <a:schemeClr val="lt2"/>
                </a:solidFill>
                <a:latin typeface="Century Schoolbook"/>
                <a:ea typeface="Century Schoolbook"/>
                <a:cs typeface="Century Schoolbook"/>
                <a:sym typeface="Century Schoolbook"/>
              </a:rPr>
              <a:pPr marL="33866"/>
              <a:t>17</a:t>
            </a:fld>
            <a:endParaRPr i="1">
              <a:solidFill>
                <a:schemeClr val="lt2"/>
              </a:solidFill>
              <a:latin typeface="Century Schoolbook"/>
              <a:ea typeface="Century Schoolbook"/>
              <a:cs typeface="Century Schoolbook"/>
              <a:sym typeface="Century Schoolbook"/>
            </a:endParaRPr>
          </a:p>
        </p:txBody>
      </p:sp>
      <p:sp>
        <p:nvSpPr>
          <p:cNvPr id="480" name="Shape 480"/>
          <p:cNvSpPr/>
          <p:nvPr/>
        </p:nvSpPr>
        <p:spPr>
          <a:xfrm>
            <a:off x="184616" y="2675843"/>
            <a:ext cx="2170800" cy="636000"/>
          </a:xfrm>
          <a:custGeom>
            <a:avLst/>
            <a:gdLst/>
            <a:ahLst/>
            <a:cxnLst/>
            <a:rect l="0" t="0" r="0" b="0"/>
            <a:pathLst>
              <a:path w="120000" h="120000" extrusionOk="0">
                <a:moveTo>
                  <a:pt x="102418" y="119880"/>
                </a:moveTo>
                <a:lnTo>
                  <a:pt x="0" y="119880"/>
                </a:lnTo>
                <a:lnTo>
                  <a:pt x="0" y="0"/>
                </a:lnTo>
                <a:lnTo>
                  <a:pt x="102418" y="0"/>
                </a:lnTo>
                <a:lnTo>
                  <a:pt x="119974" y="59941"/>
                </a:lnTo>
                <a:lnTo>
                  <a:pt x="102418" y="119880"/>
                </a:lnTo>
                <a:close/>
              </a:path>
            </a:pathLst>
          </a:custGeom>
          <a:solidFill>
            <a:srgbClr val="7790CD"/>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481" name="Shape 481"/>
          <p:cNvSpPr/>
          <p:nvPr/>
        </p:nvSpPr>
        <p:spPr>
          <a:xfrm>
            <a:off x="184616" y="2675843"/>
            <a:ext cx="2170800" cy="636000"/>
          </a:xfrm>
          <a:custGeom>
            <a:avLst/>
            <a:gdLst/>
            <a:ahLst/>
            <a:cxnLst/>
            <a:rect l="0" t="0" r="0" b="0"/>
            <a:pathLst>
              <a:path w="120000" h="120000" extrusionOk="0">
                <a:moveTo>
                  <a:pt x="0" y="0"/>
                </a:moveTo>
                <a:lnTo>
                  <a:pt x="102418" y="0"/>
                </a:lnTo>
                <a:lnTo>
                  <a:pt x="119974" y="59941"/>
                </a:lnTo>
                <a:lnTo>
                  <a:pt x="102418" y="119880"/>
                </a:lnTo>
                <a:lnTo>
                  <a:pt x="0" y="119880"/>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482" name="Shape 482"/>
          <p:cNvSpPr txBox="1"/>
          <p:nvPr/>
        </p:nvSpPr>
        <p:spPr>
          <a:xfrm>
            <a:off x="466151" y="2847727"/>
            <a:ext cx="1446800" cy="277600"/>
          </a:xfrm>
          <a:prstGeom prst="rect">
            <a:avLst/>
          </a:prstGeom>
          <a:noFill/>
          <a:ln>
            <a:noFill/>
          </a:ln>
        </p:spPr>
        <p:txBody>
          <a:bodyPr spcFirstLastPara="1" wrap="square" lIns="0" tIns="16933" rIns="0" bIns="0" anchor="t" anchorCtr="0">
            <a:noAutofit/>
          </a:bodyPr>
          <a:lstStyle/>
          <a:p>
            <a:pPr marL="16933"/>
            <a:r>
              <a:rPr lang="en" sz="1600" b="1">
                <a:solidFill>
                  <a:srgbClr val="FFFFFF"/>
                </a:solidFill>
                <a:latin typeface="Arial"/>
                <a:ea typeface="Arial"/>
                <a:cs typeface="Arial"/>
                <a:sym typeface="Arial"/>
              </a:rPr>
              <a:t>Create Account</a:t>
            </a:r>
            <a:endParaRPr sz="1600">
              <a:solidFill>
                <a:schemeClr val="dk1"/>
              </a:solidFill>
              <a:latin typeface="Arial"/>
              <a:ea typeface="Arial"/>
              <a:cs typeface="Arial"/>
              <a:sym typeface="Arial"/>
            </a:endParaRPr>
          </a:p>
        </p:txBody>
      </p:sp>
      <p:sp>
        <p:nvSpPr>
          <p:cNvPr id="483" name="Shape 483"/>
          <p:cNvSpPr/>
          <p:nvPr/>
        </p:nvSpPr>
        <p:spPr>
          <a:xfrm>
            <a:off x="2085449" y="2675843"/>
            <a:ext cx="2170800" cy="636000"/>
          </a:xfrm>
          <a:custGeom>
            <a:avLst/>
            <a:gdLst/>
            <a:ahLst/>
            <a:cxnLst/>
            <a:rect l="0" t="0" r="0" b="0"/>
            <a:pathLst>
              <a:path w="120000" h="120000" extrusionOk="0">
                <a:moveTo>
                  <a:pt x="102418" y="119880"/>
                </a:moveTo>
                <a:lnTo>
                  <a:pt x="0" y="119880"/>
                </a:lnTo>
                <a:lnTo>
                  <a:pt x="17556" y="59941"/>
                </a:lnTo>
                <a:lnTo>
                  <a:pt x="0" y="0"/>
                </a:lnTo>
                <a:lnTo>
                  <a:pt x="102418" y="0"/>
                </a:lnTo>
                <a:lnTo>
                  <a:pt x="119974" y="59941"/>
                </a:lnTo>
                <a:lnTo>
                  <a:pt x="102418" y="119880"/>
                </a:lnTo>
                <a:close/>
              </a:path>
            </a:pathLst>
          </a:custGeom>
          <a:solidFill>
            <a:srgbClr val="7790CD"/>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484" name="Shape 484"/>
          <p:cNvSpPr/>
          <p:nvPr/>
        </p:nvSpPr>
        <p:spPr>
          <a:xfrm>
            <a:off x="2085448" y="2675843"/>
            <a:ext cx="2170800" cy="636000"/>
          </a:xfrm>
          <a:custGeom>
            <a:avLst/>
            <a:gdLst/>
            <a:ahLst/>
            <a:cxnLst/>
            <a:rect l="0" t="0" r="0" b="0"/>
            <a:pathLst>
              <a:path w="120000" h="120000" extrusionOk="0">
                <a:moveTo>
                  <a:pt x="0" y="0"/>
                </a:moveTo>
                <a:lnTo>
                  <a:pt x="102418" y="0"/>
                </a:lnTo>
                <a:lnTo>
                  <a:pt x="119974" y="59941"/>
                </a:lnTo>
                <a:lnTo>
                  <a:pt x="102418" y="119880"/>
                </a:lnTo>
                <a:lnTo>
                  <a:pt x="0" y="119880"/>
                </a:lnTo>
                <a:lnTo>
                  <a:pt x="17556" y="59941"/>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485" name="Shape 485"/>
          <p:cNvSpPr txBox="1"/>
          <p:nvPr/>
        </p:nvSpPr>
        <p:spPr>
          <a:xfrm>
            <a:off x="2521881" y="2847727"/>
            <a:ext cx="1295600" cy="277600"/>
          </a:xfrm>
          <a:prstGeom prst="rect">
            <a:avLst/>
          </a:prstGeom>
          <a:noFill/>
          <a:ln>
            <a:noFill/>
          </a:ln>
        </p:spPr>
        <p:txBody>
          <a:bodyPr spcFirstLastPara="1" wrap="square" lIns="0" tIns="16933" rIns="0" bIns="0" anchor="t" anchorCtr="0">
            <a:noAutofit/>
          </a:bodyPr>
          <a:lstStyle/>
          <a:p>
            <a:pPr marL="16933"/>
            <a:r>
              <a:rPr lang="en" sz="1600" b="1">
                <a:solidFill>
                  <a:srgbClr val="FFFFFF"/>
                </a:solidFill>
                <a:latin typeface="Arial"/>
                <a:ea typeface="Arial"/>
                <a:cs typeface="Arial"/>
                <a:sym typeface="Arial"/>
              </a:rPr>
              <a:t>Fund Account</a:t>
            </a:r>
            <a:endParaRPr sz="1600">
              <a:solidFill>
                <a:schemeClr val="dk1"/>
              </a:solidFill>
              <a:latin typeface="Arial"/>
              <a:ea typeface="Arial"/>
              <a:cs typeface="Arial"/>
              <a:sym typeface="Arial"/>
            </a:endParaRPr>
          </a:p>
        </p:txBody>
      </p:sp>
      <p:sp>
        <p:nvSpPr>
          <p:cNvPr id="486" name="Shape 486"/>
          <p:cNvSpPr/>
          <p:nvPr/>
        </p:nvSpPr>
        <p:spPr>
          <a:xfrm>
            <a:off x="3986273" y="2675843"/>
            <a:ext cx="2170800" cy="636000"/>
          </a:xfrm>
          <a:custGeom>
            <a:avLst/>
            <a:gdLst/>
            <a:ahLst/>
            <a:cxnLst/>
            <a:rect l="0" t="0" r="0" b="0"/>
            <a:pathLst>
              <a:path w="120000" h="120000" extrusionOk="0">
                <a:moveTo>
                  <a:pt x="102418" y="119880"/>
                </a:moveTo>
                <a:lnTo>
                  <a:pt x="0" y="119880"/>
                </a:lnTo>
                <a:lnTo>
                  <a:pt x="17556" y="59941"/>
                </a:lnTo>
                <a:lnTo>
                  <a:pt x="0" y="0"/>
                </a:lnTo>
                <a:lnTo>
                  <a:pt x="102418" y="0"/>
                </a:lnTo>
                <a:lnTo>
                  <a:pt x="119974" y="59941"/>
                </a:lnTo>
                <a:lnTo>
                  <a:pt x="102418" y="119880"/>
                </a:lnTo>
                <a:close/>
              </a:path>
            </a:pathLst>
          </a:custGeom>
          <a:solidFill>
            <a:srgbClr val="212D74"/>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487" name="Shape 487"/>
          <p:cNvSpPr/>
          <p:nvPr/>
        </p:nvSpPr>
        <p:spPr>
          <a:xfrm>
            <a:off x="3986273" y="2675843"/>
            <a:ext cx="2170800" cy="636000"/>
          </a:xfrm>
          <a:custGeom>
            <a:avLst/>
            <a:gdLst/>
            <a:ahLst/>
            <a:cxnLst/>
            <a:rect l="0" t="0" r="0" b="0"/>
            <a:pathLst>
              <a:path w="120000" h="120000" extrusionOk="0">
                <a:moveTo>
                  <a:pt x="0" y="0"/>
                </a:moveTo>
                <a:lnTo>
                  <a:pt x="102418" y="0"/>
                </a:lnTo>
                <a:lnTo>
                  <a:pt x="119974" y="59941"/>
                </a:lnTo>
                <a:lnTo>
                  <a:pt x="102418" y="119880"/>
                </a:lnTo>
                <a:lnTo>
                  <a:pt x="0" y="119880"/>
                </a:lnTo>
                <a:lnTo>
                  <a:pt x="17556" y="59941"/>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488" name="Shape 488"/>
          <p:cNvSpPr txBox="1"/>
          <p:nvPr/>
        </p:nvSpPr>
        <p:spPr>
          <a:xfrm>
            <a:off x="4685752" y="2847733"/>
            <a:ext cx="925600" cy="277600"/>
          </a:xfrm>
          <a:prstGeom prst="rect">
            <a:avLst/>
          </a:prstGeom>
          <a:noFill/>
          <a:ln>
            <a:noFill/>
          </a:ln>
        </p:spPr>
        <p:txBody>
          <a:bodyPr spcFirstLastPara="1" wrap="square" lIns="0" tIns="16933" rIns="0" bIns="0" anchor="t" anchorCtr="0">
            <a:noAutofit/>
          </a:bodyPr>
          <a:lstStyle/>
          <a:p>
            <a:pPr marL="16933"/>
            <a:r>
              <a:rPr lang="en" sz="1600" b="1">
                <a:solidFill>
                  <a:srgbClr val="FFFFFF"/>
                </a:solidFill>
                <a:latin typeface="Arial"/>
                <a:ea typeface="Arial"/>
                <a:cs typeface="Arial"/>
                <a:sym typeface="Arial"/>
              </a:rPr>
              <a:t>Develop</a:t>
            </a:r>
            <a:endParaRPr sz="1600">
              <a:solidFill>
                <a:schemeClr val="dk1"/>
              </a:solidFill>
              <a:latin typeface="Arial"/>
              <a:ea typeface="Arial"/>
              <a:cs typeface="Arial"/>
              <a:sym typeface="Arial"/>
            </a:endParaRPr>
          </a:p>
        </p:txBody>
      </p:sp>
      <p:sp>
        <p:nvSpPr>
          <p:cNvPr id="489" name="Shape 489"/>
          <p:cNvSpPr/>
          <p:nvPr/>
        </p:nvSpPr>
        <p:spPr>
          <a:xfrm>
            <a:off x="5887105" y="2675843"/>
            <a:ext cx="2170800" cy="636000"/>
          </a:xfrm>
          <a:custGeom>
            <a:avLst/>
            <a:gdLst/>
            <a:ahLst/>
            <a:cxnLst/>
            <a:rect l="0" t="0" r="0" b="0"/>
            <a:pathLst>
              <a:path w="120000" h="120000" extrusionOk="0">
                <a:moveTo>
                  <a:pt x="102418" y="119880"/>
                </a:moveTo>
                <a:lnTo>
                  <a:pt x="0" y="119880"/>
                </a:lnTo>
                <a:lnTo>
                  <a:pt x="17556" y="59941"/>
                </a:lnTo>
                <a:lnTo>
                  <a:pt x="0" y="0"/>
                </a:lnTo>
                <a:lnTo>
                  <a:pt x="102418" y="0"/>
                </a:lnTo>
                <a:lnTo>
                  <a:pt x="119974" y="59941"/>
                </a:lnTo>
                <a:lnTo>
                  <a:pt x="102418" y="119880"/>
                </a:lnTo>
                <a:close/>
              </a:path>
            </a:pathLst>
          </a:custGeom>
          <a:solidFill>
            <a:srgbClr val="212D74"/>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490" name="Shape 490"/>
          <p:cNvSpPr/>
          <p:nvPr/>
        </p:nvSpPr>
        <p:spPr>
          <a:xfrm>
            <a:off x="5887103" y="2675843"/>
            <a:ext cx="2170800" cy="636000"/>
          </a:xfrm>
          <a:custGeom>
            <a:avLst/>
            <a:gdLst/>
            <a:ahLst/>
            <a:cxnLst/>
            <a:rect l="0" t="0" r="0" b="0"/>
            <a:pathLst>
              <a:path w="120000" h="120000" extrusionOk="0">
                <a:moveTo>
                  <a:pt x="0" y="0"/>
                </a:moveTo>
                <a:lnTo>
                  <a:pt x="102418" y="0"/>
                </a:lnTo>
                <a:lnTo>
                  <a:pt x="119974" y="59941"/>
                </a:lnTo>
                <a:lnTo>
                  <a:pt x="102418" y="119880"/>
                </a:lnTo>
                <a:lnTo>
                  <a:pt x="0" y="119880"/>
                </a:lnTo>
                <a:lnTo>
                  <a:pt x="17556" y="59941"/>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491" name="Shape 491"/>
          <p:cNvSpPr txBox="1"/>
          <p:nvPr/>
        </p:nvSpPr>
        <p:spPr>
          <a:xfrm>
            <a:off x="6577519" y="2847733"/>
            <a:ext cx="925600" cy="277600"/>
          </a:xfrm>
          <a:prstGeom prst="rect">
            <a:avLst/>
          </a:prstGeom>
          <a:noFill/>
          <a:ln>
            <a:noFill/>
          </a:ln>
        </p:spPr>
        <p:txBody>
          <a:bodyPr spcFirstLastPara="1" wrap="square" lIns="0" tIns="16933" rIns="0" bIns="0" anchor="t" anchorCtr="0">
            <a:noAutofit/>
          </a:bodyPr>
          <a:lstStyle/>
          <a:p>
            <a:pPr marL="16933"/>
            <a:r>
              <a:rPr lang="en" sz="1600" b="1">
                <a:solidFill>
                  <a:srgbClr val="FFFFFF"/>
                </a:solidFill>
                <a:latin typeface="Arial"/>
                <a:ea typeface="Arial"/>
                <a:cs typeface="Arial"/>
                <a:sym typeface="Arial"/>
              </a:rPr>
              <a:t>Compile</a:t>
            </a:r>
            <a:endParaRPr sz="1600">
              <a:solidFill>
                <a:schemeClr val="dk1"/>
              </a:solidFill>
              <a:latin typeface="Arial"/>
              <a:ea typeface="Arial"/>
              <a:cs typeface="Arial"/>
              <a:sym typeface="Arial"/>
            </a:endParaRPr>
          </a:p>
        </p:txBody>
      </p:sp>
      <p:sp>
        <p:nvSpPr>
          <p:cNvPr id="492" name="Shape 492"/>
          <p:cNvSpPr/>
          <p:nvPr/>
        </p:nvSpPr>
        <p:spPr>
          <a:xfrm>
            <a:off x="7787933" y="2675843"/>
            <a:ext cx="2170800" cy="636000"/>
          </a:xfrm>
          <a:custGeom>
            <a:avLst/>
            <a:gdLst/>
            <a:ahLst/>
            <a:cxnLst/>
            <a:rect l="0" t="0" r="0" b="0"/>
            <a:pathLst>
              <a:path w="120000" h="120000" extrusionOk="0">
                <a:moveTo>
                  <a:pt x="102418" y="119880"/>
                </a:moveTo>
                <a:lnTo>
                  <a:pt x="0" y="119880"/>
                </a:lnTo>
                <a:lnTo>
                  <a:pt x="17556" y="59941"/>
                </a:lnTo>
                <a:lnTo>
                  <a:pt x="0" y="0"/>
                </a:lnTo>
                <a:lnTo>
                  <a:pt x="102418" y="0"/>
                </a:lnTo>
                <a:lnTo>
                  <a:pt x="119974" y="59941"/>
                </a:lnTo>
                <a:lnTo>
                  <a:pt x="102418" y="119880"/>
                </a:lnTo>
                <a:close/>
              </a:path>
            </a:pathLst>
          </a:custGeom>
          <a:solidFill>
            <a:srgbClr val="212D74"/>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493" name="Shape 493"/>
          <p:cNvSpPr/>
          <p:nvPr/>
        </p:nvSpPr>
        <p:spPr>
          <a:xfrm>
            <a:off x="7787933" y="2675843"/>
            <a:ext cx="2170800" cy="636000"/>
          </a:xfrm>
          <a:custGeom>
            <a:avLst/>
            <a:gdLst/>
            <a:ahLst/>
            <a:cxnLst/>
            <a:rect l="0" t="0" r="0" b="0"/>
            <a:pathLst>
              <a:path w="120000" h="120000" extrusionOk="0">
                <a:moveTo>
                  <a:pt x="0" y="0"/>
                </a:moveTo>
                <a:lnTo>
                  <a:pt x="102418" y="0"/>
                </a:lnTo>
                <a:lnTo>
                  <a:pt x="119974" y="59941"/>
                </a:lnTo>
                <a:lnTo>
                  <a:pt x="102418" y="119880"/>
                </a:lnTo>
                <a:lnTo>
                  <a:pt x="0" y="119880"/>
                </a:lnTo>
                <a:lnTo>
                  <a:pt x="17556" y="59941"/>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494" name="Shape 494"/>
          <p:cNvSpPr txBox="1"/>
          <p:nvPr/>
        </p:nvSpPr>
        <p:spPr>
          <a:xfrm>
            <a:off x="8221112" y="2847727"/>
            <a:ext cx="1302000" cy="277600"/>
          </a:xfrm>
          <a:prstGeom prst="rect">
            <a:avLst/>
          </a:prstGeom>
          <a:noFill/>
          <a:ln>
            <a:noFill/>
          </a:ln>
        </p:spPr>
        <p:txBody>
          <a:bodyPr spcFirstLastPara="1" wrap="square" lIns="0" tIns="16933" rIns="0" bIns="0" anchor="t" anchorCtr="0">
            <a:noAutofit/>
          </a:bodyPr>
          <a:lstStyle/>
          <a:p>
            <a:pPr marL="16933"/>
            <a:r>
              <a:rPr lang="en" sz="1600" b="1">
                <a:solidFill>
                  <a:srgbClr val="FFFFFF"/>
                </a:solidFill>
                <a:latin typeface="Arial"/>
                <a:ea typeface="Arial"/>
                <a:cs typeface="Arial"/>
                <a:sym typeface="Arial"/>
              </a:rPr>
              <a:t>Sign &amp; Deploy</a:t>
            </a:r>
            <a:endParaRPr sz="1600">
              <a:solidFill>
                <a:schemeClr val="dk1"/>
              </a:solidFill>
              <a:latin typeface="Arial"/>
              <a:ea typeface="Arial"/>
              <a:cs typeface="Arial"/>
              <a:sym typeface="Arial"/>
            </a:endParaRPr>
          </a:p>
        </p:txBody>
      </p:sp>
      <p:sp>
        <p:nvSpPr>
          <p:cNvPr id="495" name="Shape 495"/>
          <p:cNvSpPr/>
          <p:nvPr/>
        </p:nvSpPr>
        <p:spPr>
          <a:xfrm>
            <a:off x="9688764" y="2675843"/>
            <a:ext cx="2170800" cy="636000"/>
          </a:xfrm>
          <a:custGeom>
            <a:avLst/>
            <a:gdLst/>
            <a:ahLst/>
            <a:cxnLst/>
            <a:rect l="0" t="0" r="0" b="0"/>
            <a:pathLst>
              <a:path w="120000" h="120000" extrusionOk="0">
                <a:moveTo>
                  <a:pt x="102418" y="119880"/>
                </a:moveTo>
                <a:lnTo>
                  <a:pt x="0" y="119880"/>
                </a:lnTo>
                <a:lnTo>
                  <a:pt x="17556" y="59941"/>
                </a:lnTo>
                <a:lnTo>
                  <a:pt x="0" y="0"/>
                </a:lnTo>
                <a:lnTo>
                  <a:pt x="102418" y="0"/>
                </a:lnTo>
                <a:lnTo>
                  <a:pt x="119974" y="59941"/>
                </a:lnTo>
                <a:lnTo>
                  <a:pt x="102418" y="119880"/>
                </a:lnTo>
                <a:close/>
              </a:path>
            </a:pathLst>
          </a:custGeom>
          <a:solidFill>
            <a:srgbClr val="212D74"/>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496" name="Shape 496"/>
          <p:cNvSpPr/>
          <p:nvPr/>
        </p:nvSpPr>
        <p:spPr>
          <a:xfrm>
            <a:off x="9688763" y="2675843"/>
            <a:ext cx="2170800" cy="636000"/>
          </a:xfrm>
          <a:custGeom>
            <a:avLst/>
            <a:gdLst/>
            <a:ahLst/>
            <a:cxnLst/>
            <a:rect l="0" t="0" r="0" b="0"/>
            <a:pathLst>
              <a:path w="120000" h="120000" extrusionOk="0">
                <a:moveTo>
                  <a:pt x="0" y="0"/>
                </a:moveTo>
                <a:lnTo>
                  <a:pt x="102418" y="0"/>
                </a:lnTo>
                <a:lnTo>
                  <a:pt x="119974" y="59941"/>
                </a:lnTo>
                <a:lnTo>
                  <a:pt x="102418" y="119880"/>
                </a:lnTo>
                <a:lnTo>
                  <a:pt x="0" y="119880"/>
                </a:lnTo>
                <a:lnTo>
                  <a:pt x="17556" y="59941"/>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497" name="Shape 497"/>
          <p:cNvSpPr txBox="1"/>
          <p:nvPr/>
        </p:nvSpPr>
        <p:spPr>
          <a:xfrm>
            <a:off x="10310448" y="2727068"/>
            <a:ext cx="1114400" cy="502800"/>
          </a:xfrm>
          <a:prstGeom prst="rect">
            <a:avLst/>
          </a:prstGeom>
          <a:noFill/>
          <a:ln>
            <a:noFill/>
          </a:ln>
        </p:spPr>
        <p:txBody>
          <a:bodyPr spcFirstLastPara="1" wrap="square" lIns="0" tIns="27067" rIns="0" bIns="0" anchor="t" anchorCtr="0">
            <a:noAutofit/>
          </a:bodyPr>
          <a:lstStyle/>
          <a:p>
            <a:pPr marL="259074" marR="6773" indent="-242987">
              <a:lnSpc>
                <a:spcPct val="118333"/>
              </a:lnSpc>
            </a:pPr>
            <a:r>
              <a:rPr lang="en" sz="1600" b="1">
                <a:solidFill>
                  <a:srgbClr val="FFFFFF"/>
                </a:solidFill>
                <a:latin typeface="Arial"/>
                <a:ea typeface="Arial"/>
                <a:cs typeface="Arial"/>
                <a:sym typeface="Arial"/>
              </a:rPr>
              <a:t>Interact &amp;  Test</a:t>
            </a:r>
            <a:endParaRPr sz="1600">
              <a:solidFill>
                <a:schemeClr val="dk1"/>
              </a:solidFill>
              <a:latin typeface="Arial"/>
              <a:ea typeface="Arial"/>
              <a:cs typeface="Arial"/>
              <a:sym typeface="Arial"/>
            </a:endParaRPr>
          </a:p>
        </p:txBody>
      </p:sp>
      <p:sp>
        <p:nvSpPr>
          <p:cNvPr id="498" name="Shape 498"/>
          <p:cNvSpPr/>
          <p:nvPr/>
        </p:nvSpPr>
        <p:spPr>
          <a:xfrm>
            <a:off x="4895373" y="1441753"/>
            <a:ext cx="3010000" cy="1090400"/>
          </a:xfrm>
          <a:custGeom>
            <a:avLst/>
            <a:gdLst/>
            <a:ahLst/>
            <a:cxnLst/>
            <a:rect l="0" t="0" r="0" b="0"/>
            <a:pathLst>
              <a:path w="120000" h="120000" extrusionOk="0">
                <a:moveTo>
                  <a:pt x="16295" y="89951"/>
                </a:moveTo>
                <a:lnTo>
                  <a:pt x="5431" y="89951"/>
                </a:lnTo>
                <a:lnTo>
                  <a:pt x="6330" y="86461"/>
                </a:lnTo>
                <a:lnTo>
                  <a:pt x="8402" y="79630"/>
                </a:lnTo>
                <a:lnTo>
                  <a:pt x="10829" y="73005"/>
                </a:lnTo>
                <a:lnTo>
                  <a:pt x="13597" y="66596"/>
                </a:lnTo>
                <a:lnTo>
                  <a:pt x="16693" y="60415"/>
                </a:lnTo>
                <a:lnTo>
                  <a:pt x="20104" y="54472"/>
                </a:lnTo>
                <a:lnTo>
                  <a:pt x="21922" y="51593"/>
                </a:lnTo>
                <a:lnTo>
                  <a:pt x="23815" y="48777"/>
                </a:lnTo>
                <a:lnTo>
                  <a:pt x="25779" y="46026"/>
                </a:lnTo>
                <a:lnTo>
                  <a:pt x="27814" y="43341"/>
                </a:lnTo>
                <a:lnTo>
                  <a:pt x="29917" y="40724"/>
                </a:lnTo>
                <a:lnTo>
                  <a:pt x="32087" y="38175"/>
                </a:lnTo>
                <a:lnTo>
                  <a:pt x="34322" y="35695"/>
                </a:lnTo>
                <a:lnTo>
                  <a:pt x="36621" y="33288"/>
                </a:lnTo>
                <a:lnTo>
                  <a:pt x="38981" y="30953"/>
                </a:lnTo>
                <a:lnTo>
                  <a:pt x="41402" y="28691"/>
                </a:lnTo>
                <a:lnTo>
                  <a:pt x="43881" y="26505"/>
                </a:lnTo>
                <a:lnTo>
                  <a:pt x="46418" y="24396"/>
                </a:lnTo>
                <a:lnTo>
                  <a:pt x="49009" y="22364"/>
                </a:lnTo>
                <a:lnTo>
                  <a:pt x="51654" y="20411"/>
                </a:lnTo>
                <a:lnTo>
                  <a:pt x="54350" y="18539"/>
                </a:lnTo>
                <a:lnTo>
                  <a:pt x="57097" y="16749"/>
                </a:lnTo>
                <a:lnTo>
                  <a:pt x="59892" y="15041"/>
                </a:lnTo>
                <a:lnTo>
                  <a:pt x="62734" y="13418"/>
                </a:lnTo>
                <a:lnTo>
                  <a:pt x="65622" y="11881"/>
                </a:lnTo>
                <a:lnTo>
                  <a:pt x="68552" y="10431"/>
                </a:lnTo>
                <a:lnTo>
                  <a:pt x="71525" y="9069"/>
                </a:lnTo>
                <a:lnTo>
                  <a:pt x="74537" y="7797"/>
                </a:lnTo>
                <a:lnTo>
                  <a:pt x="77588" y="6616"/>
                </a:lnTo>
                <a:lnTo>
                  <a:pt x="80676" y="5527"/>
                </a:lnTo>
                <a:lnTo>
                  <a:pt x="83798" y="4531"/>
                </a:lnTo>
                <a:lnTo>
                  <a:pt x="86955" y="3631"/>
                </a:lnTo>
                <a:lnTo>
                  <a:pt x="90143" y="2826"/>
                </a:lnTo>
                <a:lnTo>
                  <a:pt x="93361" y="2119"/>
                </a:lnTo>
                <a:lnTo>
                  <a:pt x="96607" y="1511"/>
                </a:lnTo>
                <a:lnTo>
                  <a:pt x="99880" y="1003"/>
                </a:lnTo>
                <a:lnTo>
                  <a:pt x="103178" y="597"/>
                </a:lnTo>
                <a:lnTo>
                  <a:pt x="106500" y="293"/>
                </a:lnTo>
                <a:lnTo>
                  <a:pt x="109843" y="94"/>
                </a:lnTo>
                <a:lnTo>
                  <a:pt x="113206" y="0"/>
                </a:lnTo>
                <a:lnTo>
                  <a:pt x="116588" y="12"/>
                </a:lnTo>
                <a:lnTo>
                  <a:pt x="119986" y="132"/>
                </a:lnTo>
                <a:lnTo>
                  <a:pt x="116557" y="364"/>
                </a:lnTo>
                <a:lnTo>
                  <a:pt x="113154" y="704"/>
                </a:lnTo>
                <a:lnTo>
                  <a:pt x="109777" y="1151"/>
                </a:lnTo>
                <a:lnTo>
                  <a:pt x="106430" y="1703"/>
                </a:lnTo>
                <a:lnTo>
                  <a:pt x="103112" y="2359"/>
                </a:lnTo>
                <a:lnTo>
                  <a:pt x="99827" y="3118"/>
                </a:lnTo>
                <a:lnTo>
                  <a:pt x="96576" y="3979"/>
                </a:lnTo>
                <a:lnTo>
                  <a:pt x="93360" y="4938"/>
                </a:lnTo>
                <a:lnTo>
                  <a:pt x="90181" y="5996"/>
                </a:lnTo>
                <a:lnTo>
                  <a:pt x="87042" y="7151"/>
                </a:lnTo>
                <a:lnTo>
                  <a:pt x="83942" y="8401"/>
                </a:lnTo>
                <a:lnTo>
                  <a:pt x="80886" y="9745"/>
                </a:lnTo>
                <a:lnTo>
                  <a:pt x="77872" y="11181"/>
                </a:lnTo>
                <a:lnTo>
                  <a:pt x="74905" y="12708"/>
                </a:lnTo>
                <a:lnTo>
                  <a:pt x="71985" y="14325"/>
                </a:lnTo>
                <a:lnTo>
                  <a:pt x="69114" y="16029"/>
                </a:lnTo>
                <a:lnTo>
                  <a:pt x="66294" y="17821"/>
                </a:lnTo>
                <a:lnTo>
                  <a:pt x="63526" y="19696"/>
                </a:lnTo>
                <a:lnTo>
                  <a:pt x="60812" y="21656"/>
                </a:lnTo>
                <a:lnTo>
                  <a:pt x="58154" y="23698"/>
                </a:lnTo>
                <a:lnTo>
                  <a:pt x="55553" y="25820"/>
                </a:lnTo>
                <a:lnTo>
                  <a:pt x="53011" y="28022"/>
                </a:lnTo>
                <a:lnTo>
                  <a:pt x="50531" y="30301"/>
                </a:lnTo>
                <a:lnTo>
                  <a:pt x="48113" y="32656"/>
                </a:lnTo>
                <a:lnTo>
                  <a:pt x="45759" y="35086"/>
                </a:lnTo>
                <a:lnTo>
                  <a:pt x="43471" y="37590"/>
                </a:lnTo>
                <a:lnTo>
                  <a:pt x="41250" y="40165"/>
                </a:lnTo>
                <a:lnTo>
                  <a:pt x="39099" y="42811"/>
                </a:lnTo>
                <a:lnTo>
                  <a:pt x="37019" y="45526"/>
                </a:lnTo>
                <a:lnTo>
                  <a:pt x="35011" y="48308"/>
                </a:lnTo>
                <a:lnTo>
                  <a:pt x="33078" y="51157"/>
                </a:lnTo>
                <a:lnTo>
                  <a:pt x="31221" y="54069"/>
                </a:lnTo>
                <a:lnTo>
                  <a:pt x="29442" y="57045"/>
                </a:lnTo>
                <a:lnTo>
                  <a:pt x="26123" y="63180"/>
                </a:lnTo>
                <a:lnTo>
                  <a:pt x="23135" y="69550"/>
                </a:lnTo>
                <a:lnTo>
                  <a:pt x="20493" y="76143"/>
                </a:lnTo>
                <a:lnTo>
                  <a:pt x="18208" y="82947"/>
                </a:lnTo>
                <a:lnTo>
                  <a:pt x="17204" y="86425"/>
                </a:lnTo>
                <a:lnTo>
                  <a:pt x="16295" y="89951"/>
                </a:lnTo>
                <a:close/>
              </a:path>
              <a:path w="120000" h="120000" extrusionOk="0">
                <a:moveTo>
                  <a:pt x="7285" y="119937"/>
                </a:moveTo>
                <a:lnTo>
                  <a:pt x="0" y="89951"/>
                </a:lnTo>
                <a:lnTo>
                  <a:pt x="21728" y="89951"/>
                </a:lnTo>
                <a:lnTo>
                  <a:pt x="7285" y="119937"/>
                </a:lnTo>
                <a:close/>
              </a:path>
            </a:pathLst>
          </a:custGeom>
          <a:solidFill>
            <a:srgbClr val="3849AA"/>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499" name="Shape 499"/>
          <p:cNvSpPr/>
          <p:nvPr/>
        </p:nvSpPr>
        <p:spPr>
          <a:xfrm>
            <a:off x="7768667" y="1441696"/>
            <a:ext cx="3099600" cy="1090400"/>
          </a:xfrm>
          <a:custGeom>
            <a:avLst/>
            <a:gdLst/>
            <a:ahLst/>
            <a:cxnLst/>
            <a:rect l="0" t="0" r="0" b="0"/>
            <a:pathLst>
              <a:path w="120000" h="120000" extrusionOk="0">
                <a:moveTo>
                  <a:pt x="119987" y="119943"/>
                </a:moveTo>
                <a:lnTo>
                  <a:pt x="109438" y="119943"/>
                </a:lnTo>
                <a:lnTo>
                  <a:pt x="109383" y="116136"/>
                </a:lnTo>
                <a:lnTo>
                  <a:pt x="109222" y="112358"/>
                </a:lnTo>
                <a:lnTo>
                  <a:pt x="108585" y="104898"/>
                </a:lnTo>
                <a:lnTo>
                  <a:pt x="107538" y="97577"/>
                </a:lnTo>
                <a:lnTo>
                  <a:pt x="106095" y="90410"/>
                </a:lnTo>
                <a:lnTo>
                  <a:pt x="104269" y="83410"/>
                </a:lnTo>
                <a:lnTo>
                  <a:pt x="102071" y="76592"/>
                </a:lnTo>
                <a:lnTo>
                  <a:pt x="99516" y="69970"/>
                </a:lnTo>
                <a:lnTo>
                  <a:pt x="96615" y="63557"/>
                </a:lnTo>
                <a:lnTo>
                  <a:pt x="93382" y="57368"/>
                </a:lnTo>
                <a:lnTo>
                  <a:pt x="91645" y="54362"/>
                </a:lnTo>
                <a:lnTo>
                  <a:pt x="89830" y="51417"/>
                </a:lnTo>
                <a:lnTo>
                  <a:pt x="87938" y="48535"/>
                </a:lnTo>
                <a:lnTo>
                  <a:pt x="85971" y="45717"/>
                </a:lnTo>
                <a:lnTo>
                  <a:pt x="83930" y="42967"/>
                </a:lnTo>
                <a:lnTo>
                  <a:pt x="81818" y="40284"/>
                </a:lnTo>
                <a:lnTo>
                  <a:pt x="79635" y="37671"/>
                </a:lnTo>
                <a:lnTo>
                  <a:pt x="77384" y="35130"/>
                </a:lnTo>
                <a:lnTo>
                  <a:pt x="75066" y="32663"/>
                </a:lnTo>
                <a:lnTo>
                  <a:pt x="72682" y="30271"/>
                </a:lnTo>
                <a:lnTo>
                  <a:pt x="70234" y="27955"/>
                </a:lnTo>
                <a:lnTo>
                  <a:pt x="67724" y="25719"/>
                </a:lnTo>
                <a:lnTo>
                  <a:pt x="65154" y="23563"/>
                </a:lnTo>
                <a:lnTo>
                  <a:pt x="62524" y="21489"/>
                </a:lnTo>
                <a:lnTo>
                  <a:pt x="59837" y="19500"/>
                </a:lnTo>
                <a:lnTo>
                  <a:pt x="57094" y="17596"/>
                </a:lnTo>
                <a:lnTo>
                  <a:pt x="54297" y="15780"/>
                </a:lnTo>
                <a:lnTo>
                  <a:pt x="51447" y="14053"/>
                </a:lnTo>
                <a:lnTo>
                  <a:pt x="48546" y="12417"/>
                </a:lnTo>
                <a:lnTo>
                  <a:pt x="45596" y="10874"/>
                </a:lnTo>
                <a:lnTo>
                  <a:pt x="42598" y="9425"/>
                </a:lnTo>
                <a:lnTo>
                  <a:pt x="39554" y="8073"/>
                </a:lnTo>
                <a:lnTo>
                  <a:pt x="36465" y="6819"/>
                </a:lnTo>
                <a:lnTo>
                  <a:pt x="33333" y="5665"/>
                </a:lnTo>
                <a:lnTo>
                  <a:pt x="30159" y="4612"/>
                </a:lnTo>
                <a:lnTo>
                  <a:pt x="26946" y="3663"/>
                </a:lnTo>
                <a:lnTo>
                  <a:pt x="23695" y="2818"/>
                </a:lnTo>
                <a:lnTo>
                  <a:pt x="20407" y="2081"/>
                </a:lnTo>
                <a:lnTo>
                  <a:pt x="17084" y="1452"/>
                </a:lnTo>
                <a:lnTo>
                  <a:pt x="13727" y="934"/>
                </a:lnTo>
                <a:lnTo>
                  <a:pt x="10339" y="528"/>
                </a:lnTo>
                <a:lnTo>
                  <a:pt x="6921" y="235"/>
                </a:lnTo>
                <a:lnTo>
                  <a:pt x="3474" y="59"/>
                </a:lnTo>
                <a:lnTo>
                  <a:pt x="0" y="0"/>
                </a:lnTo>
                <a:lnTo>
                  <a:pt x="10549" y="0"/>
                </a:lnTo>
                <a:lnTo>
                  <a:pt x="14023" y="59"/>
                </a:lnTo>
                <a:lnTo>
                  <a:pt x="17470" y="235"/>
                </a:lnTo>
                <a:lnTo>
                  <a:pt x="20889" y="528"/>
                </a:lnTo>
                <a:lnTo>
                  <a:pt x="24277" y="934"/>
                </a:lnTo>
                <a:lnTo>
                  <a:pt x="27633" y="1452"/>
                </a:lnTo>
                <a:lnTo>
                  <a:pt x="30956" y="2081"/>
                </a:lnTo>
                <a:lnTo>
                  <a:pt x="34244" y="2818"/>
                </a:lnTo>
                <a:lnTo>
                  <a:pt x="37496" y="3663"/>
                </a:lnTo>
                <a:lnTo>
                  <a:pt x="40709" y="4612"/>
                </a:lnTo>
                <a:lnTo>
                  <a:pt x="43882" y="5665"/>
                </a:lnTo>
                <a:lnTo>
                  <a:pt x="47014" y="6819"/>
                </a:lnTo>
                <a:lnTo>
                  <a:pt x="50103" y="8073"/>
                </a:lnTo>
                <a:lnTo>
                  <a:pt x="53148" y="9425"/>
                </a:lnTo>
                <a:lnTo>
                  <a:pt x="56146" y="10874"/>
                </a:lnTo>
                <a:lnTo>
                  <a:pt x="59096" y="12417"/>
                </a:lnTo>
                <a:lnTo>
                  <a:pt x="61997" y="14053"/>
                </a:lnTo>
                <a:lnTo>
                  <a:pt x="64847" y="15780"/>
                </a:lnTo>
                <a:lnTo>
                  <a:pt x="67644" y="17596"/>
                </a:lnTo>
                <a:lnTo>
                  <a:pt x="70387" y="19500"/>
                </a:lnTo>
                <a:lnTo>
                  <a:pt x="73074" y="21489"/>
                </a:lnTo>
                <a:lnTo>
                  <a:pt x="75703" y="23563"/>
                </a:lnTo>
                <a:lnTo>
                  <a:pt x="78274" y="25719"/>
                </a:lnTo>
                <a:lnTo>
                  <a:pt x="80784" y="27955"/>
                </a:lnTo>
                <a:lnTo>
                  <a:pt x="83232" y="30271"/>
                </a:lnTo>
                <a:lnTo>
                  <a:pt x="85615" y="32663"/>
                </a:lnTo>
                <a:lnTo>
                  <a:pt x="87934" y="35130"/>
                </a:lnTo>
                <a:lnTo>
                  <a:pt x="90185" y="37671"/>
                </a:lnTo>
                <a:lnTo>
                  <a:pt x="92368" y="40284"/>
                </a:lnTo>
                <a:lnTo>
                  <a:pt x="94480" y="42967"/>
                </a:lnTo>
                <a:lnTo>
                  <a:pt x="96521" y="45717"/>
                </a:lnTo>
                <a:lnTo>
                  <a:pt x="98488" y="48535"/>
                </a:lnTo>
                <a:lnTo>
                  <a:pt x="100380" y="51417"/>
                </a:lnTo>
                <a:lnTo>
                  <a:pt x="102195" y="54362"/>
                </a:lnTo>
                <a:lnTo>
                  <a:pt x="103932" y="57368"/>
                </a:lnTo>
                <a:lnTo>
                  <a:pt x="105589" y="60434"/>
                </a:lnTo>
                <a:lnTo>
                  <a:pt x="108658" y="66736"/>
                </a:lnTo>
                <a:lnTo>
                  <a:pt x="111387" y="73256"/>
                </a:lnTo>
                <a:lnTo>
                  <a:pt x="113765" y="79978"/>
                </a:lnTo>
                <a:lnTo>
                  <a:pt x="115779" y="86888"/>
                </a:lnTo>
                <a:lnTo>
                  <a:pt x="117415" y="93974"/>
                </a:lnTo>
                <a:lnTo>
                  <a:pt x="118662" y="101219"/>
                </a:lnTo>
                <a:lnTo>
                  <a:pt x="119505" y="108611"/>
                </a:lnTo>
                <a:lnTo>
                  <a:pt x="119933" y="116136"/>
                </a:lnTo>
                <a:lnTo>
                  <a:pt x="119987" y="119943"/>
                </a:lnTo>
                <a:close/>
              </a:path>
            </a:pathLst>
          </a:custGeom>
          <a:solidFill>
            <a:srgbClr val="2D3A87"/>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00" name="Shape 500"/>
          <p:cNvSpPr/>
          <p:nvPr/>
        </p:nvSpPr>
        <p:spPr>
          <a:xfrm>
            <a:off x="4895373" y="1441696"/>
            <a:ext cx="5973200" cy="1090400"/>
          </a:xfrm>
          <a:custGeom>
            <a:avLst/>
            <a:gdLst/>
            <a:ahLst/>
            <a:cxnLst/>
            <a:rect l="0" t="0" r="0" b="0"/>
            <a:pathLst>
              <a:path w="120000" h="120000" extrusionOk="0">
                <a:moveTo>
                  <a:pt x="60460" y="139"/>
                </a:moveTo>
                <a:lnTo>
                  <a:pt x="58733" y="370"/>
                </a:lnTo>
                <a:lnTo>
                  <a:pt x="57018" y="710"/>
                </a:lnTo>
                <a:lnTo>
                  <a:pt x="55316" y="1157"/>
                </a:lnTo>
                <a:lnTo>
                  <a:pt x="53629" y="1709"/>
                </a:lnTo>
                <a:lnTo>
                  <a:pt x="51958" y="2366"/>
                </a:lnTo>
                <a:lnTo>
                  <a:pt x="50302" y="3125"/>
                </a:lnTo>
                <a:lnTo>
                  <a:pt x="48664" y="3985"/>
                </a:lnTo>
                <a:lnTo>
                  <a:pt x="47044" y="4945"/>
                </a:lnTo>
                <a:lnTo>
                  <a:pt x="45442" y="6003"/>
                </a:lnTo>
                <a:lnTo>
                  <a:pt x="43860" y="7158"/>
                </a:lnTo>
                <a:lnTo>
                  <a:pt x="42298" y="8408"/>
                </a:lnTo>
                <a:lnTo>
                  <a:pt x="40758" y="9752"/>
                </a:lnTo>
                <a:lnTo>
                  <a:pt x="39240" y="11188"/>
                </a:lnTo>
                <a:lnTo>
                  <a:pt x="37744" y="12715"/>
                </a:lnTo>
                <a:lnTo>
                  <a:pt x="36273" y="14331"/>
                </a:lnTo>
                <a:lnTo>
                  <a:pt x="34826" y="16036"/>
                </a:lnTo>
                <a:lnTo>
                  <a:pt x="33405" y="17827"/>
                </a:lnTo>
                <a:lnTo>
                  <a:pt x="32010" y="19703"/>
                </a:lnTo>
                <a:lnTo>
                  <a:pt x="30643" y="21663"/>
                </a:lnTo>
                <a:lnTo>
                  <a:pt x="29303" y="23704"/>
                </a:lnTo>
                <a:lnTo>
                  <a:pt x="27993" y="25826"/>
                </a:lnTo>
                <a:lnTo>
                  <a:pt x="26712" y="28028"/>
                </a:lnTo>
                <a:lnTo>
                  <a:pt x="25462" y="30307"/>
                </a:lnTo>
                <a:lnTo>
                  <a:pt x="24244" y="32663"/>
                </a:lnTo>
                <a:lnTo>
                  <a:pt x="23057" y="35093"/>
                </a:lnTo>
                <a:lnTo>
                  <a:pt x="21905" y="37597"/>
                </a:lnTo>
                <a:lnTo>
                  <a:pt x="20786" y="40172"/>
                </a:lnTo>
                <a:lnTo>
                  <a:pt x="19702" y="42818"/>
                </a:lnTo>
                <a:lnTo>
                  <a:pt x="18654" y="45533"/>
                </a:lnTo>
                <a:lnTo>
                  <a:pt x="17642" y="48315"/>
                </a:lnTo>
                <a:lnTo>
                  <a:pt x="16668" y="51163"/>
                </a:lnTo>
                <a:lnTo>
                  <a:pt x="15732" y="54076"/>
                </a:lnTo>
                <a:lnTo>
                  <a:pt x="14835" y="57052"/>
                </a:lnTo>
                <a:lnTo>
                  <a:pt x="13163" y="63187"/>
                </a:lnTo>
                <a:lnTo>
                  <a:pt x="11658" y="69557"/>
                </a:lnTo>
                <a:lnTo>
                  <a:pt x="10326" y="76149"/>
                </a:lnTo>
                <a:lnTo>
                  <a:pt x="9175" y="82954"/>
                </a:lnTo>
                <a:lnTo>
                  <a:pt x="8211" y="89957"/>
                </a:lnTo>
                <a:lnTo>
                  <a:pt x="10948" y="89957"/>
                </a:lnTo>
                <a:lnTo>
                  <a:pt x="3671" y="119943"/>
                </a:lnTo>
                <a:lnTo>
                  <a:pt x="0" y="89957"/>
                </a:lnTo>
                <a:lnTo>
                  <a:pt x="2736" y="89957"/>
                </a:lnTo>
                <a:lnTo>
                  <a:pt x="3694" y="82993"/>
                </a:lnTo>
                <a:lnTo>
                  <a:pt x="4836" y="76228"/>
                </a:lnTo>
                <a:lnTo>
                  <a:pt x="6156" y="69675"/>
                </a:lnTo>
                <a:lnTo>
                  <a:pt x="7647" y="63345"/>
                </a:lnTo>
                <a:lnTo>
                  <a:pt x="9303" y="57247"/>
                </a:lnTo>
                <a:lnTo>
                  <a:pt x="10190" y="54290"/>
                </a:lnTo>
                <a:lnTo>
                  <a:pt x="11115" y="51395"/>
                </a:lnTo>
                <a:lnTo>
                  <a:pt x="12079" y="48563"/>
                </a:lnTo>
                <a:lnTo>
                  <a:pt x="13079" y="45798"/>
                </a:lnTo>
                <a:lnTo>
                  <a:pt x="14115" y="43098"/>
                </a:lnTo>
                <a:lnTo>
                  <a:pt x="15186" y="40467"/>
                </a:lnTo>
                <a:lnTo>
                  <a:pt x="16291" y="37905"/>
                </a:lnTo>
                <a:lnTo>
                  <a:pt x="17430" y="35415"/>
                </a:lnTo>
                <a:lnTo>
                  <a:pt x="18602" y="32996"/>
                </a:lnTo>
                <a:lnTo>
                  <a:pt x="19805" y="30651"/>
                </a:lnTo>
                <a:lnTo>
                  <a:pt x="21039" y="28381"/>
                </a:lnTo>
                <a:lnTo>
                  <a:pt x="22303" y="26187"/>
                </a:lnTo>
                <a:lnTo>
                  <a:pt x="23597" y="24071"/>
                </a:lnTo>
                <a:lnTo>
                  <a:pt x="24918" y="22034"/>
                </a:lnTo>
                <a:lnTo>
                  <a:pt x="26268" y="20078"/>
                </a:lnTo>
                <a:lnTo>
                  <a:pt x="27643" y="18204"/>
                </a:lnTo>
                <a:lnTo>
                  <a:pt x="29045" y="16413"/>
                </a:lnTo>
                <a:lnTo>
                  <a:pt x="30472" y="14706"/>
                </a:lnTo>
                <a:lnTo>
                  <a:pt x="31922" y="13086"/>
                </a:lnTo>
                <a:lnTo>
                  <a:pt x="33396" y="11553"/>
                </a:lnTo>
                <a:lnTo>
                  <a:pt x="34893" y="10110"/>
                </a:lnTo>
                <a:lnTo>
                  <a:pt x="36411" y="8756"/>
                </a:lnTo>
                <a:lnTo>
                  <a:pt x="37950" y="7494"/>
                </a:lnTo>
                <a:lnTo>
                  <a:pt x="39508" y="6325"/>
                </a:lnTo>
                <a:lnTo>
                  <a:pt x="41086" y="5250"/>
                </a:lnTo>
                <a:lnTo>
                  <a:pt x="42682" y="4271"/>
                </a:lnTo>
                <a:lnTo>
                  <a:pt x="44295" y="3389"/>
                </a:lnTo>
                <a:lnTo>
                  <a:pt x="45925" y="2606"/>
                </a:lnTo>
                <a:lnTo>
                  <a:pt x="47570" y="1923"/>
                </a:lnTo>
                <a:lnTo>
                  <a:pt x="49230" y="1341"/>
                </a:lnTo>
                <a:lnTo>
                  <a:pt x="50904" y="862"/>
                </a:lnTo>
                <a:lnTo>
                  <a:pt x="52591" y="486"/>
                </a:lnTo>
                <a:lnTo>
                  <a:pt x="54291" y="217"/>
                </a:lnTo>
                <a:lnTo>
                  <a:pt x="56001" y="54"/>
                </a:lnTo>
                <a:lnTo>
                  <a:pt x="57723" y="0"/>
                </a:lnTo>
                <a:lnTo>
                  <a:pt x="63197" y="0"/>
                </a:lnTo>
                <a:lnTo>
                  <a:pt x="65000" y="59"/>
                </a:lnTo>
                <a:lnTo>
                  <a:pt x="66789" y="235"/>
                </a:lnTo>
                <a:lnTo>
                  <a:pt x="68563" y="528"/>
                </a:lnTo>
                <a:lnTo>
                  <a:pt x="70321" y="934"/>
                </a:lnTo>
                <a:lnTo>
                  <a:pt x="72063" y="1452"/>
                </a:lnTo>
                <a:lnTo>
                  <a:pt x="73787" y="2081"/>
                </a:lnTo>
                <a:lnTo>
                  <a:pt x="75493" y="2818"/>
                </a:lnTo>
                <a:lnTo>
                  <a:pt x="77181" y="3663"/>
                </a:lnTo>
                <a:lnTo>
                  <a:pt x="78848" y="4612"/>
                </a:lnTo>
                <a:lnTo>
                  <a:pt x="80495" y="5665"/>
                </a:lnTo>
                <a:lnTo>
                  <a:pt x="82120" y="6819"/>
                </a:lnTo>
                <a:lnTo>
                  <a:pt x="83723" y="8073"/>
                </a:lnTo>
                <a:lnTo>
                  <a:pt x="85303" y="9425"/>
                </a:lnTo>
                <a:lnTo>
                  <a:pt x="86858" y="10874"/>
                </a:lnTo>
                <a:lnTo>
                  <a:pt x="88389" y="12417"/>
                </a:lnTo>
                <a:lnTo>
                  <a:pt x="89895" y="14053"/>
                </a:lnTo>
                <a:lnTo>
                  <a:pt x="91373" y="15780"/>
                </a:lnTo>
                <a:lnTo>
                  <a:pt x="92825" y="17596"/>
                </a:lnTo>
                <a:lnTo>
                  <a:pt x="94248" y="19500"/>
                </a:lnTo>
                <a:lnTo>
                  <a:pt x="95643" y="21489"/>
                </a:lnTo>
                <a:lnTo>
                  <a:pt x="97007" y="23563"/>
                </a:lnTo>
                <a:lnTo>
                  <a:pt x="98341" y="25719"/>
                </a:lnTo>
                <a:lnTo>
                  <a:pt x="99644" y="27955"/>
                </a:lnTo>
                <a:lnTo>
                  <a:pt x="100914" y="30271"/>
                </a:lnTo>
                <a:lnTo>
                  <a:pt x="102151" y="32663"/>
                </a:lnTo>
                <a:lnTo>
                  <a:pt x="103354" y="35130"/>
                </a:lnTo>
                <a:lnTo>
                  <a:pt x="104522" y="37671"/>
                </a:lnTo>
                <a:lnTo>
                  <a:pt x="105655" y="40284"/>
                </a:lnTo>
                <a:lnTo>
                  <a:pt x="106751" y="42967"/>
                </a:lnTo>
                <a:lnTo>
                  <a:pt x="107810" y="45717"/>
                </a:lnTo>
                <a:lnTo>
                  <a:pt x="108831" y="48535"/>
                </a:lnTo>
                <a:lnTo>
                  <a:pt x="109812" y="51417"/>
                </a:lnTo>
                <a:lnTo>
                  <a:pt x="110754" y="54362"/>
                </a:lnTo>
                <a:lnTo>
                  <a:pt x="111656" y="57368"/>
                </a:lnTo>
                <a:lnTo>
                  <a:pt x="112516" y="60434"/>
                </a:lnTo>
                <a:lnTo>
                  <a:pt x="114108" y="66736"/>
                </a:lnTo>
                <a:lnTo>
                  <a:pt x="115524" y="73256"/>
                </a:lnTo>
                <a:lnTo>
                  <a:pt x="116758" y="79978"/>
                </a:lnTo>
                <a:lnTo>
                  <a:pt x="117803" y="86888"/>
                </a:lnTo>
                <a:lnTo>
                  <a:pt x="118653" y="93974"/>
                </a:lnTo>
                <a:lnTo>
                  <a:pt x="119299" y="101219"/>
                </a:lnTo>
                <a:lnTo>
                  <a:pt x="119737" y="108611"/>
                </a:lnTo>
                <a:lnTo>
                  <a:pt x="119959" y="116136"/>
                </a:lnTo>
                <a:lnTo>
                  <a:pt x="119987" y="119943"/>
                </a:lnTo>
                <a:lnTo>
                  <a:pt x="114513" y="119943"/>
                </a:lnTo>
                <a:lnTo>
                  <a:pt x="114401" y="112358"/>
                </a:lnTo>
                <a:lnTo>
                  <a:pt x="114070" y="104898"/>
                </a:lnTo>
                <a:lnTo>
                  <a:pt x="113527" y="97577"/>
                </a:lnTo>
                <a:lnTo>
                  <a:pt x="112778" y="90410"/>
                </a:lnTo>
                <a:lnTo>
                  <a:pt x="111830" y="83410"/>
                </a:lnTo>
                <a:lnTo>
                  <a:pt x="110690" y="76592"/>
                </a:lnTo>
                <a:lnTo>
                  <a:pt x="109364" y="69970"/>
                </a:lnTo>
                <a:lnTo>
                  <a:pt x="107859" y="63557"/>
                </a:lnTo>
                <a:lnTo>
                  <a:pt x="106181" y="57368"/>
                </a:lnTo>
                <a:lnTo>
                  <a:pt x="105280" y="54362"/>
                </a:lnTo>
                <a:lnTo>
                  <a:pt x="104338" y="51417"/>
                </a:lnTo>
                <a:lnTo>
                  <a:pt x="103356" y="48535"/>
                </a:lnTo>
                <a:lnTo>
                  <a:pt x="102335" y="45717"/>
                </a:lnTo>
                <a:lnTo>
                  <a:pt x="101277" y="42967"/>
                </a:lnTo>
                <a:lnTo>
                  <a:pt x="100180" y="40284"/>
                </a:lnTo>
                <a:lnTo>
                  <a:pt x="99048" y="37671"/>
                </a:lnTo>
                <a:lnTo>
                  <a:pt x="97880" y="35130"/>
                </a:lnTo>
                <a:lnTo>
                  <a:pt x="96676" y="32663"/>
                </a:lnTo>
                <a:lnTo>
                  <a:pt x="95439" y="30271"/>
                </a:lnTo>
                <a:lnTo>
                  <a:pt x="94169" y="27955"/>
                </a:lnTo>
                <a:lnTo>
                  <a:pt x="92867" y="25719"/>
                </a:lnTo>
                <a:lnTo>
                  <a:pt x="91533" y="23563"/>
                </a:lnTo>
                <a:lnTo>
                  <a:pt x="90168" y="21489"/>
                </a:lnTo>
                <a:lnTo>
                  <a:pt x="88774" y="19500"/>
                </a:lnTo>
                <a:lnTo>
                  <a:pt x="87351" y="17596"/>
                </a:lnTo>
                <a:lnTo>
                  <a:pt x="85899" y="15780"/>
                </a:lnTo>
                <a:lnTo>
                  <a:pt x="84420" y="14053"/>
                </a:lnTo>
                <a:lnTo>
                  <a:pt x="82915" y="12417"/>
                </a:lnTo>
                <a:lnTo>
                  <a:pt x="81384" y="10874"/>
                </a:lnTo>
                <a:lnTo>
                  <a:pt x="79828" y="9425"/>
                </a:lnTo>
                <a:lnTo>
                  <a:pt x="78248" y="8073"/>
                </a:lnTo>
                <a:lnTo>
                  <a:pt x="76646" y="6819"/>
                </a:lnTo>
                <a:lnTo>
                  <a:pt x="75020" y="5665"/>
                </a:lnTo>
                <a:lnTo>
                  <a:pt x="73374" y="4612"/>
                </a:lnTo>
                <a:lnTo>
                  <a:pt x="71706" y="3663"/>
                </a:lnTo>
                <a:lnTo>
                  <a:pt x="70019" y="2818"/>
                </a:lnTo>
                <a:lnTo>
                  <a:pt x="68313" y="2081"/>
                </a:lnTo>
                <a:lnTo>
                  <a:pt x="66588" y="1452"/>
                </a:lnTo>
                <a:lnTo>
                  <a:pt x="64847" y="934"/>
                </a:lnTo>
                <a:lnTo>
                  <a:pt x="63088" y="528"/>
                </a:lnTo>
                <a:lnTo>
                  <a:pt x="61314" y="235"/>
                </a:lnTo>
                <a:lnTo>
                  <a:pt x="59526" y="59"/>
                </a:lnTo>
                <a:lnTo>
                  <a:pt x="57723" y="0"/>
                </a:lnTo>
              </a:path>
            </a:pathLst>
          </a:custGeom>
          <a:noFill/>
          <a:ln w="9525" cap="flat" cmpd="sng">
            <a:solidFill>
              <a:srgbClr val="424242"/>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01" name="Shape 501"/>
          <p:cNvSpPr/>
          <p:nvPr/>
        </p:nvSpPr>
        <p:spPr>
          <a:xfrm>
            <a:off x="1334819" y="3455192"/>
            <a:ext cx="4761600" cy="1090400"/>
          </a:xfrm>
          <a:custGeom>
            <a:avLst/>
            <a:gdLst/>
            <a:ahLst/>
            <a:cxnLst/>
            <a:rect l="0" t="0" r="0" b="0"/>
            <a:pathLst>
              <a:path w="120000" h="120000" extrusionOk="0">
                <a:moveTo>
                  <a:pt x="13734" y="29985"/>
                </a:moveTo>
                <a:lnTo>
                  <a:pt x="0" y="29985"/>
                </a:lnTo>
                <a:lnTo>
                  <a:pt x="3157" y="0"/>
                </a:lnTo>
                <a:lnTo>
                  <a:pt x="13734" y="29985"/>
                </a:lnTo>
                <a:close/>
              </a:path>
              <a:path w="120000" h="120000" extrusionOk="0">
                <a:moveTo>
                  <a:pt x="115456" y="119940"/>
                </a:moveTo>
                <a:lnTo>
                  <a:pt x="108724" y="119679"/>
                </a:lnTo>
                <a:lnTo>
                  <a:pt x="99881" y="118726"/>
                </a:lnTo>
                <a:lnTo>
                  <a:pt x="91218" y="117103"/>
                </a:lnTo>
                <a:lnTo>
                  <a:pt x="82764" y="114832"/>
                </a:lnTo>
                <a:lnTo>
                  <a:pt x="74549" y="111935"/>
                </a:lnTo>
                <a:lnTo>
                  <a:pt x="68563" y="109366"/>
                </a:lnTo>
                <a:lnTo>
                  <a:pt x="62740" y="106468"/>
                </a:lnTo>
                <a:lnTo>
                  <a:pt x="57092" y="103250"/>
                </a:lnTo>
                <a:lnTo>
                  <a:pt x="51633" y="99722"/>
                </a:lnTo>
                <a:lnTo>
                  <a:pt x="46375" y="95893"/>
                </a:lnTo>
                <a:lnTo>
                  <a:pt x="42986" y="93178"/>
                </a:lnTo>
                <a:lnTo>
                  <a:pt x="39697" y="90337"/>
                </a:lnTo>
                <a:lnTo>
                  <a:pt x="36509" y="87372"/>
                </a:lnTo>
                <a:lnTo>
                  <a:pt x="33427" y="84286"/>
                </a:lnTo>
                <a:lnTo>
                  <a:pt x="30454" y="81082"/>
                </a:lnTo>
                <a:lnTo>
                  <a:pt x="27594" y="77764"/>
                </a:lnTo>
                <a:lnTo>
                  <a:pt x="26208" y="76062"/>
                </a:lnTo>
                <a:lnTo>
                  <a:pt x="24851" y="74332"/>
                </a:lnTo>
                <a:lnTo>
                  <a:pt x="23524" y="72575"/>
                </a:lnTo>
                <a:lnTo>
                  <a:pt x="22228" y="70791"/>
                </a:lnTo>
                <a:lnTo>
                  <a:pt x="20963" y="68981"/>
                </a:lnTo>
                <a:lnTo>
                  <a:pt x="19730" y="67144"/>
                </a:lnTo>
                <a:lnTo>
                  <a:pt x="17359" y="63393"/>
                </a:lnTo>
                <a:lnTo>
                  <a:pt x="15120" y="59540"/>
                </a:lnTo>
                <a:lnTo>
                  <a:pt x="13015" y="55590"/>
                </a:lnTo>
                <a:lnTo>
                  <a:pt x="11050" y="51544"/>
                </a:lnTo>
                <a:lnTo>
                  <a:pt x="9227" y="47406"/>
                </a:lnTo>
                <a:lnTo>
                  <a:pt x="7550" y="43178"/>
                </a:lnTo>
                <a:lnTo>
                  <a:pt x="6023" y="38864"/>
                </a:lnTo>
                <a:lnTo>
                  <a:pt x="4650" y="34465"/>
                </a:lnTo>
                <a:lnTo>
                  <a:pt x="3433" y="29985"/>
                </a:lnTo>
                <a:lnTo>
                  <a:pt x="10300" y="29985"/>
                </a:lnTo>
                <a:lnTo>
                  <a:pt x="10904" y="32290"/>
                </a:lnTo>
                <a:lnTo>
                  <a:pt x="11549" y="34574"/>
                </a:lnTo>
                <a:lnTo>
                  <a:pt x="12963" y="39078"/>
                </a:lnTo>
                <a:lnTo>
                  <a:pt x="14538" y="43496"/>
                </a:lnTo>
                <a:lnTo>
                  <a:pt x="16272" y="47824"/>
                </a:lnTo>
                <a:lnTo>
                  <a:pt x="18159" y="52058"/>
                </a:lnTo>
                <a:lnTo>
                  <a:pt x="20197" y="56196"/>
                </a:lnTo>
                <a:lnTo>
                  <a:pt x="22380" y="60235"/>
                </a:lnTo>
                <a:lnTo>
                  <a:pt x="24706" y="64171"/>
                </a:lnTo>
                <a:lnTo>
                  <a:pt x="25921" y="66099"/>
                </a:lnTo>
                <a:lnTo>
                  <a:pt x="27170" y="68000"/>
                </a:lnTo>
                <a:lnTo>
                  <a:pt x="28453" y="69874"/>
                </a:lnTo>
                <a:lnTo>
                  <a:pt x="29769" y="71721"/>
                </a:lnTo>
                <a:lnTo>
                  <a:pt x="31117" y="73539"/>
                </a:lnTo>
                <a:lnTo>
                  <a:pt x="32498" y="75329"/>
                </a:lnTo>
                <a:lnTo>
                  <a:pt x="33910" y="77090"/>
                </a:lnTo>
                <a:lnTo>
                  <a:pt x="35353" y="78821"/>
                </a:lnTo>
                <a:lnTo>
                  <a:pt x="38332" y="82195"/>
                </a:lnTo>
                <a:lnTo>
                  <a:pt x="41429" y="85447"/>
                </a:lnTo>
                <a:lnTo>
                  <a:pt x="44641" y="88573"/>
                </a:lnTo>
                <a:lnTo>
                  <a:pt x="47964" y="91571"/>
                </a:lnTo>
                <a:lnTo>
                  <a:pt x="51394" y="94438"/>
                </a:lnTo>
                <a:lnTo>
                  <a:pt x="54928" y="97170"/>
                </a:lnTo>
                <a:lnTo>
                  <a:pt x="60413" y="101008"/>
                </a:lnTo>
                <a:lnTo>
                  <a:pt x="66109" y="104524"/>
                </a:lnTo>
                <a:lnTo>
                  <a:pt x="72001" y="107709"/>
                </a:lnTo>
                <a:lnTo>
                  <a:pt x="78078" y="110551"/>
                </a:lnTo>
                <a:lnTo>
                  <a:pt x="84325" y="113039"/>
                </a:lnTo>
                <a:lnTo>
                  <a:pt x="92898" y="115788"/>
                </a:lnTo>
                <a:lnTo>
                  <a:pt x="101720" y="117864"/>
                </a:lnTo>
                <a:lnTo>
                  <a:pt x="110760" y="119240"/>
                </a:lnTo>
                <a:lnTo>
                  <a:pt x="119986" y="119892"/>
                </a:lnTo>
                <a:lnTo>
                  <a:pt x="115456" y="119940"/>
                </a:lnTo>
                <a:close/>
              </a:path>
            </a:pathLst>
          </a:custGeom>
          <a:solidFill>
            <a:srgbClr val="3849AA"/>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02" name="Shape 502"/>
          <p:cNvSpPr/>
          <p:nvPr/>
        </p:nvSpPr>
        <p:spPr>
          <a:xfrm>
            <a:off x="5959672" y="3455192"/>
            <a:ext cx="4908800" cy="1090400"/>
          </a:xfrm>
          <a:custGeom>
            <a:avLst/>
            <a:gdLst/>
            <a:ahLst/>
            <a:cxnLst/>
            <a:rect l="0" t="0" r="0" b="0"/>
            <a:pathLst>
              <a:path w="120000" h="120000" extrusionOk="0">
                <a:moveTo>
                  <a:pt x="6661" y="119944"/>
                </a:moveTo>
                <a:lnTo>
                  <a:pt x="0" y="119944"/>
                </a:lnTo>
                <a:lnTo>
                  <a:pt x="2401" y="119917"/>
                </a:lnTo>
                <a:lnTo>
                  <a:pt x="11879" y="119292"/>
                </a:lnTo>
                <a:lnTo>
                  <a:pt x="21131" y="117862"/>
                </a:lnTo>
                <a:lnTo>
                  <a:pt x="27903" y="116280"/>
                </a:lnTo>
                <a:lnTo>
                  <a:pt x="34516" y="114278"/>
                </a:lnTo>
                <a:lnTo>
                  <a:pt x="40957" y="111870"/>
                </a:lnTo>
                <a:lnTo>
                  <a:pt x="47214" y="109069"/>
                </a:lnTo>
                <a:lnTo>
                  <a:pt x="53273" y="105891"/>
                </a:lnTo>
                <a:lnTo>
                  <a:pt x="59121" y="102347"/>
                </a:lnTo>
                <a:lnTo>
                  <a:pt x="64743" y="98454"/>
                </a:lnTo>
                <a:lnTo>
                  <a:pt x="68360" y="95671"/>
                </a:lnTo>
                <a:lnTo>
                  <a:pt x="71868" y="92742"/>
                </a:lnTo>
                <a:lnTo>
                  <a:pt x="75262" y="89673"/>
                </a:lnTo>
                <a:lnTo>
                  <a:pt x="78538" y="86466"/>
                </a:lnTo>
                <a:lnTo>
                  <a:pt x="81693" y="83127"/>
                </a:lnTo>
                <a:lnTo>
                  <a:pt x="84722" y="79660"/>
                </a:lnTo>
                <a:lnTo>
                  <a:pt x="86189" y="77879"/>
                </a:lnTo>
                <a:lnTo>
                  <a:pt x="87622" y="76067"/>
                </a:lnTo>
                <a:lnTo>
                  <a:pt x="89023" y="74226"/>
                </a:lnTo>
                <a:lnTo>
                  <a:pt x="90389" y="72355"/>
                </a:lnTo>
                <a:lnTo>
                  <a:pt x="91721" y="70455"/>
                </a:lnTo>
                <a:lnTo>
                  <a:pt x="93019" y="68527"/>
                </a:lnTo>
                <a:lnTo>
                  <a:pt x="94281" y="66570"/>
                </a:lnTo>
                <a:lnTo>
                  <a:pt x="95507" y="64586"/>
                </a:lnTo>
                <a:lnTo>
                  <a:pt x="96697" y="62575"/>
                </a:lnTo>
                <a:lnTo>
                  <a:pt x="98967" y="58475"/>
                </a:lnTo>
                <a:lnTo>
                  <a:pt x="101085" y="54273"/>
                </a:lnTo>
                <a:lnTo>
                  <a:pt x="103048" y="49973"/>
                </a:lnTo>
                <a:lnTo>
                  <a:pt x="104853" y="45581"/>
                </a:lnTo>
                <a:lnTo>
                  <a:pt x="106495" y="41099"/>
                </a:lnTo>
                <a:lnTo>
                  <a:pt x="107970" y="36533"/>
                </a:lnTo>
                <a:lnTo>
                  <a:pt x="109274" y="31886"/>
                </a:lnTo>
                <a:lnTo>
                  <a:pt x="110404" y="27162"/>
                </a:lnTo>
                <a:lnTo>
                  <a:pt x="111356" y="22366"/>
                </a:lnTo>
                <a:lnTo>
                  <a:pt x="112125" y="17502"/>
                </a:lnTo>
                <a:lnTo>
                  <a:pt x="112927" y="10086"/>
                </a:lnTo>
                <a:lnTo>
                  <a:pt x="113297" y="2541"/>
                </a:lnTo>
                <a:lnTo>
                  <a:pt x="113322" y="0"/>
                </a:lnTo>
                <a:lnTo>
                  <a:pt x="119984" y="0"/>
                </a:lnTo>
                <a:lnTo>
                  <a:pt x="119761" y="7585"/>
                </a:lnTo>
                <a:lnTo>
                  <a:pt x="119101" y="15045"/>
                </a:lnTo>
                <a:lnTo>
                  <a:pt x="118424" y="19942"/>
                </a:lnTo>
                <a:lnTo>
                  <a:pt x="117564" y="24773"/>
                </a:lnTo>
                <a:lnTo>
                  <a:pt x="116523" y="29533"/>
                </a:lnTo>
                <a:lnTo>
                  <a:pt x="115305" y="34219"/>
                </a:lnTo>
                <a:lnTo>
                  <a:pt x="113915" y="38826"/>
                </a:lnTo>
                <a:lnTo>
                  <a:pt x="112356" y="43351"/>
                </a:lnTo>
                <a:lnTo>
                  <a:pt x="110632" y="47789"/>
                </a:lnTo>
                <a:lnTo>
                  <a:pt x="108747" y="52135"/>
                </a:lnTo>
                <a:lnTo>
                  <a:pt x="106706" y="56386"/>
                </a:lnTo>
                <a:lnTo>
                  <a:pt x="104512" y="60538"/>
                </a:lnTo>
                <a:lnTo>
                  <a:pt x="102168" y="64586"/>
                </a:lnTo>
                <a:lnTo>
                  <a:pt x="100942" y="66570"/>
                </a:lnTo>
                <a:lnTo>
                  <a:pt x="99680" y="68527"/>
                </a:lnTo>
                <a:lnTo>
                  <a:pt x="98383" y="70455"/>
                </a:lnTo>
                <a:lnTo>
                  <a:pt x="97050" y="72355"/>
                </a:lnTo>
                <a:lnTo>
                  <a:pt x="95684" y="74226"/>
                </a:lnTo>
                <a:lnTo>
                  <a:pt x="94284" y="76067"/>
                </a:lnTo>
                <a:lnTo>
                  <a:pt x="92850" y="77879"/>
                </a:lnTo>
                <a:lnTo>
                  <a:pt x="91384" y="79660"/>
                </a:lnTo>
                <a:lnTo>
                  <a:pt x="88354" y="83127"/>
                </a:lnTo>
                <a:lnTo>
                  <a:pt x="85199" y="86466"/>
                </a:lnTo>
                <a:lnTo>
                  <a:pt x="81923" y="89673"/>
                </a:lnTo>
                <a:lnTo>
                  <a:pt x="78529" y="92742"/>
                </a:lnTo>
                <a:lnTo>
                  <a:pt x="75022" y="95671"/>
                </a:lnTo>
                <a:lnTo>
                  <a:pt x="71405" y="98454"/>
                </a:lnTo>
                <a:lnTo>
                  <a:pt x="65782" y="102347"/>
                </a:lnTo>
                <a:lnTo>
                  <a:pt x="59934" y="105891"/>
                </a:lnTo>
                <a:lnTo>
                  <a:pt x="53876" y="109069"/>
                </a:lnTo>
                <a:lnTo>
                  <a:pt x="47619" y="111870"/>
                </a:lnTo>
                <a:lnTo>
                  <a:pt x="41177" y="114278"/>
                </a:lnTo>
                <a:lnTo>
                  <a:pt x="34564" y="116280"/>
                </a:lnTo>
                <a:lnTo>
                  <a:pt x="27792" y="117862"/>
                </a:lnTo>
                <a:lnTo>
                  <a:pt x="18540" y="119292"/>
                </a:lnTo>
                <a:lnTo>
                  <a:pt x="16191" y="119525"/>
                </a:lnTo>
                <a:lnTo>
                  <a:pt x="13827" y="119708"/>
                </a:lnTo>
                <a:lnTo>
                  <a:pt x="11451" y="119838"/>
                </a:lnTo>
                <a:lnTo>
                  <a:pt x="9062" y="119917"/>
                </a:lnTo>
                <a:lnTo>
                  <a:pt x="6661" y="119944"/>
                </a:lnTo>
                <a:close/>
              </a:path>
            </a:pathLst>
          </a:custGeom>
          <a:solidFill>
            <a:srgbClr val="2D3A87"/>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03" name="Shape 503"/>
          <p:cNvSpPr/>
          <p:nvPr/>
        </p:nvSpPr>
        <p:spPr>
          <a:xfrm>
            <a:off x="1334819" y="3455191"/>
            <a:ext cx="9533600" cy="1090400"/>
          </a:xfrm>
          <a:custGeom>
            <a:avLst/>
            <a:gdLst/>
            <a:ahLst/>
            <a:cxnLst/>
            <a:rect l="0" t="0" r="0" b="0"/>
            <a:pathLst>
              <a:path w="120000" h="120000" extrusionOk="0">
                <a:moveTo>
                  <a:pt x="59929" y="119892"/>
                </a:moveTo>
                <a:lnTo>
                  <a:pt x="58769" y="119798"/>
                </a:lnTo>
                <a:lnTo>
                  <a:pt x="57614" y="119658"/>
                </a:lnTo>
                <a:lnTo>
                  <a:pt x="56465" y="119472"/>
                </a:lnTo>
                <a:lnTo>
                  <a:pt x="55321" y="119240"/>
                </a:lnTo>
                <a:lnTo>
                  <a:pt x="54183" y="118963"/>
                </a:lnTo>
                <a:lnTo>
                  <a:pt x="53050" y="118641"/>
                </a:lnTo>
                <a:lnTo>
                  <a:pt x="51925" y="118274"/>
                </a:lnTo>
                <a:lnTo>
                  <a:pt x="50806" y="117864"/>
                </a:lnTo>
                <a:lnTo>
                  <a:pt x="49693" y="117409"/>
                </a:lnTo>
                <a:lnTo>
                  <a:pt x="48588" y="116912"/>
                </a:lnTo>
                <a:lnTo>
                  <a:pt x="47490" y="116371"/>
                </a:lnTo>
                <a:lnTo>
                  <a:pt x="46399" y="115788"/>
                </a:lnTo>
                <a:lnTo>
                  <a:pt x="45317" y="115163"/>
                </a:lnTo>
                <a:lnTo>
                  <a:pt x="44242" y="114496"/>
                </a:lnTo>
                <a:lnTo>
                  <a:pt x="43176" y="113788"/>
                </a:lnTo>
                <a:lnTo>
                  <a:pt x="42118" y="113039"/>
                </a:lnTo>
                <a:lnTo>
                  <a:pt x="41068" y="112250"/>
                </a:lnTo>
                <a:lnTo>
                  <a:pt x="40028" y="111420"/>
                </a:lnTo>
                <a:lnTo>
                  <a:pt x="38997" y="110551"/>
                </a:lnTo>
                <a:lnTo>
                  <a:pt x="37976" y="109642"/>
                </a:lnTo>
                <a:lnTo>
                  <a:pt x="36964" y="108695"/>
                </a:lnTo>
                <a:lnTo>
                  <a:pt x="35962" y="107709"/>
                </a:lnTo>
                <a:lnTo>
                  <a:pt x="34971" y="106685"/>
                </a:lnTo>
                <a:lnTo>
                  <a:pt x="33989" y="105623"/>
                </a:lnTo>
                <a:lnTo>
                  <a:pt x="33019" y="104524"/>
                </a:lnTo>
                <a:lnTo>
                  <a:pt x="32059" y="103388"/>
                </a:lnTo>
                <a:lnTo>
                  <a:pt x="31111" y="102216"/>
                </a:lnTo>
                <a:lnTo>
                  <a:pt x="30174" y="101008"/>
                </a:lnTo>
                <a:lnTo>
                  <a:pt x="29249" y="99763"/>
                </a:lnTo>
                <a:lnTo>
                  <a:pt x="28336" y="98484"/>
                </a:lnTo>
                <a:lnTo>
                  <a:pt x="27434" y="97170"/>
                </a:lnTo>
                <a:lnTo>
                  <a:pt x="26546" y="95821"/>
                </a:lnTo>
                <a:lnTo>
                  <a:pt x="25670" y="94438"/>
                </a:lnTo>
                <a:lnTo>
                  <a:pt x="24806" y="93021"/>
                </a:lnTo>
                <a:lnTo>
                  <a:pt x="23956" y="91571"/>
                </a:lnTo>
                <a:lnTo>
                  <a:pt x="23120" y="90089"/>
                </a:lnTo>
                <a:lnTo>
                  <a:pt x="22296" y="88573"/>
                </a:lnTo>
                <a:lnTo>
                  <a:pt x="21487" y="87026"/>
                </a:lnTo>
                <a:lnTo>
                  <a:pt x="20692" y="85447"/>
                </a:lnTo>
                <a:lnTo>
                  <a:pt x="19911" y="83836"/>
                </a:lnTo>
                <a:lnTo>
                  <a:pt x="19145" y="82195"/>
                </a:lnTo>
                <a:lnTo>
                  <a:pt x="18394" y="80523"/>
                </a:lnTo>
                <a:lnTo>
                  <a:pt x="17658" y="78821"/>
                </a:lnTo>
                <a:lnTo>
                  <a:pt x="16937" y="77090"/>
                </a:lnTo>
                <a:lnTo>
                  <a:pt x="16231" y="75329"/>
                </a:lnTo>
                <a:lnTo>
                  <a:pt x="15542" y="73539"/>
                </a:lnTo>
                <a:lnTo>
                  <a:pt x="14868" y="71721"/>
                </a:lnTo>
                <a:lnTo>
                  <a:pt x="14211" y="69874"/>
                </a:lnTo>
                <a:lnTo>
                  <a:pt x="13570" y="68000"/>
                </a:lnTo>
                <a:lnTo>
                  <a:pt x="12946" y="66099"/>
                </a:lnTo>
                <a:lnTo>
                  <a:pt x="12340" y="64171"/>
                </a:lnTo>
                <a:lnTo>
                  <a:pt x="11178" y="60235"/>
                </a:lnTo>
                <a:lnTo>
                  <a:pt x="10087" y="56196"/>
                </a:lnTo>
                <a:lnTo>
                  <a:pt x="9070" y="52058"/>
                </a:lnTo>
                <a:lnTo>
                  <a:pt x="8127" y="47824"/>
                </a:lnTo>
                <a:lnTo>
                  <a:pt x="7261" y="43496"/>
                </a:lnTo>
                <a:lnTo>
                  <a:pt x="6474" y="39078"/>
                </a:lnTo>
                <a:lnTo>
                  <a:pt x="5768" y="34574"/>
                </a:lnTo>
                <a:lnTo>
                  <a:pt x="5145" y="29985"/>
                </a:lnTo>
                <a:lnTo>
                  <a:pt x="6860" y="29985"/>
                </a:lnTo>
                <a:lnTo>
                  <a:pt x="1577" y="0"/>
                </a:lnTo>
                <a:lnTo>
                  <a:pt x="0" y="29985"/>
                </a:lnTo>
                <a:lnTo>
                  <a:pt x="1715" y="29985"/>
                </a:lnTo>
                <a:lnTo>
                  <a:pt x="2334" y="34550"/>
                </a:lnTo>
                <a:lnTo>
                  <a:pt x="3036" y="39031"/>
                </a:lnTo>
                <a:lnTo>
                  <a:pt x="3817" y="43425"/>
                </a:lnTo>
                <a:lnTo>
                  <a:pt x="4677" y="47730"/>
                </a:lnTo>
                <a:lnTo>
                  <a:pt x="5612" y="51941"/>
                </a:lnTo>
                <a:lnTo>
                  <a:pt x="6621" y="56057"/>
                </a:lnTo>
                <a:lnTo>
                  <a:pt x="7702" y="60074"/>
                </a:lnTo>
                <a:lnTo>
                  <a:pt x="8853" y="63990"/>
                </a:lnTo>
                <a:lnTo>
                  <a:pt x="9454" y="65908"/>
                </a:lnTo>
                <a:lnTo>
                  <a:pt x="10072" y="67800"/>
                </a:lnTo>
                <a:lnTo>
                  <a:pt x="10707" y="69664"/>
                </a:lnTo>
                <a:lnTo>
                  <a:pt x="11358" y="71502"/>
                </a:lnTo>
                <a:lnTo>
                  <a:pt x="12025" y="73311"/>
                </a:lnTo>
                <a:lnTo>
                  <a:pt x="12707" y="75092"/>
                </a:lnTo>
                <a:lnTo>
                  <a:pt x="13406" y="76845"/>
                </a:lnTo>
                <a:lnTo>
                  <a:pt x="14120" y="78569"/>
                </a:lnTo>
                <a:lnTo>
                  <a:pt x="14849" y="80263"/>
                </a:lnTo>
                <a:lnTo>
                  <a:pt x="15592" y="81928"/>
                </a:lnTo>
                <a:lnTo>
                  <a:pt x="16351" y="83563"/>
                </a:lnTo>
                <a:lnTo>
                  <a:pt x="17123" y="85167"/>
                </a:lnTo>
                <a:lnTo>
                  <a:pt x="17910" y="86740"/>
                </a:lnTo>
                <a:lnTo>
                  <a:pt x="18711" y="88282"/>
                </a:lnTo>
                <a:lnTo>
                  <a:pt x="19526" y="89793"/>
                </a:lnTo>
                <a:lnTo>
                  <a:pt x="20354" y="91271"/>
                </a:lnTo>
                <a:lnTo>
                  <a:pt x="21195" y="92717"/>
                </a:lnTo>
                <a:lnTo>
                  <a:pt x="22049" y="94130"/>
                </a:lnTo>
                <a:lnTo>
                  <a:pt x="22915" y="95510"/>
                </a:lnTo>
                <a:lnTo>
                  <a:pt x="23794" y="96856"/>
                </a:lnTo>
                <a:lnTo>
                  <a:pt x="24686" y="98169"/>
                </a:lnTo>
                <a:lnTo>
                  <a:pt x="25589" y="99447"/>
                </a:lnTo>
                <a:lnTo>
                  <a:pt x="26504" y="100690"/>
                </a:lnTo>
                <a:lnTo>
                  <a:pt x="27431" y="101899"/>
                </a:lnTo>
                <a:lnTo>
                  <a:pt x="28369" y="103071"/>
                </a:lnTo>
                <a:lnTo>
                  <a:pt x="29317" y="104208"/>
                </a:lnTo>
                <a:lnTo>
                  <a:pt x="30277" y="105309"/>
                </a:lnTo>
                <a:lnTo>
                  <a:pt x="31247" y="106373"/>
                </a:lnTo>
                <a:lnTo>
                  <a:pt x="32227" y="107400"/>
                </a:lnTo>
                <a:lnTo>
                  <a:pt x="33218" y="108390"/>
                </a:lnTo>
                <a:lnTo>
                  <a:pt x="34218" y="109342"/>
                </a:lnTo>
                <a:lnTo>
                  <a:pt x="35228" y="110255"/>
                </a:lnTo>
                <a:lnTo>
                  <a:pt x="36247" y="111130"/>
                </a:lnTo>
                <a:lnTo>
                  <a:pt x="37275" y="111967"/>
                </a:lnTo>
                <a:lnTo>
                  <a:pt x="38312" y="112763"/>
                </a:lnTo>
                <a:lnTo>
                  <a:pt x="39358" y="113520"/>
                </a:lnTo>
                <a:lnTo>
                  <a:pt x="40412" y="114237"/>
                </a:lnTo>
                <a:lnTo>
                  <a:pt x="41474" y="114914"/>
                </a:lnTo>
                <a:lnTo>
                  <a:pt x="42544" y="115550"/>
                </a:lnTo>
                <a:lnTo>
                  <a:pt x="43621" y="116144"/>
                </a:lnTo>
                <a:lnTo>
                  <a:pt x="44706" y="116697"/>
                </a:lnTo>
                <a:lnTo>
                  <a:pt x="45798" y="117208"/>
                </a:lnTo>
                <a:lnTo>
                  <a:pt x="46897" y="117676"/>
                </a:lnTo>
                <a:lnTo>
                  <a:pt x="48003" y="118102"/>
                </a:lnTo>
                <a:lnTo>
                  <a:pt x="49115" y="118484"/>
                </a:lnTo>
                <a:lnTo>
                  <a:pt x="50233" y="118823"/>
                </a:lnTo>
                <a:lnTo>
                  <a:pt x="51357" y="119118"/>
                </a:lnTo>
                <a:lnTo>
                  <a:pt x="52487" y="119369"/>
                </a:lnTo>
                <a:lnTo>
                  <a:pt x="53623" y="119575"/>
                </a:lnTo>
                <a:lnTo>
                  <a:pt x="54763" y="119736"/>
                </a:lnTo>
                <a:lnTo>
                  <a:pt x="55909" y="119851"/>
                </a:lnTo>
                <a:lnTo>
                  <a:pt x="57059" y="119920"/>
                </a:lnTo>
                <a:lnTo>
                  <a:pt x="58214" y="119944"/>
                </a:lnTo>
                <a:lnTo>
                  <a:pt x="61644" y="119944"/>
                </a:lnTo>
                <a:lnTo>
                  <a:pt x="62880" y="119917"/>
                </a:lnTo>
                <a:lnTo>
                  <a:pt x="64110" y="119838"/>
                </a:lnTo>
                <a:lnTo>
                  <a:pt x="65334" y="119708"/>
                </a:lnTo>
                <a:lnTo>
                  <a:pt x="66551" y="119525"/>
                </a:lnTo>
                <a:lnTo>
                  <a:pt x="67761" y="119292"/>
                </a:lnTo>
                <a:lnTo>
                  <a:pt x="68963" y="119009"/>
                </a:lnTo>
                <a:lnTo>
                  <a:pt x="70158" y="118676"/>
                </a:lnTo>
                <a:lnTo>
                  <a:pt x="71345" y="118293"/>
                </a:lnTo>
                <a:lnTo>
                  <a:pt x="72525" y="117862"/>
                </a:lnTo>
                <a:lnTo>
                  <a:pt x="73696" y="117382"/>
                </a:lnTo>
                <a:lnTo>
                  <a:pt x="74858" y="116855"/>
                </a:lnTo>
                <a:lnTo>
                  <a:pt x="76011" y="116280"/>
                </a:lnTo>
                <a:lnTo>
                  <a:pt x="77156" y="115659"/>
                </a:lnTo>
                <a:lnTo>
                  <a:pt x="78291" y="114992"/>
                </a:lnTo>
                <a:lnTo>
                  <a:pt x="79417" y="114278"/>
                </a:lnTo>
                <a:lnTo>
                  <a:pt x="80533" y="113520"/>
                </a:lnTo>
                <a:lnTo>
                  <a:pt x="81638" y="112717"/>
                </a:lnTo>
                <a:lnTo>
                  <a:pt x="82734" y="111870"/>
                </a:lnTo>
                <a:lnTo>
                  <a:pt x="83819" y="110979"/>
                </a:lnTo>
                <a:lnTo>
                  <a:pt x="84893" y="110046"/>
                </a:lnTo>
                <a:lnTo>
                  <a:pt x="85955" y="109069"/>
                </a:lnTo>
                <a:lnTo>
                  <a:pt x="87007" y="108051"/>
                </a:lnTo>
                <a:lnTo>
                  <a:pt x="88047" y="106991"/>
                </a:lnTo>
                <a:lnTo>
                  <a:pt x="89075" y="105891"/>
                </a:lnTo>
                <a:lnTo>
                  <a:pt x="90091" y="104749"/>
                </a:lnTo>
                <a:lnTo>
                  <a:pt x="91095" y="103568"/>
                </a:lnTo>
                <a:lnTo>
                  <a:pt x="92086" y="102347"/>
                </a:lnTo>
                <a:lnTo>
                  <a:pt x="93064" y="101088"/>
                </a:lnTo>
                <a:lnTo>
                  <a:pt x="94030" y="99790"/>
                </a:lnTo>
                <a:lnTo>
                  <a:pt x="94981" y="98454"/>
                </a:lnTo>
                <a:lnTo>
                  <a:pt x="95920" y="97081"/>
                </a:lnTo>
                <a:lnTo>
                  <a:pt x="96844" y="95671"/>
                </a:lnTo>
                <a:lnTo>
                  <a:pt x="97754" y="94224"/>
                </a:lnTo>
                <a:lnTo>
                  <a:pt x="98650" y="92742"/>
                </a:lnTo>
                <a:lnTo>
                  <a:pt x="99531" y="91225"/>
                </a:lnTo>
                <a:lnTo>
                  <a:pt x="100398" y="89673"/>
                </a:lnTo>
                <a:lnTo>
                  <a:pt x="101249" y="88086"/>
                </a:lnTo>
                <a:lnTo>
                  <a:pt x="102085" y="86466"/>
                </a:lnTo>
                <a:lnTo>
                  <a:pt x="102905" y="84813"/>
                </a:lnTo>
                <a:lnTo>
                  <a:pt x="103709" y="83127"/>
                </a:lnTo>
                <a:lnTo>
                  <a:pt x="104497" y="81409"/>
                </a:lnTo>
                <a:lnTo>
                  <a:pt x="105269" y="79660"/>
                </a:lnTo>
                <a:lnTo>
                  <a:pt x="106024" y="77879"/>
                </a:lnTo>
                <a:lnTo>
                  <a:pt x="106762" y="76067"/>
                </a:lnTo>
                <a:lnTo>
                  <a:pt x="107483" y="74226"/>
                </a:lnTo>
                <a:lnTo>
                  <a:pt x="108187" y="72355"/>
                </a:lnTo>
                <a:lnTo>
                  <a:pt x="108873" y="70455"/>
                </a:lnTo>
                <a:lnTo>
                  <a:pt x="109541" y="68527"/>
                </a:lnTo>
                <a:lnTo>
                  <a:pt x="110191" y="66570"/>
                </a:lnTo>
                <a:lnTo>
                  <a:pt x="110822" y="64586"/>
                </a:lnTo>
                <a:lnTo>
                  <a:pt x="111435" y="62575"/>
                </a:lnTo>
                <a:lnTo>
                  <a:pt x="112604" y="58475"/>
                </a:lnTo>
                <a:lnTo>
                  <a:pt x="113694" y="54273"/>
                </a:lnTo>
                <a:lnTo>
                  <a:pt x="114706" y="49973"/>
                </a:lnTo>
                <a:lnTo>
                  <a:pt x="115635" y="45581"/>
                </a:lnTo>
                <a:lnTo>
                  <a:pt x="116480" y="41099"/>
                </a:lnTo>
                <a:lnTo>
                  <a:pt x="117240" y="36533"/>
                </a:lnTo>
                <a:lnTo>
                  <a:pt x="117911" y="31886"/>
                </a:lnTo>
                <a:lnTo>
                  <a:pt x="118493" y="27162"/>
                </a:lnTo>
                <a:lnTo>
                  <a:pt x="118983" y="22366"/>
                </a:lnTo>
                <a:lnTo>
                  <a:pt x="119379" y="17502"/>
                </a:lnTo>
                <a:lnTo>
                  <a:pt x="119792" y="10086"/>
                </a:lnTo>
                <a:lnTo>
                  <a:pt x="119983" y="2541"/>
                </a:lnTo>
                <a:lnTo>
                  <a:pt x="119996" y="0"/>
                </a:lnTo>
                <a:lnTo>
                  <a:pt x="116566" y="0"/>
                </a:lnTo>
                <a:lnTo>
                  <a:pt x="116451" y="7585"/>
                </a:lnTo>
                <a:lnTo>
                  <a:pt x="116111" y="15045"/>
                </a:lnTo>
                <a:lnTo>
                  <a:pt x="115763" y="19942"/>
                </a:lnTo>
                <a:lnTo>
                  <a:pt x="115320" y="24773"/>
                </a:lnTo>
                <a:lnTo>
                  <a:pt x="114784" y="29533"/>
                </a:lnTo>
                <a:lnTo>
                  <a:pt x="114157" y="34219"/>
                </a:lnTo>
                <a:lnTo>
                  <a:pt x="113441" y="38826"/>
                </a:lnTo>
                <a:lnTo>
                  <a:pt x="112638" y="43351"/>
                </a:lnTo>
                <a:lnTo>
                  <a:pt x="111750" y="47789"/>
                </a:lnTo>
                <a:lnTo>
                  <a:pt x="110780" y="52135"/>
                </a:lnTo>
                <a:lnTo>
                  <a:pt x="109729" y="56386"/>
                </a:lnTo>
                <a:lnTo>
                  <a:pt x="108599" y="60538"/>
                </a:lnTo>
                <a:lnTo>
                  <a:pt x="107392" y="64586"/>
                </a:lnTo>
                <a:lnTo>
                  <a:pt x="106761" y="66570"/>
                </a:lnTo>
                <a:lnTo>
                  <a:pt x="106111" y="68527"/>
                </a:lnTo>
                <a:lnTo>
                  <a:pt x="105443" y="70455"/>
                </a:lnTo>
                <a:lnTo>
                  <a:pt x="104757" y="72355"/>
                </a:lnTo>
                <a:lnTo>
                  <a:pt x="104053" y="74226"/>
                </a:lnTo>
                <a:lnTo>
                  <a:pt x="103332" y="76067"/>
                </a:lnTo>
                <a:lnTo>
                  <a:pt x="102594" y="77879"/>
                </a:lnTo>
                <a:lnTo>
                  <a:pt x="101839" y="79660"/>
                </a:lnTo>
                <a:lnTo>
                  <a:pt x="101067" y="81409"/>
                </a:lnTo>
                <a:lnTo>
                  <a:pt x="100279" y="83127"/>
                </a:lnTo>
                <a:lnTo>
                  <a:pt x="99475" y="84813"/>
                </a:lnTo>
                <a:lnTo>
                  <a:pt x="98655" y="86466"/>
                </a:lnTo>
                <a:lnTo>
                  <a:pt x="97819" y="88086"/>
                </a:lnTo>
                <a:lnTo>
                  <a:pt x="96968" y="89673"/>
                </a:lnTo>
                <a:lnTo>
                  <a:pt x="96101" y="91225"/>
                </a:lnTo>
                <a:lnTo>
                  <a:pt x="95220" y="92742"/>
                </a:lnTo>
                <a:lnTo>
                  <a:pt x="94324" y="94224"/>
                </a:lnTo>
                <a:lnTo>
                  <a:pt x="93414" y="95671"/>
                </a:lnTo>
                <a:lnTo>
                  <a:pt x="92490" y="97081"/>
                </a:lnTo>
                <a:lnTo>
                  <a:pt x="91551" y="98454"/>
                </a:lnTo>
                <a:lnTo>
                  <a:pt x="90600" y="99790"/>
                </a:lnTo>
                <a:lnTo>
                  <a:pt x="89634" y="101088"/>
                </a:lnTo>
                <a:lnTo>
                  <a:pt x="88656" y="102347"/>
                </a:lnTo>
                <a:lnTo>
                  <a:pt x="87665" y="103568"/>
                </a:lnTo>
                <a:lnTo>
                  <a:pt x="86661" y="104749"/>
                </a:lnTo>
                <a:lnTo>
                  <a:pt x="85645" y="105891"/>
                </a:lnTo>
                <a:lnTo>
                  <a:pt x="84617" y="106991"/>
                </a:lnTo>
                <a:lnTo>
                  <a:pt x="83577" y="108051"/>
                </a:lnTo>
                <a:lnTo>
                  <a:pt x="82525" y="109069"/>
                </a:lnTo>
                <a:lnTo>
                  <a:pt x="81463" y="110046"/>
                </a:lnTo>
                <a:lnTo>
                  <a:pt x="80389" y="110979"/>
                </a:lnTo>
                <a:lnTo>
                  <a:pt x="79304" y="111870"/>
                </a:lnTo>
                <a:lnTo>
                  <a:pt x="78208" y="112717"/>
                </a:lnTo>
                <a:lnTo>
                  <a:pt x="77103" y="113520"/>
                </a:lnTo>
                <a:lnTo>
                  <a:pt x="75987" y="114278"/>
                </a:lnTo>
                <a:lnTo>
                  <a:pt x="74861" y="114992"/>
                </a:lnTo>
                <a:lnTo>
                  <a:pt x="73726" y="115659"/>
                </a:lnTo>
                <a:lnTo>
                  <a:pt x="72581" y="116280"/>
                </a:lnTo>
                <a:lnTo>
                  <a:pt x="71428" y="116855"/>
                </a:lnTo>
                <a:lnTo>
                  <a:pt x="70266" y="117382"/>
                </a:lnTo>
                <a:lnTo>
                  <a:pt x="69095" y="117862"/>
                </a:lnTo>
                <a:lnTo>
                  <a:pt x="67915" y="118293"/>
                </a:lnTo>
                <a:lnTo>
                  <a:pt x="66728" y="118676"/>
                </a:lnTo>
                <a:lnTo>
                  <a:pt x="65533" y="119009"/>
                </a:lnTo>
                <a:lnTo>
                  <a:pt x="64331" y="119292"/>
                </a:lnTo>
                <a:lnTo>
                  <a:pt x="63121" y="119525"/>
                </a:lnTo>
                <a:lnTo>
                  <a:pt x="61904" y="119708"/>
                </a:lnTo>
                <a:lnTo>
                  <a:pt x="60680" y="119838"/>
                </a:lnTo>
                <a:lnTo>
                  <a:pt x="59450" y="119917"/>
                </a:lnTo>
                <a:lnTo>
                  <a:pt x="58214" y="119944"/>
                </a:lnTo>
              </a:path>
            </a:pathLst>
          </a:custGeom>
          <a:noFill/>
          <a:ln w="9525" cap="flat" cmpd="sng">
            <a:solidFill>
              <a:srgbClr val="424242"/>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04" name="Shape 504"/>
          <p:cNvSpPr txBox="1"/>
          <p:nvPr/>
        </p:nvSpPr>
        <p:spPr>
          <a:xfrm>
            <a:off x="7092515" y="1072649"/>
            <a:ext cx="1487600" cy="318400"/>
          </a:xfrm>
          <a:prstGeom prst="rect">
            <a:avLst/>
          </a:prstGeom>
          <a:noFill/>
          <a:ln>
            <a:noFill/>
          </a:ln>
        </p:spPr>
        <p:txBody>
          <a:bodyPr spcFirstLastPara="1" wrap="square" lIns="0" tIns="16933" rIns="0" bIns="0" anchor="t" anchorCtr="0">
            <a:noAutofit/>
          </a:bodyPr>
          <a:lstStyle/>
          <a:p>
            <a:pPr marL="16933"/>
            <a:r>
              <a:rPr lang="en" sz="1867" b="1" dirty="0">
                <a:solidFill>
                  <a:schemeClr val="dk1"/>
                </a:solidFill>
                <a:ea typeface="Arial"/>
                <a:cs typeface="Arial"/>
                <a:sym typeface="Arial"/>
              </a:rPr>
              <a:t>Testing Cycle</a:t>
            </a:r>
            <a:endParaRPr sz="1867" dirty="0">
              <a:solidFill>
                <a:schemeClr val="dk1"/>
              </a:solidFill>
              <a:ea typeface="Arial"/>
              <a:cs typeface="Arial"/>
              <a:sym typeface="Arial"/>
            </a:endParaRPr>
          </a:p>
        </p:txBody>
      </p:sp>
      <p:sp>
        <p:nvSpPr>
          <p:cNvPr id="505" name="Shape 505"/>
          <p:cNvSpPr txBox="1"/>
          <p:nvPr/>
        </p:nvSpPr>
        <p:spPr>
          <a:xfrm>
            <a:off x="4171227" y="3875233"/>
            <a:ext cx="3259600" cy="877200"/>
          </a:xfrm>
          <a:prstGeom prst="rect">
            <a:avLst/>
          </a:prstGeom>
          <a:noFill/>
          <a:ln>
            <a:noFill/>
          </a:ln>
        </p:spPr>
        <p:txBody>
          <a:bodyPr spcFirstLastPara="1" wrap="square" lIns="0" tIns="16933" rIns="0" bIns="0" anchor="t" anchorCtr="0">
            <a:noAutofit/>
          </a:bodyPr>
          <a:lstStyle/>
          <a:p>
            <a:pPr marL="464808" indent="-447875">
              <a:lnSpc>
                <a:spcPct val="118857"/>
              </a:lnSpc>
              <a:buClr>
                <a:schemeClr val="dk1"/>
              </a:buClr>
              <a:buSzPts val="1400"/>
              <a:buFont typeface="Arial"/>
              <a:buChar char="●"/>
            </a:pPr>
            <a:r>
              <a:rPr lang="en" sz="1867" b="1" dirty="0">
                <a:solidFill>
                  <a:schemeClr val="dk1"/>
                </a:solidFill>
                <a:ea typeface="Arial"/>
                <a:cs typeface="Arial"/>
                <a:sym typeface="Arial"/>
              </a:rPr>
              <a:t>Onboard Additional Users</a:t>
            </a:r>
            <a:endParaRPr sz="1867" dirty="0">
              <a:solidFill>
                <a:schemeClr val="dk1"/>
              </a:solidFill>
              <a:ea typeface="Arial"/>
              <a:cs typeface="Arial"/>
              <a:sym typeface="Arial"/>
            </a:endParaRPr>
          </a:p>
          <a:p>
            <a:pPr marL="464808" indent="-447875">
              <a:lnSpc>
                <a:spcPct val="117857"/>
              </a:lnSpc>
              <a:buClr>
                <a:schemeClr val="dk1"/>
              </a:buClr>
              <a:buSzPts val="1400"/>
              <a:buFont typeface="Arial"/>
              <a:buChar char="●"/>
            </a:pPr>
            <a:r>
              <a:rPr lang="en" sz="1867" b="1" dirty="0">
                <a:solidFill>
                  <a:schemeClr val="dk1"/>
                </a:solidFill>
                <a:ea typeface="Arial"/>
                <a:cs typeface="Arial"/>
                <a:sym typeface="Arial"/>
              </a:rPr>
              <a:t>Create New Accounts</a:t>
            </a:r>
            <a:endParaRPr sz="1867" dirty="0">
              <a:solidFill>
                <a:schemeClr val="dk1"/>
              </a:solidFill>
              <a:ea typeface="Arial"/>
              <a:cs typeface="Arial"/>
              <a:sym typeface="Arial"/>
            </a:endParaRPr>
          </a:p>
          <a:p>
            <a:pPr marL="464808" indent="-447875">
              <a:lnSpc>
                <a:spcPct val="118857"/>
              </a:lnSpc>
              <a:buClr>
                <a:schemeClr val="dk1"/>
              </a:buClr>
              <a:buSzPts val="1400"/>
              <a:buFont typeface="Arial"/>
              <a:buChar char="●"/>
            </a:pPr>
            <a:r>
              <a:rPr lang="en" sz="1867" b="1" dirty="0">
                <a:solidFill>
                  <a:schemeClr val="dk1"/>
                </a:solidFill>
                <a:ea typeface="Arial"/>
                <a:cs typeface="Arial"/>
                <a:sym typeface="Arial"/>
              </a:rPr>
              <a:t>Develop New Applications</a:t>
            </a:r>
            <a:endParaRPr sz="1867" dirty="0">
              <a:solidFill>
                <a:schemeClr val="dk1"/>
              </a:solidFill>
              <a:ea typeface="Arial"/>
              <a:cs typeface="Arial"/>
              <a:sym typeface="Arial"/>
            </a:endParaRPr>
          </a:p>
        </p:txBody>
      </p:sp>
      <p:sp>
        <p:nvSpPr>
          <p:cNvPr id="2" name="Footer Placeholder 1"/>
          <p:cNvSpPr>
            <a:spLocks noGrp="1"/>
          </p:cNvSpPr>
          <p:nvPr>
            <p:ph type="ftr" idx="11"/>
          </p:nvPr>
        </p:nvSpPr>
        <p:spPr/>
        <p:txBody>
          <a:bodyPr/>
          <a:lstStyle/>
          <a:p>
            <a:r>
              <a:rPr lang="en-US"/>
              <a:t>Campbell R. Harvey 2018</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1" name="Shape 511"/>
          <p:cNvSpPr txBox="1">
            <a:spLocks noGrp="1"/>
          </p:cNvSpPr>
          <p:nvPr>
            <p:ph type="sldNum" idx="12"/>
          </p:nvPr>
        </p:nvSpPr>
        <p:spPr>
          <a:prstGeom prst="rect">
            <a:avLst/>
          </a:prstGeom>
          <a:noFill/>
          <a:ln>
            <a:noFill/>
          </a:ln>
        </p:spPr>
        <p:txBody>
          <a:bodyPr spcFirstLastPara="1" vert="horz" wrap="square" lIns="0" tIns="4233" rIns="0" bIns="0" rtlCol="0" anchor="ctr" anchorCtr="0">
            <a:noAutofit/>
          </a:bodyPr>
          <a:lstStyle/>
          <a:p>
            <a:pPr marL="33866"/>
            <a:fld id="{00000000-1234-1234-1234-123412341234}" type="slidenum">
              <a:rPr lang="en" i="1">
                <a:solidFill>
                  <a:schemeClr val="lt2"/>
                </a:solidFill>
                <a:latin typeface="Century Schoolbook"/>
                <a:ea typeface="Century Schoolbook"/>
                <a:cs typeface="Century Schoolbook"/>
                <a:sym typeface="Century Schoolbook"/>
              </a:rPr>
              <a:pPr marL="33866"/>
              <a:t>18</a:t>
            </a:fld>
            <a:endParaRPr i="1">
              <a:solidFill>
                <a:schemeClr val="lt2"/>
              </a:solidFill>
              <a:latin typeface="Century Schoolbook"/>
              <a:ea typeface="Century Schoolbook"/>
              <a:cs typeface="Century Schoolbook"/>
              <a:sym typeface="Century Schoolbook"/>
            </a:endParaRPr>
          </a:p>
        </p:txBody>
      </p:sp>
      <p:sp>
        <p:nvSpPr>
          <p:cNvPr id="512" name="Shape 512"/>
          <p:cNvSpPr/>
          <p:nvPr/>
        </p:nvSpPr>
        <p:spPr>
          <a:xfrm>
            <a:off x="369233" y="1487147"/>
            <a:ext cx="2170852" cy="635845"/>
          </a:xfrm>
          <a:custGeom>
            <a:avLst/>
            <a:gdLst/>
            <a:ahLst/>
            <a:cxnLst/>
            <a:rect l="0" t="0" r="0" b="0"/>
            <a:pathLst>
              <a:path w="120000" h="120000" extrusionOk="0">
                <a:moveTo>
                  <a:pt x="102418" y="119877"/>
                </a:moveTo>
                <a:lnTo>
                  <a:pt x="0" y="119877"/>
                </a:lnTo>
                <a:lnTo>
                  <a:pt x="0" y="0"/>
                </a:lnTo>
                <a:lnTo>
                  <a:pt x="102418" y="0"/>
                </a:lnTo>
                <a:lnTo>
                  <a:pt x="119974" y="59938"/>
                </a:lnTo>
                <a:lnTo>
                  <a:pt x="102418" y="119877"/>
                </a:lnTo>
                <a:close/>
              </a:path>
            </a:pathLst>
          </a:custGeom>
          <a:solidFill>
            <a:srgbClr val="7790CD"/>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13" name="Shape 513"/>
          <p:cNvSpPr/>
          <p:nvPr/>
        </p:nvSpPr>
        <p:spPr>
          <a:xfrm>
            <a:off x="369233" y="1487147"/>
            <a:ext cx="2170852" cy="635845"/>
          </a:xfrm>
          <a:custGeom>
            <a:avLst/>
            <a:gdLst/>
            <a:ahLst/>
            <a:cxnLst/>
            <a:rect l="0" t="0" r="0" b="0"/>
            <a:pathLst>
              <a:path w="120000" h="120000" extrusionOk="0">
                <a:moveTo>
                  <a:pt x="0" y="0"/>
                </a:moveTo>
                <a:lnTo>
                  <a:pt x="102418" y="0"/>
                </a:lnTo>
                <a:lnTo>
                  <a:pt x="119974" y="59938"/>
                </a:lnTo>
                <a:lnTo>
                  <a:pt x="102418" y="119877"/>
                </a:lnTo>
                <a:lnTo>
                  <a:pt x="0" y="119877"/>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14" name="Shape 514"/>
          <p:cNvSpPr txBox="1"/>
          <p:nvPr/>
        </p:nvSpPr>
        <p:spPr>
          <a:xfrm>
            <a:off x="650768" y="1659030"/>
            <a:ext cx="1446953" cy="277705"/>
          </a:xfrm>
          <a:prstGeom prst="rect">
            <a:avLst/>
          </a:prstGeom>
          <a:noFill/>
          <a:ln>
            <a:noFill/>
          </a:ln>
        </p:spPr>
        <p:txBody>
          <a:bodyPr spcFirstLastPara="1" wrap="square" lIns="0" tIns="16933" rIns="0" bIns="0" anchor="t" anchorCtr="0">
            <a:noAutofit/>
          </a:bodyPr>
          <a:lstStyle/>
          <a:p>
            <a:pPr marL="16933"/>
            <a:r>
              <a:rPr lang="en" sz="1600" b="1">
                <a:solidFill>
                  <a:srgbClr val="FFFFFF"/>
                </a:solidFill>
                <a:latin typeface="Arial"/>
                <a:ea typeface="Arial"/>
                <a:cs typeface="Arial"/>
                <a:sym typeface="Arial"/>
              </a:rPr>
              <a:t>Create Account</a:t>
            </a:r>
            <a:endParaRPr sz="1600">
              <a:solidFill>
                <a:schemeClr val="dk1"/>
              </a:solidFill>
              <a:latin typeface="Arial"/>
              <a:ea typeface="Arial"/>
              <a:cs typeface="Arial"/>
              <a:sym typeface="Arial"/>
            </a:endParaRPr>
          </a:p>
        </p:txBody>
      </p:sp>
      <p:sp>
        <p:nvSpPr>
          <p:cNvPr id="515" name="Shape 515"/>
          <p:cNvSpPr/>
          <p:nvPr/>
        </p:nvSpPr>
        <p:spPr>
          <a:xfrm>
            <a:off x="2270066" y="1487147"/>
            <a:ext cx="2170852" cy="635845"/>
          </a:xfrm>
          <a:custGeom>
            <a:avLst/>
            <a:gdLst/>
            <a:ahLst/>
            <a:cxnLst/>
            <a:rect l="0" t="0" r="0" b="0"/>
            <a:pathLst>
              <a:path w="120000" h="120000" extrusionOk="0">
                <a:moveTo>
                  <a:pt x="102418" y="119877"/>
                </a:moveTo>
                <a:lnTo>
                  <a:pt x="0" y="119877"/>
                </a:lnTo>
                <a:lnTo>
                  <a:pt x="17556" y="59938"/>
                </a:lnTo>
                <a:lnTo>
                  <a:pt x="0" y="0"/>
                </a:lnTo>
                <a:lnTo>
                  <a:pt x="102418" y="0"/>
                </a:lnTo>
                <a:lnTo>
                  <a:pt x="119974" y="59938"/>
                </a:lnTo>
                <a:lnTo>
                  <a:pt x="102418" y="119877"/>
                </a:lnTo>
                <a:close/>
              </a:path>
            </a:pathLst>
          </a:custGeom>
          <a:solidFill>
            <a:srgbClr val="7790CD"/>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16" name="Shape 516"/>
          <p:cNvSpPr/>
          <p:nvPr/>
        </p:nvSpPr>
        <p:spPr>
          <a:xfrm>
            <a:off x="2270065" y="1487147"/>
            <a:ext cx="2170852" cy="635845"/>
          </a:xfrm>
          <a:custGeom>
            <a:avLst/>
            <a:gdLst/>
            <a:ahLst/>
            <a:cxnLst/>
            <a:rect l="0" t="0" r="0" b="0"/>
            <a:pathLst>
              <a:path w="120000" h="120000" extrusionOk="0">
                <a:moveTo>
                  <a:pt x="0" y="0"/>
                </a:moveTo>
                <a:lnTo>
                  <a:pt x="102418" y="0"/>
                </a:lnTo>
                <a:lnTo>
                  <a:pt x="119974" y="59938"/>
                </a:lnTo>
                <a:lnTo>
                  <a:pt x="102418" y="119877"/>
                </a:lnTo>
                <a:lnTo>
                  <a:pt x="0" y="119877"/>
                </a:lnTo>
                <a:lnTo>
                  <a:pt x="17556" y="59938"/>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17" name="Shape 517"/>
          <p:cNvSpPr txBox="1"/>
          <p:nvPr/>
        </p:nvSpPr>
        <p:spPr>
          <a:xfrm>
            <a:off x="2706497" y="1659030"/>
            <a:ext cx="1295400" cy="277705"/>
          </a:xfrm>
          <a:prstGeom prst="rect">
            <a:avLst/>
          </a:prstGeom>
          <a:noFill/>
          <a:ln>
            <a:noFill/>
          </a:ln>
        </p:spPr>
        <p:txBody>
          <a:bodyPr spcFirstLastPara="1" wrap="square" lIns="0" tIns="16933" rIns="0" bIns="0" anchor="t" anchorCtr="0">
            <a:noAutofit/>
          </a:bodyPr>
          <a:lstStyle/>
          <a:p>
            <a:pPr marL="16933"/>
            <a:r>
              <a:rPr lang="en" sz="1600" b="1">
                <a:solidFill>
                  <a:srgbClr val="FFFFFF"/>
                </a:solidFill>
                <a:latin typeface="Arial"/>
                <a:ea typeface="Arial"/>
                <a:cs typeface="Arial"/>
                <a:sym typeface="Arial"/>
              </a:rPr>
              <a:t>Fund Account</a:t>
            </a:r>
            <a:endParaRPr sz="1600">
              <a:solidFill>
                <a:schemeClr val="dk1"/>
              </a:solidFill>
              <a:latin typeface="Arial"/>
              <a:ea typeface="Arial"/>
              <a:cs typeface="Arial"/>
              <a:sym typeface="Arial"/>
            </a:endParaRPr>
          </a:p>
        </p:txBody>
      </p:sp>
      <p:sp>
        <p:nvSpPr>
          <p:cNvPr id="518" name="Shape 518"/>
          <p:cNvSpPr/>
          <p:nvPr/>
        </p:nvSpPr>
        <p:spPr>
          <a:xfrm>
            <a:off x="4170891" y="1487147"/>
            <a:ext cx="2170852" cy="635845"/>
          </a:xfrm>
          <a:custGeom>
            <a:avLst/>
            <a:gdLst/>
            <a:ahLst/>
            <a:cxnLst/>
            <a:rect l="0" t="0" r="0" b="0"/>
            <a:pathLst>
              <a:path w="120000" h="120000" extrusionOk="0">
                <a:moveTo>
                  <a:pt x="102418" y="119877"/>
                </a:moveTo>
                <a:lnTo>
                  <a:pt x="0" y="119877"/>
                </a:lnTo>
                <a:lnTo>
                  <a:pt x="17556" y="59938"/>
                </a:lnTo>
                <a:lnTo>
                  <a:pt x="0" y="0"/>
                </a:lnTo>
                <a:lnTo>
                  <a:pt x="102418" y="0"/>
                </a:lnTo>
                <a:lnTo>
                  <a:pt x="119974" y="59938"/>
                </a:lnTo>
                <a:lnTo>
                  <a:pt x="102418" y="119877"/>
                </a:lnTo>
                <a:close/>
              </a:path>
            </a:pathLst>
          </a:custGeom>
          <a:solidFill>
            <a:srgbClr val="212D74"/>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19" name="Shape 519"/>
          <p:cNvSpPr/>
          <p:nvPr/>
        </p:nvSpPr>
        <p:spPr>
          <a:xfrm>
            <a:off x="4170891" y="1487147"/>
            <a:ext cx="2170852" cy="635845"/>
          </a:xfrm>
          <a:custGeom>
            <a:avLst/>
            <a:gdLst/>
            <a:ahLst/>
            <a:cxnLst/>
            <a:rect l="0" t="0" r="0" b="0"/>
            <a:pathLst>
              <a:path w="120000" h="120000" extrusionOk="0">
                <a:moveTo>
                  <a:pt x="0" y="0"/>
                </a:moveTo>
                <a:lnTo>
                  <a:pt x="102418" y="0"/>
                </a:lnTo>
                <a:lnTo>
                  <a:pt x="119974" y="59938"/>
                </a:lnTo>
                <a:lnTo>
                  <a:pt x="102418" y="119877"/>
                </a:lnTo>
                <a:lnTo>
                  <a:pt x="0" y="119877"/>
                </a:lnTo>
                <a:lnTo>
                  <a:pt x="17556" y="59938"/>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20" name="Shape 520"/>
          <p:cNvSpPr txBox="1"/>
          <p:nvPr/>
        </p:nvSpPr>
        <p:spPr>
          <a:xfrm>
            <a:off x="4870368" y="1659033"/>
            <a:ext cx="925600" cy="277600"/>
          </a:xfrm>
          <a:prstGeom prst="rect">
            <a:avLst/>
          </a:prstGeom>
          <a:noFill/>
          <a:ln>
            <a:noFill/>
          </a:ln>
        </p:spPr>
        <p:txBody>
          <a:bodyPr spcFirstLastPara="1" wrap="square" lIns="0" tIns="16933" rIns="0" bIns="0" anchor="t" anchorCtr="0">
            <a:noAutofit/>
          </a:bodyPr>
          <a:lstStyle/>
          <a:p>
            <a:pPr marL="16933"/>
            <a:r>
              <a:rPr lang="en" sz="1600" b="1">
                <a:solidFill>
                  <a:srgbClr val="FFFFFF"/>
                </a:solidFill>
                <a:latin typeface="Arial"/>
                <a:ea typeface="Arial"/>
                <a:cs typeface="Arial"/>
                <a:sym typeface="Arial"/>
              </a:rPr>
              <a:t>Develop</a:t>
            </a:r>
            <a:endParaRPr sz="1600">
              <a:solidFill>
                <a:schemeClr val="dk1"/>
              </a:solidFill>
              <a:latin typeface="Arial"/>
              <a:ea typeface="Arial"/>
              <a:cs typeface="Arial"/>
              <a:sym typeface="Arial"/>
            </a:endParaRPr>
          </a:p>
        </p:txBody>
      </p:sp>
      <p:sp>
        <p:nvSpPr>
          <p:cNvPr id="521" name="Shape 521"/>
          <p:cNvSpPr/>
          <p:nvPr/>
        </p:nvSpPr>
        <p:spPr>
          <a:xfrm>
            <a:off x="6071722" y="1487147"/>
            <a:ext cx="2170852" cy="635845"/>
          </a:xfrm>
          <a:custGeom>
            <a:avLst/>
            <a:gdLst/>
            <a:ahLst/>
            <a:cxnLst/>
            <a:rect l="0" t="0" r="0" b="0"/>
            <a:pathLst>
              <a:path w="120000" h="120000" extrusionOk="0">
                <a:moveTo>
                  <a:pt x="102418" y="119877"/>
                </a:moveTo>
                <a:lnTo>
                  <a:pt x="0" y="119877"/>
                </a:lnTo>
                <a:lnTo>
                  <a:pt x="17556" y="59938"/>
                </a:lnTo>
                <a:lnTo>
                  <a:pt x="0" y="0"/>
                </a:lnTo>
                <a:lnTo>
                  <a:pt x="102418" y="0"/>
                </a:lnTo>
                <a:lnTo>
                  <a:pt x="119974" y="59938"/>
                </a:lnTo>
                <a:lnTo>
                  <a:pt x="102418" y="119877"/>
                </a:lnTo>
                <a:close/>
              </a:path>
            </a:pathLst>
          </a:custGeom>
          <a:solidFill>
            <a:srgbClr val="212D74"/>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22" name="Shape 522"/>
          <p:cNvSpPr/>
          <p:nvPr/>
        </p:nvSpPr>
        <p:spPr>
          <a:xfrm>
            <a:off x="6071721" y="1487147"/>
            <a:ext cx="2170852" cy="635845"/>
          </a:xfrm>
          <a:custGeom>
            <a:avLst/>
            <a:gdLst/>
            <a:ahLst/>
            <a:cxnLst/>
            <a:rect l="0" t="0" r="0" b="0"/>
            <a:pathLst>
              <a:path w="120000" h="120000" extrusionOk="0">
                <a:moveTo>
                  <a:pt x="0" y="0"/>
                </a:moveTo>
                <a:lnTo>
                  <a:pt x="102418" y="0"/>
                </a:lnTo>
                <a:lnTo>
                  <a:pt x="119974" y="59938"/>
                </a:lnTo>
                <a:lnTo>
                  <a:pt x="102418" y="119877"/>
                </a:lnTo>
                <a:lnTo>
                  <a:pt x="0" y="119877"/>
                </a:lnTo>
                <a:lnTo>
                  <a:pt x="17556" y="59938"/>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23" name="Shape 523"/>
          <p:cNvSpPr txBox="1"/>
          <p:nvPr/>
        </p:nvSpPr>
        <p:spPr>
          <a:xfrm>
            <a:off x="6762136" y="1659032"/>
            <a:ext cx="925600" cy="277600"/>
          </a:xfrm>
          <a:prstGeom prst="rect">
            <a:avLst/>
          </a:prstGeom>
          <a:noFill/>
          <a:ln>
            <a:noFill/>
          </a:ln>
        </p:spPr>
        <p:txBody>
          <a:bodyPr spcFirstLastPara="1" wrap="square" lIns="0" tIns="16933" rIns="0" bIns="0" anchor="t" anchorCtr="0">
            <a:noAutofit/>
          </a:bodyPr>
          <a:lstStyle/>
          <a:p>
            <a:pPr marL="16933"/>
            <a:r>
              <a:rPr lang="en" sz="1600" b="1">
                <a:solidFill>
                  <a:srgbClr val="FFFFFF"/>
                </a:solidFill>
                <a:latin typeface="Arial"/>
                <a:ea typeface="Arial"/>
                <a:cs typeface="Arial"/>
                <a:sym typeface="Arial"/>
              </a:rPr>
              <a:t>Compile</a:t>
            </a:r>
            <a:endParaRPr sz="1600">
              <a:solidFill>
                <a:schemeClr val="dk1"/>
              </a:solidFill>
              <a:latin typeface="Arial"/>
              <a:ea typeface="Arial"/>
              <a:cs typeface="Arial"/>
              <a:sym typeface="Arial"/>
            </a:endParaRPr>
          </a:p>
        </p:txBody>
      </p:sp>
      <p:sp>
        <p:nvSpPr>
          <p:cNvPr id="524" name="Shape 524"/>
          <p:cNvSpPr/>
          <p:nvPr/>
        </p:nvSpPr>
        <p:spPr>
          <a:xfrm>
            <a:off x="7972550" y="1487147"/>
            <a:ext cx="2170852" cy="635845"/>
          </a:xfrm>
          <a:custGeom>
            <a:avLst/>
            <a:gdLst/>
            <a:ahLst/>
            <a:cxnLst/>
            <a:rect l="0" t="0" r="0" b="0"/>
            <a:pathLst>
              <a:path w="120000" h="120000" extrusionOk="0">
                <a:moveTo>
                  <a:pt x="102418" y="119877"/>
                </a:moveTo>
                <a:lnTo>
                  <a:pt x="0" y="119877"/>
                </a:lnTo>
                <a:lnTo>
                  <a:pt x="17556" y="59938"/>
                </a:lnTo>
                <a:lnTo>
                  <a:pt x="0" y="0"/>
                </a:lnTo>
                <a:lnTo>
                  <a:pt x="102418" y="0"/>
                </a:lnTo>
                <a:lnTo>
                  <a:pt x="119974" y="59938"/>
                </a:lnTo>
                <a:lnTo>
                  <a:pt x="102418" y="119877"/>
                </a:lnTo>
                <a:close/>
              </a:path>
            </a:pathLst>
          </a:custGeom>
          <a:solidFill>
            <a:srgbClr val="212D74"/>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25" name="Shape 525"/>
          <p:cNvSpPr/>
          <p:nvPr/>
        </p:nvSpPr>
        <p:spPr>
          <a:xfrm>
            <a:off x="7972550" y="1487147"/>
            <a:ext cx="2170852" cy="635845"/>
          </a:xfrm>
          <a:custGeom>
            <a:avLst/>
            <a:gdLst/>
            <a:ahLst/>
            <a:cxnLst/>
            <a:rect l="0" t="0" r="0" b="0"/>
            <a:pathLst>
              <a:path w="120000" h="120000" extrusionOk="0">
                <a:moveTo>
                  <a:pt x="0" y="0"/>
                </a:moveTo>
                <a:lnTo>
                  <a:pt x="102418" y="0"/>
                </a:lnTo>
                <a:lnTo>
                  <a:pt x="119974" y="59938"/>
                </a:lnTo>
                <a:lnTo>
                  <a:pt x="102418" y="119877"/>
                </a:lnTo>
                <a:lnTo>
                  <a:pt x="0" y="119877"/>
                </a:lnTo>
                <a:lnTo>
                  <a:pt x="17556" y="59938"/>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26" name="Shape 526"/>
          <p:cNvSpPr txBox="1"/>
          <p:nvPr/>
        </p:nvSpPr>
        <p:spPr>
          <a:xfrm>
            <a:off x="8405728" y="1659030"/>
            <a:ext cx="1302173" cy="277705"/>
          </a:xfrm>
          <a:prstGeom prst="rect">
            <a:avLst/>
          </a:prstGeom>
          <a:noFill/>
          <a:ln>
            <a:noFill/>
          </a:ln>
        </p:spPr>
        <p:txBody>
          <a:bodyPr spcFirstLastPara="1" wrap="square" lIns="0" tIns="16933" rIns="0" bIns="0" anchor="t" anchorCtr="0">
            <a:noAutofit/>
          </a:bodyPr>
          <a:lstStyle/>
          <a:p>
            <a:pPr marL="16933"/>
            <a:r>
              <a:rPr lang="en" sz="1600" b="1">
                <a:solidFill>
                  <a:srgbClr val="FFFFFF"/>
                </a:solidFill>
                <a:latin typeface="Arial"/>
                <a:ea typeface="Arial"/>
                <a:cs typeface="Arial"/>
                <a:sym typeface="Arial"/>
              </a:rPr>
              <a:t>Sign &amp; Deploy</a:t>
            </a:r>
            <a:endParaRPr sz="1600">
              <a:solidFill>
                <a:schemeClr val="dk1"/>
              </a:solidFill>
              <a:latin typeface="Arial"/>
              <a:ea typeface="Arial"/>
              <a:cs typeface="Arial"/>
              <a:sym typeface="Arial"/>
            </a:endParaRPr>
          </a:p>
        </p:txBody>
      </p:sp>
      <p:sp>
        <p:nvSpPr>
          <p:cNvPr id="527" name="Shape 527"/>
          <p:cNvSpPr/>
          <p:nvPr/>
        </p:nvSpPr>
        <p:spPr>
          <a:xfrm>
            <a:off x="9873381" y="1487147"/>
            <a:ext cx="2170852" cy="635845"/>
          </a:xfrm>
          <a:custGeom>
            <a:avLst/>
            <a:gdLst/>
            <a:ahLst/>
            <a:cxnLst/>
            <a:rect l="0" t="0" r="0" b="0"/>
            <a:pathLst>
              <a:path w="120000" h="120000" extrusionOk="0">
                <a:moveTo>
                  <a:pt x="102418" y="119877"/>
                </a:moveTo>
                <a:lnTo>
                  <a:pt x="0" y="119877"/>
                </a:lnTo>
                <a:lnTo>
                  <a:pt x="17556" y="59938"/>
                </a:lnTo>
                <a:lnTo>
                  <a:pt x="0" y="0"/>
                </a:lnTo>
                <a:lnTo>
                  <a:pt x="102418" y="0"/>
                </a:lnTo>
                <a:lnTo>
                  <a:pt x="119974" y="59938"/>
                </a:lnTo>
                <a:lnTo>
                  <a:pt x="102418" y="119877"/>
                </a:lnTo>
                <a:close/>
              </a:path>
            </a:pathLst>
          </a:custGeom>
          <a:solidFill>
            <a:srgbClr val="212D74"/>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28" name="Shape 528"/>
          <p:cNvSpPr/>
          <p:nvPr/>
        </p:nvSpPr>
        <p:spPr>
          <a:xfrm>
            <a:off x="9873379" y="1487147"/>
            <a:ext cx="2170852" cy="635845"/>
          </a:xfrm>
          <a:custGeom>
            <a:avLst/>
            <a:gdLst/>
            <a:ahLst/>
            <a:cxnLst/>
            <a:rect l="0" t="0" r="0" b="0"/>
            <a:pathLst>
              <a:path w="120000" h="120000" extrusionOk="0">
                <a:moveTo>
                  <a:pt x="0" y="0"/>
                </a:moveTo>
                <a:lnTo>
                  <a:pt x="102418" y="0"/>
                </a:lnTo>
                <a:lnTo>
                  <a:pt x="119974" y="59938"/>
                </a:lnTo>
                <a:lnTo>
                  <a:pt x="102418" y="119877"/>
                </a:lnTo>
                <a:lnTo>
                  <a:pt x="0" y="119877"/>
                </a:lnTo>
                <a:lnTo>
                  <a:pt x="17556" y="59938"/>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29" name="Shape 529"/>
          <p:cNvSpPr txBox="1"/>
          <p:nvPr/>
        </p:nvSpPr>
        <p:spPr>
          <a:xfrm>
            <a:off x="10495064" y="1538368"/>
            <a:ext cx="1225200" cy="398400"/>
          </a:xfrm>
          <a:prstGeom prst="rect">
            <a:avLst/>
          </a:prstGeom>
          <a:noFill/>
          <a:ln>
            <a:noFill/>
          </a:ln>
        </p:spPr>
        <p:txBody>
          <a:bodyPr spcFirstLastPara="1" wrap="square" lIns="0" tIns="27067" rIns="0" bIns="0" anchor="t" anchorCtr="0">
            <a:noAutofit/>
          </a:bodyPr>
          <a:lstStyle/>
          <a:p>
            <a:pPr marL="259074" marR="6773" indent="-242987">
              <a:lnSpc>
                <a:spcPct val="118333"/>
              </a:lnSpc>
            </a:pPr>
            <a:r>
              <a:rPr lang="en" sz="1600" b="1">
                <a:solidFill>
                  <a:srgbClr val="FFFFFF"/>
                </a:solidFill>
                <a:latin typeface="Arial"/>
                <a:ea typeface="Arial"/>
                <a:cs typeface="Arial"/>
                <a:sym typeface="Arial"/>
              </a:rPr>
              <a:t>Interact &amp;  Test</a:t>
            </a:r>
            <a:endParaRPr sz="1600">
              <a:solidFill>
                <a:schemeClr val="dk1"/>
              </a:solidFill>
              <a:latin typeface="Arial"/>
              <a:ea typeface="Arial"/>
              <a:cs typeface="Arial"/>
              <a:sym typeface="Arial"/>
            </a:endParaRPr>
          </a:p>
        </p:txBody>
      </p:sp>
      <p:sp>
        <p:nvSpPr>
          <p:cNvPr id="530" name="Shape 530"/>
          <p:cNvSpPr/>
          <p:nvPr/>
        </p:nvSpPr>
        <p:spPr>
          <a:xfrm>
            <a:off x="166999" y="974431"/>
            <a:ext cx="2380827" cy="1606127"/>
          </a:xfrm>
          <a:custGeom>
            <a:avLst/>
            <a:gdLst/>
            <a:ahLst/>
            <a:cxnLst/>
            <a:rect l="0" t="0" r="0" b="0"/>
            <a:pathLst>
              <a:path w="120000" h="120000" extrusionOk="0">
                <a:moveTo>
                  <a:pt x="0" y="59995"/>
                </a:moveTo>
                <a:lnTo>
                  <a:pt x="118" y="56200"/>
                </a:lnTo>
                <a:lnTo>
                  <a:pt x="467" y="52469"/>
                </a:lnTo>
                <a:lnTo>
                  <a:pt x="1832" y="45222"/>
                </a:lnTo>
                <a:lnTo>
                  <a:pt x="2833" y="41721"/>
                </a:lnTo>
                <a:lnTo>
                  <a:pt x="4037" y="38311"/>
                </a:lnTo>
                <a:lnTo>
                  <a:pt x="5438" y="34998"/>
                </a:lnTo>
                <a:lnTo>
                  <a:pt x="7028" y="31791"/>
                </a:lnTo>
                <a:lnTo>
                  <a:pt x="8800" y="28695"/>
                </a:lnTo>
                <a:lnTo>
                  <a:pt x="10747" y="25718"/>
                </a:lnTo>
                <a:lnTo>
                  <a:pt x="12863" y="22867"/>
                </a:lnTo>
                <a:lnTo>
                  <a:pt x="15139" y="20149"/>
                </a:lnTo>
                <a:lnTo>
                  <a:pt x="17570" y="17572"/>
                </a:lnTo>
                <a:lnTo>
                  <a:pt x="20147" y="15141"/>
                </a:lnTo>
                <a:lnTo>
                  <a:pt x="22865" y="12864"/>
                </a:lnTo>
                <a:lnTo>
                  <a:pt x="25715" y="10749"/>
                </a:lnTo>
                <a:lnTo>
                  <a:pt x="28692" y="8801"/>
                </a:lnTo>
                <a:lnTo>
                  <a:pt x="31787" y="7029"/>
                </a:lnTo>
                <a:lnTo>
                  <a:pt x="34995" y="5439"/>
                </a:lnTo>
                <a:lnTo>
                  <a:pt x="38307" y="4038"/>
                </a:lnTo>
                <a:lnTo>
                  <a:pt x="41717" y="2833"/>
                </a:lnTo>
                <a:lnTo>
                  <a:pt x="45218" y="1832"/>
                </a:lnTo>
                <a:lnTo>
                  <a:pt x="48802" y="1041"/>
                </a:lnTo>
                <a:lnTo>
                  <a:pt x="52464" y="467"/>
                </a:lnTo>
                <a:lnTo>
                  <a:pt x="56195" y="117"/>
                </a:lnTo>
                <a:lnTo>
                  <a:pt x="59989" y="0"/>
                </a:lnTo>
                <a:lnTo>
                  <a:pt x="63782" y="117"/>
                </a:lnTo>
                <a:lnTo>
                  <a:pt x="67514" y="467"/>
                </a:lnTo>
                <a:lnTo>
                  <a:pt x="71175" y="1041"/>
                </a:lnTo>
                <a:lnTo>
                  <a:pt x="74759" y="1832"/>
                </a:lnTo>
                <a:lnTo>
                  <a:pt x="78260" y="2833"/>
                </a:lnTo>
                <a:lnTo>
                  <a:pt x="81670" y="4038"/>
                </a:lnTo>
                <a:lnTo>
                  <a:pt x="84982" y="5439"/>
                </a:lnTo>
                <a:lnTo>
                  <a:pt x="88190" y="7029"/>
                </a:lnTo>
                <a:lnTo>
                  <a:pt x="91285" y="8801"/>
                </a:lnTo>
                <a:lnTo>
                  <a:pt x="94262" y="10749"/>
                </a:lnTo>
                <a:lnTo>
                  <a:pt x="97112" y="12864"/>
                </a:lnTo>
                <a:lnTo>
                  <a:pt x="99830" y="15141"/>
                </a:lnTo>
                <a:lnTo>
                  <a:pt x="102407" y="17572"/>
                </a:lnTo>
                <a:lnTo>
                  <a:pt x="104838" y="20149"/>
                </a:lnTo>
                <a:lnTo>
                  <a:pt x="107114" y="22867"/>
                </a:lnTo>
                <a:lnTo>
                  <a:pt x="109230" y="25718"/>
                </a:lnTo>
                <a:lnTo>
                  <a:pt x="111177" y="28695"/>
                </a:lnTo>
                <a:lnTo>
                  <a:pt x="112949" y="31791"/>
                </a:lnTo>
                <a:lnTo>
                  <a:pt x="114539" y="34998"/>
                </a:lnTo>
                <a:lnTo>
                  <a:pt x="115940" y="38311"/>
                </a:lnTo>
                <a:lnTo>
                  <a:pt x="117144" y="41721"/>
                </a:lnTo>
                <a:lnTo>
                  <a:pt x="118146" y="45222"/>
                </a:lnTo>
                <a:lnTo>
                  <a:pt x="119510" y="52469"/>
                </a:lnTo>
                <a:lnTo>
                  <a:pt x="119978" y="59995"/>
                </a:lnTo>
                <a:lnTo>
                  <a:pt x="119860" y="63789"/>
                </a:lnTo>
                <a:lnTo>
                  <a:pt x="118937" y="71182"/>
                </a:lnTo>
                <a:lnTo>
                  <a:pt x="117144" y="78268"/>
                </a:lnTo>
                <a:lnTo>
                  <a:pt x="115940" y="81678"/>
                </a:lnTo>
                <a:lnTo>
                  <a:pt x="114539" y="84991"/>
                </a:lnTo>
                <a:lnTo>
                  <a:pt x="112949" y="88199"/>
                </a:lnTo>
                <a:lnTo>
                  <a:pt x="111177" y="91294"/>
                </a:lnTo>
                <a:lnTo>
                  <a:pt x="109230" y="94271"/>
                </a:lnTo>
                <a:lnTo>
                  <a:pt x="107114" y="97122"/>
                </a:lnTo>
                <a:lnTo>
                  <a:pt x="104838" y="99840"/>
                </a:lnTo>
                <a:lnTo>
                  <a:pt x="102407" y="102418"/>
                </a:lnTo>
                <a:lnTo>
                  <a:pt x="99830" y="104848"/>
                </a:lnTo>
                <a:lnTo>
                  <a:pt x="97112" y="107125"/>
                </a:lnTo>
                <a:lnTo>
                  <a:pt x="94262" y="109241"/>
                </a:lnTo>
                <a:lnTo>
                  <a:pt x="91285" y="111188"/>
                </a:lnTo>
                <a:lnTo>
                  <a:pt x="88190" y="112960"/>
                </a:lnTo>
                <a:lnTo>
                  <a:pt x="84982" y="114550"/>
                </a:lnTo>
                <a:lnTo>
                  <a:pt x="81670" y="115951"/>
                </a:lnTo>
                <a:lnTo>
                  <a:pt x="78260" y="117156"/>
                </a:lnTo>
                <a:lnTo>
                  <a:pt x="74759" y="118157"/>
                </a:lnTo>
                <a:lnTo>
                  <a:pt x="71175" y="118949"/>
                </a:lnTo>
                <a:lnTo>
                  <a:pt x="67514" y="119522"/>
                </a:lnTo>
                <a:lnTo>
                  <a:pt x="63782" y="119872"/>
                </a:lnTo>
                <a:lnTo>
                  <a:pt x="59989" y="119990"/>
                </a:lnTo>
                <a:lnTo>
                  <a:pt x="56195" y="119872"/>
                </a:lnTo>
                <a:lnTo>
                  <a:pt x="52464" y="119522"/>
                </a:lnTo>
                <a:lnTo>
                  <a:pt x="48802" y="118949"/>
                </a:lnTo>
                <a:lnTo>
                  <a:pt x="45218" y="118157"/>
                </a:lnTo>
                <a:lnTo>
                  <a:pt x="41717" y="117156"/>
                </a:lnTo>
                <a:lnTo>
                  <a:pt x="38307" y="115951"/>
                </a:lnTo>
                <a:lnTo>
                  <a:pt x="34995" y="114550"/>
                </a:lnTo>
                <a:lnTo>
                  <a:pt x="31787" y="112960"/>
                </a:lnTo>
                <a:lnTo>
                  <a:pt x="28692" y="111188"/>
                </a:lnTo>
                <a:lnTo>
                  <a:pt x="25715" y="109241"/>
                </a:lnTo>
                <a:lnTo>
                  <a:pt x="22865" y="107125"/>
                </a:lnTo>
                <a:lnTo>
                  <a:pt x="20147" y="104848"/>
                </a:lnTo>
                <a:lnTo>
                  <a:pt x="17570" y="102418"/>
                </a:lnTo>
                <a:lnTo>
                  <a:pt x="15139" y="99840"/>
                </a:lnTo>
                <a:lnTo>
                  <a:pt x="12863" y="97122"/>
                </a:lnTo>
                <a:lnTo>
                  <a:pt x="10747" y="94271"/>
                </a:lnTo>
                <a:lnTo>
                  <a:pt x="8800" y="91294"/>
                </a:lnTo>
                <a:lnTo>
                  <a:pt x="7028" y="88199"/>
                </a:lnTo>
                <a:lnTo>
                  <a:pt x="5438" y="84991"/>
                </a:lnTo>
                <a:lnTo>
                  <a:pt x="4037" y="81678"/>
                </a:lnTo>
                <a:lnTo>
                  <a:pt x="2833" y="78268"/>
                </a:lnTo>
                <a:lnTo>
                  <a:pt x="1832" y="74767"/>
                </a:lnTo>
                <a:lnTo>
                  <a:pt x="467" y="67520"/>
                </a:lnTo>
                <a:lnTo>
                  <a:pt x="118" y="63789"/>
                </a:lnTo>
                <a:lnTo>
                  <a:pt x="0" y="59995"/>
                </a:lnTo>
                <a:close/>
              </a:path>
            </a:pathLst>
          </a:custGeom>
          <a:noFill/>
          <a:ln w="38075" cap="flat" cmpd="sng">
            <a:solidFill>
              <a:srgbClr val="FF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31" name="Shape 531"/>
          <p:cNvSpPr txBox="1"/>
          <p:nvPr/>
        </p:nvSpPr>
        <p:spPr>
          <a:xfrm>
            <a:off x="572297" y="2722452"/>
            <a:ext cx="11335223" cy="3600873"/>
          </a:xfrm>
          <a:prstGeom prst="rect">
            <a:avLst/>
          </a:prstGeom>
          <a:noFill/>
          <a:ln>
            <a:noFill/>
          </a:ln>
        </p:spPr>
        <p:txBody>
          <a:bodyPr spcFirstLastPara="1" wrap="square" lIns="0" tIns="88033" rIns="0" bIns="0" anchor="t" anchorCtr="0">
            <a:noAutofit/>
          </a:bodyPr>
          <a:lstStyle/>
          <a:p>
            <a:pPr marL="626518" indent="-609585">
              <a:buClr>
                <a:srgbClr val="0000FF"/>
              </a:buClr>
              <a:buSzPts val="2400"/>
              <a:buFont typeface="Arial" panose="020B0604020202020204" pitchFamily="34" charset="0"/>
              <a:buChar char="•"/>
            </a:pPr>
            <a:r>
              <a:rPr lang="en" sz="3733" dirty="0">
                <a:solidFill>
                  <a:schemeClr val="dk1"/>
                </a:solidFill>
                <a:ea typeface="Trebuchet MS"/>
                <a:cs typeface="Trebuchet MS"/>
                <a:sym typeface="Trebuchet MS"/>
              </a:rPr>
              <a:t>Programmatically: Go, Python, C++, </a:t>
            </a:r>
            <a:r>
              <a:rPr lang="en" sz="3733" dirty="0">
                <a:solidFill>
                  <a:schemeClr val="dk1"/>
                </a:solidFill>
                <a:sym typeface="Arial"/>
              </a:rPr>
              <a:t>JavaScript</a:t>
            </a:r>
            <a:r>
              <a:rPr lang="en" sz="3733" dirty="0">
                <a:solidFill>
                  <a:schemeClr val="dk1"/>
                </a:solidFill>
                <a:ea typeface="Trebuchet MS"/>
                <a:cs typeface="Trebuchet MS"/>
                <a:sym typeface="Trebuchet MS"/>
              </a:rPr>
              <a:t>, Haskell</a:t>
            </a:r>
            <a:endParaRPr sz="3733" dirty="0">
              <a:solidFill>
                <a:schemeClr val="dk1"/>
              </a:solidFill>
              <a:ea typeface="Trebuchet MS"/>
              <a:cs typeface="Trebuchet MS"/>
              <a:sym typeface="Trebuchet MS"/>
            </a:endParaRPr>
          </a:p>
          <a:p>
            <a:pPr marL="626518" indent="-609585">
              <a:spcBef>
                <a:spcPts val="560"/>
              </a:spcBef>
              <a:buClr>
                <a:srgbClr val="0000FF"/>
              </a:buClr>
              <a:buSzPts val="2400"/>
              <a:buFont typeface="Arial" panose="020B0604020202020204" pitchFamily="34" charset="0"/>
              <a:buChar char="•"/>
            </a:pPr>
            <a:r>
              <a:rPr lang="en" sz="3733" dirty="0">
                <a:solidFill>
                  <a:schemeClr val="dk1"/>
                </a:solidFill>
                <a:ea typeface="Trebuchet MS"/>
                <a:cs typeface="Trebuchet MS"/>
                <a:sym typeface="Trebuchet MS"/>
              </a:rPr>
              <a:t>Tools</a:t>
            </a:r>
            <a:endParaRPr sz="3733" dirty="0">
              <a:solidFill>
                <a:schemeClr val="dk1"/>
              </a:solidFill>
              <a:ea typeface="Trebuchet MS"/>
              <a:cs typeface="Trebuchet MS"/>
              <a:sym typeface="Trebuchet MS"/>
            </a:endParaRPr>
          </a:p>
          <a:p>
            <a:pPr marL="1175989" lvl="1" indent="-508833">
              <a:spcBef>
                <a:spcPts val="579"/>
              </a:spcBef>
              <a:buClr>
                <a:srgbClr val="0000FF"/>
              </a:buClr>
              <a:buSzPts val="2000"/>
              <a:buFont typeface="Wingdings" panose="05000000000000000000" pitchFamily="2" charset="2"/>
              <a:buChar char="§"/>
            </a:pPr>
            <a:r>
              <a:rPr lang="en" sz="3200" dirty="0">
                <a:solidFill>
                  <a:schemeClr val="dk1"/>
                </a:solidFill>
                <a:ea typeface="Trebuchet MS"/>
                <a:cs typeface="Trebuchet MS"/>
                <a:sym typeface="Trebuchet MS"/>
              </a:rPr>
              <a:t>MyEtherWallet.com</a:t>
            </a:r>
            <a:endParaRPr sz="3200" dirty="0">
              <a:solidFill>
                <a:schemeClr val="dk1"/>
              </a:solidFill>
              <a:ea typeface="Trebuchet MS"/>
              <a:cs typeface="Trebuchet MS"/>
              <a:sym typeface="Trebuchet MS"/>
            </a:endParaRPr>
          </a:p>
          <a:p>
            <a:pPr marL="1175989" lvl="1" indent="-508833">
              <a:spcBef>
                <a:spcPts val="500"/>
              </a:spcBef>
              <a:buClr>
                <a:srgbClr val="0000FF"/>
              </a:buClr>
              <a:buSzPts val="2000"/>
              <a:buFont typeface="Wingdings" panose="05000000000000000000" pitchFamily="2" charset="2"/>
              <a:buChar char="§"/>
            </a:pPr>
            <a:r>
              <a:rPr lang="en" sz="3200" dirty="0">
                <a:solidFill>
                  <a:schemeClr val="dk1"/>
                </a:solidFill>
                <a:ea typeface="Trebuchet MS"/>
                <a:cs typeface="Trebuchet MS"/>
                <a:sym typeface="Trebuchet MS"/>
              </a:rPr>
              <a:t>MetaMask</a:t>
            </a:r>
            <a:endParaRPr sz="3200" dirty="0">
              <a:solidFill>
                <a:schemeClr val="dk1"/>
              </a:solidFill>
              <a:ea typeface="Trebuchet MS"/>
              <a:cs typeface="Trebuchet MS"/>
              <a:sym typeface="Trebuchet MS"/>
            </a:endParaRPr>
          </a:p>
          <a:p>
            <a:pPr marL="1175989" lvl="1" indent="-508833">
              <a:spcBef>
                <a:spcPts val="500"/>
              </a:spcBef>
              <a:buClr>
                <a:srgbClr val="0000FF"/>
              </a:buClr>
              <a:buSzPts val="2000"/>
              <a:buFont typeface="Wingdings" panose="05000000000000000000" pitchFamily="2" charset="2"/>
              <a:buChar char="§"/>
            </a:pPr>
            <a:r>
              <a:rPr lang="en" sz="3200" dirty="0">
                <a:solidFill>
                  <a:schemeClr val="dk1"/>
                </a:solidFill>
                <a:ea typeface="Trebuchet MS"/>
                <a:cs typeface="Trebuchet MS"/>
                <a:sym typeface="Trebuchet MS"/>
              </a:rPr>
              <a:t>TestRPC</a:t>
            </a:r>
            <a:endParaRPr sz="3200" dirty="0">
              <a:solidFill>
                <a:schemeClr val="dk1"/>
              </a:solidFill>
              <a:ea typeface="Trebuchet MS"/>
              <a:cs typeface="Trebuchet MS"/>
              <a:sym typeface="Trebuchet MS"/>
            </a:endParaRPr>
          </a:p>
          <a:p>
            <a:pPr marL="1175989" lvl="1" indent="-508833">
              <a:spcBef>
                <a:spcPts val="500"/>
              </a:spcBef>
              <a:buClr>
                <a:srgbClr val="0000FF"/>
              </a:buClr>
              <a:buSzPts val="2000"/>
              <a:buFont typeface="Wingdings" panose="05000000000000000000" pitchFamily="2" charset="2"/>
              <a:buChar char="§"/>
            </a:pPr>
            <a:r>
              <a:rPr lang="en" sz="3200" dirty="0">
                <a:solidFill>
                  <a:schemeClr val="dk1"/>
                </a:solidFill>
                <a:ea typeface="Trebuchet MS"/>
                <a:cs typeface="Trebuchet MS"/>
                <a:sym typeface="Trebuchet MS"/>
              </a:rPr>
              <a:t>Many other websites</a:t>
            </a:r>
            <a:endParaRPr sz="3200" dirty="0">
              <a:solidFill>
                <a:schemeClr val="dk1"/>
              </a:solidFill>
              <a:ea typeface="Trebuchet MS"/>
              <a:cs typeface="Trebuchet MS"/>
              <a:sym typeface="Trebuchet MS"/>
            </a:endParaRPr>
          </a:p>
        </p:txBody>
      </p:sp>
      <p:sp>
        <p:nvSpPr>
          <p:cNvPr id="2" name="Footer Placeholder 1"/>
          <p:cNvSpPr>
            <a:spLocks noGrp="1"/>
          </p:cNvSpPr>
          <p:nvPr>
            <p:ph type="ftr" idx="11"/>
          </p:nvPr>
        </p:nvSpPr>
        <p:spPr/>
        <p:txBody>
          <a:bodyPr/>
          <a:lstStyle/>
          <a:p>
            <a:r>
              <a:rPr lang="en-US"/>
              <a:t>Campbell R. Harvey 2018</a:t>
            </a:r>
            <a:endParaRPr lang="en-US" dirty="0"/>
          </a:p>
        </p:txBody>
      </p:sp>
      <p:sp>
        <p:nvSpPr>
          <p:cNvPr id="26" name="Shape 478"/>
          <p:cNvSpPr txBox="1">
            <a:spLocks noGrp="1"/>
          </p:cNvSpPr>
          <p:nvPr>
            <p:ph type="title"/>
          </p:nvPr>
        </p:nvSpPr>
        <p:spPr>
          <a:xfrm>
            <a:off x="184616" y="96195"/>
            <a:ext cx="11722904" cy="810800"/>
          </a:xfrm>
          <a:prstGeom prst="rect">
            <a:avLst/>
          </a:prstGeom>
          <a:noFill/>
          <a:ln>
            <a:noFill/>
          </a:ln>
        </p:spPr>
        <p:txBody>
          <a:bodyPr spcFirstLastPara="1" vert="horz" wrap="square" lIns="0" tIns="16933" rIns="0" bIns="0" rtlCol="0" anchor="t" anchorCtr="0">
            <a:noAutofit/>
          </a:bodyPr>
          <a:lstStyle/>
          <a:p>
            <a:pPr marL="16933">
              <a:lnSpc>
                <a:spcPct val="100000"/>
              </a:lnSpc>
              <a:spcBef>
                <a:spcPts val="0"/>
              </a:spcBef>
              <a:buClr>
                <a:srgbClr val="262626"/>
              </a:buClr>
              <a:buSzPts val="3000"/>
            </a:pPr>
            <a:r>
              <a:rPr lang="en" sz="4800" dirty="0">
                <a:solidFill>
                  <a:srgbClr val="0000FF"/>
                </a:solidFill>
                <a:latin typeface="Calibri Light" panose="020F0302020204030204" pitchFamily="34" charset="0"/>
                <a:ea typeface="Century Schoolbook"/>
                <a:cs typeface="Calibri Light" panose="020F0302020204030204" pitchFamily="34" charset="0"/>
                <a:sym typeface="Century Schoolbook"/>
              </a:rPr>
              <a:t>C. Development Workflow: Create Account</a:t>
            </a:r>
            <a:endParaRPr sz="4800" dirty="0">
              <a:solidFill>
                <a:srgbClr val="0000FF"/>
              </a:solidFill>
              <a:latin typeface="Calibri Light" panose="020F0302020204030204" pitchFamily="34" charset="0"/>
              <a:ea typeface="Century Schoolbook"/>
              <a:cs typeface="Calibri Light" panose="020F0302020204030204" pitchFamily="34" charset="0"/>
              <a:sym typeface="Century Schoolbook"/>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7" name="Shape 537"/>
          <p:cNvSpPr txBox="1">
            <a:spLocks noGrp="1"/>
          </p:cNvSpPr>
          <p:nvPr>
            <p:ph type="sldNum" idx="12"/>
          </p:nvPr>
        </p:nvSpPr>
        <p:spPr>
          <a:prstGeom prst="rect">
            <a:avLst/>
          </a:prstGeom>
          <a:noFill/>
          <a:ln>
            <a:noFill/>
          </a:ln>
        </p:spPr>
        <p:txBody>
          <a:bodyPr spcFirstLastPara="1" vert="horz" wrap="square" lIns="0" tIns="4233" rIns="0" bIns="0" rtlCol="0" anchor="ctr" anchorCtr="0">
            <a:noAutofit/>
          </a:bodyPr>
          <a:lstStyle/>
          <a:p>
            <a:pPr marL="33866"/>
            <a:fld id="{00000000-1234-1234-1234-123412341234}" type="slidenum">
              <a:rPr lang="en" i="1">
                <a:solidFill>
                  <a:schemeClr val="lt2"/>
                </a:solidFill>
                <a:latin typeface="Century Schoolbook"/>
                <a:ea typeface="Century Schoolbook"/>
                <a:cs typeface="Century Schoolbook"/>
                <a:sym typeface="Century Schoolbook"/>
              </a:rPr>
              <a:pPr marL="33866"/>
              <a:t>19</a:t>
            </a:fld>
            <a:endParaRPr i="1">
              <a:solidFill>
                <a:schemeClr val="lt2"/>
              </a:solidFill>
              <a:latin typeface="Century Schoolbook"/>
              <a:ea typeface="Century Schoolbook"/>
              <a:cs typeface="Century Schoolbook"/>
              <a:sym typeface="Century Schoolbook"/>
            </a:endParaRPr>
          </a:p>
        </p:txBody>
      </p:sp>
      <p:sp>
        <p:nvSpPr>
          <p:cNvPr id="538" name="Shape 538"/>
          <p:cNvSpPr/>
          <p:nvPr/>
        </p:nvSpPr>
        <p:spPr>
          <a:xfrm>
            <a:off x="369233" y="1487147"/>
            <a:ext cx="2170852" cy="635845"/>
          </a:xfrm>
          <a:custGeom>
            <a:avLst/>
            <a:gdLst/>
            <a:ahLst/>
            <a:cxnLst/>
            <a:rect l="0" t="0" r="0" b="0"/>
            <a:pathLst>
              <a:path w="120000" h="120000" extrusionOk="0">
                <a:moveTo>
                  <a:pt x="102418" y="119877"/>
                </a:moveTo>
                <a:lnTo>
                  <a:pt x="0" y="119877"/>
                </a:lnTo>
                <a:lnTo>
                  <a:pt x="0" y="0"/>
                </a:lnTo>
                <a:lnTo>
                  <a:pt x="102418" y="0"/>
                </a:lnTo>
                <a:lnTo>
                  <a:pt x="119974" y="59938"/>
                </a:lnTo>
                <a:lnTo>
                  <a:pt x="102418" y="119877"/>
                </a:lnTo>
                <a:close/>
              </a:path>
            </a:pathLst>
          </a:custGeom>
          <a:solidFill>
            <a:srgbClr val="7790CD"/>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39" name="Shape 539"/>
          <p:cNvSpPr/>
          <p:nvPr/>
        </p:nvSpPr>
        <p:spPr>
          <a:xfrm>
            <a:off x="369233" y="1487147"/>
            <a:ext cx="2170852" cy="635845"/>
          </a:xfrm>
          <a:custGeom>
            <a:avLst/>
            <a:gdLst/>
            <a:ahLst/>
            <a:cxnLst/>
            <a:rect l="0" t="0" r="0" b="0"/>
            <a:pathLst>
              <a:path w="120000" h="120000" extrusionOk="0">
                <a:moveTo>
                  <a:pt x="0" y="0"/>
                </a:moveTo>
                <a:lnTo>
                  <a:pt x="102418" y="0"/>
                </a:lnTo>
                <a:lnTo>
                  <a:pt x="119974" y="59938"/>
                </a:lnTo>
                <a:lnTo>
                  <a:pt x="102418" y="119877"/>
                </a:lnTo>
                <a:lnTo>
                  <a:pt x="0" y="119877"/>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40" name="Shape 540"/>
          <p:cNvSpPr txBox="1"/>
          <p:nvPr/>
        </p:nvSpPr>
        <p:spPr>
          <a:xfrm>
            <a:off x="650768" y="1659030"/>
            <a:ext cx="1446953" cy="277705"/>
          </a:xfrm>
          <a:prstGeom prst="rect">
            <a:avLst/>
          </a:prstGeom>
          <a:noFill/>
          <a:ln>
            <a:noFill/>
          </a:ln>
        </p:spPr>
        <p:txBody>
          <a:bodyPr spcFirstLastPara="1" wrap="square" lIns="0" tIns="16933" rIns="0" bIns="0" anchor="t" anchorCtr="0">
            <a:noAutofit/>
          </a:bodyPr>
          <a:lstStyle/>
          <a:p>
            <a:pPr marL="16933"/>
            <a:r>
              <a:rPr lang="en" sz="1600" b="1">
                <a:solidFill>
                  <a:srgbClr val="FFFFFF"/>
                </a:solidFill>
                <a:latin typeface="Arial"/>
                <a:ea typeface="Arial"/>
                <a:cs typeface="Arial"/>
                <a:sym typeface="Arial"/>
              </a:rPr>
              <a:t>Create Account</a:t>
            </a:r>
            <a:endParaRPr sz="1600">
              <a:solidFill>
                <a:schemeClr val="dk1"/>
              </a:solidFill>
              <a:latin typeface="Arial"/>
              <a:ea typeface="Arial"/>
              <a:cs typeface="Arial"/>
              <a:sym typeface="Arial"/>
            </a:endParaRPr>
          </a:p>
        </p:txBody>
      </p:sp>
      <p:sp>
        <p:nvSpPr>
          <p:cNvPr id="541" name="Shape 541"/>
          <p:cNvSpPr/>
          <p:nvPr/>
        </p:nvSpPr>
        <p:spPr>
          <a:xfrm>
            <a:off x="2270066" y="1487147"/>
            <a:ext cx="2170852" cy="635845"/>
          </a:xfrm>
          <a:custGeom>
            <a:avLst/>
            <a:gdLst/>
            <a:ahLst/>
            <a:cxnLst/>
            <a:rect l="0" t="0" r="0" b="0"/>
            <a:pathLst>
              <a:path w="120000" h="120000" extrusionOk="0">
                <a:moveTo>
                  <a:pt x="102418" y="119877"/>
                </a:moveTo>
                <a:lnTo>
                  <a:pt x="0" y="119877"/>
                </a:lnTo>
                <a:lnTo>
                  <a:pt x="17556" y="59938"/>
                </a:lnTo>
                <a:lnTo>
                  <a:pt x="0" y="0"/>
                </a:lnTo>
                <a:lnTo>
                  <a:pt x="102418" y="0"/>
                </a:lnTo>
                <a:lnTo>
                  <a:pt x="119974" y="59938"/>
                </a:lnTo>
                <a:lnTo>
                  <a:pt x="102418" y="119877"/>
                </a:lnTo>
                <a:close/>
              </a:path>
            </a:pathLst>
          </a:custGeom>
          <a:solidFill>
            <a:srgbClr val="7790CD"/>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42" name="Shape 542"/>
          <p:cNvSpPr/>
          <p:nvPr/>
        </p:nvSpPr>
        <p:spPr>
          <a:xfrm>
            <a:off x="2270065" y="1487147"/>
            <a:ext cx="2170852" cy="635845"/>
          </a:xfrm>
          <a:custGeom>
            <a:avLst/>
            <a:gdLst/>
            <a:ahLst/>
            <a:cxnLst/>
            <a:rect l="0" t="0" r="0" b="0"/>
            <a:pathLst>
              <a:path w="120000" h="120000" extrusionOk="0">
                <a:moveTo>
                  <a:pt x="0" y="0"/>
                </a:moveTo>
                <a:lnTo>
                  <a:pt x="102418" y="0"/>
                </a:lnTo>
                <a:lnTo>
                  <a:pt x="119974" y="59938"/>
                </a:lnTo>
                <a:lnTo>
                  <a:pt x="102418" y="119877"/>
                </a:lnTo>
                <a:lnTo>
                  <a:pt x="0" y="119877"/>
                </a:lnTo>
                <a:lnTo>
                  <a:pt x="17556" y="59938"/>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43" name="Shape 543"/>
          <p:cNvSpPr txBox="1"/>
          <p:nvPr/>
        </p:nvSpPr>
        <p:spPr>
          <a:xfrm>
            <a:off x="2706497" y="1659030"/>
            <a:ext cx="1295400" cy="277705"/>
          </a:xfrm>
          <a:prstGeom prst="rect">
            <a:avLst/>
          </a:prstGeom>
          <a:noFill/>
          <a:ln>
            <a:noFill/>
          </a:ln>
        </p:spPr>
        <p:txBody>
          <a:bodyPr spcFirstLastPara="1" wrap="square" lIns="0" tIns="16933" rIns="0" bIns="0" anchor="t" anchorCtr="0">
            <a:noAutofit/>
          </a:bodyPr>
          <a:lstStyle/>
          <a:p>
            <a:pPr marL="16933"/>
            <a:r>
              <a:rPr lang="en" sz="1600" b="1">
                <a:solidFill>
                  <a:srgbClr val="FFFFFF"/>
                </a:solidFill>
                <a:latin typeface="Arial"/>
                <a:ea typeface="Arial"/>
                <a:cs typeface="Arial"/>
                <a:sym typeface="Arial"/>
              </a:rPr>
              <a:t>Fund Account</a:t>
            </a:r>
            <a:endParaRPr sz="1600">
              <a:solidFill>
                <a:schemeClr val="dk1"/>
              </a:solidFill>
              <a:latin typeface="Arial"/>
              <a:ea typeface="Arial"/>
              <a:cs typeface="Arial"/>
              <a:sym typeface="Arial"/>
            </a:endParaRPr>
          </a:p>
        </p:txBody>
      </p:sp>
      <p:sp>
        <p:nvSpPr>
          <p:cNvPr id="544" name="Shape 544"/>
          <p:cNvSpPr/>
          <p:nvPr/>
        </p:nvSpPr>
        <p:spPr>
          <a:xfrm>
            <a:off x="4170891" y="1487147"/>
            <a:ext cx="2170852" cy="635845"/>
          </a:xfrm>
          <a:custGeom>
            <a:avLst/>
            <a:gdLst/>
            <a:ahLst/>
            <a:cxnLst/>
            <a:rect l="0" t="0" r="0" b="0"/>
            <a:pathLst>
              <a:path w="120000" h="120000" extrusionOk="0">
                <a:moveTo>
                  <a:pt x="102418" y="119877"/>
                </a:moveTo>
                <a:lnTo>
                  <a:pt x="0" y="119877"/>
                </a:lnTo>
                <a:lnTo>
                  <a:pt x="17556" y="59938"/>
                </a:lnTo>
                <a:lnTo>
                  <a:pt x="0" y="0"/>
                </a:lnTo>
                <a:lnTo>
                  <a:pt x="102418" y="0"/>
                </a:lnTo>
                <a:lnTo>
                  <a:pt x="119974" y="59938"/>
                </a:lnTo>
                <a:lnTo>
                  <a:pt x="102418" y="119877"/>
                </a:lnTo>
                <a:close/>
              </a:path>
            </a:pathLst>
          </a:custGeom>
          <a:solidFill>
            <a:srgbClr val="212D74"/>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45" name="Shape 545"/>
          <p:cNvSpPr/>
          <p:nvPr/>
        </p:nvSpPr>
        <p:spPr>
          <a:xfrm>
            <a:off x="4170891" y="1487147"/>
            <a:ext cx="2170852" cy="635845"/>
          </a:xfrm>
          <a:custGeom>
            <a:avLst/>
            <a:gdLst/>
            <a:ahLst/>
            <a:cxnLst/>
            <a:rect l="0" t="0" r="0" b="0"/>
            <a:pathLst>
              <a:path w="120000" h="120000" extrusionOk="0">
                <a:moveTo>
                  <a:pt x="0" y="0"/>
                </a:moveTo>
                <a:lnTo>
                  <a:pt x="102418" y="0"/>
                </a:lnTo>
                <a:lnTo>
                  <a:pt x="119974" y="59938"/>
                </a:lnTo>
                <a:lnTo>
                  <a:pt x="102418" y="119877"/>
                </a:lnTo>
                <a:lnTo>
                  <a:pt x="0" y="119877"/>
                </a:lnTo>
                <a:lnTo>
                  <a:pt x="17556" y="59938"/>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46" name="Shape 546"/>
          <p:cNvSpPr txBox="1"/>
          <p:nvPr/>
        </p:nvSpPr>
        <p:spPr>
          <a:xfrm>
            <a:off x="4870368" y="1659033"/>
            <a:ext cx="925600" cy="277600"/>
          </a:xfrm>
          <a:prstGeom prst="rect">
            <a:avLst/>
          </a:prstGeom>
          <a:noFill/>
          <a:ln>
            <a:noFill/>
          </a:ln>
        </p:spPr>
        <p:txBody>
          <a:bodyPr spcFirstLastPara="1" wrap="square" lIns="0" tIns="16933" rIns="0" bIns="0" anchor="t" anchorCtr="0">
            <a:noAutofit/>
          </a:bodyPr>
          <a:lstStyle/>
          <a:p>
            <a:pPr marL="16933"/>
            <a:r>
              <a:rPr lang="en" sz="1600" b="1">
                <a:solidFill>
                  <a:srgbClr val="FFFFFF"/>
                </a:solidFill>
                <a:latin typeface="Arial"/>
                <a:ea typeface="Arial"/>
                <a:cs typeface="Arial"/>
                <a:sym typeface="Arial"/>
              </a:rPr>
              <a:t>Develop</a:t>
            </a:r>
            <a:endParaRPr sz="1600">
              <a:solidFill>
                <a:schemeClr val="dk1"/>
              </a:solidFill>
              <a:latin typeface="Arial"/>
              <a:ea typeface="Arial"/>
              <a:cs typeface="Arial"/>
              <a:sym typeface="Arial"/>
            </a:endParaRPr>
          </a:p>
        </p:txBody>
      </p:sp>
      <p:sp>
        <p:nvSpPr>
          <p:cNvPr id="547" name="Shape 547"/>
          <p:cNvSpPr/>
          <p:nvPr/>
        </p:nvSpPr>
        <p:spPr>
          <a:xfrm>
            <a:off x="6071722" y="1487147"/>
            <a:ext cx="2170852" cy="635845"/>
          </a:xfrm>
          <a:custGeom>
            <a:avLst/>
            <a:gdLst/>
            <a:ahLst/>
            <a:cxnLst/>
            <a:rect l="0" t="0" r="0" b="0"/>
            <a:pathLst>
              <a:path w="120000" h="120000" extrusionOk="0">
                <a:moveTo>
                  <a:pt x="102418" y="119877"/>
                </a:moveTo>
                <a:lnTo>
                  <a:pt x="0" y="119877"/>
                </a:lnTo>
                <a:lnTo>
                  <a:pt x="17556" y="59938"/>
                </a:lnTo>
                <a:lnTo>
                  <a:pt x="0" y="0"/>
                </a:lnTo>
                <a:lnTo>
                  <a:pt x="102418" y="0"/>
                </a:lnTo>
                <a:lnTo>
                  <a:pt x="119974" y="59938"/>
                </a:lnTo>
                <a:lnTo>
                  <a:pt x="102418" y="119877"/>
                </a:lnTo>
                <a:close/>
              </a:path>
            </a:pathLst>
          </a:custGeom>
          <a:solidFill>
            <a:srgbClr val="212D74"/>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48" name="Shape 548"/>
          <p:cNvSpPr/>
          <p:nvPr/>
        </p:nvSpPr>
        <p:spPr>
          <a:xfrm>
            <a:off x="6071721" y="1487147"/>
            <a:ext cx="2170852" cy="635845"/>
          </a:xfrm>
          <a:custGeom>
            <a:avLst/>
            <a:gdLst/>
            <a:ahLst/>
            <a:cxnLst/>
            <a:rect l="0" t="0" r="0" b="0"/>
            <a:pathLst>
              <a:path w="120000" h="120000" extrusionOk="0">
                <a:moveTo>
                  <a:pt x="0" y="0"/>
                </a:moveTo>
                <a:lnTo>
                  <a:pt x="102418" y="0"/>
                </a:lnTo>
                <a:lnTo>
                  <a:pt x="119974" y="59938"/>
                </a:lnTo>
                <a:lnTo>
                  <a:pt x="102418" y="119877"/>
                </a:lnTo>
                <a:lnTo>
                  <a:pt x="0" y="119877"/>
                </a:lnTo>
                <a:lnTo>
                  <a:pt x="17556" y="59938"/>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49" name="Shape 549"/>
          <p:cNvSpPr txBox="1"/>
          <p:nvPr/>
        </p:nvSpPr>
        <p:spPr>
          <a:xfrm>
            <a:off x="6762137" y="1659032"/>
            <a:ext cx="1001600" cy="174800"/>
          </a:xfrm>
          <a:prstGeom prst="rect">
            <a:avLst/>
          </a:prstGeom>
          <a:noFill/>
          <a:ln>
            <a:noFill/>
          </a:ln>
        </p:spPr>
        <p:txBody>
          <a:bodyPr spcFirstLastPara="1" wrap="square" lIns="0" tIns="16933" rIns="0" bIns="0" anchor="t" anchorCtr="0">
            <a:noAutofit/>
          </a:bodyPr>
          <a:lstStyle/>
          <a:p>
            <a:pPr marL="16933"/>
            <a:r>
              <a:rPr lang="en" sz="1600" b="1">
                <a:solidFill>
                  <a:srgbClr val="FFFFFF"/>
                </a:solidFill>
                <a:latin typeface="Arial"/>
                <a:ea typeface="Arial"/>
                <a:cs typeface="Arial"/>
                <a:sym typeface="Arial"/>
              </a:rPr>
              <a:t>Compile</a:t>
            </a:r>
            <a:endParaRPr sz="1600">
              <a:solidFill>
                <a:schemeClr val="dk1"/>
              </a:solidFill>
              <a:latin typeface="Arial"/>
              <a:ea typeface="Arial"/>
              <a:cs typeface="Arial"/>
              <a:sym typeface="Arial"/>
            </a:endParaRPr>
          </a:p>
        </p:txBody>
      </p:sp>
      <p:sp>
        <p:nvSpPr>
          <p:cNvPr id="550" name="Shape 550"/>
          <p:cNvSpPr/>
          <p:nvPr/>
        </p:nvSpPr>
        <p:spPr>
          <a:xfrm>
            <a:off x="7972550" y="1487147"/>
            <a:ext cx="2170852" cy="635845"/>
          </a:xfrm>
          <a:custGeom>
            <a:avLst/>
            <a:gdLst/>
            <a:ahLst/>
            <a:cxnLst/>
            <a:rect l="0" t="0" r="0" b="0"/>
            <a:pathLst>
              <a:path w="120000" h="120000" extrusionOk="0">
                <a:moveTo>
                  <a:pt x="102418" y="119877"/>
                </a:moveTo>
                <a:lnTo>
                  <a:pt x="0" y="119877"/>
                </a:lnTo>
                <a:lnTo>
                  <a:pt x="17556" y="59938"/>
                </a:lnTo>
                <a:lnTo>
                  <a:pt x="0" y="0"/>
                </a:lnTo>
                <a:lnTo>
                  <a:pt x="102418" y="0"/>
                </a:lnTo>
                <a:lnTo>
                  <a:pt x="119974" y="59938"/>
                </a:lnTo>
                <a:lnTo>
                  <a:pt x="102418" y="119877"/>
                </a:lnTo>
                <a:close/>
              </a:path>
            </a:pathLst>
          </a:custGeom>
          <a:solidFill>
            <a:srgbClr val="212D74"/>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51" name="Shape 551"/>
          <p:cNvSpPr/>
          <p:nvPr/>
        </p:nvSpPr>
        <p:spPr>
          <a:xfrm>
            <a:off x="7972550" y="1487147"/>
            <a:ext cx="2170852" cy="635845"/>
          </a:xfrm>
          <a:custGeom>
            <a:avLst/>
            <a:gdLst/>
            <a:ahLst/>
            <a:cxnLst/>
            <a:rect l="0" t="0" r="0" b="0"/>
            <a:pathLst>
              <a:path w="120000" h="120000" extrusionOk="0">
                <a:moveTo>
                  <a:pt x="0" y="0"/>
                </a:moveTo>
                <a:lnTo>
                  <a:pt x="102418" y="0"/>
                </a:lnTo>
                <a:lnTo>
                  <a:pt x="119974" y="59938"/>
                </a:lnTo>
                <a:lnTo>
                  <a:pt x="102418" y="119877"/>
                </a:lnTo>
                <a:lnTo>
                  <a:pt x="0" y="119877"/>
                </a:lnTo>
                <a:lnTo>
                  <a:pt x="17556" y="59938"/>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52" name="Shape 552"/>
          <p:cNvSpPr txBox="1"/>
          <p:nvPr/>
        </p:nvSpPr>
        <p:spPr>
          <a:xfrm>
            <a:off x="8405728" y="1659030"/>
            <a:ext cx="1302173" cy="277705"/>
          </a:xfrm>
          <a:prstGeom prst="rect">
            <a:avLst/>
          </a:prstGeom>
          <a:noFill/>
          <a:ln>
            <a:noFill/>
          </a:ln>
        </p:spPr>
        <p:txBody>
          <a:bodyPr spcFirstLastPara="1" wrap="square" lIns="0" tIns="16933" rIns="0" bIns="0" anchor="t" anchorCtr="0">
            <a:noAutofit/>
          </a:bodyPr>
          <a:lstStyle/>
          <a:p>
            <a:pPr marL="16933"/>
            <a:r>
              <a:rPr lang="en" sz="1600" b="1">
                <a:solidFill>
                  <a:srgbClr val="FFFFFF"/>
                </a:solidFill>
                <a:latin typeface="Arial"/>
                <a:ea typeface="Arial"/>
                <a:cs typeface="Arial"/>
                <a:sym typeface="Arial"/>
              </a:rPr>
              <a:t>Sign &amp; Deploy</a:t>
            </a:r>
            <a:endParaRPr sz="1600">
              <a:solidFill>
                <a:schemeClr val="dk1"/>
              </a:solidFill>
              <a:latin typeface="Arial"/>
              <a:ea typeface="Arial"/>
              <a:cs typeface="Arial"/>
              <a:sym typeface="Arial"/>
            </a:endParaRPr>
          </a:p>
        </p:txBody>
      </p:sp>
      <p:sp>
        <p:nvSpPr>
          <p:cNvPr id="553" name="Shape 553"/>
          <p:cNvSpPr/>
          <p:nvPr/>
        </p:nvSpPr>
        <p:spPr>
          <a:xfrm>
            <a:off x="9873381" y="1487147"/>
            <a:ext cx="2170852" cy="635845"/>
          </a:xfrm>
          <a:custGeom>
            <a:avLst/>
            <a:gdLst/>
            <a:ahLst/>
            <a:cxnLst/>
            <a:rect l="0" t="0" r="0" b="0"/>
            <a:pathLst>
              <a:path w="120000" h="120000" extrusionOk="0">
                <a:moveTo>
                  <a:pt x="102418" y="119877"/>
                </a:moveTo>
                <a:lnTo>
                  <a:pt x="0" y="119877"/>
                </a:lnTo>
                <a:lnTo>
                  <a:pt x="17556" y="59938"/>
                </a:lnTo>
                <a:lnTo>
                  <a:pt x="0" y="0"/>
                </a:lnTo>
                <a:lnTo>
                  <a:pt x="102418" y="0"/>
                </a:lnTo>
                <a:lnTo>
                  <a:pt x="119974" y="59938"/>
                </a:lnTo>
                <a:lnTo>
                  <a:pt x="102418" y="119877"/>
                </a:lnTo>
                <a:close/>
              </a:path>
            </a:pathLst>
          </a:custGeom>
          <a:solidFill>
            <a:srgbClr val="212D74"/>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54" name="Shape 554"/>
          <p:cNvSpPr/>
          <p:nvPr/>
        </p:nvSpPr>
        <p:spPr>
          <a:xfrm>
            <a:off x="9873379" y="1487147"/>
            <a:ext cx="2170852" cy="635845"/>
          </a:xfrm>
          <a:custGeom>
            <a:avLst/>
            <a:gdLst/>
            <a:ahLst/>
            <a:cxnLst/>
            <a:rect l="0" t="0" r="0" b="0"/>
            <a:pathLst>
              <a:path w="120000" h="120000" extrusionOk="0">
                <a:moveTo>
                  <a:pt x="0" y="0"/>
                </a:moveTo>
                <a:lnTo>
                  <a:pt x="102418" y="0"/>
                </a:lnTo>
                <a:lnTo>
                  <a:pt x="119974" y="59938"/>
                </a:lnTo>
                <a:lnTo>
                  <a:pt x="102418" y="119877"/>
                </a:lnTo>
                <a:lnTo>
                  <a:pt x="0" y="119877"/>
                </a:lnTo>
                <a:lnTo>
                  <a:pt x="17556" y="59938"/>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55" name="Shape 555"/>
          <p:cNvSpPr txBox="1"/>
          <p:nvPr/>
        </p:nvSpPr>
        <p:spPr>
          <a:xfrm>
            <a:off x="10495064" y="1538368"/>
            <a:ext cx="1209600" cy="488800"/>
          </a:xfrm>
          <a:prstGeom prst="rect">
            <a:avLst/>
          </a:prstGeom>
          <a:noFill/>
          <a:ln>
            <a:noFill/>
          </a:ln>
        </p:spPr>
        <p:txBody>
          <a:bodyPr spcFirstLastPara="1" wrap="square" lIns="0" tIns="27067" rIns="0" bIns="0" anchor="t" anchorCtr="0">
            <a:noAutofit/>
          </a:bodyPr>
          <a:lstStyle/>
          <a:p>
            <a:pPr marL="259074" marR="6773" indent="-242987">
              <a:lnSpc>
                <a:spcPct val="118333"/>
              </a:lnSpc>
            </a:pPr>
            <a:r>
              <a:rPr lang="en" sz="1600" b="1">
                <a:solidFill>
                  <a:srgbClr val="FFFFFF"/>
                </a:solidFill>
                <a:latin typeface="Arial"/>
                <a:ea typeface="Arial"/>
                <a:cs typeface="Arial"/>
                <a:sym typeface="Arial"/>
              </a:rPr>
              <a:t>Interact &amp;  Test</a:t>
            </a:r>
            <a:endParaRPr sz="1600">
              <a:solidFill>
                <a:schemeClr val="dk1"/>
              </a:solidFill>
              <a:latin typeface="Arial"/>
              <a:ea typeface="Arial"/>
              <a:cs typeface="Arial"/>
              <a:sym typeface="Arial"/>
            </a:endParaRPr>
          </a:p>
        </p:txBody>
      </p:sp>
      <p:sp>
        <p:nvSpPr>
          <p:cNvPr id="556" name="Shape 556"/>
          <p:cNvSpPr/>
          <p:nvPr/>
        </p:nvSpPr>
        <p:spPr>
          <a:xfrm>
            <a:off x="2150695" y="974431"/>
            <a:ext cx="2380827" cy="1606127"/>
          </a:xfrm>
          <a:custGeom>
            <a:avLst/>
            <a:gdLst/>
            <a:ahLst/>
            <a:cxnLst/>
            <a:rect l="0" t="0" r="0" b="0"/>
            <a:pathLst>
              <a:path w="120000" h="120000" extrusionOk="0">
                <a:moveTo>
                  <a:pt x="0" y="59995"/>
                </a:moveTo>
                <a:lnTo>
                  <a:pt x="118" y="56200"/>
                </a:lnTo>
                <a:lnTo>
                  <a:pt x="467" y="52469"/>
                </a:lnTo>
                <a:lnTo>
                  <a:pt x="1832" y="45222"/>
                </a:lnTo>
                <a:lnTo>
                  <a:pt x="2833" y="41721"/>
                </a:lnTo>
                <a:lnTo>
                  <a:pt x="4037" y="38311"/>
                </a:lnTo>
                <a:lnTo>
                  <a:pt x="5438" y="34998"/>
                </a:lnTo>
                <a:lnTo>
                  <a:pt x="7028" y="31791"/>
                </a:lnTo>
                <a:lnTo>
                  <a:pt x="8800" y="28695"/>
                </a:lnTo>
                <a:lnTo>
                  <a:pt x="10747" y="25718"/>
                </a:lnTo>
                <a:lnTo>
                  <a:pt x="12863" y="22867"/>
                </a:lnTo>
                <a:lnTo>
                  <a:pt x="15139" y="20149"/>
                </a:lnTo>
                <a:lnTo>
                  <a:pt x="17570" y="17572"/>
                </a:lnTo>
                <a:lnTo>
                  <a:pt x="20147" y="15141"/>
                </a:lnTo>
                <a:lnTo>
                  <a:pt x="22865" y="12864"/>
                </a:lnTo>
                <a:lnTo>
                  <a:pt x="25715" y="10749"/>
                </a:lnTo>
                <a:lnTo>
                  <a:pt x="28692" y="8801"/>
                </a:lnTo>
                <a:lnTo>
                  <a:pt x="31787" y="7029"/>
                </a:lnTo>
                <a:lnTo>
                  <a:pt x="34995" y="5439"/>
                </a:lnTo>
                <a:lnTo>
                  <a:pt x="38307" y="4038"/>
                </a:lnTo>
                <a:lnTo>
                  <a:pt x="41717" y="2833"/>
                </a:lnTo>
                <a:lnTo>
                  <a:pt x="45218" y="1832"/>
                </a:lnTo>
                <a:lnTo>
                  <a:pt x="48802" y="1041"/>
                </a:lnTo>
                <a:lnTo>
                  <a:pt x="52464" y="467"/>
                </a:lnTo>
                <a:lnTo>
                  <a:pt x="56195" y="117"/>
                </a:lnTo>
                <a:lnTo>
                  <a:pt x="59989" y="0"/>
                </a:lnTo>
                <a:lnTo>
                  <a:pt x="63782" y="117"/>
                </a:lnTo>
                <a:lnTo>
                  <a:pt x="67514" y="467"/>
                </a:lnTo>
                <a:lnTo>
                  <a:pt x="71175" y="1041"/>
                </a:lnTo>
                <a:lnTo>
                  <a:pt x="74760" y="1832"/>
                </a:lnTo>
                <a:lnTo>
                  <a:pt x="78260" y="2833"/>
                </a:lnTo>
                <a:lnTo>
                  <a:pt x="81670" y="4038"/>
                </a:lnTo>
                <a:lnTo>
                  <a:pt x="84983" y="5439"/>
                </a:lnTo>
                <a:lnTo>
                  <a:pt x="88190" y="7029"/>
                </a:lnTo>
                <a:lnTo>
                  <a:pt x="91285" y="8801"/>
                </a:lnTo>
                <a:lnTo>
                  <a:pt x="94262" y="10749"/>
                </a:lnTo>
                <a:lnTo>
                  <a:pt x="97112" y="12864"/>
                </a:lnTo>
                <a:lnTo>
                  <a:pt x="99830" y="15141"/>
                </a:lnTo>
                <a:lnTo>
                  <a:pt x="102407" y="17572"/>
                </a:lnTo>
                <a:lnTo>
                  <a:pt x="104838" y="20149"/>
                </a:lnTo>
                <a:lnTo>
                  <a:pt x="107114" y="22867"/>
                </a:lnTo>
                <a:lnTo>
                  <a:pt x="109230" y="25718"/>
                </a:lnTo>
                <a:lnTo>
                  <a:pt x="111177" y="28695"/>
                </a:lnTo>
                <a:lnTo>
                  <a:pt x="112949" y="31791"/>
                </a:lnTo>
                <a:lnTo>
                  <a:pt x="114539" y="34998"/>
                </a:lnTo>
                <a:lnTo>
                  <a:pt x="115940" y="38311"/>
                </a:lnTo>
                <a:lnTo>
                  <a:pt x="117144" y="41721"/>
                </a:lnTo>
                <a:lnTo>
                  <a:pt x="118146" y="45222"/>
                </a:lnTo>
                <a:lnTo>
                  <a:pt x="119510" y="52469"/>
                </a:lnTo>
                <a:lnTo>
                  <a:pt x="119978" y="59995"/>
                </a:lnTo>
                <a:lnTo>
                  <a:pt x="119860" y="63789"/>
                </a:lnTo>
                <a:lnTo>
                  <a:pt x="118937" y="71182"/>
                </a:lnTo>
                <a:lnTo>
                  <a:pt x="117144" y="78268"/>
                </a:lnTo>
                <a:lnTo>
                  <a:pt x="115940" y="81678"/>
                </a:lnTo>
                <a:lnTo>
                  <a:pt x="114539" y="84991"/>
                </a:lnTo>
                <a:lnTo>
                  <a:pt x="112949" y="88199"/>
                </a:lnTo>
                <a:lnTo>
                  <a:pt x="111177" y="91294"/>
                </a:lnTo>
                <a:lnTo>
                  <a:pt x="109230" y="94271"/>
                </a:lnTo>
                <a:lnTo>
                  <a:pt x="107114" y="97122"/>
                </a:lnTo>
                <a:lnTo>
                  <a:pt x="104838" y="99840"/>
                </a:lnTo>
                <a:lnTo>
                  <a:pt x="102407" y="102418"/>
                </a:lnTo>
                <a:lnTo>
                  <a:pt x="99830" y="104848"/>
                </a:lnTo>
                <a:lnTo>
                  <a:pt x="97112" y="107125"/>
                </a:lnTo>
                <a:lnTo>
                  <a:pt x="94262" y="109241"/>
                </a:lnTo>
                <a:lnTo>
                  <a:pt x="91285" y="111188"/>
                </a:lnTo>
                <a:lnTo>
                  <a:pt x="88190" y="112960"/>
                </a:lnTo>
                <a:lnTo>
                  <a:pt x="84983" y="114550"/>
                </a:lnTo>
                <a:lnTo>
                  <a:pt x="81670" y="115951"/>
                </a:lnTo>
                <a:lnTo>
                  <a:pt x="78260" y="117156"/>
                </a:lnTo>
                <a:lnTo>
                  <a:pt x="74760" y="118157"/>
                </a:lnTo>
                <a:lnTo>
                  <a:pt x="71175" y="118949"/>
                </a:lnTo>
                <a:lnTo>
                  <a:pt x="67514" y="119522"/>
                </a:lnTo>
                <a:lnTo>
                  <a:pt x="63782" y="119872"/>
                </a:lnTo>
                <a:lnTo>
                  <a:pt x="59989" y="119990"/>
                </a:lnTo>
                <a:lnTo>
                  <a:pt x="56195" y="119872"/>
                </a:lnTo>
                <a:lnTo>
                  <a:pt x="52464" y="119522"/>
                </a:lnTo>
                <a:lnTo>
                  <a:pt x="48802" y="118949"/>
                </a:lnTo>
                <a:lnTo>
                  <a:pt x="45218" y="118157"/>
                </a:lnTo>
                <a:lnTo>
                  <a:pt x="41717" y="117156"/>
                </a:lnTo>
                <a:lnTo>
                  <a:pt x="38307" y="115951"/>
                </a:lnTo>
                <a:lnTo>
                  <a:pt x="34995" y="114550"/>
                </a:lnTo>
                <a:lnTo>
                  <a:pt x="31787" y="112960"/>
                </a:lnTo>
                <a:lnTo>
                  <a:pt x="28692" y="111188"/>
                </a:lnTo>
                <a:lnTo>
                  <a:pt x="25715" y="109241"/>
                </a:lnTo>
                <a:lnTo>
                  <a:pt x="22865" y="107125"/>
                </a:lnTo>
                <a:lnTo>
                  <a:pt x="20147" y="104848"/>
                </a:lnTo>
                <a:lnTo>
                  <a:pt x="17570" y="102418"/>
                </a:lnTo>
                <a:lnTo>
                  <a:pt x="15139" y="99840"/>
                </a:lnTo>
                <a:lnTo>
                  <a:pt x="12863" y="97122"/>
                </a:lnTo>
                <a:lnTo>
                  <a:pt x="10747" y="94271"/>
                </a:lnTo>
                <a:lnTo>
                  <a:pt x="8800" y="91294"/>
                </a:lnTo>
                <a:lnTo>
                  <a:pt x="7028" y="88199"/>
                </a:lnTo>
                <a:lnTo>
                  <a:pt x="5438" y="84991"/>
                </a:lnTo>
                <a:lnTo>
                  <a:pt x="4037" y="81678"/>
                </a:lnTo>
                <a:lnTo>
                  <a:pt x="2833" y="78268"/>
                </a:lnTo>
                <a:lnTo>
                  <a:pt x="1832" y="74767"/>
                </a:lnTo>
                <a:lnTo>
                  <a:pt x="467" y="67520"/>
                </a:lnTo>
                <a:lnTo>
                  <a:pt x="118" y="63789"/>
                </a:lnTo>
                <a:lnTo>
                  <a:pt x="0" y="59995"/>
                </a:lnTo>
                <a:close/>
              </a:path>
            </a:pathLst>
          </a:custGeom>
          <a:noFill/>
          <a:ln w="38075" cap="flat" cmpd="sng">
            <a:solidFill>
              <a:srgbClr val="FF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57" name="Shape 557"/>
          <p:cNvSpPr txBox="1"/>
          <p:nvPr/>
        </p:nvSpPr>
        <p:spPr>
          <a:xfrm>
            <a:off x="572297" y="2722451"/>
            <a:ext cx="10288743" cy="2621709"/>
          </a:xfrm>
          <a:prstGeom prst="rect">
            <a:avLst/>
          </a:prstGeom>
          <a:noFill/>
          <a:ln>
            <a:noFill/>
          </a:ln>
        </p:spPr>
        <p:txBody>
          <a:bodyPr spcFirstLastPara="1" wrap="square" lIns="0" tIns="88033" rIns="0" bIns="0" anchor="t" anchorCtr="0">
            <a:noAutofit/>
          </a:bodyPr>
          <a:lstStyle/>
          <a:p>
            <a:pPr marL="626518" indent="-609585">
              <a:buClr>
                <a:srgbClr val="0000FF"/>
              </a:buClr>
              <a:buSzPct val="100000"/>
              <a:buFont typeface="Arial" panose="020B0604020202020204" pitchFamily="34" charset="0"/>
              <a:buChar char="•"/>
            </a:pPr>
            <a:r>
              <a:rPr lang="en" sz="3733" dirty="0">
                <a:solidFill>
                  <a:schemeClr val="dk1"/>
                </a:solidFill>
                <a:ea typeface="Trebuchet MS"/>
                <a:cs typeface="Trebuchet MS"/>
                <a:sym typeface="Trebuchet MS"/>
              </a:rPr>
              <a:t>From friends</a:t>
            </a:r>
            <a:endParaRPr sz="3733" dirty="0">
              <a:solidFill>
                <a:schemeClr val="dk1"/>
              </a:solidFill>
              <a:ea typeface="Trebuchet MS"/>
              <a:cs typeface="Trebuchet MS"/>
              <a:sym typeface="Trebuchet MS"/>
            </a:endParaRPr>
          </a:p>
          <a:p>
            <a:pPr marL="626518" indent="-609585">
              <a:spcBef>
                <a:spcPts val="560"/>
              </a:spcBef>
              <a:buClr>
                <a:srgbClr val="0000FF"/>
              </a:buClr>
              <a:buSzPct val="100000"/>
              <a:buFont typeface="Arial" panose="020B0604020202020204" pitchFamily="34" charset="0"/>
              <a:buChar char="•"/>
            </a:pPr>
            <a:r>
              <a:rPr lang="en" sz="3733" dirty="0">
                <a:solidFill>
                  <a:schemeClr val="dk1"/>
                </a:solidFill>
                <a:sym typeface="Arial"/>
              </a:rPr>
              <a:t>Faucet</a:t>
            </a:r>
            <a:endParaRPr sz="3733" dirty="0">
              <a:solidFill>
                <a:schemeClr val="dk1"/>
              </a:solidFill>
              <a:sym typeface="Arial"/>
            </a:endParaRPr>
          </a:p>
          <a:p>
            <a:pPr marL="626518" indent="-609585">
              <a:spcBef>
                <a:spcPts val="560"/>
              </a:spcBef>
              <a:buClr>
                <a:srgbClr val="0000FF"/>
              </a:buClr>
              <a:buSzPct val="100000"/>
              <a:buFont typeface="Arial" panose="020B0604020202020204" pitchFamily="34" charset="0"/>
              <a:buChar char="•"/>
            </a:pPr>
            <a:r>
              <a:rPr lang="en" sz="3733" dirty="0">
                <a:solidFill>
                  <a:schemeClr val="dk1"/>
                </a:solidFill>
                <a:ea typeface="Trebuchet MS"/>
                <a:cs typeface="Trebuchet MS"/>
                <a:sym typeface="Trebuchet MS"/>
              </a:rPr>
              <a:t>Exchanges (for public blockchain)</a:t>
            </a:r>
            <a:endParaRPr sz="3733" dirty="0">
              <a:solidFill>
                <a:schemeClr val="dk1"/>
              </a:solidFill>
              <a:ea typeface="Trebuchet MS"/>
              <a:cs typeface="Trebuchet MS"/>
              <a:sym typeface="Trebuchet MS"/>
            </a:endParaRPr>
          </a:p>
        </p:txBody>
      </p:sp>
      <p:sp>
        <p:nvSpPr>
          <p:cNvPr id="2" name="Footer Placeholder 1"/>
          <p:cNvSpPr>
            <a:spLocks noGrp="1"/>
          </p:cNvSpPr>
          <p:nvPr>
            <p:ph type="ftr" idx="11"/>
          </p:nvPr>
        </p:nvSpPr>
        <p:spPr/>
        <p:txBody>
          <a:bodyPr/>
          <a:lstStyle/>
          <a:p>
            <a:r>
              <a:rPr lang="en-US"/>
              <a:t>Campbell R. Harvey 2018</a:t>
            </a:r>
            <a:endParaRPr lang="en-US" dirty="0"/>
          </a:p>
        </p:txBody>
      </p:sp>
      <p:sp>
        <p:nvSpPr>
          <p:cNvPr id="26" name="Shape 478"/>
          <p:cNvSpPr txBox="1">
            <a:spLocks noGrp="1"/>
          </p:cNvSpPr>
          <p:nvPr>
            <p:ph type="title"/>
          </p:nvPr>
        </p:nvSpPr>
        <p:spPr>
          <a:xfrm>
            <a:off x="184616" y="96195"/>
            <a:ext cx="11722904" cy="810800"/>
          </a:xfrm>
          <a:prstGeom prst="rect">
            <a:avLst/>
          </a:prstGeom>
          <a:noFill/>
          <a:ln>
            <a:noFill/>
          </a:ln>
        </p:spPr>
        <p:txBody>
          <a:bodyPr spcFirstLastPara="1" vert="horz" wrap="square" lIns="0" tIns="16933" rIns="0" bIns="0" rtlCol="0" anchor="t" anchorCtr="0">
            <a:noAutofit/>
          </a:bodyPr>
          <a:lstStyle/>
          <a:p>
            <a:pPr marL="16933">
              <a:lnSpc>
                <a:spcPct val="100000"/>
              </a:lnSpc>
              <a:spcBef>
                <a:spcPts val="0"/>
              </a:spcBef>
              <a:buClr>
                <a:srgbClr val="262626"/>
              </a:buClr>
              <a:buSzPts val="3000"/>
            </a:pPr>
            <a:r>
              <a:rPr lang="en" sz="4800" dirty="0">
                <a:solidFill>
                  <a:srgbClr val="0000FF"/>
                </a:solidFill>
                <a:latin typeface="Calibri Light" panose="020F0302020204030204" pitchFamily="34" charset="0"/>
                <a:ea typeface="Century Schoolbook"/>
                <a:cs typeface="Calibri Light" panose="020F0302020204030204" pitchFamily="34" charset="0"/>
                <a:sym typeface="Century Schoolbook"/>
              </a:rPr>
              <a:t>C. Development Workflow: Fund Account</a:t>
            </a:r>
            <a:endParaRPr sz="4800" dirty="0">
              <a:solidFill>
                <a:srgbClr val="0000FF"/>
              </a:solidFill>
              <a:latin typeface="Calibri Light" panose="020F0302020204030204" pitchFamily="34" charset="0"/>
              <a:ea typeface="Century Schoolbook"/>
              <a:cs typeface="Calibri Light" panose="020F0302020204030204" pitchFamily="34" charset="0"/>
              <a:sym typeface="Century School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p:nvPr/>
        </p:nvSpPr>
        <p:spPr>
          <a:xfrm>
            <a:off x="416665" y="1251504"/>
            <a:ext cx="11618079" cy="4540800"/>
          </a:xfrm>
          <a:prstGeom prst="rect">
            <a:avLst/>
          </a:prstGeom>
          <a:noFill/>
          <a:ln>
            <a:noFill/>
          </a:ln>
        </p:spPr>
        <p:txBody>
          <a:bodyPr spcFirstLastPara="1" wrap="square" lIns="0" tIns="88033" rIns="0" bIns="0" anchor="t" anchorCtr="0">
            <a:noAutofit/>
          </a:bodyPr>
          <a:lstStyle/>
          <a:p>
            <a:pPr marL="626518" indent="-609585">
              <a:buClr>
                <a:srgbClr val="0000FF"/>
              </a:buClr>
              <a:buSzPct val="100000"/>
              <a:buFont typeface="Arial" panose="020B0604020202020204" pitchFamily="34" charset="0"/>
              <a:buChar char="•"/>
            </a:pPr>
            <a:r>
              <a:rPr lang="en" sz="3733" dirty="0">
                <a:solidFill>
                  <a:schemeClr val="dk1"/>
                </a:solidFill>
                <a:ea typeface="Trebuchet MS"/>
                <a:cs typeface="Trebuchet MS"/>
                <a:sym typeface="Trebuchet MS"/>
              </a:rPr>
              <a:t>Executable code</a:t>
            </a:r>
            <a:endParaRPr sz="3733" dirty="0">
              <a:solidFill>
                <a:schemeClr val="dk1"/>
              </a:solidFill>
              <a:ea typeface="Trebuchet MS"/>
              <a:cs typeface="Trebuchet MS"/>
              <a:sym typeface="Trebuchet MS"/>
            </a:endParaRPr>
          </a:p>
          <a:p>
            <a:pPr marL="626518" indent="-609585">
              <a:spcBef>
                <a:spcPts val="693"/>
              </a:spcBef>
              <a:buClr>
                <a:srgbClr val="0000FF"/>
              </a:buClr>
              <a:buSzPct val="100000"/>
              <a:buFont typeface="Arial" panose="020B0604020202020204" pitchFamily="34" charset="0"/>
              <a:buChar char="•"/>
            </a:pPr>
            <a:r>
              <a:rPr lang="en" sz="3733" dirty="0">
                <a:solidFill>
                  <a:schemeClr val="dk1"/>
                </a:solidFill>
                <a:ea typeface="Trebuchet MS"/>
                <a:cs typeface="Trebuchet MS"/>
                <a:sym typeface="Trebuchet MS"/>
              </a:rPr>
              <a:t>Turing Complete</a:t>
            </a:r>
            <a:endParaRPr sz="3733" dirty="0">
              <a:solidFill>
                <a:schemeClr val="dk1"/>
              </a:solidFill>
              <a:ea typeface="Trebuchet MS"/>
              <a:cs typeface="Trebuchet MS"/>
              <a:sym typeface="Trebuchet MS"/>
            </a:endParaRPr>
          </a:p>
          <a:p>
            <a:pPr marL="626518" indent="-609585">
              <a:spcBef>
                <a:spcPts val="560"/>
              </a:spcBef>
              <a:buClr>
                <a:srgbClr val="0000FF"/>
              </a:buClr>
              <a:buSzPct val="100000"/>
              <a:buFont typeface="Arial" panose="020B0604020202020204" pitchFamily="34" charset="0"/>
              <a:buChar char="•"/>
            </a:pPr>
            <a:r>
              <a:rPr lang="en" sz="3733" dirty="0">
                <a:solidFill>
                  <a:schemeClr val="dk1"/>
                </a:solidFill>
                <a:ea typeface="Trebuchet MS"/>
                <a:cs typeface="Trebuchet MS"/>
                <a:sym typeface="Trebuchet MS"/>
              </a:rPr>
              <a:t>Function like an external account</a:t>
            </a:r>
            <a:endParaRPr sz="3733" dirty="0">
              <a:solidFill>
                <a:schemeClr val="dk1"/>
              </a:solidFill>
              <a:ea typeface="Trebuchet MS"/>
              <a:cs typeface="Trebuchet MS"/>
              <a:sym typeface="Trebuchet MS"/>
            </a:endParaRPr>
          </a:p>
          <a:p>
            <a:pPr marL="1236102" lvl="1" indent="-609585">
              <a:spcBef>
                <a:spcPts val="560"/>
              </a:spcBef>
              <a:buClr>
                <a:srgbClr val="0000FF"/>
              </a:buClr>
              <a:buSzPct val="100000"/>
              <a:buFont typeface="Wingdings" panose="05000000000000000000" pitchFamily="2" charset="2"/>
              <a:buChar char="§"/>
            </a:pPr>
            <a:r>
              <a:rPr lang="en" sz="3200" dirty="0">
                <a:solidFill>
                  <a:schemeClr val="dk1"/>
                </a:solidFill>
                <a:ea typeface="Trebuchet MS"/>
                <a:cs typeface="Trebuchet MS"/>
                <a:sym typeface="Trebuchet MS"/>
              </a:rPr>
              <a:t>Hold funds</a:t>
            </a:r>
            <a:endParaRPr sz="3200" dirty="0">
              <a:solidFill>
                <a:schemeClr val="dk1"/>
              </a:solidFill>
              <a:ea typeface="Trebuchet MS"/>
              <a:cs typeface="Trebuchet MS"/>
              <a:sym typeface="Trebuchet MS"/>
            </a:endParaRPr>
          </a:p>
          <a:p>
            <a:pPr marL="1236102" marR="215048" lvl="1" indent="-609585">
              <a:lnSpc>
                <a:spcPct val="114599"/>
              </a:lnSpc>
              <a:buClr>
                <a:srgbClr val="0000FF"/>
              </a:buClr>
              <a:buSzPct val="100000"/>
              <a:buFont typeface="Wingdings" panose="05000000000000000000" pitchFamily="2" charset="2"/>
              <a:buChar char="§"/>
            </a:pPr>
            <a:r>
              <a:rPr lang="en" sz="3200" dirty="0">
                <a:solidFill>
                  <a:schemeClr val="dk1"/>
                </a:solidFill>
                <a:ea typeface="Trebuchet MS"/>
                <a:cs typeface="Trebuchet MS"/>
                <a:sym typeface="Trebuchet MS"/>
              </a:rPr>
              <a:t>Can interact with other accounts and smart contracts</a:t>
            </a:r>
            <a:endParaRPr sz="3200" dirty="0">
              <a:solidFill>
                <a:schemeClr val="dk1"/>
              </a:solidFill>
              <a:ea typeface="Trebuchet MS"/>
              <a:cs typeface="Trebuchet MS"/>
              <a:sym typeface="Trebuchet MS"/>
            </a:endParaRPr>
          </a:p>
          <a:p>
            <a:pPr marL="1236102" marR="215048" lvl="1" indent="-609585">
              <a:lnSpc>
                <a:spcPct val="114599"/>
              </a:lnSpc>
              <a:buClr>
                <a:srgbClr val="0000FF"/>
              </a:buClr>
              <a:buSzPct val="100000"/>
              <a:buFont typeface="Wingdings" panose="05000000000000000000" pitchFamily="2" charset="2"/>
              <a:buChar char="§"/>
            </a:pPr>
            <a:r>
              <a:rPr lang="en" sz="3200" dirty="0">
                <a:solidFill>
                  <a:schemeClr val="dk1"/>
                </a:solidFill>
                <a:ea typeface="Trebuchet MS"/>
                <a:cs typeface="Trebuchet MS"/>
                <a:sym typeface="Trebuchet MS"/>
              </a:rPr>
              <a:t>Contain code</a:t>
            </a:r>
            <a:endParaRPr sz="3200" dirty="0">
              <a:solidFill>
                <a:schemeClr val="dk1"/>
              </a:solidFill>
              <a:ea typeface="Trebuchet MS"/>
              <a:cs typeface="Trebuchet MS"/>
              <a:sym typeface="Trebuchet MS"/>
            </a:endParaRPr>
          </a:p>
          <a:p>
            <a:pPr marL="626518" indent="-609585">
              <a:spcBef>
                <a:spcPts val="560"/>
              </a:spcBef>
              <a:buClr>
                <a:srgbClr val="0000FF"/>
              </a:buClr>
              <a:buSzPct val="100000"/>
              <a:buFont typeface="Arial" panose="020B0604020202020204" pitchFamily="34" charset="0"/>
              <a:buChar char="•"/>
            </a:pPr>
            <a:r>
              <a:rPr lang="en" sz="3733" dirty="0">
                <a:solidFill>
                  <a:schemeClr val="dk1"/>
                </a:solidFill>
                <a:ea typeface="Trebuchet MS"/>
                <a:cs typeface="Trebuchet MS"/>
                <a:sym typeface="Trebuchet MS"/>
              </a:rPr>
              <a:t>Can be called through transactions</a:t>
            </a:r>
            <a:endParaRPr sz="3733" dirty="0">
              <a:solidFill>
                <a:schemeClr val="dk1"/>
              </a:solidFill>
              <a:ea typeface="Trebuchet MS"/>
              <a:cs typeface="Trebuchet MS"/>
              <a:sym typeface="Trebuchet MS"/>
            </a:endParaRPr>
          </a:p>
        </p:txBody>
      </p:sp>
      <p:sp>
        <p:nvSpPr>
          <p:cNvPr id="416" name="Shape 416"/>
          <p:cNvSpPr txBox="1">
            <a:spLocks noGrp="1"/>
          </p:cNvSpPr>
          <p:nvPr>
            <p:ph type="sldNum" idx="12"/>
          </p:nvPr>
        </p:nvSpPr>
        <p:spPr>
          <a:prstGeom prst="rect">
            <a:avLst/>
          </a:prstGeom>
          <a:noFill/>
          <a:ln>
            <a:noFill/>
          </a:ln>
        </p:spPr>
        <p:txBody>
          <a:bodyPr spcFirstLastPara="1" vert="horz" wrap="square" lIns="0" tIns="4233" rIns="0" bIns="0" rtlCol="0" anchor="ctr" anchorCtr="0">
            <a:noAutofit/>
          </a:bodyPr>
          <a:lstStyle/>
          <a:p>
            <a:pPr marL="33866"/>
            <a:fld id="{00000000-1234-1234-1234-123412341234}" type="slidenum">
              <a:rPr lang="en" i="1">
                <a:solidFill>
                  <a:schemeClr val="lt2"/>
                </a:solidFill>
                <a:latin typeface="Century Schoolbook"/>
                <a:ea typeface="Century Schoolbook"/>
                <a:cs typeface="Century Schoolbook"/>
                <a:sym typeface="Century Schoolbook"/>
              </a:rPr>
              <a:pPr marL="33866"/>
              <a:t>2</a:t>
            </a:fld>
            <a:endParaRPr i="1">
              <a:solidFill>
                <a:schemeClr val="lt2"/>
              </a:solidFill>
              <a:latin typeface="Century Schoolbook"/>
              <a:ea typeface="Century Schoolbook"/>
              <a:cs typeface="Century Schoolbook"/>
              <a:sym typeface="Century Schoolbook"/>
            </a:endParaRPr>
          </a:p>
        </p:txBody>
      </p:sp>
      <p:sp>
        <p:nvSpPr>
          <p:cNvPr id="2" name="Footer Placeholder 1"/>
          <p:cNvSpPr>
            <a:spLocks noGrp="1"/>
          </p:cNvSpPr>
          <p:nvPr>
            <p:ph type="ftr" idx="11"/>
          </p:nvPr>
        </p:nvSpPr>
        <p:spPr/>
        <p:txBody>
          <a:bodyPr/>
          <a:lstStyle/>
          <a:p>
            <a:r>
              <a:rPr lang="en-US"/>
              <a:t>Campbell R. Harvey 2018</a:t>
            </a:r>
            <a:endParaRPr lang="en-US" dirty="0"/>
          </a:p>
        </p:txBody>
      </p:sp>
      <p:sp>
        <p:nvSpPr>
          <p:cNvPr id="7" name="Shape 408"/>
          <p:cNvSpPr txBox="1">
            <a:spLocks noGrp="1"/>
          </p:cNvSpPr>
          <p:nvPr>
            <p:ph type="title"/>
          </p:nvPr>
        </p:nvSpPr>
        <p:spPr>
          <a:xfrm>
            <a:off x="203893" y="71427"/>
            <a:ext cx="5630400" cy="763200"/>
          </a:xfrm>
          <a:prstGeom prst="rect">
            <a:avLst/>
          </a:prstGeom>
          <a:noFill/>
          <a:ln>
            <a:noFill/>
          </a:ln>
        </p:spPr>
        <p:txBody>
          <a:bodyPr spcFirstLastPara="1" vert="horz" wrap="square" lIns="0" tIns="16933" rIns="0" bIns="0" rtlCol="0" anchor="t" anchorCtr="0">
            <a:noAutofit/>
          </a:bodyPr>
          <a:lstStyle/>
          <a:p>
            <a:pPr marL="16933">
              <a:lnSpc>
                <a:spcPct val="100000"/>
              </a:lnSpc>
              <a:spcBef>
                <a:spcPts val="0"/>
              </a:spcBef>
              <a:buClr>
                <a:srgbClr val="262626"/>
              </a:buClr>
              <a:buSzPts val="3000"/>
            </a:pPr>
            <a:r>
              <a:rPr lang="en" sz="4800" dirty="0">
                <a:solidFill>
                  <a:srgbClr val="0000FF"/>
                </a:solidFill>
                <a:latin typeface="Calibri Light" panose="020F0302020204030204" pitchFamily="34" charset="0"/>
                <a:ea typeface="Century Schoolbook"/>
                <a:cs typeface="Calibri Light" panose="020F0302020204030204" pitchFamily="34" charset="0"/>
                <a:sym typeface="Century Schoolbook"/>
              </a:rPr>
              <a:t>Smart Contracts</a:t>
            </a:r>
            <a:endParaRPr sz="4800" dirty="0">
              <a:solidFill>
                <a:srgbClr val="0000FF"/>
              </a:solidFill>
              <a:latin typeface="Calibri Light" panose="020F0302020204030204" pitchFamily="34" charset="0"/>
              <a:ea typeface="Century Schoolbook"/>
              <a:cs typeface="Calibri Light" panose="020F0302020204030204" pitchFamily="34" charset="0"/>
              <a:sym typeface="Century Schoolbook"/>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9" name="Shape 569"/>
          <p:cNvSpPr txBox="1">
            <a:spLocks noGrp="1"/>
          </p:cNvSpPr>
          <p:nvPr>
            <p:ph type="sldNum" idx="12"/>
          </p:nvPr>
        </p:nvSpPr>
        <p:spPr>
          <a:prstGeom prst="rect">
            <a:avLst/>
          </a:prstGeom>
          <a:noFill/>
          <a:ln>
            <a:noFill/>
          </a:ln>
        </p:spPr>
        <p:txBody>
          <a:bodyPr spcFirstLastPara="1" vert="horz" wrap="square" lIns="0" tIns="4233" rIns="0" bIns="0" rtlCol="0" anchor="ctr" anchorCtr="0">
            <a:noAutofit/>
          </a:bodyPr>
          <a:lstStyle/>
          <a:p>
            <a:pPr marL="33866"/>
            <a:fld id="{00000000-1234-1234-1234-123412341234}" type="slidenum">
              <a:rPr lang="en" i="1">
                <a:solidFill>
                  <a:schemeClr val="lt2"/>
                </a:solidFill>
                <a:latin typeface="Century Schoolbook"/>
                <a:ea typeface="Century Schoolbook"/>
                <a:cs typeface="Century Schoolbook"/>
                <a:sym typeface="Century Schoolbook"/>
              </a:rPr>
              <a:pPr marL="33866"/>
              <a:t>20</a:t>
            </a:fld>
            <a:endParaRPr i="1">
              <a:solidFill>
                <a:schemeClr val="lt2"/>
              </a:solidFill>
              <a:latin typeface="Century Schoolbook"/>
              <a:ea typeface="Century Schoolbook"/>
              <a:cs typeface="Century Schoolbook"/>
              <a:sym typeface="Century Schoolbook"/>
            </a:endParaRPr>
          </a:p>
        </p:txBody>
      </p:sp>
      <p:sp>
        <p:nvSpPr>
          <p:cNvPr id="570" name="Shape 570"/>
          <p:cNvSpPr/>
          <p:nvPr/>
        </p:nvSpPr>
        <p:spPr>
          <a:xfrm>
            <a:off x="369233" y="1487147"/>
            <a:ext cx="2170852" cy="635845"/>
          </a:xfrm>
          <a:custGeom>
            <a:avLst/>
            <a:gdLst/>
            <a:ahLst/>
            <a:cxnLst/>
            <a:rect l="0" t="0" r="0" b="0"/>
            <a:pathLst>
              <a:path w="120000" h="120000" extrusionOk="0">
                <a:moveTo>
                  <a:pt x="102418" y="119877"/>
                </a:moveTo>
                <a:lnTo>
                  <a:pt x="0" y="119877"/>
                </a:lnTo>
                <a:lnTo>
                  <a:pt x="0" y="0"/>
                </a:lnTo>
                <a:lnTo>
                  <a:pt x="102418" y="0"/>
                </a:lnTo>
                <a:lnTo>
                  <a:pt x="119974" y="59938"/>
                </a:lnTo>
                <a:lnTo>
                  <a:pt x="102418" y="119877"/>
                </a:lnTo>
                <a:close/>
              </a:path>
            </a:pathLst>
          </a:custGeom>
          <a:solidFill>
            <a:srgbClr val="7790CD"/>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71" name="Shape 571"/>
          <p:cNvSpPr/>
          <p:nvPr/>
        </p:nvSpPr>
        <p:spPr>
          <a:xfrm>
            <a:off x="369233" y="1487147"/>
            <a:ext cx="2170852" cy="635845"/>
          </a:xfrm>
          <a:custGeom>
            <a:avLst/>
            <a:gdLst/>
            <a:ahLst/>
            <a:cxnLst/>
            <a:rect l="0" t="0" r="0" b="0"/>
            <a:pathLst>
              <a:path w="120000" h="120000" extrusionOk="0">
                <a:moveTo>
                  <a:pt x="0" y="0"/>
                </a:moveTo>
                <a:lnTo>
                  <a:pt x="102418" y="0"/>
                </a:lnTo>
                <a:lnTo>
                  <a:pt x="119974" y="59938"/>
                </a:lnTo>
                <a:lnTo>
                  <a:pt x="102418" y="119877"/>
                </a:lnTo>
                <a:lnTo>
                  <a:pt x="0" y="119877"/>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72" name="Shape 572"/>
          <p:cNvSpPr txBox="1"/>
          <p:nvPr/>
        </p:nvSpPr>
        <p:spPr>
          <a:xfrm>
            <a:off x="650768" y="1659030"/>
            <a:ext cx="1446953" cy="277705"/>
          </a:xfrm>
          <a:prstGeom prst="rect">
            <a:avLst/>
          </a:prstGeom>
          <a:noFill/>
          <a:ln>
            <a:noFill/>
          </a:ln>
        </p:spPr>
        <p:txBody>
          <a:bodyPr spcFirstLastPara="1" wrap="square" lIns="0" tIns="16933" rIns="0" bIns="0" anchor="t" anchorCtr="0">
            <a:noAutofit/>
          </a:bodyPr>
          <a:lstStyle/>
          <a:p>
            <a:pPr marL="16933"/>
            <a:r>
              <a:rPr lang="en" sz="1600" b="1">
                <a:solidFill>
                  <a:srgbClr val="FFFFFF"/>
                </a:solidFill>
                <a:latin typeface="Arial"/>
                <a:ea typeface="Arial"/>
                <a:cs typeface="Arial"/>
                <a:sym typeface="Arial"/>
              </a:rPr>
              <a:t>Create Account</a:t>
            </a:r>
            <a:endParaRPr sz="1600">
              <a:solidFill>
                <a:schemeClr val="dk1"/>
              </a:solidFill>
              <a:latin typeface="Arial"/>
              <a:ea typeface="Arial"/>
              <a:cs typeface="Arial"/>
              <a:sym typeface="Arial"/>
            </a:endParaRPr>
          </a:p>
        </p:txBody>
      </p:sp>
      <p:sp>
        <p:nvSpPr>
          <p:cNvPr id="573" name="Shape 573"/>
          <p:cNvSpPr/>
          <p:nvPr/>
        </p:nvSpPr>
        <p:spPr>
          <a:xfrm>
            <a:off x="2270066" y="1487147"/>
            <a:ext cx="2170852" cy="635845"/>
          </a:xfrm>
          <a:custGeom>
            <a:avLst/>
            <a:gdLst/>
            <a:ahLst/>
            <a:cxnLst/>
            <a:rect l="0" t="0" r="0" b="0"/>
            <a:pathLst>
              <a:path w="120000" h="120000" extrusionOk="0">
                <a:moveTo>
                  <a:pt x="102418" y="119877"/>
                </a:moveTo>
                <a:lnTo>
                  <a:pt x="0" y="119877"/>
                </a:lnTo>
                <a:lnTo>
                  <a:pt x="17556" y="59938"/>
                </a:lnTo>
                <a:lnTo>
                  <a:pt x="0" y="0"/>
                </a:lnTo>
                <a:lnTo>
                  <a:pt x="102418" y="0"/>
                </a:lnTo>
                <a:lnTo>
                  <a:pt x="119974" y="59938"/>
                </a:lnTo>
                <a:lnTo>
                  <a:pt x="102418" y="119877"/>
                </a:lnTo>
                <a:close/>
              </a:path>
            </a:pathLst>
          </a:custGeom>
          <a:solidFill>
            <a:srgbClr val="7790CD"/>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74" name="Shape 574"/>
          <p:cNvSpPr/>
          <p:nvPr/>
        </p:nvSpPr>
        <p:spPr>
          <a:xfrm>
            <a:off x="2270065" y="1487147"/>
            <a:ext cx="2170852" cy="635845"/>
          </a:xfrm>
          <a:custGeom>
            <a:avLst/>
            <a:gdLst/>
            <a:ahLst/>
            <a:cxnLst/>
            <a:rect l="0" t="0" r="0" b="0"/>
            <a:pathLst>
              <a:path w="120000" h="120000" extrusionOk="0">
                <a:moveTo>
                  <a:pt x="0" y="0"/>
                </a:moveTo>
                <a:lnTo>
                  <a:pt x="102418" y="0"/>
                </a:lnTo>
                <a:lnTo>
                  <a:pt x="119974" y="59938"/>
                </a:lnTo>
                <a:lnTo>
                  <a:pt x="102418" y="119877"/>
                </a:lnTo>
                <a:lnTo>
                  <a:pt x="0" y="119877"/>
                </a:lnTo>
                <a:lnTo>
                  <a:pt x="17556" y="59938"/>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75" name="Shape 575"/>
          <p:cNvSpPr txBox="1"/>
          <p:nvPr/>
        </p:nvSpPr>
        <p:spPr>
          <a:xfrm>
            <a:off x="2706497" y="1659030"/>
            <a:ext cx="1295400" cy="277705"/>
          </a:xfrm>
          <a:prstGeom prst="rect">
            <a:avLst/>
          </a:prstGeom>
          <a:noFill/>
          <a:ln>
            <a:noFill/>
          </a:ln>
        </p:spPr>
        <p:txBody>
          <a:bodyPr spcFirstLastPara="1" wrap="square" lIns="0" tIns="16933" rIns="0" bIns="0" anchor="t" anchorCtr="0">
            <a:noAutofit/>
          </a:bodyPr>
          <a:lstStyle/>
          <a:p>
            <a:pPr marL="16933"/>
            <a:r>
              <a:rPr lang="en" sz="1600" b="1">
                <a:solidFill>
                  <a:srgbClr val="FFFFFF"/>
                </a:solidFill>
                <a:latin typeface="Arial"/>
                <a:ea typeface="Arial"/>
                <a:cs typeface="Arial"/>
                <a:sym typeface="Arial"/>
              </a:rPr>
              <a:t>Fund Account</a:t>
            </a:r>
            <a:endParaRPr sz="1600">
              <a:solidFill>
                <a:schemeClr val="dk1"/>
              </a:solidFill>
              <a:latin typeface="Arial"/>
              <a:ea typeface="Arial"/>
              <a:cs typeface="Arial"/>
              <a:sym typeface="Arial"/>
            </a:endParaRPr>
          </a:p>
        </p:txBody>
      </p:sp>
      <p:sp>
        <p:nvSpPr>
          <p:cNvPr id="576" name="Shape 576"/>
          <p:cNvSpPr/>
          <p:nvPr/>
        </p:nvSpPr>
        <p:spPr>
          <a:xfrm>
            <a:off x="4170891" y="1487147"/>
            <a:ext cx="2170852" cy="635845"/>
          </a:xfrm>
          <a:custGeom>
            <a:avLst/>
            <a:gdLst/>
            <a:ahLst/>
            <a:cxnLst/>
            <a:rect l="0" t="0" r="0" b="0"/>
            <a:pathLst>
              <a:path w="120000" h="120000" extrusionOk="0">
                <a:moveTo>
                  <a:pt x="102418" y="119877"/>
                </a:moveTo>
                <a:lnTo>
                  <a:pt x="0" y="119877"/>
                </a:lnTo>
                <a:lnTo>
                  <a:pt x="17556" y="59938"/>
                </a:lnTo>
                <a:lnTo>
                  <a:pt x="0" y="0"/>
                </a:lnTo>
                <a:lnTo>
                  <a:pt x="102418" y="0"/>
                </a:lnTo>
                <a:lnTo>
                  <a:pt x="119974" y="59938"/>
                </a:lnTo>
                <a:lnTo>
                  <a:pt x="102418" y="119877"/>
                </a:lnTo>
                <a:close/>
              </a:path>
            </a:pathLst>
          </a:custGeom>
          <a:solidFill>
            <a:srgbClr val="212D74"/>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77" name="Shape 577"/>
          <p:cNvSpPr/>
          <p:nvPr/>
        </p:nvSpPr>
        <p:spPr>
          <a:xfrm>
            <a:off x="4170900" y="1487133"/>
            <a:ext cx="2372400" cy="636000"/>
          </a:xfrm>
          <a:custGeom>
            <a:avLst/>
            <a:gdLst/>
            <a:ahLst/>
            <a:cxnLst/>
            <a:rect l="0" t="0" r="0" b="0"/>
            <a:pathLst>
              <a:path w="120000" h="120000" extrusionOk="0">
                <a:moveTo>
                  <a:pt x="0" y="0"/>
                </a:moveTo>
                <a:lnTo>
                  <a:pt x="102418" y="0"/>
                </a:lnTo>
                <a:lnTo>
                  <a:pt x="119974" y="59938"/>
                </a:lnTo>
                <a:lnTo>
                  <a:pt x="102418" y="119877"/>
                </a:lnTo>
                <a:lnTo>
                  <a:pt x="0" y="119877"/>
                </a:lnTo>
                <a:lnTo>
                  <a:pt x="17556" y="59938"/>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78" name="Shape 578"/>
          <p:cNvSpPr txBox="1"/>
          <p:nvPr/>
        </p:nvSpPr>
        <p:spPr>
          <a:xfrm>
            <a:off x="4870369" y="1659033"/>
            <a:ext cx="1014400" cy="277600"/>
          </a:xfrm>
          <a:prstGeom prst="rect">
            <a:avLst/>
          </a:prstGeom>
          <a:noFill/>
          <a:ln>
            <a:noFill/>
          </a:ln>
        </p:spPr>
        <p:txBody>
          <a:bodyPr spcFirstLastPara="1" wrap="square" lIns="0" tIns="16933" rIns="0" bIns="0" anchor="t" anchorCtr="0">
            <a:noAutofit/>
          </a:bodyPr>
          <a:lstStyle/>
          <a:p>
            <a:pPr marL="16933"/>
            <a:r>
              <a:rPr lang="en" sz="1600" b="1">
                <a:solidFill>
                  <a:srgbClr val="FFFFFF"/>
                </a:solidFill>
                <a:latin typeface="Arial"/>
                <a:ea typeface="Arial"/>
                <a:cs typeface="Arial"/>
                <a:sym typeface="Arial"/>
              </a:rPr>
              <a:t>Develop</a:t>
            </a:r>
            <a:endParaRPr sz="1600">
              <a:solidFill>
                <a:schemeClr val="dk1"/>
              </a:solidFill>
              <a:latin typeface="Arial"/>
              <a:ea typeface="Arial"/>
              <a:cs typeface="Arial"/>
              <a:sym typeface="Arial"/>
            </a:endParaRPr>
          </a:p>
        </p:txBody>
      </p:sp>
      <p:sp>
        <p:nvSpPr>
          <p:cNvPr id="579" name="Shape 579"/>
          <p:cNvSpPr/>
          <p:nvPr/>
        </p:nvSpPr>
        <p:spPr>
          <a:xfrm>
            <a:off x="6071722" y="1487147"/>
            <a:ext cx="2170852" cy="635845"/>
          </a:xfrm>
          <a:custGeom>
            <a:avLst/>
            <a:gdLst/>
            <a:ahLst/>
            <a:cxnLst/>
            <a:rect l="0" t="0" r="0" b="0"/>
            <a:pathLst>
              <a:path w="120000" h="120000" extrusionOk="0">
                <a:moveTo>
                  <a:pt x="102418" y="119877"/>
                </a:moveTo>
                <a:lnTo>
                  <a:pt x="0" y="119877"/>
                </a:lnTo>
                <a:lnTo>
                  <a:pt x="17556" y="59938"/>
                </a:lnTo>
                <a:lnTo>
                  <a:pt x="0" y="0"/>
                </a:lnTo>
                <a:lnTo>
                  <a:pt x="102418" y="0"/>
                </a:lnTo>
                <a:lnTo>
                  <a:pt x="119974" y="59938"/>
                </a:lnTo>
                <a:lnTo>
                  <a:pt x="102418" y="119877"/>
                </a:lnTo>
                <a:close/>
              </a:path>
            </a:pathLst>
          </a:custGeom>
          <a:solidFill>
            <a:srgbClr val="212D74"/>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80" name="Shape 580"/>
          <p:cNvSpPr/>
          <p:nvPr/>
        </p:nvSpPr>
        <p:spPr>
          <a:xfrm>
            <a:off x="6071721" y="1487147"/>
            <a:ext cx="2170852" cy="635845"/>
          </a:xfrm>
          <a:custGeom>
            <a:avLst/>
            <a:gdLst/>
            <a:ahLst/>
            <a:cxnLst/>
            <a:rect l="0" t="0" r="0" b="0"/>
            <a:pathLst>
              <a:path w="120000" h="120000" extrusionOk="0">
                <a:moveTo>
                  <a:pt x="0" y="0"/>
                </a:moveTo>
                <a:lnTo>
                  <a:pt x="102418" y="0"/>
                </a:lnTo>
                <a:lnTo>
                  <a:pt x="119974" y="59938"/>
                </a:lnTo>
                <a:lnTo>
                  <a:pt x="102418" y="119877"/>
                </a:lnTo>
                <a:lnTo>
                  <a:pt x="0" y="119877"/>
                </a:lnTo>
                <a:lnTo>
                  <a:pt x="17556" y="59938"/>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81" name="Shape 581"/>
          <p:cNvSpPr txBox="1"/>
          <p:nvPr/>
        </p:nvSpPr>
        <p:spPr>
          <a:xfrm>
            <a:off x="6762136" y="1659033"/>
            <a:ext cx="1014400" cy="277600"/>
          </a:xfrm>
          <a:prstGeom prst="rect">
            <a:avLst/>
          </a:prstGeom>
          <a:noFill/>
          <a:ln>
            <a:noFill/>
          </a:ln>
        </p:spPr>
        <p:txBody>
          <a:bodyPr spcFirstLastPara="1" wrap="square" lIns="0" tIns="16933" rIns="0" bIns="0" anchor="t" anchorCtr="0">
            <a:noAutofit/>
          </a:bodyPr>
          <a:lstStyle/>
          <a:p>
            <a:pPr marL="16933"/>
            <a:r>
              <a:rPr lang="en" sz="1600" b="1">
                <a:solidFill>
                  <a:srgbClr val="FFFFFF"/>
                </a:solidFill>
                <a:latin typeface="Arial"/>
                <a:ea typeface="Arial"/>
                <a:cs typeface="Arial"/>
                <a:sym typeface="Arial"/>
              </a:rPr>
              <a:t>Compile</a:t>
            </a:r>
            <a:endParaRPr sz="1600">
              <a:solidFill>
                <a:schemeClr val="dk1"/>
              </a:solidFill>
              <a:latin typeface="Arial"/>
              <a:ea typeface="Arial"/>
              <a:cs typeface="Arial"/>
              <a:sym typeface="Arial"/>
            </a:endParaRPr>
          </a:p>
        </p:txBody>
      </p:sp>
      <p:sp>
        <p:nvSpPr>
          <p:cNvPr id="582" name="Shape 582"/>
          <p:cNvSpPr/>
          <p:nvPr/>
        </p:nvSpPr>
        <p:spPr>
          <a:xfrm>
            <a:off x="7972550" y="1487147"/>
            <a:ext cx="2170852" cy="635845"/>
          </a:xfrm>
          <a:custGeom>
            <a:avLst/>
            <a:gdLst/>
            <a:ahLst/>
            <a:cxnLst/>
            <a:rect l="0" t="0" r="0" b="0"/>
            <a:pathLst>
              <a:path w="120000" h="120000" extrusionOk="0">
                <a:moveTo>
                  <a:pt x="102418" y="119877"/>
                </a:moveTo>
                <a:lnTo>
                  <a:pt x="0" y="119877"/>
                </a:lnTo>
                <a:lnTo>
                  <a:pt x="17556" y="59938"/>
                </a:lnTo>
                <a:lnTo>
                  <a:pt x="0" y="0"/>
                </a:lnTo>
                <a:lnTo>
                  <a:pt x="102418" y="0"/>
                </a:lnTo>
                <a:lnTo>
                  <a:pt x="119974" y="59938"/>
                </a:lnTo>
                <a:lnTo>
                  <a:pt x="102418" y="119877"/>
                </a:lnTo>
                <a:close/>
              </a:path>
            </a:pathLst>
          </a:custGeom>
          <a:solidFill>
            <a:srgbClr val="212D74"/>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83" name="Shape 583"/>
          <p:cNvSpPr/>
          <p:nvPr/>
        </p:nvSpPr>
        <p:spPr>
          <a:xfrm>
            <a:off x="7972550" y="1487147"/>
            <a:ext cx="2170852" cy="635845"/>
          </a:xfrm>
          <a:custGeom>
            <a:avLst/>
            <a:gdLst/>
            <a:ahLst/>
            <a:cxnLst/>
            <a:rect l="0" t="0" r="0" b="0"/>
            <a:pathLst>
              <a:path w="120000" h="120000" extrusionOk="0">
                <a:moveTo>
                  <a:pt x="0" y="0"/>
                </a:moveTo>
                <a:lnTo>
                  <a:pt x="102418" y="0"/>
                </a:lnTo>
                <a:lnTo>
                  <a:pt x="119974" y="59938"/>
                </a:lnTo>
                <a:lnTo>
                  <a:pt x="102418" y="119877"/>
                </a:lnTo>
                <a:lnTo>
                  <a:pt x="0" y="119877"/>
                </a:lnTo>
                <a:lnTo>
                  <a:pt x="17556" y="59938"/>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84" name="Shape 584"/>
          <p:cNvSpPr txBox="1"/>
          <p:nvPr/>
        </p:nvSpPr>
        <p:spPr>
          <a:xfrm>
            <a:off x="8405728" y="1659030"/>
            <a:ext cx="1302173" cy="277705"/>
          </a:xfrm>
          <a:prstGeom prst="rect">
            <a:avLst/>
          </a:prstGeom>
          <a:noFill/>
          <a:ln>
            <a:noFill/>
          </a:ln>
        </p:spPr>
        <p:txBody>
          <a:bodyPr spcFirstLastPara="1" wrap="square" lIns="0" tIns="16933" rIns="0" bIns="0" anchor="t" anchorCtr="0">
            <a:noAutofit/>
          </a:bodyPr>
          <a:lstStyle/>
          <a:p>
            <a:pPr marL="16933"/>
            <a:r>
              <a:rPr lang="en" sz="1600" b="1">
                <a:solidFill>
                  <a:srgbClr val="FFFFFF"/>
                </a:solidFill>
                <a:latin typeface="Arial"/>
                <a:ea typeface="Arial"/>
                <a:cs typeface="Arial"/>
                <a:sym typeface="Arial"/>
              </a:rPr>
              <a:t>Sign &amp; Deploy</a:t>
            </a:r>
            <a:endParaRPr sz="1600">
              <a:solidFill>
                <a:schemeClr val="dk1"/>
              </a:solidFill>
              <a:latin typeface="Arial"/>
              <a:ea typeface="Arial"/>
              <a:cs typeface="Arial"/>
              <a:sym typeface="Arial"/>
            </a:endParaRPr>
          </a:p>
        </p:txBody>
      </p:sp>
      <p:sp>
        <p:nvSpPr>
          <p:cNvPr id="585" name="Shape 585"/>
          <p:cNvSpPr/>
          <p:nvPr/>
        </p:nvSpPr>
        <p:spPr>
          <a:xfrm>
            <a:off x="9873381" y="1487147"/>
            <a:ext cx="2170852" cy="635845"/>
          </a:xfrm>
          <a:custGeom>
            <a:avLst/>
            <a:gdLst/>
            <a:ahLst/>
            <a:cxnLst/>
            <a:rect l="0" t="0" r="0" b="0"/>
            <a:pathLst>
              <a:path w="120000" h="120000" extrusionOk="0">
                <a:moveTo>
                  <a:pt x="102418" y="119877"/>
                </a:moveTo>
                <a:lnTo>
                  <a:pt x="0" y="119877"/>
                </a:lnTo>
                <a:lnTo>
                  <a:pt x="17556" y="59938"/>
                </a:lnTo>
                <a:lnTo>
                  <a:pt x="0" y="0"/>
                </a:lnTo>
                <a:lnTo>
                  <a:pt x="102418" y="0"/>
                </a:lnTo>
                <a:lnTo>
                  <a:pt x="119974" y="59938"/>
                </a:lnTo>
                <a:lnTo>
                  <a:pt x="102418" y="119877"/>
                </a:lnTo>
                <a:close/>
              </a:path>
            </a:pathLst>
          </a:custGeom>
          <a:solidFill>
            <a:srgbClr val="212D74"/>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86" name="Shape 586"/>
          <p:cNvSpPr/>
          <p:nvPr/>
        </p:nvSpPr>
        <p:spPr>
          <a:xfrm>
            <a:off x="9873379" y="1487147"/>
            <a:ext cx="2170852" cy="635845"/>
          </a:xfrm>
          <a:custGeom>
            <a:avLst/>
            <a:gdLst/>
            <a:ahLst/>
            <a:cxnLst/>
            <a:rect l="0" t="0" r="0" b="0"/>
            <a:pathLst>
              <a:path w="120000" h="120000" extrusionOk="0">
                <a:moveTo>
                  <a:pt x="0" y="0"/>
                </a:moveTo>
                <a:lnTo>
                  <a:pt x="102418" y="0"/>
                </a:lnTo>
                <a:lnTo>
                  <a:pt x="119974" y="59938"/>
                </a:lnTo>
                <a:lnTo>
                  <a:pt x="102418" y="119877"/>
                </a:lnTo>
                <a:lnTo>
                  <a:pt x="0" y="119877"/>
                </a:lnTo>
                <a:lnTo>
                  <a:pt x="17556" y="59938"/>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87" name="Shape 587"/>
          <p:cNvSpPr txBox="1"/>
          <p:nvPr/>
        </p:nvSpPr>
        <p:spPr>
          <a:xfrm>
            <a:off x="10495063" y="1538367"/>
            <a:ext cx="1302000" cy="504800"/>
          </a:xfrm>
          <a:prstGeom prst="rect">
            <a:avLst/>
          </a:prstGeom>
          <a:noFill/>
          <a:ln>
            <a:noFill/>
          </a:ln>
        </p:spPr>
        <p:txBody>
          <a:bodyPr spcFirstLastPara="1" wrap="square" lIns="0" tIns="27067" rIns="0" bIns="0" anchor="t" anchorCtr="0">
            <a:noAutofit/>
          </a:bodyPr>
          <a:lstStyle/>
          <a:p>
            <a:pPr marL="259074" marR="6773" indent="-242987">
              <a:lnSpc>
                <a:spcPct val="118333"/>
              </a:lnSpc>
            </a:pPr>
            <a:r>
              <a:rPr lang="en" sz="1600" b="1">
                <a:solidFill>
                  <a:srgbClr val="FFFFFF"/>
                </a:solidFill>
                <a:latin typeface="Arial"/>
                <a:ea typeface="Arial"/>
                <a:cs typeface="Arial"/>
                <a:sym typeface="Arial"/>
              </a:rPr>
              <a:t>Interact &amp;  Test</a:t>
            </a:r>
            <a:endParaRPr sz="1600">
              <a:solidFill>
                <a:schemeClr val="dk1"/>
              </a:solidFill>
              <a:latin typeface="Arial"/>
              <a:ea typeface="Arial"/>
              <a:cs typeface="Arial"/>
              <a:sym typeface="Arial"/>
            </a:endParaRPr>
          </a:p>
        </p:txBody>
      </p:sp>
      <p:sp>
        <p:nvSpPr>
          <p:cNvPr id="588" name="Shape 588"/>
          <p:cNvSpPr/>
          <p:nvPr/>
        </p:nvSpPr>
        <p:spPr>
          <a:xfrm>
            <a:off x="4238300" y="1284033"/>
            <a:ext cx="1966800" cy="933200"/>
          </a:xfrm>
          <a:custGeom>
            <a:avLst/>
            <a:gdLst/>
            <a:ahLst/>
            <a:cxnLst/>
            <a:rect l="0" t="0" r="0" b="0"/>
            <a:pathLst>
              <a:path w="120000" h="120000" extrusionOk="0">
                <a:moveTo>
                  <a:pt x="0" y="59995"/>
                </a:moveTo>
                <a:lnTo>
                  <a:pt x="118" y="56200"/>
                </a:lnTo>
                <a:lnTo>
                  <a:pt x="467" y="52469"/>
                </a:lnTo>
                <a:lnTo>
                  <a:pt x="1832" y="45222"/>
                </a:lnTo>
                <a:lnTo>
                  <a:pt x="2833" y="41721"/>
                </a:lnTo>
                <a:lnTo>
                  <a:pt x="4037" y="38311"/>
                </a:lnTo>
                <a:lnTo>
                  <a:pt x="5438" y="34998"/>
                </a:lnTo>
                <a:lnTo>
                  <a:pt x="7028" y="31791"/>
                </a:lnTo>
                <a:lnTo>
                  <a:pt x="8800" y="28695"/>
                </a:lnTo>
                <a:lnTo>
                  <a:pt x="10747" y="25718"/>
                </a:lnTo>
                <a:lnTo>
                  <a:pt x="12863" y="22867"/>
                </a:lnTo>
                <a:lnTo>
                  <a:pt x="15139" y="20149"/>
                </a:lnTo>
                <a:lnTo>
                  <a:pt x="17570" y="17572"/>
                </a:lnTo>
                <a:lnTo>
                  <a:pt x="20147" y="15141"/>
                </a:lnTo>
                <a:lnTo>
                  <a:pt x="22865" y="12864"/>
                </a:lnTo>
                <a:lnTo>
                  <a:pt x="25715" y="10749"/>
                </a:lnTo>
                <a:lnTo>
                  <a:pt x="28692" y="8801"/>
                </a:lnTo>
                <a:lnTo>
                  <a:pt x="31787" y="7029"/>
                </a:lnTo>
                <a:lnTo>
                  <a:pt x="34995" y="5439"/>
                </a:lnTo>
                <a:lnTo>
                  <a:pt x="38307" y="4038"/>
                </a:lnTo>
                <a:lnTo>
                  <a:pt x="41717" y="2833"/>
                </a:lnTo>
                <a:lnTo>
                  <a:pt x="45218" y="1832"/>
                </a:lnTo>
                <a:lnTo>
                  <a:pt x="48802" y="1041"/>
                </a:lnTo>
                <a:lnTo>
                  <a:pt x="52464" y="467"/>
                </a:lnTo>
                <a:lnTo>
                  <a:pt x="56195" y="117"/>
                </a:lnTo>
                <a:lnTo>
                  <a:pt x="59989" y="0"/>
                </a:lnTo>
                <a:lnTo>
                  <a:pt x="63782" y="117"/>
                </a:lnTo>
                <a:lnTo>
                  <a:pt x="67514" y="467"/>
                </a:lnTo>
                <a:lnTo>
                  <a:pt x="71175" y="1041"/>
                </a:lnTo>
                <a:lnTo>
                  <a:pt x="74760" y="1832"/>
                </a:lnTo>
                <a:lnTo>
                  <a:pt x="78260" y="2833"/>
                </a:lnTo>
                <a:lnTo>
                  <a:pt x="81670" y="4038"/>
                </a:lnTo>
                <a:lnTo>
                  <a:pt x="84983" y="5439"/>
                </a:lnTo>
                <a:lnTo>
                  <a:pt x="88190" y="7029"/>
                </a:lnTo>
                <a:lnTo>
                  <a:pt x="91285" y="8801"/>
                </a:lnTo>
                <a:lnTo>
                  <a:pt x="94262" y="10749"/>
                </a:lnTo>
                <a:lnTo>
                  <a:pt x="97112" y="12864"/>
                </a:lnTo>
                <a:lnTo>
                  <a:pt x="99830" y="15141"/>
                </a:lnTo>
                <a:lnTo>
                  <a:pt x="102407" y="17572"/>
                </a:lnTo>
                <a:lnTo>
                  <a:pt x="104838" y="20149"/>
                </a:lnTo>
                <a:lnTo>
                  <a:pt x="107114" y="22867"/>
                </a:lnTo>
                <a:lnTo>
                  <a:pt x="109230" y="25718"/>
                </a:lnTo>
                <a:lnTo>
                  <a:pt x="111177" y="28695"/>
                </a:lnTo>
                <a:lnTo>
                  <a:pt x="112949" y="31791"/>
                </a:lnTo>
                <a:lnTo>
                  <a:pt x="114539" y="34998"/>
                </a:lnTo>
                <a:lnTo>
                  <a:pt x="115940" y="38311"/>
                </a:lnTo>
                <a:lnTo>
                  <a:pt x="117144" y="41721"/>
                </a:lnTo>
                <a:lnTo>
                  <a:pt x="118146" y="45222"/>
                </a:lnTo>
                <a:lnTo>
                  <a:pt x="119510" y="52469"/>
                </a:lnTo>
                <a:lnTo>
                  <a:pt x="119978" y="59995"/>
                </a:lnTo>
                <a:lnTo>
                  <a:pt x="119860" y="63789"/>
                </a:lnTo>
                <a:lnTo>
                  <a:pt x="118937" y="71182"/>
                </a:lnTo>
                <a:lnTo>
                  <a:pt x="117144" y="78268"/>
                </a:lnTo>
                <a:lnTo>
                  <a:pt x="115940" y="81678"/>
                </a:lnTo>
                <a:lnTo>
                  <a:pt x="114539" y="84991"/>
                </a:lnTo>
                <a:lnTo>
                  <a:pt x="112949" y="88199"/>
                </a:lnTo>
                <a:lnTo>
                  <a:pt x="111177" y="91294"/>
                </a:lnTo>
                <a:lnTo>
                  <a:pt x="109230" y="94271"/>
                </a:lnTo>
                <a:lnTo>
                  <a:pt x="107114" y="97122"/>
                </a:lnTo>
                <a:lnTo>
                  <a:pt x="104838" y="99840"/>
                </a:lnTo>
                <a:lnTo>
                  <a:pt x="102407" y="102418"/>
                </a:lnTo>
                <a:lnTo>
                  <a:pt x="99830" y="104848"/>
                </a:lnTo>
                <a:lnTo>
                  <a:pt x="97112" y="107125"/>
                </a:lnTo>
                <a:lnTo>
                  <a:pt x="94262" y="109241"/>
                </a:lnTo>
                <a:lnTo>
                  <a:pt x="91285" y="111188"/>
                </a:lnTo>
                <a:lnTo>
                  <a:pt x="88190" y="112960"/>
                </a:lnTo>
                <a:lnTo>
                  <a:pt x="84983" y="114550"/>
                </a:lnTo>
                <a:lnTo>
                  <a:pt x="81670" y="115951"/>
                </a:lnTo>
                <a:lnTo>
                  <a:pt x="78260" y="117156"/>
                </a:lnTo>
                <a:lnTo>
                  <a:pt x="74760" y="118157"/>
                </a:lnTo>
                <a:lnTo>
                  <a:pt x="71175" y="118949"/>
                </a:lnTo>
                <a:lnTo>
                  <a:pt x="67514" y="119522"/>
                </a:lnTo>
                <a:lnTo>
                  <a:pt x="63782" y="119872"/>
                </a:lnTo>
                <a:lnTo>
                  <a:pt x="59989" y="119990"/>
                </a:lnTo>
                <a:lnTo>
                  <a:pt x="56195" y="119872"/>
                </a:lnTo>
                <a:lnTo>
                  <a:pt x="52464" y="119522"/>
                </a:lnTo>
                <a:lnTo>
                  <a:pt x="48802" y="118949"/>
                </a:lnTo>
                <a:lnTo>
                  <a:pt x="45218" y="118157"/>
                </a:lnTo>
                <a:lnTo>
                  <a:pt x="41717" y="117156"/>
                </a:lnTo>
                <a:lnTo>
                  <a:pt x="38307" y="115951"/>
                </a:lnTo>
                <a:lnTo>
                  <a:pt x="34995" y="114550"/>
                </a:lnTo>
                <a:lnTo>
                  <a:pt x="31787" y="112960"/>
                </a:lnTo>
                <a:lnTo>
                  <a:pt x="28692" y="111188"/>
                </a:lnTo>
                <a:lnTo>
                  <a:pt x="25715" y="109241"/>
                </a:lnTo>
                <a:lnTo>
                  <a:pt x="22865" y="107125"/>
                </a:lnTo>
                <a:lnTo>
                  <a:pt x="20147" y="104848"/>
                </a:lnTo>
                <a:lnTo>
                  <a:pt x="17570" y="102418"/>
                </a:lnTo>
                <a:lnTo>
                  <a:pt x="15139" y="99840"/>
                </a:lnTo>
                <a:lnTo>
                  <a:pt x="12863" y="97122"/>
                </a:lnTo>
                <a:lnTo>
                  <a:pt x="10747" y="94271"/>
                </a:lnTo>
                <a:lnTo>
                  <a:pt x="8800" y="91294"/>
                </a:lnTo>
                <a:lnTo>
                  <a:pt x="7028" y="88199"/>
                </a:lnTo>
                <a:lnTo>
                  <a:pt x="5438" y="84991"/>
                </a:lnTo>
                <a:lnTo>
                  <a:pt x="4037" y="81678"/>
                </a:lnTo>
                <a:lnTo>
                  <a:pt x="2833" y="78268"/>
                </a:lnTo>
                <a:lnTo>
                  <a:pt x="1832" y="74767"/>
                </a:lnTo>
                <a:lnTo>
                  <a:pt x="467" y="67520"/>
                </a:lnTo>
                <a:lnTo>
                  <a:pt x="118" y="63789"/>
                </a:lnTo>
                <a:lnTo>
                  <a:pt x="0" y="59995"/>
                </a:lnTo>
                <a:close/>
              </a:path>
            </a:pathLst>
          </a:custGeom>
          <a:noFill/>
          <a:ln w="38075" cap="flat" cmpd="sng">
            <a:solidFill>
              <a:srgbClr val="FF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89" name="Shape 589"/>
          <p:cNvSpPr txBox="1"/>
          <p:nvPr/>
        </p:nvSpPr>
        <p:spPr>
          <a:xfrm>
            <a:off x="464263" y="2390043"/>
            <a:ext cx="11579967" cy="2970000"/>
          </a:xfrm>
          <a:prstGeom prst="rect">
            <a:avLst/>
          </a:prstGeom>
          <a:noFill/>
          <a:ln>
            <a:noFill/>
          </a:ln>
        </p:spPr>
        <p:txBody>
          <a:bodyPr spcFirstLastPara="1" wrap="square" lIns="0" tIns="104967" rIns="0" bIns="0" anchor="t" anchorCtr="0">
            <a:noAutofit/>
          </a:bodyPr>
          <a:lstStyle/>
          <a:p>
            <a:pPr marL="626518" indent="-609585">
              <a:buClr>
                <a:srgbClr val="0000FF"/>
              </a:buClr>
              <a:buSzPts val="2400"/>
              <a:buFont typeface="Arial" panose="020B0604020202020204" pitchFamily="34" charset="0"/>
              <a:buChar char="•"/>
            </a:pPr>
            <a:r>
              <a:rPr lang="en" sz="3733" b="1" dirty="0">
                <a:solidFill>
                  <a:schemeClr val="dk1"/>
                </a:solidFill>
                <a:latin typeface="+mj-lt"/>
              </a:rPr>
              <a:t>Ethereum Application Components:</a:t>
            </a:r>
            <a:endParaRPr sz="3733" b="1" dirty="0">
              <a:solidFill>
                <a:schemeClr val="dk1"/>
              </a:solidFill>
              <a:latin typeface="+mj-lt"/>
            </a:endParaRPr>
          </a:p>
          <a:p>
            <a:pPr marL="1242876" lvl="1" indent="-609585">
              <a:buClr>
                <a:srgbClr val="0000FF"/>
              </a:buClr>
              <a:buSzPct val="80000"/>
              <a:buFont typeface="Wingdings" panose="05000000000000000000" pitchFamily="2" charset="2"/>
              <a:buChar char="§"/>
            </a:pPr>
            <a:r>
              <a:rPr lang="en" sz="3200" b="1" dirty="0">
                <a:solidFill>
                  <a:schemeClr val="dk1"/>
                </a:solidFill>
                <a:latin typeface="+mj-lt"/>
                <a:sym typeface="Arial"/>
              </a:rPr>
              <a:t>Base application</a:t>
            </a:r>
            <a:r>
              <a:rPr lang="en" sz="3200" dirty="0">
                <a:solidFill>
                  <a:schemeClr val="dk1"/>
                </a:solidFill>
                <a:latin typeface="+mj-lt"/>
                <a:ea typeface="Trebuchet MS"/>
                <a:cs typeface="Trebuchet MS"/>
                <a:sym typeface="Trebuchet MS"/>
              </a:rPr>
              <a:t>: can be developed in </a:t>
            </a:r>
            <a:r>
              <a:rPr lang="en" sz="3200" b="1" dirty="0">
                <a:solidFill>
                  <a:schemeClr val="dk1"/>
                </a:solidFill>
                <a:latin typeface="+mj-lt"/>
                <a:sym typeface="Arial"/>
              </a:rPr>
              <a:t>any </a:t>
            </a:r>
            <a:r>
              <a:rPr lang="en" sz="3200" dirty="0">
                <a:solidFill>
                  <a:schemeClr val="dk1"/>
                </a:solidFill>
                <a:latin typeface="+mj-lt"/>
                <a:ea typeface="Trebuchet MS"/>
                <a:cs typeface="Trebuchet MS"/>
                <a:sym typeface="Trebuchet MS"/>
              </a:rPr>
              <a:t>language</a:t>
            </a:r>
            <a:endParaRPr sz="3200" dirty="0">
              <a:solidFill>
                <a:schemeClr val="dk1"/>
              </a:solidFill>
              <a:latin typeface="+mj-lt"/>
              <a:ea typeface="Trebuchet MS"/>
              <a:cs typeface="Trebuchet MS"/>
              <a:sym typeface="Trebuchet MS"/>
            </a:endParaRPr>
          </a:p>
          <a:p>
            <a:pPr marL="1276741" marR="252300" lvl="1" indent="-609585">
              <a:lnSpc>
                <a:spcPct val="115599"/>
              </a:lnSpc>
              <a:buClr>
                <a:srgbClr val="0000FF"/>
              </a:buClr>
              <a:buSzPct val="80000"/>
              <a:buFont typeface="Wingdings" panose="05000000000000000000" pitchFamily="2" charset="2"/>
              <a:buChar char="§"/>
            </a:pPr>
            <a:r>
              <a:rPr lang="en" sz="3200" b="1" dirty="0">
                <a:solidFill>
                  <a:schemeClr val="dk1"/>
                </a:solidFill>
                <a:latin typeface="+mj-lt"/>
                <a:sym typeface="Arial"/>
              </a:rPr>
              <a:t>Smart contract</a:t>
            </a:r>
            <a:r>
              <a:rPr lang="en" sz="3200" dirty="0">
                <a:solidFill>
                  <a:schemeClr val="dk1"/>
                </a:solidFill>
                <a:latin typeface="+mj-lt"/>
                <a:ea typeface="Trebuchet MS"/>
                <a:cs typeface="Trebuchet MS"/>
                <a:sym typeface="Trebuchet MS"/>
              </a:rPr>
              <a:t>: developed in Solidity or one of the other contract compatible languages</a:t>
            </a:r>
            <a:endParaRPr sz="3200" dirty="0">
              <a:solidFill>
                <a:schemeClr val="dk1"/>
              </a:solidFill>
              <a:latin typeface="+mj-lt"/>
              <a:ea typeface="Trebuchet MS"/>
              <a:cs typeface="Trebuchet MS"/>
              <a:sym typeface="Trebuchet MS"/>
            </a:endParaRPr>
          </a:p>
          <a:p>
            <a:pPr marL="1276741" marR="252300" lvl="1" indent="-609585">
              <a:lnSpc>
                <a:spcPct val="115599"/>
              </a:lnSpc>
              <a:buClr>
                <a:srgbClr val="0000FF"/>
              </a:buClr>
              <a:buSzPct val="80000"/>
              <a:buFont typeface="Wingdings" panose="05000000000000000000" pitchFamily="2" charset="2"/>
              <a:buChar char="§"/>
            </a:pPr>
            <a:r>
              <a:rPr lang="en" sz="3200" b="1" dirty="0">
                <a:solidFill>
                  <a:schemeClr val="dk1"/>
                </a:solidFill>
                <a:latin typeface="+mj-lt"/>
                <a:sym typeface="Arial"/>
              </a:rPr>
              <a:t>Connector library</a:t>
            </a:r>
            <a:r>
              <a:rPr lang="en" sz="3200" dirty="0">
                <a:solidFill>
                  <a:schemeClr val="dk1"/>
                </a:solidFill>
                <a:latin typeface="+mj-lt"/>
                <a:ea typeface="Trebuchet MS"/>
                <a:cs typeface="Trebuchet MS"/>
                <a:sym typeface="Trebuchet MS"/>
              </a:rPr>
              <a:t>: facilitates communication between base application and smart contracts (Metamask)</a:t>
            </a:r>
            <a:endParaRPr sz="3200" dirty="0">
              <a:solidFill>
                <a:schemeClr val="dk1"/>
              </a:solidFill>
              <a:latin typeface="+mj-lt"/>
              <a:ea typeface="Trebuchet MS"/>
              <a:cs typeface="Trebuchet MS"/>
              <a:sym typeface="Trebuchet MS"/>
            </a:endParaRPr>
          </a:p>
        </p:txBody>
      </p:sp>
      <p:sp>
        <p:nvSpPr>
          <p:cNvPr id="2" name="Footer Placeholder 1"/>
          <p:cNvSpPr>
            <a:spLocks noGrp="1"/>
          </p:cNvSpPr>
          <p:nvPr>
            <p:ph type="ftr" idx="11"/>
          </p:nvPr>
        </p:nvSpPr>
        <p:spPr/>
        <p:txBody>
          <a:bodyPr/>
          <a:lstStyle/>
          <a:p>
            <a:r>
              <a:rPr lang="en-US"/>
              <a:t>Campbell R. Harvey 2018</a:t>
            </a:r>
            <a:endParaRPr lang="en-US" dirty="0"/>
          </a:p>
        </p:txBody>
      </p:sp>
      <p:sp>
        <p:nvSpPr>
          <p:cNvPr id="26" name="Shape 478"/>
          <p:cNvSpPr txBox="1">
            <a:spLocks/>
          </p:cNvSpPr>
          <p:nvPr/>
        </p:nvSpPr>
        <p:spPr>
          <a:xfrm>
            <a:off x="184616" y="96195"/>
            <a:ext cx="11722904" cy="810800"/>
          </a:xfrm>
          <a:prstGeom prst="rect">
            <a:avLst/>
          </a:prstGeom>
          <a:noFill/>
          <a:ln>
            <a:noFill/>
          </a:ln>
        </p:spPr>
        <p:txBody>
          <a:bodyPr spcFirstLastPara="1" wrap="square" lIns="0" tIns="16933" rIns="0" bIns="0" anchor="t" anchorCtr="0">
            <a:noAutofit/>
          </a:bodyPr>
          <a:lstStyle>
            <a:defPPr marR="0" lvl="0" algn="l" rtl="0">
              <a:lnSpc>
                <a:spcPct val="100000"/>
              </a:lnSpc>
              <a:spcBef>
                <a:spcPts val="0"/>
              </a:spcBef>
              <a:spcAft>
                <a:spcPts val="0"/>
              </a:spcAft>
            </a:defPPr>
            <a:lvl1pPr marL="0" marR="0" lvl="0" indent="0" algn="r" rtl="0">
              <a:lnSpc>
                <a:spcPct val="90000"/>
              </a:lnSpc>
              <a:spcBef>
                <a:spcPts val="0"/>
              </a:spcBef>
              <a:spcAft>
                <a:spcPts val="0"/>
              </a:spcAft>
              <a:buClr>
                <a:srgbClr val="262626"/>
              </a:buClr>
              <a:buSzPts val="3750"/>
              <a:buFont typeface="Century Schoolbook"/>
              <a:buNone/>
              <a:defRPr sz="3750" b="0" i="0" u="none" strike="noStrike" cap="none">
                <a:solidFill>
                  <a:srgbClr val="262626"/>
                </a:solidFill>
                <a:latin typeface="Calibri" panose="020F0502020204030204" pitchFamily="34" charset="0"/>
                <a:ea typeface="Calibri" panose="020F0502020204030204" pitchFamily="34" charset="0"/>
                <a:cs typeface="Calibri" panose="020F0502020204030204" pitchFamily="34" charset="0"/>
                <a:sym typeface="Century Schoolbook"/>
              </a:defRPr>
            </a:lvl1pPr>
            <a:lvl2pPr lvl="1" indent="0">
              <a:spcBef>
                <a:spcPts val="0"/>
              </a:spcBef>
              <a:spcAft>
                <a:spcPts val="0"/>
              </a:spcAft>
              <a:buClr>
                <a:schemeClr val="dk1"/>
              </a:buClr>
              <a:buSzPts val="1400"/>
              <a:buNone/>
              <a:defRPr sz="1800">
                <a:solidFill>
                  <a:schemeClr val="dk1"/>
                </a:solidFill>
              </a:defRPr>
            </a:lvl2pPr>
            <a:lvl3pPr lvl="2" indent="0">
              <a:spcBef>
                <a:spcPts val="0"/>
              </a:spcBef>
              <a:spcAft>
                <a:spcPts val="0"/>
              </a:spcAft>
              <a:buClr>
                <a:schemeClr val="dk1"/>
              </a:buClr>
              <a:buSzPts val="1400"/>
              <a:buNone/>
              <a:defRPr sz="1800">
                <a:solidFill>
                  <a:schemeClr val="dk1"/>
                </a:solidFill>
              </a:defRPr>
            </a:lvl3pPr>
            <a:lvl4pPr lvl="3" indent="0">
              <a:spcBef>
                <a:spcPts val="0"/>
              </a:spcBef>
              <a:spcAft>
                <a:spcPts val="0"/>
              </a:spcAft>
              <a:buClr>
                <a:schemeClr val="dk1"/>
              </a:buClr>
              <a:buSzPts val="1400"/>
              <a:buNone/>
              <a:defRPr sz="1800">
                <a:solidFill>
                  <a:schemeClr val="dk1"/>
                </a:solidFill>
              </a:defRPr>
            </a:lvl4pPr>
            <a:lvl5pPr lvl="4" indent="0">
              <a:spcBef>
                <a:spcPts val="0"/>
              </a:spcBef>
              <a:spcAft>
                <a:spcPts val="0"/>
              </a:spcAft>
              <a:buClr>
                <a:schemeClr val="dk1"/>
              </a:buClr>
              <a:buSzPts val="1400"/>
              <a:buNone/>
              <a:defRPr sz="1800">
                <a:solidFill>
                  <a:schemeClr val="dk1"/>
                </a:solidFill>
              </a:defRPr>
            </a:lvl5pPr>
            <a:lvl6pPr lvl="5" indent="0">
              <a:spcBef>
                <a:spcPts val="0"/>
              </a:spcBef>
              <a:spcAft>
                <a:spcPts val="0"/>
              </a:spcAft>
              <a:buClr>
                <a:schemeClr val="dk1"/>
              </a:buClr>
              <a:buSzPts val="1400"/>
              <a:buNone/>
              <a:defRPr sz="1800">
                <a:solidFill>
                  <a:schemeClr val="dk1"/>
                </a:solidFill>
              </a:defRPr>
            </a:lvl6pPr>
            <a:lvl7pPr lvl="6" indent="0">
              <a:spcBef>
                <a:spcPts val="0"/>
              </a:spcBef>
              <a:spcAft>
                <a:spcPts val="0"/>
              </a:spcAft>
              <a:buClr>
                <a:schemeClr val="dk1"/>
              </a:buClr>
              <a:buSzPts val="1400"/>
              <a:buNone/>
              <a:defRPr sz="1800">
                <a:solidFill>
                  <a:schemeClr val="dk1"/>
                </a:solidFill>
              </a:defRPr>
            </a:lvl7pPr>
            <a:lvl8pPr lvl="7" indent="0">
              <a:spcBef>
                <a:spcPts val="0"/>
              </a:spcBef>
              <a:spcAft>
                <a:spcPts val="0"/>
              </a:spcAft>
              <a:buClr>
                <a:schemeClr val="dk1"/>
              </a:buClr>
              <a:buSzPts val="1400"/>
              <a:buNone/>
              <a:defRPr sz="1800">
                <a:solidFill>
                  <a:schemeClr val="dk1"/>
                </a:solidFill>
              </a:defRPr>
            </a:lvl8pPr>
            <a:lvl9pPr lvl="8" indent="0">
              <a:spcBef>
                <a:spcPts val="0"/>
              </a:spcBef>
              <a:spcAft>
                <a:spcPts val="0"/>
              </a:spcAft>
              <a:buClr>
                <a:schemeClr val="dk1"/>
              </a:buClr>
              <a:buSzPts val="1400"/>
              <a:buNone/>
              <a:defRPr sz="1800">
                <a:solidFill>
                  <a:schemeClr val="dk1"/>
                </a:solidFill>
              </a:defRPr>
            </a:lvl9pPr>
          </a:lstStyle>
          <a:p>
            <a:pPr marL="16933" algn="l">
              <a:lnSpc>
                <a:spcPct val="100000"/>
              </a:lnSpc>
              <a:buSzPts val="3000"/>
            </a:pPr>
            <a:r>
              <a:rPr lang="en-US" sz="4800" dirty="0">
                <a:solidFill>
                  <a:srgbClr val="0000FF"/>
                </a:solidFill>
                <a:latin typeface="Calibri Light" panose="020F0302020204030204" pitchFamily="34" charset="0"/>
                <a:ea typeface="Century Schoolbook"/>
                <a:cs typeface="Calibri Light" panose="020F0302020204030204" pitchFamily="34" charset="0"/>
              </a:rPr>
              <a:t>C. Development Workflow: Develop</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Shape 594"/>
          <p:cNvSpPr/>
          <p:nvPr/>
        </p:nvSpPr>
        <p:spPr>
          <a:xfrm>
            <a:off x="3103114" y="3242347"/>
            <a:ext cx="1773767" cy="16087"/>
          </a:xfrm>
          <a:custGeom>
            <a:avLst/>
            <a:gdLst/>
            <a:ahLst/>
            <a:cxnLst/>
            <a:rect l="0" t="0" r="0" b="0"/>
            <a:pathLst>
              <a:path w="120000" h="120000" extrusionOk="0">
                <a:moveTo>
                  <a:pt x="0" y="0"/>
                </a:moveTo>
                <a:lnTo>
                  <a:pt x="119962" y="119651"/>
                </a:lnTo>
              </a:path>
            </a:pathLst>
          </a:custGeom>
          <a:noFill/>
          <a:ln w="38075" cap="flat" cmpd="sng">
            <a:solidFill>
              <a:srgbClr val="424242"/>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95" name="Shape 595"/>
          <p:cNvSpPr/>
          <p:nvPr/>
        </p:nvSpPr>
        <p:spPr>
          <a:xfrm>
            <a:off x="4850156" y="3149084"/>
            <a:ext cx="282099" cy="21860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97" name="Shape 597"/>
          <p:cNvSpPr txBox="1">
            <a:spLocks noGrp="1"/>
          </p:cNvSpPr>
          <p:nvPr>
            <p:ph type="sldNum" idx="12"/>
          </p:nvPr>
        </p:nvSpPr>
        <p:spPr>
          <a:prstGeom prst="rect">
            <a:avLst/>
          </a:prstGeom>
          <a:noFill/>
          <a:ln>
            <a:noFill/>
          </a:ln>
        </p:spPr>
        <p:txBody>
          <a:bodyPr spcFirstLastPara="1" vert="horz" wrap="square" lIns="0" tIns="4233" rIns="0" bIns="0" rtlCol="0" anchor="ctr" anchorCtr="0">
            <a:noAutofit/>
          </a:bodyPr>
          <a:lstStyle/>
          <a:p>
            <a:pPr marL="33866"/>
            <a:fld id="{00000000-1234-1234-1234-123412341234}" type="slidenum">
              <a:rPr lang="en" i="1">
                <a:solidFill>
                  <a:schemeClr val="lt2"/>
                </a:solidFill>
                <a:latin typeface="Century Schoolbook"/>
                <a:ea typeface="Century Schoolbook"/>
                <a:cs typeface="Century Schoolbook"/>
                <a:sym typeface="Century Schoolbook"/>
              </a:rPr>
              <a:pPr marL="33866"/>
              <a:t>21</a:t>
            </a:fld>
            <a:endParaRPr i="1">
              <a:solidFill>
                <a:schemeClr val="lt2"/>
              </a:solidFill>
              <a:latin typeface="Century Schoolbook"/>
              <a:ea typeface="Century Schoolbook"/>
              <a:cs typeface="Century Schoolbook"/>
              <a:sym typeface="Century Schoolbook"/>
            </a:endParaRPr>
          </a:p>
        </p:txBody>
      </p:sp>
      <p:sp>
        <p:nvSpPr>
          <p:cNvPr id="598" name="Shape 598"/>
          <p:cNvSpPr/>
          <p:nvPr/>
        </p:nvSpPr>
        <p:spPr>
          <a:xfrm>
            <a:off x="369233" y="1487147"/>
            <a:ext cx="2170852" cy="635845"/>
          </a:xfrm>
          <a:custGeom>
            <a:avLst/>
            <a:gdLst/>
            <a:ahLst/>
            <a:cxnLst/>
            <a:rect l="0" t="0" r="0" b="0"/>
            <a:pathLst>
              <a:path w="120000" h="120000" extrusionOk="0">
                <a:moveTo>
                  <a:pt x="102418" y="119877"/>
                </a:moveTo>
                <a:lnTo>
                  <a:pt x="0" y="119877"/>
                </a:lnTo>
                <a:lnTo>
                  <a:pt x="0" y="0"/>
                </a:lnTo>
                <a:lnTo>
                  <a:pt x="102418" y="0"/>
                </a:lnTo>
                <a:lnTo>
                  <a:pt x="119974" y="59938"/>
                </a:lnTo>
                <a:lnTo>
                  <a:pt x="102418" y="119877"/>
                </a:lnTo>
                <a:close/>
              </a:path>
            </a:pathLst>
          </a:custGeom>
          <a:solidFill>
            <a:srgbClr val="7790CD"/>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599" name="Shape 599"/>
          <p:cNvSpPr/>
          <p:nvPr/>
        </p:nvSpPr>
        <p:spPr>
          <a:xfrm>
            <a:off x="369233" y="1487147"/>
            <a:ext cx="2170852" cy="635845"/>
          </a:xfrm>
          <a:custGeom>
            <a:avLst/>
            <a:gdLst/>
            <a:ahLst/>
            <a:cxnLst/>
            <a:rect l="0" t="0" r="0" b="0"/>
            <a:pathLst>
              <a:path w="120000" h="120000" extrusionOk="0">
                <a:moveTo>
                  <a:pt x="0" y="0"/>
                </a:moveTo>
                <a:lnTo>
                  <a:pt x="102418" y="0"/>
                </a:lnTo>
                <a:lnTo>
                  <a:pt x="119974" y="59938"/>
                </a:lnTo>
                <a:lnTo>
                  <a:pt x="102418" y="119877"/>
                </a:lnTo>
                <a:lnTo>
                  <a:pt x="0" y="119877"/>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600" name="Shape 600"/>
          <p:cNvSpPr txBox="1"/>
          <p:nvPr/>
        </p:nvSpPr>
        <p:spPr>
          <a:xfrm>
            <a:off x="650768" y="1659030"/>
            <a:ext cx="1446953" cy="277705"/>
          </a:xfrm>
          <a:prstGeom prst="rect">
            <a:avLst/>
          </a:prstGeom>
          <a:noFill/>
          <a:ln>
            <a:noFill/>
          </a:ln>
        </p:spPr>
        <p:txBody>
          <a:bodyPr spcFirstLastPara="1" wrap="square" lIns="0" tIns="16933" rIns="0" bIns="0" anchor="t" anchorCtr="0">
            <a:noAutofit/>
          </a:bodyPr>
          <a:lstStyle/>
          <a:p>
            <a:pPr marL="16933"/>
            <a:r>
              <a:rPr lang="en" sz="1600" b="1">
                <a:solidFill>
                  <a:srgbClr val="FFFFFF"/>
                </a:solidFill>
                <a:latin typeface="Arial"/>
                <a:ea typeface="Arial"/>
                <a:cs typeface="Arial"/>
                <a:sym typeface="Arial"/>
              </a:rPr>
              <a:t>Create Account</a:t>
            </a:r>
            <a:endParaRPr sz="1600">
              <a:solidFill>
                <a:schemeClr val="dk1"/>
              </a:solidFill>
              <a:latin typeface="Arial"/>
              <a:ea typeface="Arial"/>
              <a:cs typeface="Arial"/>
              <a:sym typeface="Arial"/>
            </a:endParaRPr>
          </a:p>
        </p:txBody>
      </p:sp>
      <p:sp>
        <p:nvSpPr>
          <p:cNvPr id="601" name="Shape 601"/>
          <p:cNvSpPr/>
          <p:nvPr/>
        </p:nvSpPr>
        <p:spPr>
          <a:xfrm>
            <a:off x="2270066" y="1487147"/>
            <a:ext cx="2170852" cy="635845"/>
          </a:xfrm>
          <a:custGeom>
            <a:avLst/>
            <a:gdLst/>
            <a:ahLst/>
            <a:cxnLst/>
            <a:rect l="0" t="0" r="0" b="0"/>
            <a:pathLst>
              <a:path w="120000" h="120000" extrusionOk="0">
                <a:moveTo>
                  <a:pt x="102418" y="119877"/>
                </a:moveTo>
                <a:lnTo>
                  <a:pt x="0" y="119877"/>
                </a:lnTo>
                <a:lnTo>
                  <a:pt x="17556" y="59938"/>
                </a:lnTo>
                <a:lnTo>
                  <a:pt x="0" y="0"/>
                </a:lnTo>
                <a:lnTo>
                  <a:pt x="102418" y="0"/>
                </a:lnTo>
                <a:lnTo>
                  <a:pt x="119974" y="59938"/>
                </a:lnTo>
                <a:lnTo>
                  <a:pt x="102418" y="119877"/>
                </a:lnTo>
                <a:close/>
              </a:path>
            </a:pathLst>
          </a:custGeom>
          <a:solidFill>
            <a:srgbClr val="7790CD"/>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602" name="Shape 602"/>
          <p:cNvSpPr/>
          <p:nvPr/>
        </p:nvSpPr>
        <p:spPr>
          <a:xfrm>
            <a:off x="2270065" y="1487147"/>
            <a:ext cx="2170852" cy="635845"/>
          </a:xfrm>
          <a:custGeom>
            <a:avLst/>
            <a:gdLst/>
            <a:ahLst/>
            <a:cxnLst/>
            <a:rect l="0" t="0" r="0" b="0"/>
            <a:pathLst>
              <a:path w="120000" h="120000" extrusionOk="0">
                <a:moveTo>
                  <a:pt x="0" y="0"/>
                </a:moveTo>
                <a:lnTo>
                  <a:pt x="102418" y="0"/>
                </a:lnTo>
                <a:lnTo>
                  <a:pt x="119974" y="59938"/>
                </a:lnTo>
                <a:lnTo>
                  <a:pt x="102418" y="119877"/>
                </a:lnTo>
                <a:lnTo>
                  <a:pt x="0" y="119877"/>
                </a:lnTo>
                <a:lnTo>
                  <a:pt x="17556" y="59938"/>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603" name="Shape 603"/>
          <p:cNvSpPr txBox="1"/>
          <p:nvPr/>
        </p:nvSpPr>
        <p:spPr>
          <a:xfrm>
            <a:off x="2706497" y="1659030"/>
            <a:ext cx="1295400" cy="277705"/>
          </a:xfrm>
          <a:prstGeom prst="rect">
            <a:avLst/>
          </a:prstGeom>
          <a:noFill/>
          <a:ln>
            <a:noFill/>
          </a:ln>
        </p:spPr>
        <p:txBody>
          <a:bodyPr spcFirstLastPara="1" wrap="square" lIns="0" tIns="16933" rIns="0" bIns="0" anchor="t" anchorCtr="0">
            <a:noAutofit/>
          </a:bodyPr>
          <a:lstStyle/>
          <a:p>
            <a:pPr marL="16933"/>
            <a:r>
              <a:rPr lang="en" sz="1600" b="1">
                <a:solidFill>
                  <a:srgbClr val="FFFFFF"/>
                </a:solidFill>
                <a:latin typeface="Arial"/>
                <a:ea typeface="Arial"/>
                <a:cs typeface="Arial"/>
                <a:sym typeface="Arial"/>
              </a:rPr>
              <a:t>Fund Account</a:t>
            </a:r>
            <a:endParaRPr sz="1600">
              <a:solidFill>
                <a:schemeClr val="dk1"/>
              </a:solidFill>
              <a:latin typeface="Arial"/>
              <a:ea typeface="Arial"/>
              <a:cs typeface="Arial"/>
              <a:sym typeface="Arial"/>
            </a:endParaRPr>
          </a:p>
        </p:txBody>
      </p:sp>
      <p:sp>
        <p:nvSpPr>
          <p:cNvPr id="604" name="Shape 604"/>
          <p:cNvSpPr/>
          <p:nvPr/>
        </p:nvSpPr>
        <p:spPr>
          <a:xfrm>
            <a:off x="4170891" y="1487147"/>
            <a:ext cx="2170852" cy="635845"/>
          </a:xfrm>
          <a:custGeom>
            <a:avLst/>
            <a:gdLst/>
            <a:ahLst/>
            <a:cxnLst/>
            <a:rect l="0" t="0" r="0" b="0"/>
            <a:pathLst>
              <a:path w="120000" h="120000" extrusionOk="0">
                <a:moveTo>
                  <a:pt x="102418" y="119877"/>
                </a:moveTo>
                <a:lnTo>
                  <a:pt x="0" y="119877"/>
                </a:lnTo>
                <a:lnTo>
                  <a:pt x="17556" y="59938"/>
                </a:lnTo>
                <a:lnTo>
                  <a:pt x="0" y="0"/>
                </a:lnTo>
                <a:lnTo>
                  <a:pt x="102418" y="0"/>
                </a:lnTo>
                <a:lnTo>
                  <a:pt x="119974" y="59938"/>
                </a:lnTo>
                <a:lnTo>
                  <a:pt x="102418" y="119877"/>
                </a:lnTo>
                <a:close/>
              </a:path>
            </a:pathLst>
          </a:custGeom>
          <a:solidFill>
            <a:srgbClr val="212D74"/>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605" name="Shape 605"/>
          <p:cNvSpPr/>
          <p:nvPr/>
        </p:nvSpPr>
        <p:spPr>
          <a:xfrm>
            <a:off x="4170891" y="1487147"/>
            <a:ext cx="2170852" cy="635845"/>
          </a:xfrm>
          <a:custGeom>
            <a:avLst/>
            <a:gdLst/>
            <a:ahLst/>
            <a:cxnLst/>
            <a:rect l="0" t="0" r="0" b="0"/>
            <a:pathLst>
              <a:path w="120000" h="120000" extrusionOk="0">
                <a:moveTo>
                  <a:pt x="0" y="0"/>
                </a:moveTo>
                <a:lnTo>
                  <a:pt x="102418" y="0"/>
                </a:lnTo>
                <a:lnTo>
                  <a:pt x="119974" y="59938"/>
                </a:lnTo>
                <a:lnTo>
                  <a:pt x="102418" y="119877"/>
                </a:lnTo>
                <a:lnTo>
                  <a:pt x="0" y="119877"/>
                </a:lnTo>
                <a:lnTo>
                  <a:pt x="17556" y="59938"/>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606" name="Shape 606"/>
          <p:cNvSpPr txBox="1"/>
          <p:nvPr/>
        </p:nvSpPr>
        <p:spPr>
          <a:xfrm>
            <a:off x="4870371" y="1659035"/>
            <a:ext cx="1046000" cy="318400"/>
          </a:xfrm>
          <a:prstGeom prst="rect">
            <a:avLst/>
          </a:prstGeom>
          <a:noFill/>
          <a:ln>
            <a:noFill/>
          </a:ln>
        </p:spPr>
        <p:txBody>
          <a:bodyPr spcFirstLastPara="1" wrap="square" lIns="0" tIns="16933" rIns="0" bIns="0" anchor="t" anchorCtr="0">
            <a:noAutofit/>
          </a:bodyPr>
          <a:lstStyle/>
          <a:p>
            <a:pPr marL="16933"/>
            <a:r>
              <a:rPr lang="en" sz="1600" b="1">
                <a:solidFill>
                  <a:srgbClr val="FFFFFF"/>
                </a:solidFill>
                <a:latin typeface="Arial"/>
                <a:ea typeface="Arial"/>
                <a:cs typeface="Arial"/>
                <a:sym typeface="Arial"/>
              </a:rPr>
              <a:t>Develop</a:t>
            </a:r>
            <a:endParaRPr sz="1600">
              <a:solidFill>
                <a:schemeClr val="dk1"/>
              </a:solidFill>
              <a:latin typeface="Arial"/>
              <a:ea typeface="Arial"/>
              <a:cs typeface="Arial"/>
              <a:sym typeface="Arial"/>
            </a:endParaRPr>
          </a:p>
        </p:txBody>
      </p:sp>
      <p:sp>
        <p:nvSpPr>
          <p:cNvPr id="607" name="Shape 607"/>
          <p:cNvSpPr/>
          <p:nvPr/>
        </p:nvSpPr>
        <p:spPr>
          <a:xfrm>
            <a:off x="6071722" y="1487147"/>
            <a:ext cx="2170852" cy="635845"/>
          </a:xfrm>
          <a:custGeom>
            <a:avLst/>
            <a:gdLst/>
            <a:ahLst/>
            <a:cxnLst/>
            <a:rect l="0" t="0" r="0" b="0"/>
            <a:pathLst>
              <a:path w="120000" h="120000" extrusionOk="0">
                <a:moveTo>
                  <a:pt x="102418" y="119877"/>
                </a:moveTo>
                <a:lnTo>
                  <a:pt x="0" y="119877"/>
                </a:lnTo>
                <a:lnTo>
                  <a:pt x="17556" y="59938"/>
                </a:lnTo>
                <a:lnTo>
                  <a:pt x="0" y="0"/>
                </a:lnTo>
                <a:lnTo>
                  <a:pt x="102418" y="0"/>
                </a:lnTo>
                <a:lnTo>
                  <a:pt x="119974" y="59938"/>
                </a:lnTo>
                <a:lnTo>
                  <a:pt x="102418" y="119877"/>
                </a:lnTo>
                <a:close/>
              </a:path>
            </a:pathLst>
          </a:custGeom>
          <a:solidFill>
            <a:srgbClr val="212D74"/>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608" name="Shape 608"/>
          <p:cNvSpPr/>
          <p:nvPr/>
        </p:nvSpPr>
        <p:spPr>
          <a:xfrm>
            <a:off x="6071721" y="1487147"/>
            <a:ext cx="2170852" cy="635845"/>
          </a:xfrm>
          <a:custGeom>
            <a:avLst/>
            <a:gdLst/>
            <a:ahLst/>
            <a:cxnLst/>
            <a:rect l="0" t="0" r="0" b="0"/>
            <a:pathLst>
              <a:path w="120000" h="120000" extrusionOk="0">
                <a:moveTo>
                  <a:pt x="0" y="0"/>
                </a:moveTo>
                <a:lnTo>
                  <a:pt x="102418" y="0"/>
                </a:lnTo>
                <a:lnTo>
                  <a:pt x="119974" y="59938"/>
                </a:lnTo>
                <a:lnTo>
                  <a:pt x="102418" y="119877"/>
                </a:lnTo>
                <a:lnTo>
                  <a:pt x="0" y="119877"/>
                </a:lnTo>
                <a:lnTo>
                  <a:pt x="17556" y="59938"/>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609" name="Shape 609"/>
          <p:cNvSpPr txBox="1"/>
          <p:nvPr/>
        </p:nvSpPr>
        <p:spPr>
          <a:xfrm>
            <a:off x="6762135" y="1659033"/>
            <a:ext cx="925600" cy="277600"/>
          </a:xfrm>
          <a:prstGeom prst="rect">
            <a:avLst/>
          </a:prstGeom>
          <a:noFill/>
          <a:ln>
            <a:noFill/>
          </a:ln>
        </p:spPr>
        <p:txBody>
          <a:bodyPr spcFirstLastPara="1" wrap="square" lIns="0" tIns="16933" rIns="0" bIns="0" anchor="t" anchorCtr="0">
            <a:noAutofit/>
          </a:bodyPr>
          <a:lstStyle/>
          <a:p>
            <a:pPr marL="16933"/>
            <a:r>
              <a:rPr lang="en" sz="1600" b="1">
                <a:solidFill>
                  <a:srgbClr val="FFFFFF"/>
                </a:solidFill>
                <a:latin typeface="Arial"/>
                <a:ea typeface="Arial"/>
                <a:cs typeface="Arial"/>
                <a:sym typeface="Arial"/>
              </a:rPr>
              <a:t>Compile</a:t>
            </a:r>
            <a:endParaRPr sz="1600">
              <a:solidFill>
                <a:schemeClr val="dk1"/>
              </a:solidFill>
              <a:latin typeface="Arial"/>
              <a:ea typeface="Arial"/>
              <a:cs typeface="Arial"/>
              <a:sym typeface="Arial"/>
            </a:endParaRPr>
          </a:p>
        </p:txBody>
      </p:sp>
      <p:sp>
        <p:nvSpPr>
          <p:cNvPr id="610" name="Shape 610"/>
          <p:cNvSpPr/>
          <p:nvPr/>
        </p:nvSpPr>
        <p:spPr>
          <a:xfrm>
            <a:off x="7972550" y="1487147"/>
            <a:ext cx="2170852" cy="635845"/>
          </a:xfrm>
          <a:custGeom>
            <a:avLst/>
            <a:gdLst/>
            <a:ahLst/>
            <a:cxnLst/>
            <a:rect l="0" t="0" r="0" b="0"/>
            <a:pathLst>
              <a:path w="120000" h="120000" extrusionOk="0">
                <a:moveTo>
                  <a:pt x="102418" y="119877"/>
                </a:moveTo>
                <a:lnTo>
                  <a:pt x="0" y="119877"/>
                </a:lnTo>
                <a:lnTo>
                  <a:pt x="17556" y="59938"/>
                </a:lnTo>
                <a:lnTo>
                  <a:pt x="0" y="0"/>
                </a:lnTo>
                <a:lnTo>
                  <a:pt x="102418" y="0"/>
                </a:lnTo>
                <a:lnTo>
                  <a:pt x="119974" y="59938"/>
                </a:lnTo>
                <a:lnTo>
                  <a:pt x="102418" y="119877"/>
                </a:lnTo>
                <a:close/>
              </a:path>
            </a:pathLst>
          </a:custGeom>
          <a:solidFill>
            <a:srgbClr val="212D74"/>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611" name="Shape 611"/>
          <p:cNvSpPr/>
          <p:nvPr/>
        </p:nvSpPr>
        <p:spPr>
          <a:xfrm>
            <a:off x="7972550" y="1487147"/>
            <a:ext cx="2170852" cy="635845"/>
          </a:xfrm>
          <a:custGeom>
            <a:avLst/>
            <a:gdLst/>
            <a:ahLst/>
            <a:cxnLst/>
            <a:rect l="0" t="0" r="0" b="0"/>
            <a:pathLst>
              <a:path w="120000" h="120000" extrusionOk="0">
                <a:moveTo>
                  <a:pt x="0" y="0"/>
                </a:moveTo>
                <a:lnTo>
                  <a:pt x="102418" y="0"/>
                </a:lnTo>
                <a:lnTo>
                  <a:pt x="119974" y="59938"/>
                </a:lnTo>
                <a:lnTo>
                  <a:pt x="102418" y="119877"/>
                </a:lnTo>
                <a:lnTo>
                  <a:pt x="0" y="119877"/>
                </a:lnTo>
                <a:lnTo>
                  <a:pt x="17556" y="59938"/>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612" name="Shape 612"/>
          <p:cNvSpPr txBox="1"/>
          <p:nvPr/>
        </p:nvSpPr>
        <p:spPr>
          <a:xfrm>
            <a:off x="8405728" y="1659030"/>
            <a:ext cx="1302173" cy="277705"/>
          </a:xfrm>
          <a:prstGeom prst="rect">
            <a:avLst/>
          </a:prstGeom>
          <a:noFill/>
          <a:ln>
            <a:noFill/>
          </a:ln>
        </p:spPr>
        <p:txBody>
          <a:bodyPr spcFirstLastPara="1" wrap="square" lIns="0" tIns="16933" rIns="0" bIns="0" anchor="t" anchorCtr="0">
            <a:noAutofit/>
          </a:bodyPr>
          <a:lstStyle/>
          <a:p>
            <a:pPr marL="16933"/>
            <a:r>
              <a:rPr lang="en" sz="1600" b="1">
                <a:solidFill>
                  <a:srgbClr val="FFFFFF"/>
                </a:solidFill>
                <a:latin typeface="Arial"/>
                <a:ea typeface="Arial"/>
                <a:cs typeface="Arial"/>
                <a:sym typeface="Arial"/>
              </a:rPr>
              <a:t>Sign &amp; Deploy</a:t>
            </a:r>
            <a:endParaRPr sz="1600">
              <a:solidFill>
                <a:schemeClr val="dk1"/>
              </a:solidFill>
              <a:latin typeface="Arial"/>
              <a:ea typeface="Arial"/>
              <a:cs typeface="Arial"/>
              <a:sym typeface="Arial"/>
            </a:endParaRPr>
          </a:p>
        </p:txBody>
      </p:sp>
      <p:sp>
        <p:nvSpPr>
          <p:cNvPr id="613" name="Shape 613"/>
          <p:cNvSpPr/>
          <p:nvPr/>
        </p:nvSpPr>
        <p:spPr>
          <a:xfrm>
            <a:off x="9873381" y="1487147"/>
            <a:ext cx="2170852" cy="635845"/>
          </a:xfrm>
          <a:custGeom>
            <a:avLst/>
            <a:gdLst/>
            <a:ahLst/>
            <a:cxnLst/>
            <a:rect l="0" t="0" r="0" b="0"/>
            <a:pathLst>
              <a:path w="120000" h="120000" extrusionOk="0">
                <a:moveTo>
                  <a:pt x="102418" y="119877"/>
                </a:moveTo>
                <a:lnTo>
                  <a:pt x="0" y="119877"/>
                </a:lnTo>
                <a:lnTo>
                  <a:pt x="17556" y="59938"/>
                </a:lnTo>
                <a:lnTo>
                  <a:pt x="0" y="0"/>
                </a:lnTo>
                <a:lnTo>
                  <a:pt x="102418" y="0"/>
                </a:lnTo>
                <a:lnTo>
                  <a:pt x="119974" y="59938"/>
                </a:lnTo>
                <a:lnTo>
                  <a:pt x="102418" y="119877"/>
                </a:lnTo>
                <a:close/>
              </a:path>
            </a:pathLst>
          </a:custGeom>
          <a:solidFill>
            <a:srgbClr val="212D74"/>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614" name="Shape 614"/>
          <p:cNvSpPr/>
          <p:nvPr/>
        </p:nvSpPr>
        <p:spPr>
          <a:xfrm>
            <a:off x="9873379" y="1487147"/>
            <a:ext cx="2170852" cy="635845"/>
          </a:xfrm>
          <a:custGeom>
            <a:avLst/>
            <a:gdLst/>
            <a:ahLst/>
            <a:cxnLst/>
            <a:rect l="0" t="0" r="0" b="0"/>
            <a:pathLst>
              <a:path w="120000" h="120000" extrusionOk="0">
                <a:moveTo>
                  <a:pt x="0" y="0"/>
                </a:moveTo>
                <a:lnTo>
                  <a:pt x="102418" y="0"/>
                </a:lnTo>
                <a:lnTo>
                  <a:pt x="119974" y="59938"/>
                </a:lnTo>
                <a:lnTo>
                  <a:pt x="102418" y="119877"/>
                </a:lnTo>
                <a:lnTo>
                  <a:pt x="0" y="119877"/>
                </a:lnTo>
                <a:lnTo>
                  <a:pt x="17556" y="59938"/>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615" name="Shape 615"/>
          <p:cNvSpPr txBox="1"/>
          <p:nvPr/>
        </p:nvSpPr>
        <p:spPr>
          <a:xfrm>
            <a:off x="10495064" y="1538367"/>
            <a:ext cx="1225200" cy="504800"/>
          </a:xfrm>
          <a:prstGeom prst="rect">
            <a:avLst/>
          </a:prstGeom>
          <a:noFill/>
          <a:ln>
            <a:noFill/>
          </a:ln>
        </p:spPr>
        <p:txBody>
          <a:bodyPr spcFirstLastPara="1" wrap="square" lIns="0" tIns="27067" rIns="0" bIns="0" anchor="t" anchorCtr="0">
            <a:noAutofit/>
          </a:bodyPr>
          <a:lstStyle/>
          <a:p>
            <a:pPr marL="259074" marR="6773" indent="-242987">
              <a:lnSpc>
                <a:spcPct val="118333"/>
              </a:lnSpc>
            </a:pPr>
            <a:r>
              <a:rPr lang="en" sz="1600" b="1">
                <a:solidFill>
                  <a:srgbClr val="FFFFFF"/>
                </a:solidFill>
                <a:latin typeface="Arial"/>
                <a:ea typeface="Arial"/>
                <a:cs typeface="Arial"/>
                <a:sym typeface="Arial"/>
              </a:rPr>
              <a:t>Interact &amp;  Test</a:t>
            </a:r>
            <a:endParaRPr sz="1600">
              <a:solidFill>
                <a:schemeClr val="dk1"/>
              </a:solidFill>
              <a:latin typeface="Arial"/>
              <a:ea typeface="Arial"/>
              <a:cs typeface="Arial"/>
              <a:sym typeface="Arial"/>
            </a:endParaRPr>
          </a:p>
        </p:txBody>
      </p:sp>
      <p:sp>
        <p:nvSpPr>
          <p:cNvPr id="616" name="Shape 616"/>
          <p:cNvSpPr/>
          <p:nvPr/>
        </p:nvSpPr>
        <p:spPr>
          <a:xfrm>
            <a:off x="7837317" y="1001765"/>
            <a:ext cx="2380827" cy="1606127"/>
          </a:xfrm>
          <a:custGeom>
            <a:avLst/>
            <a:gdLst/>
            <a:ahLst/>
            <a:cxnLst/>
            <a:rect l="0" t="0" r="0" b="0"/>
            <a:pathLst>
              <a:path w="120000" h="120000" extrusionOk="0">
                <a:moveTo>
                  <a:pt x="0" y="59995"/>
                </a:moveTo>
                <a:lnTo>
                  <a:pt x="118" y="56200"/>
                </a:lnTo>
                <a:lnTo>
                  <a:pt x="467" y="52469"/>
                </a:lnTo>
                <a:lnTo>
                  <a:pt x="1832" y="45222"/>
                </a:lnTo>
                <a:lnTo>
                  <a:pt x="2833" y="41721"/>
                </a:lnTo>
                <a:lnTo>
                  <a:pt x="4037" y="38311"/>
                </a:lnTo>
                <a:lnTo>
                  <a:pt x="5438" y="34998"/>
                </a:lnTo>
                <a:lnTo>
                  <a:pt x="7028" y="31791"/>
                </a:lnTo>
                <a:lnTo>
                  <a:pt x="8800" y="28695"/>
                </a:lnTo>
                <a:lnTo>
                  <a:pt x="10747" y="25718"/>
                </a:lnTo>
                <a:lnTo>
                  <a:pt x="12863" y="22867"/>
                </a:lnTo>
                <a:lnTo>
                  <a:pt x="15139" y="20149"/>
                </a:lnTo>
                <a:lnTo>
                  <a:pt x="17570" y="17572"/>
                </a:lnTo>
                <a:lnTo>
                  <a:pt x="20147" y="15141"/>
                </a:lnTo>
                <a:lnTo>
                  <a:pt x="22865" y="12864"/>
                </a:lnTo>
                <a:lnTo>
                  <a:pt x="25715" y="10749"/>
                </a:lnTo>
                <a:lnTo>
                  <a:pt x="28692" y="8801"/>
                </a:lnTo>
                <a:lnTo>
                  <a:pt x="31787" y="7029"/>
                </a:lnTo>
                <a:lnTo>
                  <a:pt x="34995" y="5439"/>
                </a:lnTo>
                <a:lnTo>
                  <a:pt x="38307" y="4038"/>
                </a:lnTo>
                <a:lnTo>
                  <a:pt x="41717" y="2833"/>
                </a:lnTo>
                <a:lnTo>
                  <a:pt x="45218" y="1832"/>
                </a:lnTo>
                <a:lnTo>
                  <a:pt x="48802" y="1041"/>
                </a:lnTo>
                <a:lnTo>
                  <a:pt x="52464" y="467"/>
                </a:lnTo>
                <a:lnTo>
                  <a:pt x="56195" y="117"/>
                </a:lnTo>
                <a:lnTo>
                  <a:pt x="59989" y="0"/>
                </a:lnTo>
                <a:lnTo>
                  <a:pt x="63782" y="117"/>
                </a:lnTo>
                <a:lnTo>
                  <a:pt x="67514" y="467"/>
                </a:lnTo>
                <a:lnTo>
                  <a:pt x="71175" y="1041"/>
                </a:lnTo>
                <a:lnTo>
                  <a:pt x="74760" y="1832"/>
                </a:lnTo>
                <a:lnTo>
                  <a:pt x="78260" y="2833"/>
                </a:lnTo>
                <a:lnTo>
                  <a:pt x="81670" y="4038"/>
                </a:lnTo>
                <a:lnTo>
                  <a:pt x="84983" y="5439"/>
                </a:lnTo>
                <a:lnTo>
                  <a:pt x="88190" y="7029"/>
                </a:lnTo>
                <a:lnTo>
                  <a:pt x="91285" y="8801"/>
                </a:lnTo>
                <a:lnTo>
                  <a:pt x="94262" y="10749"/>
                </a:lnTo>
                <a:lnTo>
                  <a:pt x="97112" y="12864"/>
                </a:lnTo>
                <a:lnTo>
                  <a:pt x="99830" y="15141"/>
                </a:lnTo>
                <a:lnTo>
                  <a:pt x="102407" y="17572"/>
                </a:lnTo>
                <a:lnTo>
                  <a:pt x="104838" y="20149"/>
                </a:lnTo>
                <a:lnTo>
                  <a:pt x="107114" y="22867"/>
                </a:lnTo>
                <a:lnTo>
                  <a:pt x="109230" y="25718"/>
                </a:lnTo>
                <a:lnTo>
                  <a:pt x="111177" y="28695"/>
                </a:lnTo>
                <a:lnTo>
                  <a:pt x="112949" y="31791"/>
                </a:lnTo>
                <a:lnTo>
                  <a:pt x="114539" y="34998"/>
                </a:lnTo>
                <a:lnTo>
                  <a:pt x="115940" y="38311"/>
                </a:lnTo>
                <a:lnTo>
                  <a:pt x="117144" y="41721"/>
                </a:lnTo>
                <a:lnTo>
                  <a:pt x="118146" y="45222"/>
                </a:lnTo>
                <a:lnTo>
                  <a:pt x="119510" y="52469"/>
                </a:lnTo>
                <a:lnTo>
                  <a:pt x="119978" y="59995"/>
                </a:lnTo>
                <a:lnTo>
                  <a:pt x="119860" y="63789"/>
                </a:lnTo>
                <a:lnTo>
                  <a:pt x="118937" y="71182"/>
                </a:lnTo>
                <a:lnTo>
                  <a:pt x="117144" y="78268"/>
                </a:lnTo>
                <a:lnTo>
                  <a:pt x="115940" y="81678"/>
                </a:lnTo>
                <a:lnTo>
                  <a:pt x="114539" y="84991"/>
                </a:lnTo>
                <a:lnTo>
                  <a:pt x="112949" y="88199"/>
                </a:lnTo>
                <a:lnTo>
                  <a:pt x="111177" y="91294"/>
                </a:lnTo>
                <a:lnTo>
                  <a:pt x="109230" y="94271"/>
                </a:lnTo>
                <a:lnTo>
                  <a:pt x="107114" y="97122"/>
                </a:lnTo>
                <a:lnTo>
                  <a:pt x="104838" y="99840"/>
                </a:lnTo>
                <a:lnTo>
                  <a:pt x="102407" y="102418"/>
                </a:lnTo>
                <a:lnTo>
                  <a:pt x="99830" y="104848"/>
                </a:lnTo>
                <a:lnTo>
                  <a:pt x="97112" y="107125"/>
                </a:lnTo>
                <a:lnTo>
                  <a:pt x="94262" y="109241"/>
                </a:lnTo>
                <a:lnTo>
                  <a:pt x="91285" y="111188"/>
                </a:lnTo>
                <a:lnTo>
                  <a:pt x="88190" y="112960"/>
                </a:lnTo>
                <a:lnTo>
                  <a:pt x="84983" y="114550"/>
                </a:lnTo>
                <a:lnTo>
                  <a:pt x="81670" y="115951"/>
                </a:lnTo>
                <a:lnTo>
                  <a:pt x="78260" y="117156"/>
                </a:lnTo>
                <a:lnTo>
                  <a:pt x="74760" y="118157"/>
                </a:lnTo>
                <a:lnTo>
                  <a:pt x="71175" y="118949"/>
                </a:lnTo>
                <a:lnTo>
                  <a:pt x="67514" y="119522"/>
                </a:lnTo>
                <a:lnTo>
                  <a:pt x="63782" y="119872"/>
                </a:lnTo>
                <a:lnTo>
                  <a:pt x="59989" y="119990"/>
                </a:lnTo>
                <a:lnTo>
                  <a:pt x="56195" y="119872"/>
                </a:lnTo>
                <a:lnTo>
                  <a:pt x="52464" y="119522"/>
                </a:lnTo>
                <a:lnTo>
                  <a:pt x="48802" y="118949"/>
                </a:lnTo>
                <a:lnTo>
                  <a:pt x="45218" y="118157"/>
                </a:lnTo>
                <a:lnTo>
                  <a:pt x="41717" y="117156"/>
                </a:lnTo>
                <a:lnTo>
                  <a:pt x="38307" y="115951"/>
                </a:lnTo>
                <a:lnTo>
                  <a:pt x="34995" y="114550"/>
                </a:lnTo>
                <a:lnTo>
                  <a:pt x="31787" y="112960"/>
                </a:lnTo>
                <a:lnTo>
                  <a:pt x="28692" y="111188"/>
                </a:lnTo>
                <a:lnTo>
                  <a:pt x="25715" y="109241"/>
                </a:lnTo>
                <a:lnTo>
                  <a:pt x="22865" y="107125"/>
                </a:lnTo>
                <a:lnTo>
                  <a:pt x="20147" y="104848"/>
                </a:lnTo>
                <a:lnTo>
                  <a:pt x="17570" y="102418"/>
                </a:lnTo>
                <a:lnTo>
                  <a:pt x="15139" y="99840"/>
                </a:lnTo>
                <a:lnTo>
                  <a:pt x="12863" y="97122"/>
                </a:lnTo>
                <a:lnTo>
                  <a:pt x="10747" y="94271"/>
                </a:lnTo>
                <a:lnTo>
                  <a:pt x="8800" y="91294"/>
                </a:lnTo>
                <a:lnTo>
                  <a:pt x="7028" y="88199"/>
                </a:lnTo>
                <a:lnTo>
                  <a:pt x="5438" y="84991"/>
                </a:lnTo>
                <a:lnTo>
                  <a:pt x="4037" y="81678"/>
                </a:lnTo>
                <a:lnTo>
                  <a:pt x="2833" y="78268"/>
                </a:lnTo>
                <a:lnTo>
                  <a:pt x="1832" y="74767"/>
                </a:lnTo>
                <a:lnTo>
                  <a:pt x="467" y="67520"/>
                </a:lnTo>
                <a:lnTo>
                  <a:pt x="118" y="63789"/>
                </a:lnTo>
                <a:lnTo>
                  <a:pt x="0" y="59995"/>
                </a:lnTo>
                <a:close/>
              </a:path>
            </a:pathLst>
          </a:custGeom>
          <a:noFill/>
          <a:ln w="38075" cap="flat" cmpd="sng">
            <a:solidFill>
              <a:srgbClr val="FF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617" name="Shape 617"/>
          <p:cNvSpPr txBox="1"/>
          <p:nvPr/>
        </p:nvSpPr>
        <p:spPr>
          <a:xfrm>
            <a:off x="5266319" y="2980175"/>
            <a:ext cx="1424940" cy="440267"/>
          </a:xfrm>
          <a:prstGeom prst="rect">
            <a:avLst/>
          </a:prstGeom>
          <a:noFill/>
          <a:ln>
            <a:noFill/>
          </a:ln>
        </p:spPr>
        <p:txBody>
          <a:bodyPr spcFirstLastPara="1" wrap="square" lIns="0" tIns="16933" rIns="0" bIns="0" anchor="t" anchorCtr="0">
            <a:noAutofit/>
          </a:bodyPr>
          <a:lstStyle/>
          <a:p>
            <a:pPr marL="16933"/>
            <a:r>
              <a:rPr lang="en" sz="2667" dirty="0">
                <a:solidFill>
                  <a:schemeClr val="dk1"/>
                </a:solidFill>
                <a:latin typeface="+mj-lt"/>
                <a:ea typeface="Trebuchet MS"/>
                <a:cs typeface="Trebuchet MS"/>
                <a:sym typeface="Trebuchet MS"/>
              </a:rPr>
              <a:t>Signed tx</a:t>
            </a:r>
            <a:endParaRPr sz="2667" dirty="0">
              <a:solidFill>
                <a:schemeClr val="dk1"/>
              </a:solidFill>
              <a:latin typeface="+mj-lt"/>
              <a:ea typeface="Trebuchet MS"/>
              <a:cs typeface="Trebuchet MS"/>
              <a:sym typeface="Trebuchet MS"/>
            </a:endParaRPr>
          </a:p>
        </p:txBody>
      </p:sp>
      <p:sp>
        <p:nvSpPr>
          <p:cNvPr id="618" name="Shape 618"/>
          <p:cNvSpPr txBox="1"/>
          <p:nvPr/>
        </p:nvSpPr>
        <p:spPr>
          <a:xfrm>
            <a:off x="3840722" y="2855016"/>
            <a:ext cx="486833" cy="318347"/>
          </a:xfrm>
          <a:prstGeom prst="rect">
            <a:avLst/>
          </a:prstGeom>
          <a:noFill/>
          <a:ln>
            <a:noFill/>
          </a:ln>
        </p:spPr>
        <p:txBody>
          <a:bodyPr spcFirstLastPara="1" wrap="square" lIns="0" tIns="16933" rIns="0" bIns="0" anchor="t" anchorCtr="0">
            <a:noAutofit/>
          </a:bodyPr>
          <a:lstStyle/>
          <a:p>
            <a:pPr marL="16933"/>
            <a:r>
              <a:rPr lang="en" sz="1867" i="1" dirty="0">
                <a:solidFill>
                  <a:schemeClr val="dk1"/>
                </a:solidFill>
                <a:latin typeface="+mj-lt"/>
                <a:ea typeface="Trebuchet MS"/>
                <a:cs typeface="Trebuchet MS"/>
                <a:sym typeface="Trebuchet MS"/>
              </a:rPr>
              <a:t>Sign</a:t>
            </a:r>
            <a:endParaRPr sz="1867" dirty="0">
              <a:solidFill>
                <a:schemeClr val="dk1"/>
              </a:solidFill>
              <a:latin typeface="+mj-lt"/>
              <a:ea typeface="Trebuchet MS"/>
              <a:cs typeface="Trebuchet MS"/>
              <a:sym typeface="Trebuchet MS"/>
            </a:endParaRPr>
          </a:p>
        </p:txBody>
      </p:sp>
      <p:sp>
        <p:nvSpPr>
          <p:cNvPr id="619" name="Shape 619"/>
          <p:cNvSpPr/>
          <p:nvPr/>
        </p:nvSpPr>
        <p:spPr>
          <a:xfrm>
            <a:off x="6829552" y="3242347"/>
            <a:ext cx="1786128" cy="69813"/>
          </a:xfrm>
          <a:custGeom>
            <a:avLst/>
            <a:gdLst/>
            <a:ahLst/>
            <a:cxnLst/>
            <a:rect l="0" t="0" r="0" b="0"/>
            <a:pathLst>
              <a:path w="120000" h="120000" extrusionOk="0">
                <a:moveTo>
                  <a:pt x="0" y="0"/>
                </a:moveTo>
                <a:lnTo>
                  <a:pt x="119993" y="119610"/>
                </a:lnTo>
              </a:path>
            </a:pathLst>
          </a:custGeom>
          <a:noFill/>
          <a:ln w="38075" cap="flat" cmpd="sng">
            <a:solidFill>
              <a:srgbClr val="424242"/>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620" name="Shape 620"/>
          <p:cNvSpPr/>
          <p:nvPr/>
        </p:nvSpPr>
        <p:spPr>
          <a:xfrm>
            <a:off x="8539381" y="3175260"/>
            <a:ext cx="283299" cy="21856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621" name="Shape 621"/>
          <p:cNvSpPr txBox="1"/>
          <p:nvPr/>
        </p:nvSpPr>
        <p:spPr>
          <a:xfrm>
            <a:off x="1004129" y="2961303"/>
            <a:ext cx="1828800" cy="440267"/>
          </a:xfrm>
          <a:prstGeom prst="rect">
            <a:avLst/>
          </a:prstGeom>
          <a:noFill/>
          <a:ln>
            <a:noFill/>
          </a:ln>
        </p:spPr>
        <p:txBody>
          <a:bodyPr spcFirstLastPara="1" wrap="square" lIns="0" tIns="16933" rIns="0" bIns="0" anchor="t" anchorCtr="0">
            <a:noAutofit/>
          </a:bodyPr>
          <a:lstStyle/>
          <a:p>
            <a:pPr marL="16933"/>
            <a:r>
              <a:rPr lang="en" sz="2667" dirty="0">
                <a:solidFill>
                  <a:schemeClr val="dk1"/>
                </a:solidFill>
                <a:latin typeface="+mj-lt"/>
                <a:ea typeface="Trebuchet MS"/>
                <a:cs typeface="Trebuchet MS"/>
                <a:sym typeface="Trebuchet MS"/>
              </a:rPr>
              <a:t>Transaction</a:t>
            </a:r>
            <a:endParaRPr sz="2667" dirty="0">
              <a:solidFill>
                <a:schemeClr val="dk1"/>
              </a:solidFill>
              <a:latin typeface="+mj-lt"/>
              <a:ea typeface="Trebuchet MS"/>
              <a:cs typeface="Trebuchet MS"/>
              <a:sym typeface="Trebuchet MS"/>
            </a:endParaRPr>
          </a:p>
        </p:txBody>
      </p:sp>
      <p:sp>
        <p:nvSpPr>
          <p:cNvPr id="622" name="Shape 622"/>
          <p:cNvSpPr txBox="1"/>
          <p:nvPr/>
        </p:nvSpPr>
        <p:spPr>
          <a:xfrm>
            <a:off x="7245753" y="2863824"/>
            <a:ext cx="861927" cy="319459"/>
          </a:xfrm>
          <a:prstGeom prst="rect">
            <a:avLst/>
          </a:prstGeom>
          <a:noFill/>
          <a:ln>
            <a:noFill/>
          </a:ln>
        </p:spPr>
        <p:txBody>
          <a:bodyPr spcFirstLastPara="1" wrap="square" lIns="0" tIns="16933" rIns="0" bIns="0" anchor="t" anchorCtr="0">
            <a:noAutofit/>
          </a:bodyPr>
          <a:lstStyle/>
          <a:p>
            <a:pPr marL="16933"/>
            <a:r>
              <a:rPr lang="en" sz="1867" i="1" dirty="0">
                <a:solidFill>
                  <a:schemeClr val="dk1"/>
                </a:solidFill>
                <a:latin typeface="+mj-lt"/>
                <a:ea typeface="Trebuchet MS"/>
                <a:cs typeface="Trebuchet MS"/>
                <a:sym typeface="Trebuchet MS"/>
              </a:rPr>
              <a:t>Deploy</a:t>
            </a:r>
            <a:endParaRPr sz="1867" dirty="0">
              <a:solidFill>
                <a:schemeClr val="dk1"/>
              </a:solidFill>
              <a:latin typeface="+mj-lt"/>
              <a:ea typeface="Trebuchet MS"/>
              <a:cs typeface="Trebuchet MS"/>
              <a:sym typeface="Trebuchet MS"/>
            </a:endParaRPr>
          </a:p>
        </p:txBody>
      </p:sp>
      <p:sp>
        <p:nvSpPr>
          <p:cNvPr id="623" name="Shape 623"/>
          <p:cNvSpPr txBox="1"/>
          <p:nvPr/>
        </p:nvSpPr>
        <p:spPr>
          <a:xfrm>
            <a:off x="9070521" y="2787453"/>
            <a:ext cx="1631527" cy="973667"/>
          </a:xfrm>
          <a:prstGeom prst="rect">
            <a:avLst/>
          </a:prstGeom>
          <a:noFill/>
          <a:ln>
            <a:noFill/>
          </a:ln>
        </p:spPr>
        <p:txBody>
          <a:bodyPr spcFirstLastPara="1" wrap="square" lIns="0" tIns="16933" rIns="0" bIns="0" anchor="t" anchorCtr="0">
            <a:noAutofit/>
          </a:bodyPr>
          <a:lstStyle/>
          <a:p>
            <a:pPr marL="16933" marR="6773">
              <a:lnSpc>
                <a:spcPct val="115599"/>
              </a:lnSpc>
            </a:pPr>
            <a:r>
              <a:rPr lang="en" sz="2667" dirty="0">
                <a:solidFill>
                  <a:schemeClr val="dk1"/>
                </a:solidFill>
                <a:latin typeface="+mj-lt"/>
                <a:ea typeface="Trebuchet MS"/>
                <a:cs typeface="Trebuchet MS"/>
                <a:sym typeface="Trebuchet MS"/>
              </a:rPr>
              <a:t>Live Smart  Contract</a:t>
            </a:r>
            <a:endParaRPr sz="2667" dirty="0">
              <a:solidFill>
                <a:schemeClr val="dk1"/>
              </a:solidFill>
              <a:latin typeface="+mj-lt"/>
              <a:ea typeface="Trebuchet MS"/>
              <a:cs typeface="Trebuchet MS"/>
              <a:sym typeface="Trebuchet MS"/>
            </a:endParaRPr>
          </a:p>
        </p:txBody>
      </p:sp>
      <p:sp>
        <p:nvSpPr>
          <p:cNvPr id="624" name="Shape 624"/>
          <p:cNvSpPr/>
          <p:nvPr/>
        </p:nvSpPr>
        <p:spPr>
          <a:xfrm>
            <a:off x="1995161" y="3715926"/>
            <a:ext cx="0" cy="570653"/>
          </a:xfrm>
          <a:custGeom>
            <a:avLst/>
            <a:gdLst/>
            <a:ahLst/>
            <a:cxnLst/>
            <a:rect l="0" t="0" r="0" b="0"/>
            <a:pathLst>
              <a:path w="120000" h="120000" extrusionOk="0">
                <a:moveTo>
                  <a:pt x="0" y="119862"/>
                </a:moveTo>
                <a:lnTo>
                  <a:pt x="0" y="0"/>
                </a:lnTo>
              </a:path>
            </a:pathLst>
          </a:custGeom>
          <a:noFill/>
          <a:ln w="38075" cap="flat" cmpd="sng">
            <a:solidFill>
              <a:srgbClr val="424242"/>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625" name="Shape 625"/>
          <p:cNvSpPr/>
          <p:nvPr/>
        </p:nvSpPr>
        <p:spPr>
          <a:xfrm>
            <a:off x="1885857" y="3459993"/>
            <a:ext cx="218612" cy="281332"/>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626" name="Shape 626"/>
          <p:cNvSpPr txBox="1"/>
          <p:nvPr/>
        </p:nvSpPr>
        <p:spPr>
          <a:xfrm>
            <a:off x="1105730" y="4369743"/>
            <a:ext cx="1609513" cy="440267"/>
          </a:xfrm>
          <a:prstGeom prst="rect">
            <a:avLst/>
          </a:prstGeom>
          <a:noFill/>
          <a:ln>
            <a:noFill/>
          </a:ln>
        </p:spPr>
        <p:txBody>
          <a:bodyPr spcFirstLastPara="1" wrap="square" lIns="0" tIns="16933" rIns="0" bIns="0" anchor="t" anchorCtr="0">
            <a:noAutofit/>
          </a:bodyPr>
          <a:lstStyle/>
          <a:p>
            <a:pPr marL="16933"/>
            <a:r>
              <a:rPr lang="en" sz="2667" dirty="0">
                <a:solidFill>
                  <a:schemeClr val="dk1"/>
                </a:solidFill>
                <a:ea typeface="Trebuchet MS"/>
                <a:cs typeface="Trebuchet MS"/>
                <a:sym typeface="Trebuchet MS"/>
              </a:rPr>
              <a:t>Bytecodes</a:t>
            </a:r>
            <a:endParaRPr sz="2667" dirty="0">
              <a:solidFill>
                <a:schemeClr val="dk1"/>
              </a:solidFill>
              <a:ea typeface="Trebuchet MS"/>
              <a:cs typeface="Trebuchet MS"/>
              <a:sym typeface="Trebuchet MS"/>
            </a:endParaRPr>
          </a:p>
        </p:txBody>
      </p:sp>
      <p:sp>
        <p:nvSpPr>
          <p:cNvPr id="627" name="Shape 627"/>
          <p:cNvSpPr/>
          <p:nvPr/>
        </p:nvSpPr>
        <p:spPr>
          <a:xfrm>
            <a:off x="7850551" y="3715926"/>
            <a:ext cx="0" cy="570653"/>
          </a:xfrm>
          <a:custGeom>
            <a:avLst/>
            <a:gdLst/>
            <a:ahLst/>
            <a:cxnLst/>
            <a:rect l="0" t="0" r="0" b="0"/>
            <a:pathLst>
              <a:path w="120000" h="120000" extrusionOk="0">
                <a:moveTo>
                  <a:pt x="0" y="119862"/>
                </a:moveTo>
                <a:lnTo>
                  <a:pt x="0" y="0"/>
                </a:lnTo>
              </a:path>
            </a:pathLst>
          </a:custGeom>
          <a:noFill/>
          <a:ln w="38075" cap="flat" cmpd="sng">
            <a:solidFill>
              <a:srgbClr val="424242"/>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628" name="Shape 628"/>
          <p:cNvSpPr/>
          <p:nvPr/>
        </p:nvSpPr>
        <p:spPr>
          <a:xfrm>
            <a:off x="7741251" y="3459993"/>
            <a:ext cx="218599" cy="281332"/>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629" name="Shape 629"/>
          <p:cNvSpPr txBox="1"/>
          <p:nvPr/>
        </p:nvSpPr>
        <p:spPr>
          <a:xfrm>
            <a:off x="6961117" y="4369743"/>
            <a:ext cx="1861563" cy="440267"/>
          </a:xfrm>
          <a:prstGeom prst="rect">
            <a:avLst/>
          </a:prstGeom>
          <a:noFill/>
          <a:ln>
            <a:noFill/>
          </a:ln>
        </p:spPr>
        <p:txBody>
          <a:bodyPr spcFirstLastPara="1" wrap="square" lIns="0" tIns="16933" rIns="0" bIns="0" anchor="t" anchorCtr="0">
            <a:noAutofit/>
          </a:bodyPr>
          <a:lstStyle/>
          <a:p>
            <a:pPr marL="16933"/>
            <a:r>
              <a:rPr lang="en" sz="2667" dirty="0">
                <a:solidFill>
                  <a:schemeClr val="dk1"/>
                </a:solidFill>
                <a:ea typeface="Trebuchet MS"/>
                <a:cs typeface="Trebuchet MS"/>
                <a:sym typeface="Trebuchet MS"/>
              </a:rPr>
              <a:t>Connector*</a:t>
            </a:r>
            <a:endParaRPr sz="2667" dirty="0">
              <a:solidFill>
                <a:schemeClr val="dk1"/>
              </a:solidFill>
              <a:ea typeface="Trebuchet MS"/>
              <a:cs typeface="Trebuchet MS"/>
              <a:sym typeface="Trebuchet MS"/>
            </a:endParaRPr>
          </a:p>
        </p:txBody>
      </p:sp>
      <p:sp>
        <p:nvSpPr>
          <p:cNvPr id="2" name="Footer Placeholder 1"/>
          <p:cNvSpPr>
            <a:spLocks noGrp="1"/>
          </p:cNvSpPr>
          <p:nvPr>
            <p:ph type="ftr" idx="11"/>
          </p:nvPr>
        </p:nvSpPr>
        <p:spPr/>
        <p:txBody>
          <a:bodyPr/>
          <a:lstStyle/>
          <a:p>
            <a:r>
              <a:rPr lang="en-US"/>
              <a:t>Campbell R. Harvey 2018</a:t>
            </a:r>
            <a:endParaRPr lang="en-US" dirty="0"/>
          </a:p>
        </p:txBody>
      </p:sp>
      <p:sp>
        <p:nvSpPr>
          <p:cNvPr id="40" name="Shape 478"/>
          <p:cNvSpPr txBox="1">
            <a:spLocks/>
          </p:cNvSpPr>
          <p:nvPr/>
        </p:nvSpPr>
        <p:spPr>
          <a:xfrm>
            <a:off x="184616" y="96195"/>
            <a:ext cx="11722904" cy="810800"/>
          </a:xfrm>
          <a:prstGeom prst="rect">
            <a:avLst/>
          </a:prstGeom>
          <a:noFill/>
          <a:ln>
            <a:noFill/>
          </a:ln>
        </p:spPr>
        <p:txBody>
          <a:bodyPr spcFirstLastPara="1" wrap="square" lIns="0" tIns="16933" rIns="0" bIns="0" anchor="t" anchorCtr="0">
            <a:noAutofit/>
          </a:bodyPr>
          <a:lstStyle>
            <a:defPPr marR="0" lvl="0" algn="l" rtl="0">
              <a:lnSpc>
                <a:spcPct val="100000"/>
              </a:lnSpc>
              <a:spcBef>
                <a:spcPts val="0"/>
              </a:spcBef>
              <a:spcAft>
                <a:spcPts val="0"/>
              </a:spcAft>
            </a:defPPr>
            <a:lvl1pPr marL="0" marR="0" lvl="0" indent="0" algn="r" rtl="0">
              <a:lnSpc>
                <a:spcPct val="90000"/>
              </a:lnSpc>
              <a:spcBef>
                <a:spcPts val="0"/>
              </a:spcBef>
              <a:spcAft>
                <a:spcPts val="0"/>
              </a:spcAft>
              <a:buClr>
                <a:srgbClr val="262626"/>
              </a:buClr>
              <a:buSzPts val="3750"/>
              <a:buFont typeface="Century Schoolbook"/>
              <a:buNone/>
              <a:defRPr sz="3750" b="0" i="0" u="none" strike="noStrike" cap="none">
                <a:solidFill>
                  <a:srgbClr val="262626"/>
                </a:solidFill>
                <a:latin typeface="Calibri" panose="020F0502020204030204" pitchFamily="34" charset="0"/>
                <a:ea typeface="Calibri" panose="020F0502020204030204" pitchFamily="34" charset="0"/>
                <a:cs typeface="Calibri" panose="020F0502020204030204" pitchFamily="34" charset="0"/>
                <a:sym typeface="Century Schoolbook"/>
              </a:defRPr>
            </a:lvl1pPr>
            <a:lvl2pPr lvl="1" indent="0">
              <a:spcBef>
                <a:spcPts val="0"/>
              </a:spcBef>
              <a:spcAft>
                <a:spcPts val="0"/>
              </a:spcAft>
              <a:buClr>
                <a:schemeClr val="dk1"/>
              </a:buClr>
              <a:buSzPts val="1400"/>
              <a:buNone/>
              <a:defRPr sz="1800">
                <a:solidFill>
                  <a:schemeClr val="dk1"/>
                </a:solidFill>
              </a:defRPr>
            </a:lvl2pPr>
            <a:lvl3pPr lvl="2" indent="0">
              <a:spcBef>
                <a:spcPts val="0"/>
              </a:spcBef>
              <a:spcAft>
                <a:spcPts val="0"/>
              </a:spcAft>
              <a:buClr>
                <a:schemeClr val="dk1"/>
              </a:buClr>
              <a:buSzPts val="1400"/>
              <a:buNone/>
              <a:defRPr sz="1800">
                <a:solidFill>
                  <a:schemeClr val="dk1"/>
                </a:solidFill>
              </a:defRPr>
            </a:lvl3pPr>
            <a:lvl4pPr lvl="3" indent="0">
              <a:spcBef>
                <a:spcPts val="0"/>
              </a:spcBef>
              <a:spcAft>
                <a:spcPts val="0"/>
              </a:spcAft>
              <a:buClr>
                <a:schemeClr val="dk1"/>
              </a:buClr>
              <a:buSzPts val="1400"/>
              <a:buNone/>
              <a:defRPr sz="1800">
                <a:solidFill>
                  <a:schemeClr val="dk1"/>
                </a:solidFill>
              </a:defRPr>
            </a:lvl4pPr>
            <a:lvl5pPr lvl="4" indent="0">
              <a:spcBef>
                <a:spcPts val="0"/>
              </a:spcBef>
              <a:spcAft>
                <a:spcPts val="0"/>
              </a:spcAft>
              <a:buClr>
                <a:schemeClr val="dk1"/>
              </a:buClr>
              <a:buSzPts val="1400"/>
              <a:buNone/>
              <a:defRPr sz="1800">
                <a:solidFill>
                  <a:schemeClr val="dk1"/>
                </a:solidFill>
              </a:defRPr>
            </a:lvl5pPr>
            <a:lvl6pPr lvl="5" indent="0">
              <a:spcBef>
                <a:spcPts val="0"/>
              </a:spcBef>
              <a:spcAft>
                <a:spcPts val="0"/>
              </a:spcAft>
              <a:buClr>
                <a:schemeClr val="dk1"/>
              </a:buClr>
              <a:buSzPts val="1400"/>
              <a:buNone/>
              <a:defRPr sz="1800">
                <a:solidFill>
                  <a:schemeClr val="dk1"/>
                </a:solidFill>
              </a:defRPr>
            </a:lvl6pPr>
            <a:lvl7pPr lvl="6" indent="0">
              <a:spcBef>
                <a:spcPts val="0"/>
              </a:spcBef>
              <a:spcAft>
                <a:spcPts val="0"/>
              </a:spcAft>
              <a:buClr>
                <a:schemeClr val="dk1"/>
              </a:buClr>
              <a:buSzPts val="1400"/>
              <a:buNone/>
              <a:defRPr sz="1800">
                <a:solidFill>
                  <a:schemeClr val="dk1"/>
                </a:solidFill>
              </a:defRPr>
            </a:lvl7pPr>
            <a:lvl8pPr lvl="7" indent="0">
              <a:spcBef>
                <a:spcPts val="0"/>
              </a:spcBef>
              <a:spcAft>
                <a:spcPts val="0"/>
              </a:spcAft>
              <a:buClr>
                <a:schemeClr val="dk1"/>
              </a:buClr>
              <a:buSzPts val="1400"/>
              <a:buNone/>
              <a:defRPr sz="1800">
                <a:solidFill>
                  <a:schemeClr val="dk1"/>
                </a:solidFill>
              </a:defRPr>
            </a:lvl8pPr>
            <a:lvl9pPr lvl="8" indent="0">
              <a:spcBef>
                <a:spcPts val="0"/>
              </a:spcBef>
              <a:spcAft>
                <a:spcPts val="0"/>
              </a:spcAft>
              <a:buClr>
                <a:schemeClr val="dk1"/>
              </a:buClr>
              <a:buSzPts val="1400"/>
              <a:buNone/>
              <a:defRPr sz="1800">
                <a:solidFill>
                  <a:schemeClr val="dk1"/>
                </a:solidFill>
              </a:defRPr>
            </a:lvl9pPr>
          </a:lstStyle>
          <a:p>
            <a:pPr marL="16933" algn="l">
              <a:lnSpc>
                <a:spcPct val="100000"/>
              </a:lnSpc>
              <a:buSzPts val="3000"/>
            </a:pPr>
            <a:r>
              <a:rPr lang="en-US" sz="4800" dirty="0">
                <a:solidFill>
                  <a:srgbClr val="0000FF"/>
                </a:solidFill>
                <a:latin typeface="Calibri Light" panose="020F0302020204030204" pitchFamily="34" charset="0"/>
                <a:ea typeface="Century Schoolbook"/>
                <a:cs typeface="Calibri Light" panose="020F0302020204030204" pitchFamily="34" charset="0"/>
              </a:rPr>
              <a:t>C. Development Workflow: Sign and Deploy</a:t>
            </a:r>
          </a:p>
        </p:txBody>
      </p:sp>
      <p:sp>
        <p:nvSpPr>
          <p:cNvPr id="5" name="TextBox 4"/>
          <p:cNvSpPr txBox="1"/>
          <p:nvPr/>
        </p:nvSpPr>
        <p:spPr>
          <a:xfrm>
            <a:off x="-81279" y="5944082"/>
            <a:ext cx="10618613" cy="1311128"/>
          </a:xfrm>
          <a:prstGeom prst="rect">
            <a:avLst/>
          </a:prstGeom>
          <a:noFill/>
        </p:spPr>
        <p:txBody>
          <a:bodyPr wrap="none" rtlCol="0">
            <a:spAutoFit/>
          </a:bodyPr>
          <a:lstStyle/>
          <a:p>
            <a:pPr marL="57572" marR="209121">
              <a:lnSpc>
                <a:spcPct val="114599"/>
              </a:lnSpc>
              <a:buClr>
                <a:schemeClr val="dk1"/>
              </a:buClr>
              <a:buSzPts val="2000"/>
            </a:pPr>
            <a:r>
              <a:rPr lang="en-US" sz="2400" dirty="0"/>
              <a:t>*</a:t>
            </a:r>
            <a:r>
              <a:rPr lang="en-US" sz="2400" dirty="0">
                <a:solidFill>
                  <a:schemeClr val="dk1"/>
                </a:solidFill>
                <a:latin typeface="Trebuchet MS"/>
                <a:ea typeface="Trebuchet MS"/>
                <a:cs typeface="Trebuchet MS"/>
                <a:sym typeface="Trebuchet MS"/>
              </a:rPr>
              <a:t>Library that facilitates communication and connection with Blockchain; </a:t>
            </a:r>
          </a:p>
          <a:p>
            <a:pPr marL="57572" marR="209121">
              <a:lnSpc>
                <a:spcPct val="114599"/>
              </a:lnSpc>
              <a:buClr>
                <a:schemeClr val="dk1"/>
              </a:buClr>
              <a:buSzPts val="2000"/>
            </a:pPr>
            <a:r>
              <a:rPr lang="en-US" sz="2400" dirty="0">
                <a:solidFill>
                  <a:schemeClr val="dk1"/>
                </a:solidFill>
                <a:latin typeface="Trebuchet MS"/>
                <a:ea typeface="Trebuchet MS"/>
                <a:cs typeface="Trebuchet MS"/>
                <a:sym typeface="Trebuchet MS"/>
              </a:rPr>
              <a:t>Connects your code to a running node.</a:t>
            </a:r>
          </a:p>
          <a:p>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2" name="Shape 642"/>
          <p:cNvSpPr txBox="1">
            <a:spLocks noGrp="1"/>
          </p:cNvSpPr>
          <p:nvPr>
            <p:ph type="sldNum" idx="12"/>
          </p:nvPr>
        </p:nvSpPr>
        <p:spPr>
          <a:prstGeom prst="rect">
            <a:avLst/>
          </a:prstGeom>
          <a:noFill/>
          <a:ln>
            <a:noFill/>
          </a:ln>
        </p:spPr>
        <p:txBody>
          <a:bodyPr spcFirstLastPara="1" vert="horz" wrap="square" lIns="0" tIns="4233" rIns="0" bIns="0" rtlCol="0" anchor="ctr" anchorCtr="0">
            <a:noAutofit/>
          </a:bodyPr>
          <a:lstStyle/>
          <a:p>
            <a:pPr marL="33866"/>
            <a:fld id="{00000000-1234-1234-1234-123412341234}" type="slidenum">
              <a:rPr lang="en" i="1">
                <a:solidFill>
                  <a:schemeClr val="lt2"/>
                </a:solidFill>
                <a:latin typeface="Century Schoolbook"/>
                <a:ea typeface="Century Schoolbook"/>
                <a:cs typeface="Century Schoolbook"/>
                <a:sym typeface="Century Schoolbook"/>
              </a:rPr>
              <a:pPr marL="33866"/>
              <a:t>22</a:t>
            </a:fld>
            <a:endParaRPr i="1">
              <a:solidFill>
                <a:schemeClr val="lt2"/>
              </a:solidFill>
              <a:latin typeface="Century Schoolbook"/>
              <a:ea typeface="Century Schoolbook"/>
              <a:cs typeface="Century Schoolbook"/>
              <a:sym typeface="Century Schoolbook"/>
            </a:endParaRPr>
          </a:p>
        </p:txBody>
      </p:sp>
      <p:sp>
        <p:nvSpPr>
          <p:cNvPr id="643" name="Shape 643"/>
          <p:cNvSpPr/>
          <p:nvPr/>
        </p:nvSpPr>
        <p:spPr>
          <a:xfrm>
            <a:off x="369233" y="1487147"/>
            <a:ext cx="2170852" cy="635845"/>
          </a:xfrm>
          <a:custGeom>
            <a:avLst/>
            <a:gdLst/>
            <a:ahLst/>
            <a:cxnLst/>
            <a:rect l="0" t="0" r="0" b="0"/>
            <a:pathLst>
              <a:path w="120000" h="120000" extrusionOk="0">
                <a:moveTo>
                  <a:pt x="102418" y="119877"/>
                </a:moveTo>
                <a:lnTo>
                  <a:pt x="0" y="119877"/>
                </a:lnTo>
                <a:lnTo>
                  <a:pt x="0" y="0"/>
                </a:lnTo>
                <a:lnTo>
                  <a:pt x="102418" y="0"/>
                </a:lnTo>
                <a:lnTo>
                  <a:pt x="119974" y="59938"/>
                </a:lnTo>
                <a:lnTo>
                  <a:pt x="102418" y="119877"/>
                </a:lnTo>
                <a:close/>
              </a:path>
            </a:pathLst>
          </a:custGeom>
          <a:solidFill>
            <a:srgbClr val="7790CD"/>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644" name="Shape 644"/>
          <p:cNvSpPr/>
          <p:nvPr/>
        </p:nvSpPr>
        <p:spPr>
          <a:xfrm>
            <a:off x="369233" y="1487147"/>
            <a:ext cx="2170852" cy="635845"/>
          </a:xfrm>
          <a:custGeom>
            <a:avLst/>
            <a:gdLst/>
            <a:ahLst/>
            <a:cxnLst/>
            <a:rect l="0" t="0" r="0" b="0"/>
            <a:pathLst>
              <a:path w="120000" h="120000" extrusionOk="0">
                <a:moveTo>
                  <a:pt x="0" y="0"/>
                </a:moveTo>
                <a:lnTo>
                  <a:pt x="102418" y="0"/>
                </a:lnTo>
                <a:lnTo>
                  <a:pt x="119974" y="59938"/>
                </a:lnTo>
                <a:lnTo>
                  <a:pt x="102418" y="119877"/>
                </a:lnTo>
                <a:lnTo>
                  <a:pt x="0" y="119877"/>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645" name="Shape 645"/>
          <p:cNvSpPr txBox="1"/>
          <p:nvPr/>
        </p:nvSpPr>
        <p:spPr>
          <a:xfrm>
            <a:off x="650768" y="1659030"/>
            <a:ext cx="1446953" cy="277705"/>
          </a:xfrm>
          <a:prstGeom prst="rect">
            <a:avLst/>
          </a:prstGeom>
          <a:noFill/>
          <a:ln>
            <a:noFill/>
          </a:ln>
        </p:spPr>
        <p:txBody>
          <a:bodyPr spcFirstLastPara="1" wrap="square" lIns="0" tIns="16933" rIns="0" bIns="0" anchor="t" anchorCtr="0">
            <a:noAutofit/>
          </a:bodyPr>
          <a:lstStyle/>
          <a:p>
            <a:pPr marL="16933"/>
            <a:r>
              <a:rPr lang="en" sz="1600" b="1">
                <a:solidFill>
                  <a:srgbClr val="FFFFFF"/>
                </a:solidFill>
                <a:latin typeface="Arial"/>
                <a:ea typeface="Arial"/>
                <a:cs typeface="Arial"/>
                <a:sym typeface="Arial"/>
              </a:rPr>
              <a:t>Create Account</a:t>
            </a:r>
            <a:endParaRPr sz="1600">
              <a:solidFill>
                <a:schemeClr val="dk1"/>
              </a:solidFill>
              <a:latin typeface="Arial"/>
              <a:ea typeface="Arial"/>
              <a:cs typeface="Arial"/>
              <a:sym typeface="Arial"/>
            </a:endParaRPr>
          </a:p>
        </p:txBody>
      </p:sp>
      <p:sp>
        <p:nvSpPr>
          <p:cNvPr id="646" name="Shape 646"/>
          <p:cNvSpPr/>
          <p:nvPr/>
        </p:nvSpPr>
        <p:spPr>
          <a:xfrm>
            <a:off x="2270066" y="1487147"/>
            <a:ext cx="2170852" cy="635845"/>
          </a:xfrm>
          <a:custGeom>
            <a:avLst/>
            <a:gdLst/>
            <a:ahLst/>
            <a:cxnLst/>
            <a:rect l="0" t="0" r="0" b="0"/>
            <a:pathLst>
              <a:path w="120000" h="120000" extrusionOk="0">
                <a:moveTo>
                  <a:pt x="102418" y="119877"/>
                </a:moveTo>
                <a:lnTo>
                  <a:pt x="0" y="119877"/>
                </a:lnTo>
                <a:lnTo>
                  <a:pt x="17556" y="59938"/>
                </a:lnTo>
                <a:lnTo>
                  <a:pt x="0" y="0"/>
                </a:lnTo>
                <a:lnTo>
                  <a:pt x="102418" y="0"/>
                </a:lnTo>
                <a:lnTo>
                  <a:pt x="119974" y="59938"/>
                </a:lnTo>
                <a:lnTo>
                  <a:pt x="102418" y="119877"/>
                </a:lnTo>
                <a:close/>
              </a:path>
            </a:pathLst>
          </a:custGeom>
          <a:solidFill>
            <a:srgbClr val="7790CD"/>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647" name="Shape 647"/>
          <p:cNvSpPr/>
          <p:nvPr/>
        </p:nvSpPr>
        <p:spPr>
          <a:xfrm>
            <a:off x="2270065" y="1487147"/>
            <a:ext cx="2170852" cy="635845"/>
          </a:xfrm>
          <a:custGeom>
            <a:avLst/>
            <a:gdLst/>
            <a:ahLst/>
            <a:cxnLst/>
            <a:rect l="0" t="0" r="0" b="0"/>
            <a:pathLst>
              <a:path w="120000" h="120000" extrusionOk="0">
                <a:moveTo>
                  <a:pt x="0" y="0"/>
                </a:moveTo>
                <a:lnTo>
                  <a:pt x="102418" y="0"/>
                </a:lnTo>
                <a:lnTo>
                  <a:pt x="119974" y="59938"/>
                </a:lnTo>
                <a:lnTo>
                  <a:pt x="102418" y="119877"/>
                </a:lnTo>
                <a:lnTo>
                  <a:pt x="0" y="119877"/>
                </a:lnTo>
                <a:lnTo>
                  <a:pt x="17556" y="59938"/>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648" name="Shape 648"/>
          <p:cNvSpPr txBox="1"/>
          <p:nvPr/>
        </p:nvSpPr>
        <p:spPr>
          <a:xfrm>
            <a:off x="2706497" y="1659030"/>
            <a:ext cx="1295400" cy="277705"/>
          </a:xfrm>
          <a:prstGeom prst="rect">
            <a:avLst/>
          </a:prstGeom>
          <a:noFill/>
          <a:ln>
            <a:noFill/>
          </a:ln>
        </p:spPr>
        <p:txBody>
          <a:bodyPr spcFirstLastPara="1" wrap="square" lIns="0" tIns="16933" rIns="0" bIns="0" anchor="t" anchorCtr="0">
            <a:noAutofit/>
          </a:bodyPr>
          <a:lstStyle/>
          <a:p>
            <a:pPr marL="16933"/>
            <a:r>
              <a:rPr lang="en" sz="1600" b="1">
                <a:solidFill>
                  <a:srgbClr val="FFFFFF"/>
                </a:solidFill>
                <a:latin typeface="Arial"/>
                <a:ea typeface="Arial"/>
                <a:cs typeface="Arial"/>
                <a:sym typeface="Arial"/>
              </a:rPr>
              <a:t>Fund Account</a:t>
            </a:r>
            <a:endParaRPr sz="1600">
              <a:solidFill>
                <a:schemeClr val="dk1"/>
              </a:solidFill>
              <a:latin typeface="Arial"/>
              <a:ea typeface="Arial"/>
              <a:cs typeface="Arial"/>
              <a:sym typeface="Arial"/>
            </a:endParaRPr>
          </a:p>
        </p:txBody>
      </p:sp>
      <p:sp>
        <p:nvSpPr>
          <p:cNvPr id="649" name="Shape 649"/>
          <p:cNvSpPr/>
          <p:nvPr/>
        </p:nvSpPr>
        <p:spPr>
          <a:xfrm>
            <a:off x="4170891" y="1487147"/>
            <a:ext cx="2170852" cy="635845"/>
          </a:xfrm>
          <a:custGeom>
            <a:avLst/>
            <a:gdLst/>
            <a:ahLst/>
            <a:cxnLst/>
            <a:rect l="0" t="0" r="0" b="0"/>
            <a:pathLst>
              <a:path w="120000" h="120000" extrusionOk="0">
                <a:moveTo>
                  <a:pt x="102418" y="119877"/>
                </a:moveTo>
                <a:lnTo>
                  <a:pt x="0" y="119877"/>
                </a:lnTo>
                <a:lnTo>
                  <a:pt x="17556" y="59938"/>
                </a:lnTo>
                <a:lnTo>
                  <a:pt x="0" y="0"/>
                </a:lnTo>
                <a:lnTo>
                  <a:pt x="102418" y="0"/>
                </a:lnTo>
                <a:lnTo>
                  <a:pt x="119974" y="59938"/>
                </a:lnTo>
                <a:lnTo>
                  <a:pt x="102418" y="119877"/>
                </a:lnTo>
                <a:close/>
              </a:path>
            </a:pathLst>
          </a:custGeom>
          <a:solidFill>
            <a:srgbClr val="212D74"/>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650" name="Shape 650"/>
          <p:cNvSpPr/>
          <p:nvPr/>
        </p:nvSpPr>
        <p:spPr>
          <a:xfrm>
            <a:off x="4170891" y="1487147"/>
            <a:ext cx="2170852" cy="635845"/>
          </a:xfrm>
          <a:custGeom>
            <a:avLst/>
            <a:gdLst/>
            <a:ahLst/>
            <a:cxnLst/>
            <a:rect l="0" t="0" r="0" b="0"/>
            <a:pathLst>
              <a:path w="120000" h="120000" extrusionOk="0">
                <a:moveTo>
                  <a:pt x="0" y="0"/>
                </a:moveTo>
                <a:lnTo>
                  <a:pt x="102418" y="0"/>
                </a:lnTo>
                <a:lnTo>
                  <a:pt x="119974" y="59938"/>
                </a:lnTo>
                <a:lnTo>
                  <a:pt x="102418" y="119877"/>
                </a:lnTo>
                <a:lnTo>
                  <a:pt x="0" y="119877"/>
                </a:lnTo>
                <a:lnTo>
                  <a:pt x="17556" y="59938"/>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651" name="Shape 651"/>
          <p:cNvSpPr txBox="1"/>
          <p:nvPr/>
        </p:nvSpPr>
        <p:spPr>
          <a:xfrm>
            <a:off x="4870369" y="1659033"/>
            <a:ext cx="925600" cy="277600"/>
          </a:xfrm>
          <a:prstGeom prst="rect">
            <a:avLst/>
          </a:prstGeom>
          <a:noFill/>
          <a:ln>
            <a:noFill/>
          </a:ln>
        </p:spPr>
        <p:txBody>
          <a:bodyPr spcFirstLastPara="1" wrap="square" lIns="0" tIns="16933" rIns="0" bIns="0" anchor="t" anchorCtr="0">
            <a:noAutofit/>
          </a:bodyPr>
          <a:lstStyle/>
          <a:p>
            <a:pPr marL="16933"/>
            <a:r>
              <a:rPr lang="en" sz="1600" b="1">
                <a:solidFill>
                  <a:srgbClr val="FFFFFF"/>
                </a:solidFill>
                <a:latin typeface="Arial"/>
                <a:ea typeface="Arial"/>
                <a:cs typeface="Arial"/>
                <a:sym typeface="Arial"/>
              </a:rPr>
              <a:t>Develop</a:t>
            </a:r>
            <a:endParaRPr sz="1600">
              <a:solidFill>
                <a:schemeClr val="dk1"/>
              </a:solidFill>
              <a:latin typeface="Arial"/>
              <a:ea typeface="Arial"/>
              <a:cs typeface="Arial"/>
              <a:sym typeface="Arial"/>
            </a:endParaRPr>
          </a:p>
        </p:txBody>
      </p:sp>
      <p:sp>
        <p:nvSpPr>
          <p:cNvPr id="652" name="Shape 652"/>
          <p:cNvSpPr/>
          <p:nvPr/>
        </p:nvSpPr>
        <p:spPr>
          <a:xfrm>
            <a:off x="6071722" y="1487147"/>
            <a:ext cx="2170852" cy="635845"/>
          </a:xfrm>
          <a:custGeom>
            <a:avLst/>
            <a:gdLst/>
            <a:ahLst/>
            <a:cxnLst/>
            <a:rect l="0" t="0" r="0" b="0"/>
            <a:pathLst>
              <a:path w="120000" h="120000" extrusionOk="0">
                <a:moveTo>
                  <a:pt x="102418" y="119877"/>
                </a:moveTo>
                <a:lnTo>
                  <a:pt x="0" y="119877"/>
                </a:lnTo>
                <a:lnTo>
                  <a:pt x="17556" y="59938"/>
                </a:lnTo>
                <a:lnTo>
                  <a:pt x="0" y="0"/>
                </a:lnTo>
                <a:lnTo>
                  <a:pt x="102418" y="0"/>
                </a:lnTo>
                <a:lnTo>
                  <a:pt x="119974" y="59938"/>
                </a:lnTo>
                <a:lnTo>
                  <a:pt x="102418" y="119877"/>
                </a:lnTo>
                <a:close/>
              </a:path>
            </a:pathLst>
          </a:custGeom>
          <a:solidFill>
            <a:srgbClr val="212D74"/>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653" name="Shape 653"/>
          <p:cNvSpPr/>
          <p:nvPr/>
        </p:nvSpPr>
        <p:spPr>
          <a:xfrm>
            <a:off x="6071721" y="1487147"/>
            <a:ext cx="2170852" cy="635845"/>
          </a:xfrm>
          <a:custGeom>
            <a:avLst/>
            <a:gdLst/>
            <a:ahLst/>
            <a:cxnLst/>
            <a:rect l="0" t="0" r="0" b="0"/>
            <a:pathLst>
              <a:path w="120000" h="120000" extrusionOk="0">
                <a:moveTo>
                  <a:pt x="0" y="0"/>
                </a:moveTo>
                <a:lnTo>
                  <a:pt x="102418" y="0"/>
                </a:lnTo>
                <a:lnTo>
                  <a:pt x="119974" y="59938"/>
                </a:lnTo>
                <a:lnTo>
                  <a:pt x="102418" y="119877"/>
                </a:lnTo>
                <a:lnTo>
                  <a:pt x="0" y="119877"/>
                </a:lnTo>
                <a:lnTo>
                  <a:pt x="17556" y="59938"/>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654" name="Shape 654"/>
          <p:cNvSpPr txBox="1"/>
          <p:nvPr/>
        </p:nvSpPr>
        <p:spPr>
          <a:xfrm>
            <a:off x="6762136" y="1659033"/>
            <a:ext cx="925600" cy="277600"/>
          </a:xfrm>
          <a:prstGeom prst="rect">
            <a:avLst/>
          </a:prstGeom>
          <a:noFill/>
          <a:ln>
            <a:noFill/>
          </a:ln>
        </p:spPr>
        <p:txBody>
          <a:bodyPr spcFirstLastPara="1" wrap="square" lIns="0" tIns="16933" rIns="0" bIns="0" anchor="t" anchorCtr="0">
            <a:noAutofit/>
          </a:bodyPr>
          <a:lstStyle/>
          <a:p>
            <a:pPr marL="16933"/>
            <a:r>
              <a:rPr lang="en" sz="1600" b="1">
                <a:solidFill>
                  <a:srgbClr val="FFFFFF"/>
                </a:solidFill>
                <a:latin typeface="Arial"/>
                <a:ea typeface="Arial"/>
                <a:cs typeface="Arial"/>
                <a:sym typeface="Arial"/>
              </a:rPr>
              <a:t>Compile</a:t>
            </a:r>
            <a:endParaRPr sz="1600">
              <a:solidFill>
                <a:schemeClr val="dk1"/>
              </a:solidFill>
              <a:latin typeface="Arial"/>
              <a:ea typeface="Arial"/>
              <a:cs typeface="Arial"/>
              <a:sym typeface="Arial"/>
            </a:endParaRPr>
          </a:p>
        </p:txBody>
      </p:sp>
      <p:sp>
        <p:nvSpPr>
          <p:cNvPr id="655" name="Shape 655"/>
          <p:cNvSpPr/>
          <p:nvPr/>
        </p:nvSpPr>
        <p:spPr>
          <a:xfrm>
            <a:off x="7972550" y="1487147"/>
            <a:ext cx="2170852" cy="635845"/>
          </a:xfrm>
          <a:custGeom>
            <a:avLst/>
            <a:gdLst/>
            <a:ahLst/>
            <a:cxnLst/>
            <a:rect l="0" t="0" r="0" b="0"/>
            <a:pathLst>
              <a:path w="120000" h="120000" extrusionOk="0">
                <a:moveTo>
                  <a:pt x="102418" y="119877"/>
                </a:moveTo>
                <a:lnTo>
                  <a:pt x="0" y="119877"/>
                </a:lnTo>
                <a:lnTo>
                  <a:pt x="17556" y="59938"/>
                </a:lnTo>
                <a:lnTo>
                  <a:pt x="0" y="0"/>
                </a:lnTo>
                <a:lnTo>
                  <a:pt x="102418" y="0"/>
                </a:lnTo>
                <a:lnTo>
                  <a:pt x="119974" y="59938"/>
                </a:lnTo>
                <a:lnTo>
                  <a:pt x="102418" y="119877"/>
                </a:lnTo>
                <a:close/>
              </a:path>
            </a:pathLst>
          </a:custGeom>
          <a:solidFill>
            <a:srgbClr val="212D74"/>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656" name="Shape 656"/>
          <p:cNvSpPr/>
          <p:nvPr/>
        </p:nvSpPr>
        <p:spPr>
          <a:xfrm>
            <a:off x="7972550" y="1487147"/>
            <a:ext cx="2170852" cy="635845"/>
          </a:xfrm>
          <a:custGeom>
            <a:avLst/>
            <a:gdLst/>
            <a:ahLst/>
            <a:cxnLst/>
            <a:rect l="0" t="0" r="0" b="0"/>
            <a:pathLst>
              <a:path w="120000" h="120000" extrusionOk="0">
                <a:moveTo>
                  <a:pt x="0" y="0"/>
                </a:moveTo>
                <a:lnTo>
                  <a:pt x="102418" y="0"/>
                </a:lnTo>
                <a:lnTo>
                  <a:pt x="119974" y="59938"/>
                </a:lnTo>
                <a:lnTo>
                  <a:pt x="102418" y="119877"/>
                </a:lnTo>
                <a:lnTo>
                  <a:pt x="0" y="119877"/>
                </a:lnTo>
                <a:lnTo>
                  <a:pt x="17556" y="59938"/>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657" name="Shape 657"/>
          <p:cNvSpPr txBox="1"/>
          <p:nvPr/>
        </p:nvSpPr>
        <p:spPr>
          <a:xfrm>
            <a:off x="8405728" y="1659030"/>
            <a:ext cx="1302173" cy="277705"/>
          </a:xfrm>
          <a:prstGeom prst="rect">
            <a:avLst/>
          </a:prstGeom>
          <a:noFill/>
          <a:ln>
            <a:noFill/>
          </a:ln>
        </p:spPr>
        <p:txBody>
          <a:bodyPr spcFirstLastPara="1" wrap="square" lIns="0" tIns="16933" rIns="0" bIns="0" anchor="t" anchorCtr="0">
            <a:noAutofit/>
          </a:bodyPr>
          <a:lstStyle/>
          <a:p>
            <a:pPr marL="16933"/>
            <a:r>
              <a:rPr lang="en" sz="1600" b="1">
                <a:solidFill>
                  <a:srgbClr val="FFFFFF"/>
                </a:solidFill>
                <a:latin typeface="Arial"/>
                <a:ea typeface="Arial"/>
                <a:cs typeface="Arial"/>
                <a:sym typeface="Arial"/>
              </a:rPr>
              <a:t>Sign &amp; Deploy</a:t>
            </a:r>
            <a:endParaRPr sz="1600">
              <a:solidFill>
                <a:schemeClr val="dk1"/>
              </a:solidFill>
              <a:latin typeface="Arial"/>
              <a:ea typeface="Arial"/>
              <a:cs typeface="Arial"/>
              <a:sym typeface="Arial"/>
            </a:endParaRPr>
          </a:p>
        </p:txBody>
      </p:sp>
      <p:sp>
        <p:nvSpPr>
          <p:cNvPr id="658" name="Shape 658"/>
          <p:cNvSpPr/>
          <p:nvPr/>
        </p:nvSpPr>
        <p:spPr>
          <a:xfrm>
            <a:off x="9873381" y="1487147"/>
            <a:ext cx="2170852" cy="635845"/>
          </a:xfrm>
          <a:custGeom>
            <a:avLst/>
            <a:gdLst/>
            <a:ahLst/>
            <a:cxnLst/>
            <a:rect l="0" t="0" r="0" b="0"/>
            <a:pathLst>
              <a:path w="120000" h="120000" extrusionOk="0">
                <a:moveTo>
                  <a:pt x="102418" y="119877"/>
                </a:moveTo>
                <a:lnTo>
                  <a:pt x="0" y="119877"/>
                </a:lnTo>
                <a:lnTo>
                  <a:pt x="17556" y="59938"/>
                </a:lnTo>
                <a:lnTo>
                  <a:pt x="0" y="0"/>
                </a:lnTo>
                <a:lnTo>
                  <a:pt x="102418" y="0"/>
                </a:lnTo>
                <a:lnTo>
                  <a:pt x="119974" y="59938"/>
                </a:lnTo>
                <a:lnTo>
                  <a:pt x="102418" y="119877"/>
                </a:lnTo>
                <a:close/>
              </a:path>
            </a:pathLst>
          </a:custGeom>
          <a:solidFill>
            <a:srgbClr val="212D74"/>
          </a:solidFill>
          <a:ln>
            <a:noFill/>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659" name="Shape 659"/>
          <p:cNvSpPr/>
          <p:nvPr/>
        </p:nvSpPr>
        <p:spPr>
          <a:xfrm>
            <a:off x="9873379" y="1487147"/>
            <a:ext cx="2170852" cy="635845"/>
          </a:xfrm>
          <a:custGeom>
            <a:avLst/>
            <a:gdLst/>
            <a:ahLst/>
            <a:cxnLst/>
            <a:rect l="0" t="0" r="0" b="0"/>
            <a:pathLst>
              <a:path w="120000" h="120000" extrusionOk="0">
                <a:moveTo>
                  <a:pt x="0" y="0"/>
                </a:moveTo>
                <a:lnTo>
                  <a:pt x="102418" y="0"/>
                </a:lnTo>
                <a:lnTo>
                  <a:pt x="119974" y="59938"/>
                </a:lnTo>
                <a:lnTo>
                  <a:pt x="102418" y="119877"/>
                </a:lnTo>
                <a:lnTo>
                  <a:pt x="0" y="119877"/>
                </a:lnTo>
                <a:lnTo>
                  <a:pt x="17556" y="59938"/>
                </a:lnTo>
                <a:lnTo>
                  <a:pt x="0" y="0"/>
                </a:lnTo>
                <a:close/>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660" name="Shape 660"/>
          <p:cNvSpPr txBox="1"/>
          <p:nvPr/>
        </p:nvSpPr>
        <p:spPr>
          <a:xfrm>
            <a:off x="10495077" y="1538381"/>
            <a:ext cx="925407" cy="519007"/>
          </a:xfrm>
          <a:prstGeom prst="rect">
            <a:avLst/>
          </a:prstGeom>
          <a:noFill/>
          <a:ln>
            <a:noFill/>
          </a:ln>
        </p:spPr>
        <p:txBody>
          <a:bodyPr spcFirstLastPara="1" wrap="square" lIns="0" tIns="27067" rIns="0" bIns="0" anchor="t" anchorCtr="0">
            <a:noAutofit/>
          </a:bodyPr>
          <a:lstStyle/>
          <a:p>
            <a:pPr marL="259074" marR="6773" indent="-242987">
              <a:lnSpc>
                <a:spcPct val="118333"/>
              </a:lnSpc>
            </a:pPr>
            <a:r>
              <a:rPr lang="en" sz="1600" b="1">
                <a:solidFill>
                  <a:srgbClr val="FFFFFF"/>
                </a:solidFill>
                <a:latin typeface="Arial"/>
                <a:ea typeface="Arial"/>
                <a:cs typeface="Arial"/>
                <a:sym typeface="Arial"/>
              </a:rPr>
              <a:t>Interact &amp;  Test</a:t>
            </a:r>
            <a:endParaRPr sz="1600">
              <a:solidFill>
                <a:schemeClr val="dk1"/>
              </a:solidFill>
              <a:latin typeface="Arial"/>
              <a:ea typeface="Arial"/>
              <a:cs typeface="Arial"/>
              <a:sym typeface="Arial"/>
            </a:endParaRPr>
          </a:p>
        </p:txBody>
      </p:sp>
      <p:sp>
        <p:nvSpPr>
          <p:cNvPr id="661" name="Shape 661"/>
          <p:cNvSpPr/>
          <p:nvPr/>
        </p:nvSpPr>
        <p:spPr>
          <a:xfrm>
            <a:off x="393833" y="2213062"/>
            <a:ext cx="3778673" cy="571500"/>
          </a:xfrm>
          <a:custGeom>
            <a:avLst/>
            <a:gdLst/>
            <a:ahLst/>
            <a:cxnLst/>
            <a:rect l="0" t="0" r="0" b="0"/>
            <a:pathLst>
              <a:path w="120000" h="120000" extrusionOk="0">
                <a:moveTo>
                  <a:pt x="119991" y="0"/>
                </a:moveTo>
                <a:lnTo>
                  <a:pt x="119914" y="18954"/>
                </a:lnTo>
                <a:lnTo>
                  <a:pt x="119699" y="35416"/>
                </a:lnTo>
                <a:lnTo>
                  <a:pt x="119372" y="48397"/>
                </a:lnTo>
                <a:lnTo>
                  <a:pt x="118957" y="56911"/>
                </a:lnTo>
                <a:lnTo>
                  <a:pt x="118479" y="59968"/>
                </a:lnTo>
                <a:lnTo>
                  <a:pt x="61507" y="59968"/>
                </a:lnTo>
                <a:lnTo>
                  <a:pt x="61029" y="63025"/>
                </a:lnTo>
                <a:lnTo>
                  <a:pt x="60614" y="71538"/>
                </a:lnTo>
                <a:lnTo>
                  <a:pt x="60287" y="84520"/>
                </a:lnTo>
                <a:lnTo>
                  <a:pt x="60072" y="100981"/>
                </a:lnTo>
                <a:lnTo>
                  <a:pt x="59995" y="119936"/>
                </a:lnTo>
                <a:lnTo>
                  <a:pt x="59918" y="100981"/>
                </a:lnTo>
                <a:lnTo>
                  <a:pt x="59703" y="84520"/>
                </a:lnTo>
                <a:lnTo>
                  <a:pt x="59376" y="71538"/>
                </a:lnTo>
                <a:lnTo>
                  <a:pt x="58483" y="59968"/>
                </a:lnTo>
                <a:lnTo>
                  <a:pt x="1511" y="59968"/>
                </a:lnTo>
                <a:lnTo>
                  <a:pt x="1033" y="56911"/>
                </a:lnTo>
                <a:lnTo>
                  <a:pt x="618" y="48397"/>
                </a:lnTo>
                <a:lnTo>
                  <a:pt x="291" y="35416"/>
                </a:lnTo>
                <a:lnTo>
                  <a:pt x="77" y="18954"/>
                </a:lnTo>
                <a:lnTo>
                  <a:pt x="0" y="0"/>
                </a:lnTo>
              </a:path>
            </a:pathLst>
          </a:custGeom>
          <a:noFill/>
          <a:ln w="38075" cap="flat" cmpd="sng">
            <a:solidFill>
              <a:srgbClr val="3FDFC4"/>
            </a:solidFill>
            <a:prstDash val="solid"/>
            <a:round/>
            <a:headEnd type="none" w="med" len="med"/>
            <a:tailEnd type="none" w="med" len="med"/>
          </a:ln>
        </p:spPr>
        <p:txBody>
          <a:bodyPr spcFirstLastPara="1" wrap="square" lIns="0" tIns="0" rIns="0" bIns="0" anchor="t" anchorCtr="0">
            <a:noAutofit/>
          </a:bodyPr>
          <a:lstStyle/>
          <a:p>
            <a:endParaRPr sz="2400">
              <a:solidFill>
                <a:schemeClr val="dk1"/>
              </a:solidFill>
              <a:latin typeface="Corbel"/>
              <a:ea typeface="Corbel"/>
              <a:cs typeface="Corbel"/>
              <a:sym typeface="Corbel"/>
            </a:endParaRPr>
          </a:p>
        </p:txBody>
      </p:sp>
      <p:sp>
        <p:nvSpPr>
          <p:cNvPr id="662" name="Shape 662"/>
          <p:cNvSpPr txBox="1"/>
          <p:nvPr/>
        </p:nvSpPr>
        <p:spPr>
          <a:xfrm>
            <a:off x="466598" y="2962839"/>
            <a:ext cx="10150601" cy="2690031"/>
          </a:xfrm>
          <a:prstGeom prst="rect">
            <a:avLst/>
          </a:prstGeom>
          <a:noFill/>
          <a:ln>
            <a:noFill/>
          </a:ln>
        </p:spPr>
        <p:txBody>
          <a:bodyPr spcFirstLastPara="1" wrap="square" lIns="0" tIns="16933" rIns="0" bIns="0" anchor="t" anchorCtr="0">
            <a:noAutofit/>
          </a:bodyPr>
          <a:lstStyle/>
          <a:p>
            <a:pPr marL="16933">
              <a:lnSpc>
                <a:spcPct val="118857"/>
              </a:lnSpc>
            </a:pPr>
            <a:r>
              <a:rPr lang="en" sz="3733" dirty="0">
                <a:solidFill>
                  <a:schemeClr val="dk1"/>
                </a:solidFill>
                <a:sym typeface="Arial"/>
              </a:rPr>
              <a:t>TestRPC/TestChain</a:t>
            </a:r>
            <a:endParaRPr sz="3733" dirty="0">
              <a:solidFill>
                <a:schemeClr val="dk1"/>
              </a:solidFill>
              <a:sym typeface="Arial"/>
            </a:endParaRPr>
          </a:p>
          <a:p>
            <a:pPr marL="851725" indent="-609585">
              <a:lnSpc>
                <a:spcPct val="117857"/>
              </a:lnSpc>
              <a:buClr>
                <a:srgbClr val="0000FF"/>
              </a:buClr>
              <a:buSzPct val="100000"/>
              <a:buFont typeface="Arial" panose="020B0604020202020204" pitchFamily="34" charset="0"/>
              <a:buChar char="•"/>
            </a:pPr>
            <a:r>
              <a:rPr lang="en" sz="3733" dirty="0">
                <a:solidFill>
                  <a:schemeClr val="dk1"/>
                </a:solidFill>
                <a:sym typeface="Arial"/>
              </a:rPr>
              <a:t>Local development </a:t>
            </a:r>
            <a:r>
              <a:rPr lang="en" sz="3733" dirty="0">
                <a:solidFill>
                  <a:schemeClr val="dk1"/>
                </a:solidFill>
              </a:rPr>
              <a:t>or Test Blockchain</a:t>
            </a:r>
            <a:endParaRPr sz="3733" dirty="0">
              <a:solidFill>
                <a:schemeClr val="dk1"/>
              </a:solidFill>
              <a:sym typeface="Arial"/>
            </a:endParaRPr>
          </a:p>
          <a:p>
            <a:pPr marL="851725" indent="-609585">
              <a:lnSpc>
                <a:spcPct val="117857"/>
              </a:lnSpc>
              <a:buClr>
                <a:srgbClr val="0000FF"/>
              </a:buClr>
              <a:buSzPct val="100000"/>
              <a:buFont typeface="Arial" panose="020B0604020202020204" pitchFamily="34" charset="0"/>
              <a:buChar char="•"/>
            </a:pPr>
            <a:r>
              <a:rPr lang="en" sz="3733" u="sng" dirty="0">
                <a:solidFill>
                  <a:schemeClr val="hlink"/>
                </a:solidFill>
                <a:sym typeface="Arial"/>
                <a:hlinkClick r:id="rId3"/>
              </a:rPr>
              <a:t>https://github.com/ethereumjs/testrpc</a:t>
            </a:r>
            <a:endParaRPr sz="3733" dirty="0">
              <a:solidFill>
                <a:schemeClr val="dk1"/>
              </a:solidFill>
              <a:sym typeface="Arial"/>
            </a:endParaRPr>
          </a:p>
          <a:p>
            <a:pPr>
              <a:lnSpc>
                <a:spcPct val="118857"/>
              </a:lnSpc>
            </a:pPr>
            <a:endParaRPr sz="3733" dirty="0">
              <a:solidFill>
                <a:schemeClr val="dk1"/>
              </a:solidFill>
              <a:sym typeface="Arial"/>
            </a:endParaRPr>
          </a:p>
        </p:txBody>
      </p:sp>
      <p:sp>
        <p:nvSpPr>
          <p:cNvPr id="2" name="Footer Placeholder 1"/>
          <p:cNvSpPr>
            <a:spLocks noGrp="1"/>
          </p:cNvSpPr>
          <p:nvPr>
            <p:ph type="ftr" idx="11"/>
          </p:nvPr>
        </p:nvSpPr>
        <p:spPr/>
        <p:txBody>
          <a:bodyPr/>
          <a:lstStyle/>
          <a:p>
            <a:r>
              <a:rPr lang="en-US"/>
              <a:t>Campbell R. Harvey 2018</a:t>
            </a:r>
            <a:endParaRPr lang="en-US" dirty="0"/>
          </a:p>
        </p:txBody>
      </p:sp>
      <p:sp>
        <p:nvSpPr>
          <p:cNvPr id="26" name="Shape 478"/>
          <p:cNvSpPr txBox="1">
            <a:spLocks/>
          </p:cNvSpPr>
          <p:nvPr/>
        </p:nvSpPr>
        <p:spPr>
          <a:xfrm>
            <a:off x="184616" y="96195"/>
            <a:ext cx="11722904" cy="810800"/>
          </a:xfrm>
          <a:prstGeom prst="rect">
            <a:avLst/>
          </a:prstGeom>
          <a:noFill/>
          <a:ln>
            <a:noFill/>
          </a:ln>
        </p:spPr>
        <p:txBody>
          <a:bodyPr spcFirstLastPara="1" wrap="square" lIns="0" tIns="16933" rIns="0" bIns="0" anchor="t" anchorCtr="0">
            <a:noAutofit/>
          </a:bodyPr>
          <a:lstStyle>
            <a:defPPr marR="0" lvl="0" algn="l" rtl="0">
              <a:lnSpc>
                <a:spcPct val="100000"/>
              </a:lnSpc>
              <a:spcBef>
                <a:spcPts val="0"/>
              </a:spcBef>
              <a:spcAft>
                <a:spcPts val="0"/>
              </a:spcAft>
            </a:defPPr>
            <a:lvl1pPr marL="0" marR="0" lvl="0" indent="0" algn="r" rtl="0">
              <a:lnSpc>
                <a:spcPct val="90000"/>
              </a:lnSpc>
              <a:spcBef>
                <a:spcPts val="0"/>
              </a:spcBef>
              <a:spcAft>
                <a:spcPts val="0"/>
              </a:spcAft>
              <a:buClr>
                <a:srgbClr val="262626"/>
              </a:buClr>
              <a:buSzPts val="3750"/>
              <a:buFont typeface="Century Schoolbook"/>
              <a:buNone/>
              <a:defRPr sz="3750" b="0" i="0" u="none" strike="noStrike" cap="none">
                <a:solidFill>
                  <a:srgbClr val="262626"/>
                </a:solidFill>
                <a:latin typeface="Calibri" panose="020F0502020204030204" pitchFamily="34" charset="0"/>
                <a:ea typeface="Calibri" panose="020F0502020204030204" pitchFamily="34" charset="0"/>
                <a:cs typeface="Calibri" panose="020F0502020204030204" pitchFamily="34" charset="0"/>
                <a:sym typeface="Century Schoolbook"/>
              </a:defRPr>
            </a:lvl1pPr>
            <a:lvl2pPr lvl="1" indent="0">
              <a:spcBef>
                <a:spcPts val="0"/>
              </a:spcBef>
              <a:spcAft>
                <a:spcPts val="0"/>
              </a:spcAft>
              <a:buClr>
                <a:schemeClr val="dk1"/>
              </a:buClr>
              <a:buSzPts val="1400"/>
              <a:buNone/>
              <a:defRPr sz="1800">
                <a:solidFill>
                  <a:schemeClr val="dk1"/>
                </a:solidFill>
              </a:defRPr>
            </a:lvl2pPr>
            <a:lvl3pPr lvl="2" indent="0">
              <a:spcBef>
                <a:spcPts val="0"/>
              </a:spcBef>
              <a:spcAft>
                <a:spcPts val="0"/>
              </a:spcAft>
              <a:buClr>
                <a:schemeClr val="dk1"/>
              </a:buClr>
              <a:buSzPts val="1400"/>
              <a:buNone/>
              <a:defRPr sz="1800">
                <a:solidFill>
                  <a:schemeClr val="dk1"/>
                </a:solidFill>
              </a:defRPr>
            </a:lvl3pPr>
            <a:lvl4pPr lvl="3" indent="0">
              <a:spcBef>
                <a:spcPts val="0"/>
              </a:spcBef>
              <a:spcAft>
                <a:spcPts val="0"/>
              </a:spcAft>
              <a:buClr>
                <a:schemeClr val="dk1"/>
              </a:buClr>
              <a:buSzPts val="1400"/>
              <a:buNone/>
              <a:defRPr sz="1800">
                <a:solidFill>
                  <a:schemeClr val="dk1"/>
                </a:solidFill>
              </a:defRPr>
            </a:lvl4pPr>
            <a:lvl5pPr lvl="4" indent="0">
              <a:spcBef>
                <a:spcPts val="0"/>
              </a:spcBef>
              <a:spcAft>
                <a:spcPts val="0"/>
              </a:spcAft>
              <a:buClr>
                <a:schemeClr val="dk1"/>
              </a:buClr>
              <a:buSzPts val="1400"/>
              <a:buNone/>
              <a:defRPr sz="1800">
                <a:solidFill>
                  <a:schemeClr val="dk1"/>
                </a:solidFill>
              </a:defRPr>
            </a:lvl5pPr>
            <a:lvl6pPr lvl="5" indent="0">
              <a:spcBef>
                <a:spcPts val="0"/>
              </a:spcBef>
              <a:spcAft>
                <a:spcPts val="0"/>
              </a:spcAft>
              <a:buClr>
                <a:schemeClr val="dk1"/>
              </a:buClr>
              <a:buSzPts val="1400"/>
              <a:buNone/>
              <a:defRPr sz="1800">
                <a:solidFill>
                  <a:schemeClr val="dk1"/>
                </a:solidFill>
              </a:defRPr>
            </a:lvl6pPr>
            <a:lvl7pPr lvl="6" indent="0">
              <a:spcBef>
                <a:spcPts val="0"/>
              </a:spcBef>
              <a:spcAft>
                <a:spcPts val="0"/>
              </a:spcAft>
              <a:buClr>
                <a:schemeClr val="dk1"/>
              </a:buClr>
              <a:buSzPts val="1400"/>
              <a:buNone/>
              <a:defRPr sz="1800">
                <a:solidFill>
                  <a:schemeClr val="dk1"/>
                </a:solidFill>
              </a:defRPr>
            </a:lvl7pPr>
            <a:lvl8pPr lvl="7" indent="0">
              <a:spcBef>
                <a:spcPts val="0"/>
              </a:spcBef>
              <a:spcAft>
                <a:spcPts val="0"/>
              </a:spcAft>
              <a:buClr>
                <a:schemeClr val="dk1"/>
              </a:buClr>
              <a:buSzPts val="1400"/>
              <a:buNone/>
              <a:defRPr sz="1800">
                <a:solidFill>
                  <a:schemeClr val="dk1"/>
                </a:solidFill>
              </a:defRPr>
            </a:lvl8pPr>
            <a:lvl9pPr lvl="8" indent="0">
              <a:spcBef>
                <a:spcPts val="0"/>
              </a:spcBef>
              <a:spcAft>
                <a:spcPts val="0"/>
              </a:spcAft>
              <a:buClr>
                <a:schemeClr val="dk1"/>
              </a:buClr>
              <a:buSzPts val="1400"/>
              <a:buNone/>
              <a:defRPr sz="1800">
                <a:solidFill>
                  <a:schemeClr val="dk1"/>
                </a:solidFill>
              </a:defRPr>
            </a:lvl9pPr>
          </a:lstStyle>
          <a:p>
            <a:pPr marL="16933" algn="l">
              <a:lnSpc>
                <a:spcPct val="100000"/>
              </a:lnSpc>
              <a:buSzPts val="3000"/>
            </a:pPr>
            <a:r>
              <a:rPr lang="en-US" sz="4800" dirty="0">
                <a:solidFill>
                  <a:srgbClr val="0000FF"/>
                </a:solidFill>
                <a:latin typeface="Calibri Light" panose="020F0302020204030204" pitchFamily="34" charset="0"/>
                <a:ea typeface="Century Schoolbook"/>
                <a:cs typeface="Calibri Light" panose="020F0302020204030204" pitchFamily="34" charset="0"/>
              </a:rPr>
              <a:t>C. Development Workflow: </a:t>
            </a:r>
            <a:r>
              <a:rPr lang="en-US" sz="4800" dirty="0" err="1">
                <a:solidFill>
                  <a:srgbClr val="0000FF"/>
                </a:solidFill>
                <a:latin typeface="Calibri Light" panose="020F0302020204030204" pitchFamily="34" charset="0"/>
                <a:ea typeface="Century Schoolbook"/>
                <a:cs typeface="Calibri Light" panose="020F0302020204030204" pitchFamily="34" charset="0"/>
              </a:rPr>
              <a:t>TestRPC</a:t>
            </a:r>
            <a:endParaRPr lang="en-US" sz="4800" dirty="0">
              <a:solidFill>
                <a:srgbClr val="0000FF"/>
              </a:solidFill>
              <a:latin typeface="Calibri Light" panose="020F0302020204030204" pitchFamily="34" charset="0"/>
              <a:ea typeface="Century Schoolbook"/>
              <a:cs typeface="Calibri Light" panose="020F03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BBFB-9B02-453F-9171-E27796C89199}"/>
              </a:ext>
            </a:extLst>
          </p:cNvPr>
          <p:cNvSpPr>
            <a:spLocks noGrp="1"/>
          </p:cNvSpPr>
          <p:nvPr>
            <p:ph type="title"/>
          </p:nvPr>
        </p:nvSpPr>
        <p:spPr/>
        <p:txBody>
          <a:bodyPr/>
          <a:lstStyle/>
          <a:p>
            <a:r>
              <a:rPr lang="fr-FR" dirty="0"/>
              <a:t>Smart </a:t>
            </a:r>
            <a:r>
              <a:rPr lang="fr-FR" dirty="0" err="1"/>
              <a:t>Contract</a:t>
            </a:r>
            <a:endParaRPr lang="en-IN" dirty="0"/>
          </a:p>
        </p:txBody>
      </p:sp>
      <p:sp>
        <p:nvSpPr>
          <p:cNvPr id="3" name="Content Placeholder 2">
            <a:extLst>
              <a:ext uri="{FF2B5EF4-FFF2-40B4-BE49-F238E27FC236}">
                <a16:creationId xmlns:a16="http://schemas.microsoft.com/office/drawing/2014/main" id="{67D7F32A-0897-432D-9892-66EBA1CA0A79}"/>
              </a:ext>
            </a:extLst>
          </p:cNvPr>
          <p:cNvSpPr>
            <a:spLocks noGrp="1"/>
          </p:cNvSpPr>
          <p:nvPr>
            <p:ph idx="1"/>
          </p:nvPr>
        </p:nvSpPr>
        <p:spPr/>
        <p:txBody>
          <a:bodyPr/>
          <a:lstStyle/>
          <a:p>
            <a:pPr marL="457200" lvl="0" indent="-457200" defTabSz="1219170">
              <a:spcBef>
                <a:spcPct val="20000"/>
              </a:spcBef>
              <a:buClr>
                <a:schemeClr val="tx1"/>
              </a:buClr>
            </a:pPr>
            <a:r>
              <a:rPr lang="en-US" dirty="0"/>
              <a:t>Replaces traditional contracts in blockchain context </a:t>
            </a:r>
          </a:p>
          <a:p>
            <a:pPr marL="457200" lvl="0" indent="-457200" defTabSz="1219170">
              <a:spcBef>
                <a:spcPct val="20000"/>
              </a:spcBef>
              <a:buClr>
                <a:schemeClr val="tx1"/>
              </a:buClr>
            </a:pPr>
            <a:r>
              <a:rPr lang="en-US" dirty="0"/>
              <a:t>Authority-less autonomous program, that directly controls numeric securities (digital assets), based on mutually agreed terms </a:t>
            </a:r>
          </a:p>
          <a:p>
            <a:pPr marL="457200" lvl="0" indent="-457200" defTabSz="1219170">
              <a:spcBef>
                <a:spcPct val="20000"/>
              </a:spcBef>
              <a:buClr>
                <a:schemeClr val="tx1"/>
              </a:buClr>
            </a:pPr>
            <a:r>
              <a:rPr lang="en-US" dirty="0"/>
              <a:t>Looks like “if-then” instructions that automatically evaluate predefined conditions and do transactions </a:t>
            </a:r>
          </a:p>
          <a:p>
            <a:pPr marL="457200" lvl="0" indent="-457200" defTabSz="1219170">
              <a:spcBef>
                <a:spcPct val="20000"/>
              </a:spcBef>
              <a:buClr>
                <a:schemeClr val="tx1"/>
              </a:buClr>
            </a:pPr>
            <a:r>
              <a:rPr lang="en-US" dirty="0"/>
              <a:t>Has an owner and a life cycle, and is executed on Ethereum Virtual Machine (EVM)</a:t>
            </a:r>
          </a:p>
          <a:p>
            <a:endParaRPr lang="en-IN" dirty="0"/>
          </a:p>
        </p:txBody>
      </p:sp>
      <p:sp>
        <p:nvSpPr>
          <p:cNvPr id="4" name="Slide Number Placeholder 3">
            <a:extLst>
              <a:ext uri="{FF2B5EF4-FFF2-40B4-BE49-F238E27FC236}">
                <a16:creationId xmlns:a16="http://schemas.microsoft.com/office/drawing/2014/main" id="{6F4D908F-E3D0-49FE-A2D9-C18CE74EC416}"/>
              </a:ext>
            </a:extLst>
          </p:cNvPr>
          <p:cNvSpPr>
            <a:spLocks noGrp="1"/>
          </p:cNvSpPr>
          <p:nvPr>
            <p:ph type="sldNum" sz="quarter" idx="12"/>
          </p:nvPr>
        </p:nvSpPr>
        <p:spPr/>
        <p:txBody>
          <a:bodyPr/>
          <a:lstStyle/>
          <a:p>
            <a:fld id="{0A97681F-85B3-4621-9927-D6FE13266BE6}" type="slidenum">
              <a:rPr lang="en-IN" smtClean="0"/>
              <a:t>3</a:t>
            </a:fld>
            <a:endParaRPr lang="en-IN"/>
          </a:p>
        </p:txBody>
      </p:sp>
    </p:spTree>
    <p:extLst>
      <p:ext uri="{BB962C8B-B14F-4D97-AF65-F5344CB8AC3E}">
        <p14:creationId xmlns:p14="http://schemas.microsoft.com/office/powerpoint/2010/main" val="1641727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73B3-324B-4172-8501-B0102E18AF58}"/>
              </a:ext>
            </a:extLst>
          </p:cNvPr>
          <p:cNvSpPr>
            <a:spLocks noGrp="1"/>
          </p:cNvSpPr>
          <p:nvPr>
            <p:ph type="title"/>
          </p:nvPr>
        </p:nvSpPr>
        <p:spPr/>
        <p:txBody>
          <a:bodyPr/>
          <a:lstStyle/>
          <a:p>
            <a:r>
              <a:rPr lang="fr-FR" dirty="0"/>
              <a:t>Smart </a:t>
            </a:r>
            <a:r>
              <a:rPr lang="fr-FR" dirty="0" err="1"/>
              <a:t>Contract</a:t>
            </a:r>
            <a:r>
              <a:rPr lang="fr-FR" dirty="0"/>
              <a:t> </a:t>
            </a:r>
            <a:r>
              <a:rPr lang="fr-FR" dirty="0" err="1"/>
              <a:t>Advantages</a:t>
            </a:r>
            <a:endParaRPr lang="en-IN" dirty="0"/>
          </a:p>
        </p:txBody>
      </p:sp>
      <p:sp>
        <p:nvSpPr>
          <p:cNvPr id="3" name="Content Placeholder 2">
            <a:extLst>
              <a:ext uri="{FF2B5EF4-FFF2-40B4-BE49-F238E27FC236}">
                <a16:creationId xmlns:a16="http://schemas.microsoft.com/office/drawing/2014/main" id="{F137A9A6-8C99-4D28-B6C2-AC397E8FB599}"/>
              </a:ext>
            </a:extLst>
          </p:cNvPr>
          <p:cNvSpPr>
            <a:spLocks noGrp="1"/>
          </p:cNvSpPr>
          <p:nvPr>
            <p:ph idx="1"/>
          </p:nvPr>
        </p:nvSpPr>
        <p:spPr/>
        <p:txBody>
          <a:bodyPr/>
          <a:lstStyle/>
          <a:p>
            <a:pPr marL="457200" lvl="0" indent="-457200" defTabSz="1219170">
              <a:lnSpc>
                <a:spcPct val="100000"/>
              </a:lnSpc>
              <a:spcBef>
                <a:spcPct val="20000"/>
              </a:spcBef>
              <a:buClr>
                <a:srgbClr val="000000"/>
              </a:buClr>
            </a:pPr>
            <a:r>
              <a:rPr lang="en-US" sz="2667" dirty="0">
                <a:cs typeface="Arial"/>
                <a:sym typeface="Arial"/>
              </a:rPr>
              <a:t>Immutability characteristic </a:t>
            </a:r>
            <a:r>
              <a:rPr lang="en-US" sz="2667" dirty="0">
                <a:cs typeface="Arial"/>
                <a:sym typeface="Wingdings" panose="05000000000000000000" pitchFamily="2" charset="2"/>
              </a:rPr>
              <a:t> </a:t>
            </a:r>
            <a:r>
              <a:rPr lang="en-US" sz="2667" dirty="0">
                <a:cs typeface="Arial"/>
                <a:sym typeface="Arial"/>
              </a:rPr>
              <a:t>Contract terms will not change</a:t>
            </a:r>
          </a:p>
          <a:p>
            <a:pPr marL="673100" lvl="0" indent="-342900" defTabSz="1219170">
              <a:lnSpc>
                <a:spcPct val="100000"/>
              </a:lnSpc>
              <a:spcBef>
                <a:spcPct val="20000"/>
              </a:spcBef>
              <a:buClr>
                <a:srgbClr val="000000"/>
              </a:buClr>
            </a:pPr>
            <a:r>
              <a:rPr lang="en-US" sz="2133" dirty="0">
                <a:cs typeface="Arial"/>
                <a:sym typeface="Arial"/>
              </a:rPr>
              <a:t>How about when a bug is introduced on a smart contract?</a:t>
            </a:r>
            <a:endParaRPr lang="en-US" sz="2667" dirty="0">
              <a:cs typeface="Arial"/>
              <a:sym typeface="Arial"/>
            </a:endParaRPr>
          </a:p>
          <a:p>
            <a:pPr marL="457200" lvl="0" indent="-457200" defTabSz="1219170">
              <a:lnSpc>
                <a:spcPct val="100000"/>
              </a:lnSpc>
              <a:spcBef>
                <a:spcPct val="20000"/>
              </a:spcBef>
              <a:buClr>
                <a:srgbClr val="000000"/>
              </a:buClr>
            </a:pPr>
            <a:r>
              <a:rPr lang="en-US" sz="2667" dirty="0">
                <a:cs typeface="Arial"/>
                <a:sym typeface="Arial"/>
              </a:rPr>
              <a:t>Autonomy and automaticity characteristics</a:t>
            </a:r>
            <a:endParaRPr lang="en-US" sz="2667" dirty="0">
              <a:cs typeface="Arial"/>
              <a:sym typeface="Wingdings" panose="05000000000000000000" pitchFamily="2" charset="2"/>
            </a:endParaRPr>
          </a:p>
          <a:p>
            <a:pPr marL="673100" lvl="1" indent="-342900" defTabSz="1219170">
              <a:lnSpc>
                <a:spcPct val="100000"/>
              </a:lnSpc>
              <a:spcBef>
                <a:spcPct val="20000"/>
              </a:spcBef>
              <a:buClr>
                <a:srgbClr val="000000"/>
              </a:buClr>
            </a:pPr>
            <a:r>
              <a:rPr lang="en-US" sz="2133" dirty="0">
                <a:cs typeface="Arial"/>
                <a:sym typeface="Arial"/>
              </a:rPr>
              <a:t>Reduce audit and execution cost, and fraud </a:t>
            </a:r>
          </a:p>
          <a:p>
            <a:pPr marL="673100" lvl="1" indent="-342900" defTabSz="1219170">
              <a:lnSpc>
                <a:spcPct val="100000"/>
              </a:lnSpc>
              <a:spcBef>
                <a:spcPct val="20000"/>
              </a:spcBef>
              <a:buClr>
                <a:srgbClr val="000000"/>
              </a:buClr>
            </a:pPr>
            <a:r>
              <a:rPr lang="en-US" sz="2133" dirty="0">
                <a:cs typeface="Arial"/>
                <a:sym typeface="Arial"/>
              </a:rPr>
              <a:t>Allows to restrict actions as for acquisition schedule, where an individual owns actions but cannot dispose of them before a given date</a:t>
            </a:r>
            <a:endParaRPr lang="fr-FR" sz="2133" dirty="0">
              <a:cs typeface="Arial"/>
              <a:sym typeface="Arial"/>
            </a:endParaRPr>
          </a:p>
          <a:p>
            <a:endParaRPr lang="en-IN" dirty="0"/>
          </a:p>
        </p:txBody>
      </p:sp>
      <p:sp>
        <p:nvSpPr>
          <p:cNvPr id="4" name="Slide Number Placeholder 3">
            <a:extLst>
              <a:ext uri="{FF2B5EF4-FFF2-40B4-BE49-F238E27FC236}">
                <a16:creationId xmlns:a16="http://schemas.microsoft.com/office/drawing/2014/main" id="{0738354A-C731-44BC-A120-5F10329B302E}"/>
              </a:ext>
            </a:extLst>
          </p:cNvPr>
          <p:cNvSpPr>
            <a:spLocks noGrp="1"/>
          </p:cNvSpPr>
          <p:nvPr>
            <p:ph type="sldNum" sz="quarter" idx="12"/>
          </p:nvPr>
        </p:nvSpPr>
        <p:spPr/>
        <p:txBody>
          <a:bodyPr/>
          <a:lstStyle/>
          <a:p>
            <a:fld id="{0A97681F-85B3-4621-9927-D6FE13266BE6}" type="slidenum">
              <a:rPr lang="en-IN" smtClean="0"/>
              <a:t>4</a:t>
            </a:fld>
            <a:endParaRPr lang="en-IN"/>
          </a:p>
        </p:txBody>
      </p:sp>
    </p:spTree>
    <p:extLst>
      <p:ext uri="{BB962C8B-B14F-4D97-AF65-F5344CB8AC3E}">
        <p14:creationId xmlns:p14="http://schemas.microsoft.com/office/powerpoint/2010/main" val="2843334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2AB78-4B63-4BC8-A353-5D3FF80D107B}"/>
              </a:ext>
            </a:extLst>
          </p:cNvPr>
          <p:cNvSpPr>
            <a:spLocks noGrp="1"/>
          </p:cNvSpPr>
          <p:nvPr>
            <p:ph type="title"/>
          </p:nvPr>
        </p:nvSpPr>
        <p:spPr/>
        <p:txBody>
          <a:bodyPr/>
          <a:lstStyle/>
          <a:p>
            <a:r>
              <a:rPr lang="fr-FR" dirty="0"/>
              <a:t>Smart </a:t>
            </a:r>
            <a:r>
              <a:rPr lang="fr-FR" dirty="0" err="1"/>
              <a:t>Contract</a:t>
            </a:r>
            <a:r>
              <a:rPr lang="fr-FR" dirty="0"/>
              <a:t> Limitations</a:t>
            </a:r>
            <a:endParaRPr lang="en-IN" dirty="0"/>
          </a:p>
        </p:txBody>
      </p:sp>
      <p:sp>
        <p:nvSpPr>
          <p:cNvPr id="3" name="Content Placeholder 2">
            <a:extLst>
              <a:ext uri="{FF2B5EF4-FFF2-40B4-BE49-F238E27FC236}">
                <a16:creationId xmlns:a16="http://schemas.microsoft.com/office/drawing/2014/main" id="{70A50329-C4E5-45A2-B4CC-AAD06AE8822C}"/>
              </a:ext>
            </a:extLst>
          </p:cNvPr>
          <p:cNvSpPr>
            <a:spLocks noGrp="1"/>
          </p:cNvSpPr>
          <p:nvPr>
            <p:ph idx="1"/>
          </p:nvPr>
        </p:nvSpPr>
        <p:spPr/>
        <p:txBody>
          <a:bodyPr/>
          <a:lstStyle/>
          <a:p>
            <a:r>
              <a:rPr lang="en-US" dirty="0"/>
              <a:t>Not suitable for all kinds of contracts such as legal ones</a:t>
            </a:r>
          </a:p>
          <a:p>
            <a:r>
              <a:rPr lang="en-US" dirty="0"/>
              <a:t>Can only “solve issues which can be objectively decided based upon the facts”</a:t>
            </a:r>
          </a:p>
          <a:p>
            <a:r>
              <a:rPr lang="en-US" dirty="0"/>
              <a:t>Simple and only include “if a, then b” patterns</a:t>
            </a:r>
          </a:p>
          <a:p>
            <a:r>
              <a:rPr lang="en-US" dirty="0"/>
              <a:t>Legal contracts allow to make a subjective judgement even if no objective facts were transcribed such as “without undue delay” and “beyond a reasonable doubt” </a:t>
            </a:r>
          </a:p>
          <a:p>
            <a:endParaRPr lang="en-IN" dirty="0"/>
          </a:p>
        </p:txBody>
      </p:sp>
      <p:sp>
        <p:nvSpPr>
          <p:cNvPr id="4" name="Slide Number Placeholder 3">
            <a:extLst>
              <a:ext uri="{FF2B5EF4-FFF2-40B4-BE49-F238E27FC236}">
                <a16:creationId xmlns:a16="http://schemas.microsoft.com/office/drawing/2014/main" id="{92902631-E4A5-41DF-9A08-01BEE4883B97}"/>
              </a:ext>
            </a:extLst>
          </p:cNvPr>
          <p:cNvSpPr>
            <a:spLocks noGrp="1"/>
          </p:cNvSpPr>
          <p:nvPr>
            <p:ph type="sldNum" sz="quarter" idx="12"/>
          </p:nvPr>
        </p:nvSpPr>
        <p:spPr/>
        <p:txBody>
          <a:bodyPr/>
          <a:lstStyle/>
          <a:p>
            <a:fld id="{0A97681F-85B3-4621-9927-D6FE13266BE6}" type="slidenum">
              <a:rPr lang="en-IN" smtClean="0"/>
              <a:t>5</a:t>
            </a:fld>
            <a:endParaRPr lang="en-IN"/>
          </a:p>
        </p:txBody>
      </p:sp>
    </p:spTree>
    <p:extLst>
      <p:ext uri="{BB962C8B-B14F-4D97-AF65-F5344CB8AC3E}">
        <p14:creationId xmlns:p14="http://schemas.microsoft.com/office/powerpoint/2010/main" val="2718284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303029" y="1008723"/>
            <a:ext cx="11655291" cy="4598800"/>
          </a:xfrm>
          <a:prstGeom prst="rect">
            <a:avLst/>
          </a:prstGeom>
          <a:noFill/>
          <a:ln>
            <a:noFill/>
          </a:ln>
        </p:spPr>
        <p:txBody>
          <a:bodyPr spcFirstLastPara="1" wrap="square" lIns="0" tIns="16933" rIns="0" bIns="0" anchor="t" anchorCtr="0">
            <a:noAutofit/>
          </a:bodyPr>
          <a:lstStyle/>
          <a:p>
            <a:pPr marL="626518" marR="6773" indent="-609585">
              <a:lnSpc>
                <a:spcPct val="114599"/>
              </a:lnSpc>
              <a:buClr>
                <a:srgbClr val="0000FF"/>
              </a:buClr>
              <a:buSzPct val="100000"/>
              <a:buFont typeface="Arial" panose="020B0604020202020204" pitchFamily="34" charset="0"/>
              <a:buChar char="•"/>
            </a:pPr>
            <a:r>
              <a:rPr lang="en" sz="3733" dirty="0">
                <a:solidFill>
                  <a:schemeClr val="dk1"/>
                </a:solidFill>
                <a:ea typeface="Trebuchet MS"/>
                <a:cs typeface="Trebuchet MS"/>
                <a:sym typeface="Trebuchet MS"/>
              </a:rPr>
              <a:t>Every node contains a virtual machine (similar to Java)</a:t>
            </a:r>
            <a:endParaRPr sz="3733" dirty="0"/>
          </a:p>
          <a:p>
            <a:pPr marL="1236102" marR="6773" lvl="1" indent="-609585">
              <a:lnSpc>
                <a:spcPct val="114599"/>
              </a:lnSpc>
              <a:spcBef>
                <a:spcPts val="133"/>
              </a:spcBef>
              <a:buClr>
                <a:srgbClr val="0000FF"/>
              </a:buClr>
              <a:buSzPct val="80000"/>
              <a:buFont typeface="Wingdings" panose="05000000000000000000" pitchFamily="2" charset="2"/>
              <a:buChar char="§"/>
            </a:pPr>
            <a:r>
              <a:rPr lang="en" sz="3200" dirty="0">
                <a:solidFill>
                  <a:schemeClr val="dk1"/>
                </a:solidFill>
                <a:ea typeface="Trebuchet MS"/>
                <a:cs typeface="Trebuchet MS"/>
                <a:sym typeface="Trebuchet MS"/>
              </a:rPr>
              <a:t>Called the Ethereum Virtual Machine (EVM)</a:t>
            </a:r>
            <a:endParaRPr sz="3200" dirty="0">
              <a:solidFill>
                <a:schemeClr val="dk1"/>
              </a:solidFill>
              <a:ea typeface="Trebuchet MS"/>
              <a:cs typeface="Trebuchet MS"/>
              <a:sym typeface="Trebuchet MS"/>
            </a:endParaRPr>
          </a:p>
          <a:p>
            <a:pPr marL="1236102" marR="6773" lvl="1" indent="-609585">
              <a:lnSpc>
                <a:spcPct val="114599"/>
              </a:lnSpc>
              <a:spcBef>
                <a:spcPts val="133"/>
              </a:spcBef>
              <a:buClr>
                <a:srgbClr val="0000FF"/>
              </a:buClr>
              <a:buSzPct val="80000"/>
              <a:buFont typeface="Wingdings" panose="05000000000000000000" pitchFamily="2" charset="2"/>
              <a:buChar char="§"/>
            </a:pPr>
            <a:r>
              <a:rPr lang="en" sz="3200" b="1" dirty="0">
                <a:solidFill>
                  <a:schemeClr val="dk1"/>
                </a:solidFill>
                <a:ea typeface="Trebuchet MS"/>
                <a:cs typeface="Trebuchet MS"/>
                <a:sym typeface="Trebuchet MS"/>
              </a:rPr>
              <a:t>Compiles</a:t>
            </a:r>
            <a:r>
              <a:rPr lang="en" sz="3200" dirty="0">
                <a:solidFill>
                  <a:schemeClr val="dk1"/>
                </a:solidFill>
                <a:ea typeface="Trebuchet MS"/>
                <a:cs typeface="Trebuchet MS"/>
                <a:sym typeface="Trebuchet MS"/>
              </a:rPr>
              <a:t> code from high-level language to bytecode</a:t>
            </a:r>
            <a:endParaRPr sz="3200" dirty="0">
              <a:solidFill>
                <a:schemeClr val="dk1"/>
              </a:solidFill>
              <a:ea typeface="Trebuchet MS"/>
              <a:cs typeface="Trebuchet MS"/>
              <a:sym typeface="Trebuchet MS"/>
            </a:endParaRPr>
          </a:p>
          <a:p>
            <a:pPr marL="1236102" marR="6773" lvl="1" indent="-609585">
              <a:lnSpc>
                <a:spcPct val="114599"/>
              </a:lnSpc>
              <a:spcBef>
                <a:spcPts val="133"/>
              </a:spcBef>
              <a:buClr>
                <a:srgbClr val="0000FF"/>
              </a:buClr>
              <a:buSzPct val="80000"/>
              <a:buFont typeface="Wingdings" panose="05000000000000000000" pitchFamily="2" charset="2"/>
              <a:buChar char="§"/>
            </a:pPr>
            <a:r>
              <a:rPr lang="en" sz="3200" dirty="0">
                <a:solidFill>
                  <a:schemeClr val="dk1"/>
                </a:solidFill>
                <a:ea typeface="Trebuchet MS"/>
                <a:cs typeface="Trebuchet MS"/>
                <a:sym typeface="Trebuchet MS"/>
              </a:rPr>
              <a:t>Executes smart contract code and broadcasts state</a:t>
            </a:r>
            <a:endParaRPr sz="3200" dirty="0">
              <a:solidFill>
                <a:schemeClr val="dk1"/>
              </a:solidFill>
              <a:ea typeface="Trebuchet MS"/>
              <a:cs typeface="Trebuchet MS"/>
              <a:sym typeface="Trebuchet MS"/>
            </a:endParaRPr>
          </a:p>
          <a:p>
            <a:pPr marL="626518" marR="1426598" indent="-609585">
              <a:lnSpc>
                <a:spcPct val="114599"/>
              </a:lnSpc>
              <a:buClr>
                <a:srgbClr val="0000FF"/>
              </a:buClr>
              <a:buSzPct val="100000"/>
              <a:buFont typeface="Arial" panose="020B0604020202020204" pitchFamily="34" charset="0"/>
              <a:buChar char="•"/>
            </a:pPr>
            <a:r>
              <a:rPr lang="en" sz="3733" b="1" i="1" dirty="0">
                <a:solidFill>
                  <a:schemeClr val="dk1"/>
                </a:solidFill>
                <a:sym typeface="Arial"/>
              </a:rPr>
              <a:t>Every full-node on the blockchain processes every transaction and stores the entire state</a:t>
            </a:r>
            <a:endParaRPr sz="3733" i="1" dirty="0">
              <a:solidFill>
                <a:schemeClr val="dk1"/>
              </a:solidFill>
              <a:sym typeface="Arial"/>
            </a:endParaRPr>
          </a:p>
        </p:txBody>
      </p:sp>
      <p:sp>
        <p:nvSpPr>
          <p:cNvPr id="422" name="Shape 422"/>
          <p:cNvSpPr txBox="1">
            <a:spLocks noGrp="1"/>
          </p:cNvSpPr>
          <p:nvPr>
            <p:ph type="title"/>
          </p:nvPr>
        </p:nvSpPr>
        <p:spPr>
          <a:xfrm>
            <a:off x="303031" y="91933"/>
            <a:ext cx="4605600" cy="652400"/>
          </a:xfrm>
          <a:prstGeom prst="rect">
            <a:avLst/>
          </a:prstGeom>
          <a:noFill/>
          <a:ln>
            <a:noFill/>
          </a:ln>
        </p:spPr>
        <p:txBody>
          <a:bodyPr spcFirstLastPara="1" vert="horz" wrap="square" lIns="0" tIns="16933" rIns="0" bIns="0" rtlCol="0" anchor="t" anchorCtr="0">
            <a:noAutofit/>
          </a:bodyPr>
          <a:lstStyle/>
          <a:p>
            <a:pPr marL="16933">
              <a:lnSpc>
                <a:spcPct val="100000"/>
              </a:lnSpc>
              <a:spcBef>
                <a:spcPts val="0"/>
              </a:spcBef>
              <a:buClr>
                <a:srgbClr val="262626"/>
              </a:buClr>
              <a:buSzPts val="3000"/>
            </a:pPr>
            <a:r>
              <a:rPr lang="en" sz="4800" dirty="0">
                <a:solidFill>
                  <a:srgbClr val="0000FF"/>
                </a:solidFill>
                <a:latin typeface="Calibri Light" panose="020F0302020204030204" pitchFamily="34" charset="0"/>
                <a:ea typeface="Century Schoolbook"/>
                <a:cs typeface="Calibri Light" panose="020F0302020204030204" pitchFamily="34" charset="0"/>
                <a:sym typeface="Century Schoolbook"/>
              </a:rPr>
              <a:t>Code Execution</a:t>
            </a:r>
            <a:endParaRPr sz="4800" dirty="0">
              <a:solidFill>
                <a:srgbClr val="0000FF"/>
              </a:solidFill>
              <a:latin typeface="Calibri Light" panose="020F0302020204030204" pitchFamily="34" charset="0"/>
              <a:ea typeface="Century Schoolbook"/>
              <a:cs typeface="Calibri Light" panose="020F0302020204030204" pitchFamily="34" charset="0"/>
              <a:sym typeface="Century Schoolbook"/>
            </a:endParaRPr>
          </a:p>
        </p:txBody>
      </p:sp>
      <p:sp>
        <p:nvSpPr>
          <p:cNvPr id="423" name="Shape 423"/>
          <p:cNvSpPr txBox="1">
            <a:spLocks noGrp="1"/>
          </p:cNvSpPr>
          <p:nvPr>
            <p:ph type="sldNum" idx="12"/>
          </p:nvPr>
        </p:nvSpPr>
        <p:spPr>
          <a:prstGeom prst="rect">
            <a:avLst/>
          </a:prstGeom>
          <a:noFill/>
          <a:ln>
            <a:noFill/>
          </a:ln>
        </p:spPr>
        <p:txBody>
          <a:bodyPr spcFirstLastPara="1" vert="horz" wrap="square" lIns="0" tIns="4233" rIns="0" bIns="0" rtlCol="0" anchor="ctr" anchorCtr="0">
            <a:noAutofit/>
          </a:bodyPr>
          <a:lstStyle/>
          <a:p>
            <a:pPr marL="33866"/>
            <a:fld id="{00000000-1234-1234-1234-123412341234}" type="slidenum">
              <a:rPr lang="en" i="1">
                <a:solidFill>
                  <a:schemeClr val="lt2"/>
                </a:solidFill>
                <a:latin typeface="Century Schoolbook"/>
                <a:ea typeface="Century Schoolbook"/>
                <a:cs typeface="Century Schoolbook"/>
                <a:sym typeface="Century Schoolbook"/>
              </a:rPr>
              <a:pPr marL="33866"/>
              <a:t>6</a:t>
            </a:fld>
            <a:endParaRPr i="1">
              <a:solidFill>
                <a:schemeClr val="lt2"/>
              </a:solidFill>
              <a:latin typeface="Century Schoolbook"/>
              <a:ea typeface="Century Schoolbook"/>
              <a:cs typeface="Century Schoolbook"/>
              <a:sym typeface="Century Schoolbook"/>
            </a:endParaRPr>
          </a:p>
        </p:txBody>
      </p:sp>
      <p:sp>
        <p:nvSpPr>
          <p:cNvPr id="2" name="Footer Placeholder 1"/>
          <p:cNvSpPr>
            <a:spLocks noGrp="1"/>
          </p:cNvSpPr>
          <p:nvPr>
            <p:ph type="ftr" idx="11"/>
          </p:nvPr>
        </p:nvSpPr>
        <p:spPr/>
        <p:txBody>
          <a:bodyPr/>
          <a:lstStyle/>
          <a:p>
            <a:r>
              <a:rPr lang="en-US"/>
              <a:t>Campbell R. Harvey 2018</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Shape 428"/>
          <p:cNvSpPr txBox="1"/>
          <p:nvPr/>
        </p:nvSpPr>
        <p:spPr>
          <a:xfrm>
            <a:off x="461430" y="952423"/>
            <a:ext cx="11730569" cy="4953200"/>
          </a:xfrm>
          <a:prstGeom prst="rect">
            <a:avLst/>
          </a:prstGeom>
          <a:noFill/>
          <a:ln>
            <a:noFill/>
          </a:ln>
        </p:spPr>
        <p:txBody>
          <a:bodyPr spcFirstLastPara="1" wrap="square" lIns="0" tIns="88033" rIns="0" bIns="0" anchor="t" anchorCtr="0">
            <a:noAutofit/>
          </a:bodyPr>
          <a:lstStyle/>
          <a:p>
            <a:pPr marL="626518" indent="-609585">
              <a:buClr>
                <a:srgbClr val="0000FF"/>
              </a:buClr>
              <a:buSzPct val="100000"/>
              <a:buFont typeface="Arial" panose="020B0604020202020204" pitchFamily="34" charset="0"/>
              <a:buChar char="•"/>
            </a:pPr>
            <a:r>
              <a:rPr lang="en" sz="3733" dirty="0">
                <a:solidFill>
                  <a:schemeClr val="dk1"/>
                </a:solidFill>
                <a:ea typeface="Trebuchet MS"/>
                <a:cs typeface="Trebuchet MS"/>
                <a:sym typeface="Trebuchet MS"/>
              </a:rPr>
              <a:t>Halting problem (infinite loop) – reason for Gas</a:t>
            </a:r>
            <a:endParaRPr sz="3733" dirty="0">
              <a:solidFill>
                <a:schemeClr val="dk1"/>
              </a:solidFill>
              <a:ea typeface="Trebuchet MS"/>
              <a:cs typeface="Trebuchet MS"/>
              <a:sym typeface="Trebuchet MS"/>
            </a:endParaRPr>
          </a:p>
          <a:p>
            <a:pPr marL="1236102" lvl="1" indent="-609585">
              <a:spcBef>
                <a:spcPts val="560"/>
              </a:spcBef>
              <a:buClr>
                <a:srgbClr val="0000FF"/>
              </a:buClr>
              <a:buSzPct val="100000"/>
              <a:buFont typeface="Arial" panose="020B0604020202020204" pitchFamily="34" charset="0"/>
              <a:buChar char="•"/>
            </a:pPr>
            <a:r>
              <a:rPr lang="en" sz="3200" dirty="0">
                <a:solidFill>
                  <a:schemeClr val="dk1"/>
                </a:solidFill>
                <a:ea typeface="Trebuchet MS"/>
                <a:cs typeface="Trebuchet MS"/>
                <a:sym typeface="Trebuchet MS"/>
              </a:rPr>
              <a:t>Problem: Cannot tell whether or not a program will run infinitely from compiled code</a:t>
            </a:r>
            <a:endParaRPr sz="3200" dirty="0">
              <a:solidFill>
                <a:schemeClr val="dk1"/>
              </a:solidFill>
              <a:ea typeface="Trebuchet MS"/>
              <a:cs typeface="Trebuchet MS"/>
              <a:sym typeface="Trebuchet MS"/>
            </a:endParaRPr>
          </a:p>
          <a:p>
            <a:pPr marL="1236102" lvl="1" indent="-609585">
              <a:spcBef>
                <a:spcPts val="560"/>
              </a:spcBef>
              <a:buClr>
                <a:srgbClr val="0000FF"/>
              </a:buClr>
              <a:buSzPct val="100000"/>
              <a:buFont typeface="Arial" panose="020B0604020202020204" pitchFamily="34" charset="0"/>
              <a:buChar char="•"/>
            </a:pPr>
            <a:r>
              <a:rPr lang="en" sz="3200" dirty="0">
                <a:solidFill>
                  <a:schemeClr val="dk1"/>
                </a:solidFill>
                <a:ea typeface="Trebuchet MS"/>
                <a:cs typeface="Trebuchet MS"/>
                <a:sym typeface="Trebuchet MS"/>
              </a:rPr>
              <a:t>Solution: charge fee per computational step to limit  infinite loops and stop flawed code from executing</a:t>
            </a:r>
            <a:endParaRPr sz="3200" dirty="0">
              <a:solidFill>
                <a:schemeClr val="dk1"/>
              </a:solidFill>
              <a:ea typeface="Trebuchet MS"/>
              <a:cs typeface="Trebuchet MS"/>
              <a:sym typeface="Trebuchet MS"/>
            </a:endParaRPr>
          </a:p>
          <a:p>
            <a:pPr marL="626518" marR="283626" indent="-609585">
              <a:buClr>
                <a:srgbClr val="0000FF"/>
              </a:buClr>
              <a:buSzPct val="100000"/>
              <a:buFont typeface="Arial" panose="020B0604020202020204" pitchFamily="34" charset="0"/>
              <a:buChar char="•"/>
            </a:pPr>
            <a:r>
              <a:rPr lang="en" sz="3733" dirty="0">
                <a:solidFill>
                  <a:schemeClr val="dk1"/>
                </a:solidFill>
                <a:ea typeface="Trebuchet MS"/>
                <a:cs typeface="Trebuchet MS"/>
                <a:sym typeface="Trebuchet MS"/>
              </a:rPr>
              <a:t>Every transaction needs to specify an estimate of the  amount of gas it will spend</a:t>
            </a:r>
            <a:endParaRPr sz="3733" dirty="0">
              <a:solidFill>
                <a:schemeClr val="dk1"/>
              </a:solidFill>
              <a:ea typeface="Trebuchet MS"/>
              <a:cs typeface="Trebuchet MS"/>
              <a:sym typeface="Trebuchet MS"/>
            </a:endParaRPr>
          </a:p>
          <a:p>
            <a:pPr marL="626518" marR="283626" indent="-609585">
              <a:buClr>
                <a:srgbClr val="0000FF"/>
              </a:buClr>
              <a:buSzPct val="100000"/>
              <a:buFont typeface="Arial" panose="020B0604020202020204" pitchFamily="34" charset="0"/>
              <a:buChar char="•"/>
            </a:pPr>
            <a:r>
              <a:rPr lang="en" sz="3733" dirty="0">
                <a:solidFill>
                  <a:schemeClr val="dk1"/>
                </a:solidFill>
                <a:ea typeface="Trebuchet MS"/>
                <a:cs typeface="Trebuchet MS"/>
                <a:sym typeface="Trebuchet MS"/>
              </a:rPr>
              <a:t>Essentially a measure of how much one is willing to spend on a transaction, even if buggy</a:t>
            </a:r>
            <a:endParaRPr sz="3733" dirty="0">
              <a:solidFill>
                <a:schemeClr val="dk1"/>
              </a:solidFill>
              <a:ea typeface="Trebuchet MS"/>
              <a:cs typeface="Trebuchet MS"/>
              <a:sym typeface="Trebuchet MS"/>
            </a:endParaRPr>
          </a:p>
        </p:txBody>
      </p:sp>
      <p:sp>
        <p:nvSpPr>
          <p:cNvPr id="429" name="Shape 429"/>
          <p:cNvSpPr txBox="1">
            <a:spLocks noGrp="1"/>
          </p:cNvSpPr>
          <p:nvPr>
            <p:ph type="title"/>
          </p:nvPr>
        </p:nvSpPr>
        <p:spPr>
          <a:xfrm>
            <a:off x="461431" y="127215"/>
            <a:ext cx="2193600" cy="620800"/>
          </a:xfrm>
          <a:prstGeom prst="rect">
            <a:avLst/>
          </a:prstGeom>
          <a:noFill/>
          <a:ln>
            <a:noFill/>
          </a:ln>
        </p:spPr>
        <p:txBody>
          <a:bodyPr spcFirstLastPara="1" vert="horz" wrap="square" lIns="0" tIns="16933" rIns="0" bIns="0" rtlCol="0" anchor="t" anchorCtr="0">
            <a:noAutofit/>
          </a:bodyPr>
          <a:lstStyle/>
          <a:p>
            <a:pPr marL="16933">
              <a:lnSpc>
                <a:spcPct val="100000"/>
              </a:lnSpc>
              <a:spcBef>
                <a:spcPts val="0"/>
              </a:spcBef>
              <a:buClr>
                <a:srgbClr val="262626"/>
              </a:buClr>
              <a:buSzPts val="3000"/>
            </a:pPr>
            <a:r>
              <a:rPr lang="en" sz="4800" dirty="0">
                <a:solidFill>
                  <a:srgbClr val="0000FF"/>
                </a:solidFill>
                <a:latin typeface="Calibri Light" panose="020F0302020204030204" pitchFamily="34" charset="0"/>
                <a:ea typeface="Century Schoolbook"/>
                <a:cs typeface="Calibri Light" panose="020F0302020204030204" pitchFamily="34" charset="0"/>
                <a:sym typeface="Century Schoolbook"/>
              </a:rPr>
              <a:t>Gas</a:t>
            </a:r>
            <a:endParaRPr sz="4800" dirty="0">
              <a:solidFill>
                <a:srgbClr val="0000FF"/>
              </a:solidFill>
              <a:latin typeface="Calibri Light" panose="020F0302020204030204" pitchFamily="34" charset="0"/>
              <a:ea typeface="Century Schoolbook"/>
              <a:cs typeface="Calibri Light" panose="020F0302020204030204" pitchFamily="34" charset="0"/>
              <a:sym typeface="Century Schoolbook"/>
            </a:endParaRPr>
          </a:p>
        </p:txBody>
      </p:sp>
      <p:sp>
        <p:nvSpPr>
          <p:cNvPr id="430" name="Shape 430"/>
          <p:cNvSpPr txBox="1">
            <a:spLocks noGrp="1"/>
          </p:cNvSpPr>
          <p:nvPr>
            <p:ph type="sldNum" idx="12"/>
          </p:nvPr>
        </p:nvSpPr>
        <p:spPr>
          <a:prstGeom prst="rect">
            <a:avLst/>
          </a:prstGeom>
          <a:noFill/>
          <a:ln>
            <a:noFill/>
          </a:ln>
        </p:spPr>
        <p:txBody>
          <a:bodyPr spcFirstLastPara="1" vert="horz" wrap="square" lIns="0" tIns="4233" rIns="0" bIns="0" rtlCol="0" anchor="ctr" anchorCtr="0">
            <a:noAutofit/>
          </a:bodyPr>
          <a:lstStyle/>
          <a:p>
            <a:pPr marL="33866"/>
            <a:fld id="{00000000-1234-1234-1234-123412341234}" type="slidenum">
              <a:rPr lang="en" i="1">
                <a:solidFill>
                  <a:schemeClr val="lt2"/>
                </a:solidFill>
                <a:latin typeface="Century Schoolbook"/>
                <a:ea typeface="Century Schoolbook"/>
                <a:cs typeface="Century Schoolbook"/>
                <a:sym typeface="Century Schoolbook"/>
              </a:rPr>
              <a:pPr marL="33866"/>
              <a:t>7</a:t>
            </a:fld>
            <a:endParaRPr i="1">
              <a:solidFill>
                <a:schemeClr val="lt2"/>
              </a:solidFill>
              <a:latin typeface="Century Schoolbook"/>
              <a:ea typeface="Century Schoolbook"/>
              <a:cs typeface="Century Schoolbook"/>
              <a:sym typeface="Century School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6" name="Shape 436"/>
          <p:cNvSpPr txBox="1">
            <a:spLocks noGrp="1"/>
          </p:cNvSpPr>
          <p:nvPr>
            <p:ph type="sldNum" idx="12"/>
          </p:nvPr>
        </p:nvSpPr>
        <p:spPr>
          <a:prstGeom prst="rect">
            <a:avLst/>
          </a:prstGeom>
          <a:noFill/>
          <a:ln>
            <a:noFill/>
          </a:ln>
        </p:spPr>
        <p:txBody>
          <a:bodyPr spcFirstLastPara="1" vert="horz" wrap="square" lIns="0" tIns="4233" rIns="0" bIns="0" rtlCol="0" anchor="ctr" anchorCtr="0">
            <a:noAutofit/>
          </a:bodyPr>
          <a:lstStyle/>
          <a:p>
            <a:pPr marL="33866"/>
            <a:fld id="{00000000-1234-1234-1234-123412341234}" type="slidenum">
              <a:rPr lang="en" i="1">
                <a:solidFill>
                  <a:schemeClr val="lt2"/>
                </a:solidFill>
                <a:latin typeface="Century Schoolbook"/>
                <a:ea typeface="Century Schoolbook"/>
                <a:cs typeface="Century Schoolbook"/>
                <a:sym typeface="Century Schoolbook"/>
              </a:rPr>
              <a:pPr marL="33866"/>
              <a:t>8</a:t>
            </a:fld>
            <a:endParaRPr i="1">
              <a:solidFill>
                <a:schemeClr val="lt2"/>
              </a:solidFill>
              <a:latin typeface="Century Schoolbook"/>
              <a:ea typeface="Century Schoolbook"/>
              <a:cs typeface="Century Schoolbook"/>
              <a:sym typeface="Century Schoolbook"/>
            </a:endParaRPr>
          </a:p>
        </p:txBody>
      </p:sp>
      <p:sp>
        <p:nvSpPr>
          <p:cNvPr id="437" name="Shape 437"/>
          <p:cNvSpPr txBox="1"/>
          <p:nvPr/>
        </p:nvSpPr>
        <p:spPr>
          <a:xfrm>
            <a:off x="451600" y="1181133"/>
            <a:ext cx="11412000" cy="3886000"/>
          </a:xfrm>
          <a:prstGeom prst="rect">
            <a:avLst/>
          </a:prstGeom>
          <a:noFill/>
          <a:ln>
            <a:noFill/>
          </a:ln>
        </p:spPr>
        <p:txBody>
          <a:bodyPr spcFirstLastPara="1" wrap="square" lIns="0" tIns="88033" rIns="0" bIns="0" anchor="t" anchorCtr="0">
            <a:noAutofit/>
          </a:bodyPr>
          <a:lstStyle/>
          <a:p>
            <a:pPr marL="626518" indent="-609585">
              <a:buClr>
                <a:srgbClr val="0000FF"/>
              </a:buClr>
              <a:buSzPct val="100000"/>
              <a:buFont typeface="Arial" panose="020B0604020202020204" pitchFamily="34" charset="0"/>
              <a:buChar char="•"/>
            </a:pPr>
            <a:r>
              <a:rPr lang="en" sz="3733" u="sng" dirty="0">
                <a:solidFill>
                  <a:schemeClr val="dk1"/>
                </a:solidFill>
                <a:ea typeface="Trebuchet MS"/>
                <a:cs typeface="Trebuchet MS"/>
                <a:sym typeface="Trebuchet MS"/>
              </a:rPr>
              <a:t>Gas Price</a:t>
            </a:r>
            <a:r>
              <a:rPr lang="en" sz="3733" dirty="0">
                <a:solidFill>
                  <a:schemeClr val="dk1"/>
                </a:solidFill>
                <a:ea typeface="Trebuchet MS"/>
                <a:cs typeface="Trebuchet MS"/>
                <a:sym typeface="Trebuchet MS"/>
              </a:rPr>
              <a:t>: current market price of a unit of Gas (in Wei)</a:t>
            </a:r>
            <a:endParaRPr sz="3733" dirty="0">
              <a:solidFill>
                <a:schemeClr val="dk1"/>
              </a:solidFill>
              <a:ea typeface="Trebuchet MS"/>
              <a:cs typeface="Trebuchet MS"/>
              <a:sym typeface="Trebuchet MS"/>
            </a:endParaRPr>
          </a:p>
          <a:p>
            <a:pPr marL="1083706" lvl="1" indent="-457189">
              <a:spcBef>
                <a:spcPts val="693"/>
              </a:spcBef>
              <a:buClr>
                <a:srgbClr val="0000FF"/>
              </a:buClr>
              <a:buSzPct val="80000"/>
              <a:buFont typeface="Wingdings" panose="05000000000000000000" pitchFamily="2" charset="2"/>
              <a:buChar char="§"/>
            </a:pPr>
            <a:r>
              <a:rPr lang="en" sz="3200" dirty="0">
                <a:solidFill>
                  <a:schemeClr val="dk1"/>
                </a:solidFill>
                <a:ea typeface="Trebuchet MS"/>
                <a:cs typeface="Trebuchet MS"/>
                <a:sym typeface="Trebuchet MS"/>
              </a:rPr>
              <a:t>Check gas price here: </a:t>
            </a:r>
            <a:r>
              <a:rPr lang="en" sz="3200" u="sng" dirty="0">
                <a:solidFill>
                  <a:schemeClr val="hlink"/>
                </a:solidFill>
                <a:ea typeface="Trebuchet MS"/>
                <a:cs typeface="Trebuchet MS"/>
                <a:sym typeface="Trebuchet MS"/>
                <a:hlinkClick r:id="rId3"/>
              </a:rPr>
              <a:t>https://ethgasstation.info/</a:t>
            </a:r>
            <a:endParaRPr sz="3200" dirty="0">
              <a:solidFill>
                <a:schemeClr val="dk1"/>
              </a:solidFill>
              <a:ea typeface="Trebuchet MS"/>
              <a:cs typeface="Trebuchet MS"/>
              <a:sym typeface="Trebuchet MS"/>
            </a:endParaRPr>
          </a:p>
          <a:p>
            <a:pPr marL="1083706" lvl="1" indent="-457189">
              <a:spcBef>
                <a:spcPts val="560"/>
              </a:spcBef>
              <a:buClr>
                <a:srgbClr val="0000FF"/>
              </a:buClr>
              <a:buSzPct val="80000"/>
              <a:buFont typeface="Wingdings" panose="05000000000000000000" pitchFamily="2" charset="2"/>
              <a:buChar char="§"/>
            </a:pPr>
            <a:r>
              <a:rPr lang="en" sz="3200" dirty="0">
                <a:solidFill>
                  <a:schemeClr val="dk1"/>
                </a:solidFill>
                <a:ea typeface="Trebuchet MS"/>
                <a:cs typeface="Trebuchet MS"/>
                <a:sym typeface="Trebuchet MS"/>
              </a:rPr>
              <a:t>Is always set before a transaction by user</a:t>
            </a:r>
            <a:endParaRPr sz="3200" dirty="0">
              <a:solidFill>
                <a:schemeClr val="dk1"/>
              </a:solidFill>
              <a:ea typeface="Trebuchet MS"/>
              <a:cs typeface="Trebuchet MS"/>
              <a:sym typeface="Trebuchet MS"/>
            </a:endParaRPr>
          </a:p>
          <a:p>
            <a:pPr marL="626518" indent="-609585">
              <a:spcBef>
                <a:spcPts val="560"/>
              </a:spcBef>
              <a:buClr>
                <a:srgbClr val="0000FF"/>
              </a:buClr>
              <a:buSzPct val="100000"/>
              <a:buFont typeface="Arial" panose="020B0604020202020204" pitchFamily="34" charset="0"/>
              <a:buChar char="•"/>
            </a:pPr>
            <a:r>
              <a:rPr lang="en" sz="3733" u="sng" dirty="0">
                <a:solidFill>
                  <a:schemeClr val="dk1"/>
                </a:solidFill>
                <a:ea typeface="Trebuchet MS"/>
                <a:cs typeface="Trebuchet MS"/>
                <a:sym typeface="Trebuchet MS"/>
              </a:rPr>
              <a:t>Gas Limit</a:t>
            </a:r>
            <a:r>
              <a:rPr lang="en" sz="3733" dirty="0">
                <a:solidFill>
                  <a:schemeClr val="dk1"/>
                </a:solidFill>
                <a:ea typeface="Trebuchet MS"/>
                <a:cs typeface="Trebuchet MS"/>
                <a:sym typeface="Trebuchet MS"/>
              </a:rPr>
              <a:t>: maximum amount of Gas user is willing to spend</a:t>
            </a:r>
            <a:endParaRPr sz="3733" dirty="0">
              <a:solidFill>
                <a:schemeClr val="dk1"/>
              </a:solidFill>
              <a:ea typeface="Trebuchet MS"/>
              <a:cs typeface="Trebuchet MS"/>
              <a:sym typeface="Trebuchet MS"/>
            </a:endParaRPr>
          </a:p>
          <a:p>
            <a:pPr marL="626518" indent="-609585">
              <a:spcBef>
                <a:spcPts val="560"/>
              </a:spcBef>
              <a:buClr>
                <a:srgbClr val="0000FF"/>
              </a:buClr>
              <a:buSzPct val="100000"/>
              <a:buFont typeface="Arial" panose="020B0604020202020204" pitchFamily="34" charset="0"/>
              <a:buChar char="•"/>
            </a:pPr>
            <a:r>
              <a:rPr lang="en" sz="3733" dirty="0">
                <a:solidFill>
                  <a:schemeClr val="dk1"/>
                </a:solidFill>
                <a:ea typeface="Trebuchet MS"/>
                <a:cs typeface="Trebuchet MS"/>
                <a:sym typeface="Trebuchet MS"/>
              </a:rPr>
              <a:t>Helps to regulate load on network</a:t>
            </a:r>
            <a:endParaRPr sz="3733" dirty="0"/>
          </a:p>
          <a:p>
            <a:pPr marL="626518" indent="-609585">
              <a:spcBef>
                <a:spcPts val="560"/>
              </a:spcBef>
              <a:buClr>
                <a:srgbClr val="0000FF"/>
              </a:buClr>
              <a:buSzPct val="100000"/>
              <a:buFont typeface="Arial" panose="020B0604020202020204" pitchFamily="34" charset="0"/>
              <a:buChar char="•"/>
            </a:pPr>
            <a:r>
              <a:rPr lang="en" sz="3733" u="sng" dirty="0">
                <a:solidFill>
                  <a:schemeClr val="dk1"/>
                </a:solidFill>
                <a:ea typeface="Trebuchet MS"/>
                <a:cs typeface="Trebuchet MS"/>
                <a:sym typeface="Trebuchet MS"/>
              </a:rPr>
              <a:t>Gas Cost </a:t>
            </a:r>
            <a:r>
              <a:rPr lang="en" sz="3733" dirty="0">
                <a:solidFill>
                  <a:schemeClr val="dk1"/>
                </a:solidFill>
                <a:ea typeface="Trebuchet MS"/>
                <a:cs typeface="Trebuchet MS"/>
                <a:sym typeface="Trebuchet MS"/>
              </a:rPr>
              <a:t>(used when sending transactions) is calculated by gasLimit*gasPrice.</a:t>
            </a:r>
            <a:endParaRPr sz="3733" dirty="0">
              <a:solidFill>
                <a:schemeClr val="dk1"/>
              </a:solidFill>
              <a:ea typeface="Trebuchet MS"/>
              <a:cs typeface="Trebuchet MS"/>
              <a:sym typeface="Trebuchet MS"/>
            </a:endParaRPr>
          </a:p>
          <a:p>
            <a:pPr marL="1175989" lvl="1" indent="-549472">
              <a:spcBef>
                <a:spcPts val="560"/>
              </a:spcBef>
              <a:buClr>
                <a:srgbClr val="0000FF"/>
              </a:buClr>
              <a:buSzPct val="80000"/>
              <a:buFont typeface="Wingdings" panose="05000000000000000000" pitchFamily="2" charset="2"/>
              <a:buChar char="§"/>
            </a:pPr>
            <a:r>
              <a:rPr lang="en" sz="3200" dirty="0">
                <a:solidFill>
                  <a:schemeClr val="dk1"/>
                </a:solidFill>
                <a:ea typeface="Trebuchet MS"/>
                <a:cs typeface="Trebuchet MS"/>
                <a:sym typeface="Trebuchet MS"/>
              </a:rPr>
              <a:t>All blocks have a Gas Limit (maximum Gas each block can use)</a:t>
            </a:r>
            <a:endParaRPr sz="3200" dirty="0">
              <a:solidFill>
                <a:schemeClr val="dk1"/>
              </a:solidFill>
              <a:ea typeface="Trebuchet MS"/>
              <a:cs typeface="Trebuchet MS"/>
              <a:sym typeface="Trebuchet MS"/>
            </a:endParaRPr>
          </a:p>
        </p:txBody>
      </p:sp>
      <p:sp>
        <p:nvSpPr>
          <p:cNvPr id="2" name="Footer Placeholder 1"/>
          <p:cNvSpPr>
            <a:spLocks noGrp="1"/>
          </p:cNvSpPr>
          <p:nvPr>
            <p:ph type="ftr" idx="11"/>
          </p:nvPr>
        </p:nvSpPr>
        <p:spPr/>
        <p:txBody>
          <a:bodyPr/>
          <a:lstStyle/>
          <a:p>
            <a:r>
              <a:rPr lang="en-US" dirty="0"/>
              <a:t>Campbell R. Harvey 2018</a:t>
            </a:r>
          </a:p>
        </p:txBody>
      </p:sp>
      <p:sp>
        <p:nvSpPr>
          <p:cNvPr id="7" name="Shape 429"/>
          <p:cNvSpPr txBox="1">
            <a:spLocks noGrp="1"/>
          </p:cNvSpPr>
          <p:nvPr>
            <p:ph type="title"/>
          </p:nvPr>
        </p:nvSpPr>
        <p:spPr>
          <a:xfrm>
            <a:off x="461431" y="127215"/>
            <a:ext cx="2193600" cy="620800"/>
          </a:xfrm>
          <a:prstGeom prst="rect">
            <a:avLst/>
          </a:prstGeom>
          <a:noFill/>
          <a:ln>
            <a:noFill/>
          </a:ln>
        </p:spPr>
        <p:txBody>
          <a:bodyPr spcFirstLastPara="1" vert="horz" wrap="square" lIns="0" tIns="16933" rIns="0" bIns="0" rtlCol="0" anchor="t" anchorCtr="0">
            <a:noAutofit/>
          </a:bodyPr>
          <a:lstStyle/>
          <a:p>
            <a:pPr marL="16933">
              <a:lnSpc>
                <a:spcPct val="100000"/>
              </a:lnSpc>
              <a:spcBef>
                <a:spcPts val="0"/>
              </a:spcBef>
              <a:buClr>
                <a:srgbClr val="262626"/>
              </a:buClr>
              <a:buSzPts val="3000"/>
            </a:pPr>
            <a:r>
              <a:rPr lang="en" sz="4800" dirty="0">
                <a:solidFill>
                  <a:srgbClr val="0000FF"/>
                </a:solidFill>
                <a:latin typeface="Calibri Light" panose="020F0302020204030204" pitchFamily="34" charset="0"/>
                <a:ea typeface="Century Schoolbook"/>
                <a:cs typeface="Calibri Light" panose="020F0302020204030204" pitchFamily="34" charset="0"/>
                <a:sym typeface="Century Schoolbook"/>
              </a:rPr>
              <a:t>Gas Cost</a:t>
            </a:r>
            <a:endParaRPr sz="4800" dirty="0">
              <a:solidFill>
                <a:srgbClr val="0000FF"/>
              </a:solidFill>
              <a:latin typeface="Calibri Light" panose="020F0302020204030204" pitchFamily="34" charset="0"/>
              <a:ea typeface="Century Schoolbook"/>
              <a:cs typeface="Calibri Light" panose="020F0302020204030204" pitchFamily="34" charset="0"/>
              <a:sym typeface="Century School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6" name="Shape 436"/>
          <p:cNvSpPr txBox="1">
            <a:spLocks noGrp="1"/>
          </p:cNvSpPr>
          <p:nvPr>
            <p:ph type="sldNum" idx="12"/>
          </p:nvPr>
        </p:nvSpPr>
        <p:spPr>
          <a:prstGeom prst="rect">
            <a:avLst/>
          </a:prstGeom>
          <a:noFill/>
          <a:ln>
            <a:noFill/>
          </a:ln>
        </p:spPr>
        <p:txBody>
          <a:bodyPr spcFirstLastPara="1" vert="horz" wrap="square" lIns="0" tIns="4233" rIns="0" bIns="0" rtlCol="0" anchor="ctr" anchorCtr="0">
            <a:noAutofit/>
          </a:bodyPr>
          <a:lstStyle/>
          <a:p>
            <a:pPr marL="33866"/>
            <a:fld id="{00000000-1234-1234-1234-123412341234}" type="slidenum">
              <a:rPr lang="en" i="1">
                <a:solidFill>
                  <a:schemeClr val="lt2"/>
                </a:solidFill>
                <a:latin typeface="Century Schoolbook"/>
                <a:ea typeface="Century Schoolbook"/>
                <a:cs typeface="Century Schoolbook"/>
                <a:sym typeface="Century Schoolbook"/>
              </a:rPr>
              <a:pPr marL="33866"/>
              <a:t>9</a:t>
            </a:fld>
            <a:endParaRPr i="1">
              <a:solidFill>
                <a:schemeClr val="lt2"/>
              </a:solidFill>
              <a:latin typeface="Century Schoolbook"/>
              <a:ea typeface="Century Schoolbook"/>
              <a:cs typeface="Century Schoolbook"/>
              <a:sym typeface="Century Schoolbook"/>
            </a:endParaRPr>
          </a:p>
        </p:txBody>
      </p:sp>
      <p:sp>
        <p:nvSpPr>
          <p:cNvPr id="437" name="Shape 437"/>
          <p:cNvSpPr txBox="1"/>
          <p:nvPr/>
        </p:nvSpPr>
        <p:spPr>
          <a:xfrm>
            <a:off x="451600" y="1181133"/>
            <a:ext cx="11412000" cy="5236600"/>
          </a:xfrm>
          <a:prstGeom prst="rect">
            <a:avLst/>
          </a:prstGeom>
          <a:noFill/>
          <a:ln>
            <a:noFill/>
          </a:ln>
        </p:spPr>
        <p:txBody>
          <a:bodyPr spcFirstLastPara="1" wrap="square" lIns="0" tIns="88033" rIns="0" bIns="0" anchor="t" anchorCtr="0">
            <a:noAutofit/>
          </a:bodyPr>
          <a:lstStyle/>
          <a:p>
            <a:pPr marL="16933">
              <a:buClr>
                <a:srgbClr val="0000FF"/>
              </a:buClr>
              <a:buSzPct val="100000"/>
            </a:pPr>
            <a:r>
              <a:rPr lang="en-US" sz="3733" dirty="0" err="1">
                <a:solidFill>
                  <a:schemeClr val="dk1"/>
                </a:solidFill>
                <a:ea typeface="Trebuchet MS"/>
                <a:cs typeface="Trebuchet MS"/>
                <a:sym typeface="Trebuchet MS"/>
              </a:rPr>
              <a:t>Ethereum</a:t>
            </a:r>
            <a:r>
              <a:rPr lang="en-US" sz="3733" dirty="0">
                <a:solidFill>
                  <a:schemeClr val="dk1"/>
                </a:solidFill>
                <a:ea typeface="Trebuchet MS"/>
                <a:cs typeface="Trebuchet MS"/>
                <a:sym typeface="Trebuchet MS"/>
              </a:rPr>
              <a:t> in the process of moving to Proof of Stake</a:t>
            </a:r>
          </a:p>
          <a:p>
            <a:pPr marL="626518" indent="-609585">
              <a:buClr>
                <a:srgbClr val="0000FF"/>
              </a:buClr>
              <a:buSzPct val="100000"/>
              <a:buFont typeface="Arial" panose="020B0604020202020204" pitchFamily="34" charset="0"/>
              <a:buChar char="•"/>
            </a:pPr>
            <a:r>
              <a:rPr lang="en-US" sz="3200" dirty="0">
                <a:solidFill>
                  <a:schemeClr val="dk1"/>
                </a:solidFill>
                <a:ea typeface="Trebuchet MS"/>
                <a:cs typeface="Trebuchet MS"/>
                <a:sym typeface="Trebuchet MS"/>
              </a:rPr>
              <a:t>This approach does not require large expenditures on computing and energy</a:t>
            </a:r>
          </a:p>
          <a:p>
            <a:pPr marL="626518" indent="-609585">
              <a:buClr>
                <a:srgbClr val="0000FF"/>
              </a:buClr>
              <a:buSzPct val="100000"/>
              <a:buFont typeface="Arial" panose="020B0604020202020204" pitchFamily="34" charset="0"/>
              <a:buChar char="•"/>
            </a:pPr>
            <a:r>
              <a:rPr lang="en-US" sz="3200" dirty="0">
                <a:solidFill>
                  <a:schemeClr val="dk1"/>
                </a:solidFill>
                <a:ea typeface="Trebuchet MS"/>
                <a:cs typeface="Trebuchet MS"/>
                <a:sym typeface="Trebuchet MS"/>
              </a:rPr>
              <a:t>Miners are now “validators” and post a deposit in an escrow account</a:t>
            </a:r>
          </a:p>
          <a:p>
            <a:pPr marL="626518" indent="-609585">
              <a:buClr>
                <a:srgbClr val="0000FF"/>
              </a:buClr>
              <a:buSzPct val="100000"/>
              <a:buFont typeface="Arial" panose="020B0604020202020204" pitchFamily="34" charset="0"/>
              <a:buChar char="•"/>
            </a:pPr>
            <a:r>
              <a:rPr lang="en-US" sz="3200" dirty="0">
                <a:solidFill>
                  <a:schemeClr val="dk1"/>
                </a:solidFill>
                <a:ea typeface="Trebuchet MS"/>
                <a:cs typeface="Trebuchet MS"/>
                <a:sym typeface="Trebuchet MS"/>
              </a:rPr>
              <a:t>The more escrow you post, the higher the probability you will be chosen to nominate the next block</a:t>
            </a:r>
          </a:p>
          <a:p>
            <a:pPr marL="626518" indent="-609585">
              <a:buClr>
                <a:srgbClr val="0000FF"/>
              </a:buClr>
              <a:buSzPct val="100000"/>
              <a:buFont typeface="Arial" panose="020B0604020202020204" pitchFamily="34" charset="0"/>
              <a:buChar char="•"/>
            </a:pPr>
            <a:r>
              <a:rPr lang="en-US" sz="3200" dirty="0">
                <a:solidFill>
                  <a:schemeClr val="dk1"/>
                </a:solidFill>
                <a:ea typeface="Trebuchet MS"/>
                <a:cs typeface="Trebuchet MS"/>
                <a:sym typeface="Trebuchet MS"/>
              </a:rPr>
              <a:t>If you nominate a block with invalid transactions, you lose your escrow</a:t>
            </a:r>
            <a:endParaRPr sz="2667" dirty="0">
              <a:solidFill>
                <a:schemeClr val="dk1"/>
              </a:solidFill>
              <a:ea typeface="Trebuchet MS"/>
              <a:cs typeface="Trebuchet MS"/>
              <a:sym typeface="Trebuchet MS"/>
            </a:endParaRPr>
          </a:p>
        </p:txBody>
      </p:sp>
      <p:sp>
        <p:nvSpPr>
          <p:cNvPr id="2" name="Footer Placeholder 1"/>
          <p:cNvSpPr>
            <a:spLocks noGrp="1"/>
          </p:cNvSpPr>
          <p:nvPr>
            <p:ph type="ftr" idx="11"/>
          </p:nvPr>
        </p:nvSpPr>
        <p:spPr/>
        <p:txBody>
          <a:bodyPr/>
          <a:lstStyle/>
          <a:p>
            <a:r>
              <a:rPr lang="en-US" dirty="0"/>
              <a:t>Campbell R. Harvey 2018</a:t>
            </a:r>
          </a:p>
        </p:txBody>
      </p:sp>
      <p:sp>
        <p:nvSpPr>
          <p:cNvPr id="7" name="Shape 429"/>
          <p:cNvSpPr txBox="1">
            <a:spLocks noGrp="1"/>
          </p:cNvSpPr>
          <p:nvPr>
            <p:ph type="title"/>
          </p:nvPr>
        </p:nvSpPr>
        <p:spPr>
          <a:xfrm>
            <a:off x="461430" y="127215"/>
            <a:ext cx="4576236" cy="620800"/>
          </a:xfrm>
          <a:prstGeom prst="rect">
            <a:avLst/>
          </a:prstGeom>
          <a:noFill/>
          <a:ln>
            <a:noFill/>
          </a:ln>
        </p:spPr>
        <p:txBody>
          <a:bodyPr spcFirstLastPara="1" vert="horz" wrap="square" lIns="0" tIns="16933" rIns="0" bIns="0" rtlCol="0" anchor="t" anchorCtr="0">
            <a:noAutofit/>
          </a:bodyPr>
          <a:lstStyle/>
          <a:p>
            <a:pPr marL="16933">
              <a:lnSpc>
                <a:spcPct val="100000"/>
              </a:lnSpc>
              <a:spcBef>
                <a:spcPts val="0"/>
              </a:spcBef>
              <a:buClr>
                <a:srgbClr val="262626"/>
              </a:buClr>
              <a:buSzPts val="3000"/>
            </a:pPr>
            <a:r>
              <a:rPr lang="en" sz="4800" dirty="0">
                <a:solidFill>
                  <a:srgbClr val="0000FF"/>
                </a:solidFill>
                <a:latin typeface="Calibri Light" panose="020F0302020204030204" pitchFamily="34" charset="0"/>
                <a:ea typeface="Century Schoolbook"/>
                <a:cs typeface="Calibri Light" panose="020F0302020204030204" pitchFamily="34" charset="0"/>
                <a:sym typeface="Century Schoolbook"/>
              </a:rPr>
              <a:t>PoW vs. PoS</a:t>
            </a:r>
            <a:endParaRPr sz="4800" dirty="0">
              <a:solidFill>
                <a:srgbClr val="0000FF"/>
              </a:solidFill>
              <a:latin typeface="Calibri Light" panose="020F0302020204030204" pitchFamily="34" charset="0"/>
              <a:ea typeface="Century Schoolbook"/>
              <a:cs typeface="Calibri Light" panose="020F0302020204030204" pitchFamily="34" charset="0"/>
              <a:sym typeface="Century Schoolbook"/>
            </a:endParaRPr>
          </a:p>
        </p:txBody>
      </p:sp>
    </p:spTree>
    <p:extLst>
      <p:ext uri="{BB962C8B-B14F-4D97-AF65-F5344CB8AC3E}">
        <p14:creationId xmlns:p14="http://schemas.microsoft.com/office/powerpoint/2010/main" val="2983394048"/>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2838</TotalTime>
  <Words>1350</Words>
  <Application>Microsoft Office PowerPoint</Application>
  <PresentationFormat>Widescreen</PresentationFormat>
  <Paragraphs>220</Paragraphs>
  <Slides>22</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Calibri Light</vt:lpstr>
      <vt:lpstr>Century Schoolbook</vt:lpstr>
      <vt:lpstr>Corbel</vt:lpstr>
      <vt:lpstr>Courier New</vt:lpstr>
      <vt:lpstr>Times New Roman</vt:lpstr>
      <vt:lpstr>Trebuchet MS</vt:lpstr>
      <vt:lpstr>Wingdings</vt:lpstr>
      <vt:lpstr>Office Theme</vt:lpstr>
      <vt:lpstr>Smart Contracts</vt:lpstr>
      <vt:lpstr>Smart Contracts</vt:lpstr>
      <vt:lpstr>Smart Contract</vt:lpstr>
      <vt:lpstr>Smart Contract Advantages</vt:lpstr>
      <vt:lpstr>Smart Contract Limitations</vt:lpstr>
      <vt:lpstr>Code Execution</vt:lpstr>
      <vt:lpstr>Gas</vt:lpstr>
      <vt:lpstr>Gas Cost</vt:lpstr>
      <vt:lpstr>PoW vs. PoS</vt:lpstr>
      <vt:lpstr>PoW vs. PoS</vt:lpstr>
      <vt:lpstr>Other approaches to conensus</vt:lpstr>
      <vt:lpstr>B. Smart Contract Programming</vt:lpstr>
      <vt:lpstr>B. Smart Contract Programming</vt:lpstr>
      <vt:lpstr>B. Smart Contract Programming</vt:lpstr>
      <vt:lpstr>B. Smart Contract Programming: Solidity</vt:lpstr>
      <vt:lpstr>B. Smart Contract Programming: Solidity</vt:lpstr>
      <vt:lpstr>C. Development Workflow</vt:lpstr>
      <vt:lpstr>C. Development Workflow: Create Account</vt:lpstr>
      <vt:lpstr>C. Development Workflow: Fund Account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6LoWPAN Adaptation Layer</dc:title>
  <dc:creator>Bruce Wayne</dc:creator>
  <cp:lastModifiedBy>Bruce Wayne</cp:lastModifiedBy>
  <cp:revision>15</cp:revision>
  <dcterms:created xsi:type="dcterms:W3CDTF">2022-08-30T15:50:12Z</dcterms:created>
  <dcterms:modified xsi:type="dcterms:W3CDTF">2022-09-21T13:53:53Z</dcterms:modified>
</cp:coreProperties>
</file>