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6BFEB60-0277-4FD3-87C5-C8BBEE4CEA88}">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2E161-82C2-4F58-804E-CDBCF3C5BB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4AD179E-BE08-414B-A268-0063486098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567512B-78BF-4860-B50F-D9AE6CCA35A2}"/>
              </a:ext>
            </a:extLst>
          </p:cNvPr>
          <p:cNvSpPr>
            <a:spLocks noGrp="1"/>
          </p:cNvSpPr>
          <p:nvPr>
            <p:ph type="dt" sz="half" idx="10"/>
          </p:nvPr>
        </p:nvSpPr>
        <p:spPr/>
        <p:txBody>
          <a:bodyPr/>
          <a:lstStyle/>
          <a:p>
            <a:fld id="{9D4FC70E-F1DE-401A-A231-E4FF790EAE8E}" type="datetimeFigureOut">
              <a:rPr lang="en-IN" smtClean="0"/>
              <a:t>06-12-2022</a:t>
            </a:fld>
            <a:endParaRPr lang="en-IN"/>
          </a:p>
        </p:txBody>
      </p:sp>
      <p:sp>
        <p:nvSpPr>
          <p:cNvPr id="5" name="Footer Placeholder 4">
            <a:extLst>
              <a:ext uri="{FF2B5EF4-FFF2-40B4-BE49-F238E27FC236}">
                <a16:creationId xmlns:a16="http://schemas.microsoft.com/office/drawing/2014/main" id="{690DE485-3F31-4863-9107-A78DCDCAD1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E16B7F-699F-482A-A531-BE5A98A7DA3A}"/>
              </a:ext>
            </a:extLst>
          </p:cNvPr>
          <p:cNvSpPr>
            <a:spLocks noGrp="1"/>
          </p:cNvSpPr>
          <p:nvPr>
            <p:ph type="sldNum" sz="quarter" idx="12"/>
          </p:nvPr>
        </p:nvSpPr>
        <p:spPr/>
        <p:txBody>
          <a:bodyPr/>
          <a:lstStyle/>
          <a:p>
            <a:fld id="{64B6D43A-F39E-45D0-92D4-5AC36723C09B}" type="slidenum">
              <a:rPr lang="en-IN" smtClean="0"/>
              <a:t>‹#›</a:t>
            </a:fld>
            <a:endParaRPr lang="en-IN"/>
          </a:p>
        </p:txBody>
      </p:sp>
    </p:spTree>
    <p:extLst>
      <p:ext uri="{BB962C8B-B14F-4D97-AF65-F5344CB8AC3E}">
        <p14:creationId xmlns:p14="http://schemas.microsoft.com/office/powerpoint/2010/main" val="211257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72EBB-7EEE-424E-93A6-0E5EE062ACE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2ABDA5F-3321-4994-8403-0618D2C0A33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40666D-F71E-49F0-992F-D0FC46344646}"/>
              </a:ext>
            </a:extLst>
          </p:cNvPr>
          <p:cNvSpPr>
            <a:spLocks noGrp="1"/>
          </p:cNvSpPr>
          <p:nvPr>
            <p:ph type="dt" sz="half" idx="10"/>
          </p:nvPr>
        </p:nvSpPr>
        <p:spPr/>
        <p:txBody>
          <a:bodyPr/>
          <a:lstStyle/>
          <a:p>
            <a:fld id="{9D4FC70E-F1DE-401A-A231-E4FF790EAE8E}" type="datetimeFigureOut">
              <a:rPr lang="en-IN" smtClean="0"/>
              <a:t>06-12-2022</a:t>
            </a:fld>
            <a:endParaRPr lang="en-IN"/>
          </a:p>
        </p:txBody>
      </p:sp>
      <p:sp>
        <p:nvSpPr>
          <p:cNvPr id="5" name="Footer Placeholder 4">
            <a:extLst>
              <a:ext uri="{FF2B5EF4-FFF2-40B4-BE49-F238E27FC236}">
                <a16:creationId xmlns:a16="http://schemas.microsoft.com/office/drawing/2014/main" id="{642F8E56-EF47-4015-BCB6-5F769C6CC3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C2F28F-D660-4B79-84D1-90EABA9BB65C}"/>
              </a:ext>
            </a:extLst>
          </p:cNvPr>
          <p:cNvSpPr>
            <a:spLocks noGrp="1"/>
          </p:cNvSpPr>
          <p:nvPr>
            <p:ph type="sldNum" sz="quarter" idx="12"/>
          </p:nvPr>
        </p:nvSpPr>
        <p:spPr/>
        <p:txBody>
          <a:bodyPr/>
          <a:lstStyle/>
          <a:p>
            <a:fld id="{64B6D43A-F39E-45D0-92D4-5AC36723C09B}" type="slidenum">
              <a:rPr lang="en-IN" smtClean="0"/>
              <a:t>‹#›</a:t>
            </a:fld>
            <a:endParaRPr lang="en-IN"/>
          </a:p>
        </p:txBody>
      </p:sp>
    </p:spTree>
    <p:extLst>
      <p:ext uri="{BB962C8B-B14F-4D97-AF65-F5344CB8AC3E}">
        <p14:creationId xmlns:p14="http://schemas.microsoft.com/office/powerpoint/2010/main" val="4008614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482FF7-6BAC-4164-9D78-647318E10A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5F1979-24CA-4301-AF29-ED58C8CE89C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9AE601-D4A1-4A2D-B0BC-052E26A8978B}"/>
              </a:ext>
            </a:extLst>
          </p:cNvPr>
          <p:cNvSpPr>
            <a:spLocks noGrp="1"/>
          </p:cNvSpPr>
          <p:nvPr>
            <p:ph type="dt" sz="half" idx="10"/>
          </p:nvPr>
        </p:nvSpPr>
        <p:spPr/>
        <p:txBody>
          <a:bodyPr/>
          <a:lstStyle/>
          <a:p>
            <a:fld id="{9D4FC70E-F1DE-401A-A231-E4FF790EAE8E}" type="datetimeFigureOut">
              <a:rPr lang="en-IN" smtClean="0"/>
              <a:t>06-12-2022</a:t>
            </a:fld>
            <a:endParaRPr lang="en-IN"/>
          </a:p>
        </p:txBody>
      </p:sp>
      <p:sp>
        <p:nvSpPr>
          <p:cNvPr id="5" name="Footer Placeholder 4">
            <a:extLst>
              <a:ext uri="{FF2B5EF4-FFF2-40B4-BE49-F238E27FC236}">
                <a16:creationId xmlns:a16="http://schemas.microsoft.com/office/drawing/2014/main" id="{E5154081-26E7-451C-AC65-6D6F89DECF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EDAC43-B22A-464D-8D7A-09DAD43F6FA9}"/>
              </a:ext>
            </a:extLst>
          </p:cNvPr>
          <p:cNvSpPr>
            <a:spLocks noGrp="1"/>
          </p:cNvSpPr>
          <p:nvPr>
            <p:ph type="sldNum" sz="quarter" idx="12"/>
          </p:nvPr>
        </p:nvSpPr>
        <p:spPr/>
        <p:txBody>
          <a:bodyPr/>
          <a:lstStyle/>
          <a:p>
            <a:fld id="{64B6D43A-F39E-45D0-92D4-5AC36723C09B}" type="slidenum">
              <a:rPr lang="en-IN" smtClean="0"/>
              <a:t>‹#›</a:t>
            </a:fld>
            <a:endParaRPr lang="en-IN"/>
          </a:p>
        </p:txBody>
      </p:sp>
    </p:spTree>
    <p:extLst>
      <p:ext uri="{BB962C8B-B14F-4D97-AF65-F5344CB8AC3E}">
        <p14:creationId xmlns:p14="http://schemas.microsoft.com/office/powerpoint/2010/main" val="44750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043CD-70B8-4003-9690-25302DC471C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816A7E4-3EA0-4350-8535-26E603A694A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C52260-8F90-4EDD-8388-756A4C5BAC6C}"/>
              </a:ext>
            </a:extLst>
          </p:cNvPr>
          <p:cNvSpPr>
            <a:spLocks noGrp="1"/>
          </p:cNvSpPr>
          <p:nvPr>
            <p:ph type="dt" sz="half" idx="10"/>
          </p:nvPr>
        </p:nvSpPr>
        <p:spPr/>
        <p:txBody>
          <a:bodyPr/>
          <a:lstStyle/>
          <a:p>
            <a:fld id="{9D4FC70E-F1DE-401A-A231-E4FF790EAE8E}" type="datetimeFigureOut">
              <a:rPr lang="en-IN" smtClean="0"/>
              <a:t>06-12-2022</a:t>
            </a:fld>
            <a:endParaRPr lang="en-IN"/>
          </a:p>
        </p:txBody>
      </p:sp>
      <p:sp>
        <p:nvSpPr>
          <p:cNvPr id="5" name="Footer Placeholder 4">
            <a:extLst>
              <a:ext uri="{FF2B5EF4-FFF2-40B4-BE49-F238E27FC236}">
                <a16:creationId xmlns:a16="http://schemas.microsoft.com/office/drawing/2014/main" id="{53BD45DC-59D2-4C83-A1B5-3B26FD08FF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A3E1D2-66EE-48D3-82A1-4A5D20F04E2D}"/>
              </a:ext>
            </a:extLst>
          </p:cNvPr>
          <p:cNvSpPr>
            <a:spLocks noGrp="1"/>
          </p:cNvSpPr>
          <p:nvPr>
            <p:ph type="sldNum" sz="quarter" idx="12"/>
          </p:nvPr>
        </p:nvSpPr>
        <p:spPr/>
        <p:txBody>
          <a:bodyPr/>
          <a:lstStyle/>
          <a:p>
            <a:fld id="{64B6D43A-F39E-45D0-92D4-5AC36723C09B}" type="slidenum">
              <a:rPr lang="en-IN" smtClean="0"/>
              <a:t>‹#›</a:t>
            </a:fld>
            <a:endParaRPr lang="en-IN"/>
          </a:p>
        </p:txBody>
      </p:sp>
    </p:spTree>
    <p:extLst>
      <p:ext uri="{BB962C8B-B14F-4D97-AF65-F5344CB8AC3E}">
        <p14:creationId xmlns:p14="http://schemas.microsoft.com/office/powerpoint/2010/main" val="345726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B4FF4-FD5F-440F-9A3D-BC90B3D100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B23B759-58F9-46BA-BB38-862B4A7ED4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73B7941-0C1C-4B2B-B8C5-1FAAFE988B42}"/>
              </a:ext>
            </a:extLst>
          </p:cNvPr>
          <p:cNvSpPr>
            <a:spLocks noGrp="1"/>
          </p:cNvSpPr>
          <p:nvPr>
            <p:ph type="dt" sz="half" idx="10"/>
          </p:nvPr>
        </p:nvSpPr>
        <p:spPr/>
        <p:txBody>
          <a:bodyPr/>
          <a:lstStyle/>
          <a:p>
            <a:fld id="{9D4FC70E-F1DE-401A-A231-E4FF790EAE8E}" type="datetimeFigureOut">
              <a:rPr lang="en-IN" smtClean="0"/>
              <a:t>06-12-2022</a:t>
            </a:fld>
            <a:endParaRPr lang="en-IN"/>
          </a:p>
        </p:txBody>
      </p:sp>
      <p:sp>
        <p:nvSpPr>
          <p:cNvPr id="5" name="Footer Placeholder 4">
            <a:extLst>
              <a:ext uri="{FF2B5EF4-FFF2-40B4-BE49-F238E27FC236}">
                <a16:creationId xmlns:a16="http://schemas.microsoft.com/office/drawing/2014/main" id="{D4751E89-8E90-4D36-B46C-7C6BF30FF5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5E8645-BE6E-4462-91B3-E0A9224F9A2F}"/>
              </a:ext>
            </a:extLst>
          </p:cNvPr>
          <p:cNvSpPr>
            <a:spLocks noGrp="1"/>
          </p:cNvSpPr>
          <p:nvPr>
            <p:ph type="sldNum" sz="quarter" idx="12"/>
          </p:nvPr>
        </p:nvSpPr>
        <p:spPr/>
        <p:txBody>
          <a:bodyPr/>
          <a:lstStyle/>
          <a:p>
            <a:fld id="{64B6D43A-F39E-45D0-92D4-5AC36723C09B}" type="slidenum">
              <a:rPr lang="en-IN" smtClean="0"/>
              <a:t>‹#›</a:t>
            </a:fld>
            <a:endParaRPr lang="en-IN"/>
          </a:p>
        </p:txBody>
      </p:sp>
    </p:spTree>
    <p:extLst>
      <p:ext uri="{BB962C8B-B14F-4D97-AF65-F5344CB8AC3E}">
        <p14:creationId xmlns:p14="http://schemas.microsoft.com/office/powerpoint/2010/main" val="1278932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06F9C-80E1-4C37-948D-D7102AED281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5FA3AC-7952-4A0E-A438-CF21C621A14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BC8487D-EFA9-4F03-8FC6-D0F3C83F840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2F6A166-78D8-46FE-B260-DDD14226A85B}"/>
              </a:ext>
            </a:extLst>
          </p:cNvPr>
          <p:cNvSpPr>
            <a:spLocks noGrp="1"/>
          </p:cNvSpPr>
          <p:nvPr>
            <p:ph type="dt" sz="half" idx="10"/>
          </p:nvPr>
        </p:nvSpPr>
        <p:spPr/>
        <p:txBody>
          <a:bodyPr/>
          <a:lstStyle/>
          <a:p>
            <a:fld id="{9D4FC70E-F1DE-401A-A231-E4FF790EAE8E}" type="datetimeFigureOut">
              <a:rPr lang="en-IN" smtClean="0"/>
              <a:t>06-12-2022</a:t>
            </a:fld>
            <a:endParaRPr lang="en-IN"/>
          </a:p>
        </p:txBody>
      </p:sp>
      <p:sp>
        <p:nvSpPr>
          <p:cNvPr id="6" name="Footer Placeholder 5">
            <a:extLst>
              <a:ext uri="{FF2B5EF4-FFF2-40B4-BE49-F238E27FC236}">
                <a16:creationId xmlns:a16="http://schemas.microsoft.com/office/drawing/2014/main" id="{5E84CA29-B73C-49E1-894B-81E20EEB54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A71921-E545-49B5-BA75-6FB9D45C65D0}"/>
              </a:ext>
            </a:extLst>
          </p:cNvPr>
          <p:cNvSpPr>
            <a:spLocks noGrp="1"/>
          </p:cNvSpPr>
          <p:nvPr>
            <p:ph type="sldNum" sz="quarter" idx="12"/>
          </p:nvPr>
        </p:nvSpPr>
        <p:spPr/>
        <p:txBody>
          <a:bodyPr/>
          <a:lstStyle/>
          <a:p>
            <a:fld id="{64B6D43A-F39E-45D0-92D4-5AC36723C09B}" type="slidenum">
              <a:rPr lang="en-IN" smtClean="0"/>
              <a:t>‹#›</a:t>
            </a:fld>
            <a:endParaRPr lang="en-IN"/>
          </a:p>
        </p:txBody>
      </p:sp>
    </p:spTree>
    <p:extLst>
      <p:ext uri="{BB962C8B-B14F-4D97-AF65-F5344CB8AC3E}">
        <p14:creationId xmlns:p14="http://schemas.microsoft.com/office/powerpoint/2010/main" val="2484278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4B164-F678-4BB8-9A09-9945D834777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7BBA8A6-A615-4485-B9E4-B71CC1C400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50D9955-5D86-432E-9885-E7E9599480A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C4ABF83-1B57-40D8-8CF6-B68BDC7BA5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2CA319F-19DF-4ECF-B775-4E2CD901C4D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D644C2B-8EE1-4F9F-9938-F1E78E6E6BC1}"/>
              </a:ext>
            </a:extLst>
          </p:cNvPr>
          <p:cNvSpPr>
            <a:spLocks noGrp="1"/>
          </p:cNvSpPr>
          <p:nvPr>
            <p:ph type="dt" sz="half" idx="10"/>
          </p:nvPr>
        </p:nvSpPr>
        <p:spPr/>
        <p:txBody>
          <a:bodyPr/>
          <a:lstStyle/>
          <a:p>
            <a:fld id="{9D4FC70E-F1DE-401A-A231-E4FF790EAE8E}" type="datetimeFigureOut">
              <a:rPr lang="en-IN" smtClean="0"/>
              <a:t>06-12-2022</a:t>
            </a:fld>
            <a:endParaRPr lang="en-IN"/>
          </a:p>
        </p:txBody>
      </p:sp>
      <p:sp>
        <p:nvSpPr>
          <p:cNvPr id="8" name="Footer Placeholder 7">
            <a:extLst>
              <a:ext uri="{FF2B5EF4-FFF2-40B4-BE49-F238E27FC236}">
                <a16:creationId xmlns:a16="http://schemas.microsoft.com/office/drawing/2014/main" id="{4B6E3031-5DE3-4F96-8B8E-C97B9B5F810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BD87BCE-DCB3-4B3D-A681-434EDF827105}"/>
              </a:ext>
            </a:extLst>
          </p:cNvPr>
          <p:cNvSpPr>
            <a:spLocks noGrp="1"/>
          </p:cNvSpPr>
          <p:nvPr>
            <p:ph type="sldNum" sz="quarter" idx="12"/>
          </p:nvPr>
        </p:nvSpPr>
        <p:spPr/>
        <p:txBody>
          <a:bodyPr/>
          <a:lstStyle/>
          <a:p>
            <a:fld id="{64B6D43A-F39E-45D0-92D4-5AC36723C09B}" type="slidenum">
              <a:rPr lang="en-IN" smtClean="0"/>
              <a:t>‹#›</a:t>
            </a:fld>
            <a:endParaRPr lang="en-IN"/>
          </a:p>
        </p:txBody>
      </p:sp>
    </p:spTree>
    <p:extLst>
      <p:ext uri="{BB962C8B-B14F-4D97-AF65-F5344CB8AC3E}">
        <p14:creationId xmlns:p14="http://schemas.microsoft.com/office/powerpoint/2010/main" val="1106663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21D36-97FA-4F3A-BD70-27B184E2858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8603D0A-4737-4C80-9642-810F120F1A83}"/>
              </a:ext>
            </a:extLst>
          </p:cNvPr>
          <p:cNvSpPr>
            <a:spLocks noGrp="1"/>
          </p:cNvSpPr>
          <p:nvPr>
            <p:ph type="dt" sz="half" idx="10"/>
          </p:nvPr>
        </p:nvSpPr>
        <p:spPr/>
        <p:txBody>
          <a:bodyPr/>
          <a:lstStyle/>
          <a:p>
            <a:fld id="{9D4FC70E-F1DE-401A-A231-E4FF790EAE8E}" type="datetimeFigureOut">
              <a:rPr lang="en-IN" smtClean="0"/>
              <a:t>06-12-2022</a:t>
            </a:fld>
            <a:endParaRPr lang="en-IN"/>
          </a:p>
        </p:txBody>
      </p:sp>
      <p:sp>
        <p:nvSpPr>
          <p:cNvPr id="4" name="Footer Placeholder 3">
            <a:extLst>
              <a:ext uri="{FF2B5EF4-FFF2-40B4-BE49-F238E27FC236}">
                <a16:creationId xmlns:a16="http://schemas.microsoft.com/office/drawing/2014/main" id="{864603D1-C84B-4518-AEA0-D6C5E8945CB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5C57962-5092-4D01-B648-F3B184CA9477}"/>
              </a:ext>
            </a:extLst>
          </p:cNvPr>
          <p:cNvSpPr>
            <a:spLocks noGrp="1"/>
          </p:cNvSpPr>
          <p:nvPr>
            <p:ph type="sldNum" sz="quarter" idx="12"/>
          </p:nvPr>
        </p:nvSpPr>
        <p:spPr/>
        <p:txBody>
          <a:bodyPr/>
          <a:lstStyle/>
          <a:p>
            <a:fld id="{64B6D43A-F39E-45D0-92D4-5AC36723C09B}" type="slidenum">
              <a:rPr lang="en-IN" smtClean="0"/>
              <a:t>‹#›</a:t>
            </a:fld>
            <a:endParaRPr lang="en-IN"/>
          </a:p>
        </p:txBody>
      </p:sp>
    </p:spTree>
    <p:extLst>
      <p:ext uri="{BB962C8B-B14F-4D97-AF65-F5344CB8AC3E}">
        <p14:creationId xmlns:p14="http://schemas.microsoft.com/office/powerpoint/2010/main" val="1231399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474207-9504-44AB-B8C2-1386A82CEE19}"/>
              </a:ext>
            </a:extLst>
          </p:cNvPr>
          <p:cNvSpPr>
            <a:spLocks noGrp="1"/>
          </p:cNvSpPr>
          <p:nvPr>
            <p:ph type="dt" sz="half" idx="10"/>
          </p:nvPr>
        </p:nvSpPr>
        <p:spPr/>
        <p:txBody>
          <a:bodyPr/>
          <a:lstStyle/>
          <a:p>
            <a:fld id="{9D4FC70E-F1DE-401A-A231-E4FF790EAE8E}" type="datetimeFigureOut">
              <a:rPr lang="en-IN" smtClean="0"/>
              <a:t>06-12-2022</a:t>
            </a:fld>
            <a:endParaRPr lang="en-IN"/>
          </a:p>
        </p:txBody>
      </p:sp>
      <p:sp>
        <p:nvSpPr>
          <p:cNvPr id="3" name="Footer Placeholder 2">
            <a:extLst>
              <a:ext uri="{FF2B5EF4-FFF2-40B4-BE49-F238E27FC236}">
                <a16:creationId xmlns:a16="http://schemas.microsoft.com/office/drawing/2014/main" id="{0EA7E91D-C895-4625-9B9D-D94FA95B8F9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BFDDC6D-039E-43DD-9E75-D7673C38094C}"/>
              </a:ext>
            </a:extLst>
          </p:cNvPr>
          <p:cNvSpPr>
            <a:spLocks noGrp="1"/>
          </p:cNvSpPr>
          <p:nvPr>
            <p:ph type="sldNum" sz="quarter" idx="12"/>
          </p:nvPr>
        </p:nvSpPr>
        <p:spPr/>
        <p:txBody>
          <a:bodyPr/>
          <a:lstStyle/>
          <a:p>
            <a:fld id="{64B6D43A-F39E-45D0-92D4-5AC36723C09B}" type="slidenum">
              <a:rPr lang="en-IN" smtClean="0"/>
              <a:t>‹#›</a:t>
            </a:fld>
            <a:endParaRPr lang="en-IN"/>
          </a:p>
        </p:txBody>
      </p:sp>
    </p:spTree>
    <p:extLst>
      <p:ext uri="{BB962C8B-B14F-4D97-AF65-F5344CB8AC3E}">
        <p14:creationId xmlns:p14="http://schemas.microsoft.com/office/powerpoint/2010/main" val="3345550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52FD-EF54-4057-90A0-C724C55B5E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7CF33EE-59E4-4A6E-AE04-984BB2894F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FB2E360-0070-4442-AB26-C7AEC2B319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32D9CEE-85E5-4C1F-8683-A1E5465CF7CB}"/>
              </a:ext>
            </a:extLst>
          </p:cNvPr>
          <p:cNvSpPr>
            <a:spLocks noGrp="1"/>
          </p:cNvSpPr>
          <p:nvPr>
            <p:ph type="dt" sz="half" idx="10"/>
          </p:nvPr>
        </p:nvSpPr>
        <p:spPr/>
        <p:txBody>
          <a:bodyPr/>
          <a:lstStyle/>
          <a:p>
            <a:fld id="{9D4FC70E-F1DE-401A-A231-E4FF790EAE8E}" type="datetimeFigureOut">
              <a:rPr lang="en-IN" smtClean="0"/>
              <a:t>06-12-2022</a:t>
            </a:fld>
            <a:endParaRPr lang="en-IN"/>
          </a:p>
        </p:txBody>
      </p:sp>
      <p:sp>
        <p:nvSpPr>
          <p:cNvPr id="6" name="Footer Placeholder 5">
            <a:extLst>
              <a:ext uri="{FF2B5EF4-FFF2-40B4-BE49-F238E27FC236}">
                <a16:creationId xmlns:a16="http://schemas.microsoft.com/office/drawing/2014/main" id="{C663C910-09DE-432C-BEE3-B7406F478D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8E6191-A8F3-4310-AF24-C4B44097F299}"/>
              </a:ext>
            </a:extLst>
          </p:cNvPr>
          <p:cNvSpPr>
            <a:spLocks noGrp="1"/>
          </p:cNvSpPr>
          <p:nvPr>
            <p:ph type="sldNum" sz="quarter" idx="12"/>
          </p:nvPr>
        </p:nvSpPr>
        <p:spPr/>
        <p:txBody>
          <a:bodyPr/>
          <a:lstStyle/>
          <a:p>
            <a:fld id="{64B6D43A-F39E-45D0-92D4-5AC36723C09B}" type="slidenum">
              <a:rPr lang="en-IN" smtClean="0"/>
              <a:t>‹#›</a:t>
            </a:fld>
            <a:endParaRPr lang="en-IN"/>
          </a:p>
        </p:txBody>
      </p:sp>
    </p:spTree>
    <p:extLst>
      <p:ext uri="{BB962C8B-B14F-4D97-AF65-F5344CB8AC3E}">
        <p14:creationId xmlns:p14="http://schemas.microsoft.com/office/powerpoint/2010/main" val="18866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35B0D-293E-4DE7-A8C7-A11EA930B0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81A3259-4744-4F39-AF1D-C864EF653C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0BD968F-47BE-426F-88D9-2F27829C9A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A25AEE3-7FFF-4BD5-A854-9786D6C59129}"/>
              </a:ext>
            </a:extLst>
          </p:cNvPr>
          <p:cNvSpPr>
            <a:spLocks noGrp="1"/>
          </p:cNvSpPr>
          <p:nvPr>
            <p:ph type="dt" sz="half" idx="10"/>
          </p:nvPr>
        </p:nvSpPr>
        <p:spPr/>
        <p:txBody>
          <a:bodyPr/>
          <a:lstStyle/>
          <a:p>
            <a:fld id="{9D4FC70E-F1DE-401A-A231-E4FF790EAE8E}" type="datetimeFigureOut">
              <a:rPr lang="en-IN" smtClean="0"/>
              <a:t>06-12-2022</a:t>
            </a:fld>
            <a:endParaRPr lang="en-IN"/>
          </a:p>
        </p:txBody>
      </p:sp>
      <p:sp>
        <p:nvSpPr>
          <p:cNvPr id="6" name="Footer Placeholder 5">
            <a:extLst>
              <a:ext uri="{FF2B5EF4-FFF2-40B4-BE49-F238E27FC236}">
                <a16:creationId xmlns:a16="http://schemas.microsoft.com/office/drawing/2014/main" id="{86F6E5C8-2B5F-4C86-A510-6B01635889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5DB9BC-B722-4A9C-935A-39CF53D46D3E}"/>
              </a:ext>
            </a:extLst>
          </p:cNvPr>
          <p:cNvSpPr>
            <a:spLocks noGrp="1"/>
          </p:cNvSpPr>
          <p:nvPr>
            <p:ph type="sldNum" sz="quarter" idx="12"/>
          </p:nvPr>
        </p:nvSpPr>
        <p:spPr/>
        <p:txBody>
          <a:bodyPr/>
          <a:lstStyle/>
          <a:p>
            <a:fld id="{64B6D43A-F39E-45D0-92D4-5AC36723C09B}" type="slidenum">
              <a:rPr lang="en-IN" smtClean="0"/>
              <a:t>‹#›</a:t>
            </a:fld>
            <a:endParaRPr lang="en-IN"/>
          </a:p>
        </p:txBody>
      </p:sp>
    </p:spTree>
    <p:extLst>
      <p:ext uri="{BB962C8B-B14F-4D97-AF65-F5344CB8AC3E}">
        <p14:creationId xmlns:p14="http://schemas.microsoft.com/office/powerpoint/2010/main" val="309169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786018-4C15-446E-BCDD-DC6DC3B58C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8301884-F976-4B39-BF89-3DC8FA1D03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D19861-AC52-4804-BABF-1514746EE5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4FC70E-F1DE-401A-A231-E4FF790EAE8E}" type="datetimeFigureOut">
              <a:rPr lang="en-IN" smtClean="0"/>
              <a:t>06-12-2022</a:t>
            </a:fld>
            <a:endParaRPr lang="en-IN"/>
          </a:p>
        </p:txBody>
      </p:sp>
      <p:sp>
        <p:nvSpPr>
          <p:cNvPr id="5" name="Footer Placeholder 4">
            <a:extLst>
              <a:ext uri="{FF2B5EF4-FFF2-40B4-BE49-F238E27FC236}">
                <a16:creationId xmlns:a16="http://schemas.microsoft.com/office/drawing/2014/main" id="{0D93C3A1-EDAE-4245-A110-2F76E7B00D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679C5F8-595D-4E35-9ED2-E534987655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B6D43A-F39E-45D0-92D4-5AC36723C09B}" type="slidenum">
              <a:rPr lang="en-IN" smtClean="0"/>
              <a:t>‹#›</a:t>
            </a:fld>
            <a:endParaRPr lang="en-IN"/>
          </a:p>
        </p:txBody>
      </p:sp>
    </p:spTree>
    <p:extLst>
      <p:ext uri="{BB962C8B-B14F-4D97-AF65-F5344CB8AC3E}">
        <p14:creationId xmlns:p14="http://schemas.microsoft.com/office/powerpoint/2010/main" val="9705408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76BF9-AA7C-4499-8D08-C0E7374B827B}"/>
              </a:ext>
            </a:extLst>
          </p:cNvPr>
          <p:cNvSpPr>
            <a:spLocks noGrp="1"/>
          </p:cNvSpPr>
          <p:nvPr>
            <p:ph type="ctrTitle"/>
          </p:nvPr>
        </p:nvSpPr>
        <p:spPr/>
        <p:txBody>
          <a:bodyPr/>
          <a:lstStyle/>
          <a:p>
            <a:r>
              <a:rPr lang="en-IN" dirty="0"/>
              <a:t>Smart Contract</a:t>
            </a:r>
          </a:p>
        </p:txBody>
      </p:sp>
      <p:sp>
        <p:nvSpPr>
          <p:cNvPr id="3" name="Subtitle 2">
            <a:extLst>
              <a:ext uri="{FF2B5EF4-FFF2-40B4-BE49-F238E27FC236}">
                <a16:creationId xmlns:a16="http://schemas.microsoft.com/office/drawing/2014/main" id="{C3E457DF-ACF9-401F-BEB0-4C7F9ABDC0CB}"/>
              </a:ext>
            </a:extLst>
          </p:cNvPr>
          <p:cNvSpPr>
            <a:spLocks noGrp="1"/>
          </p:cNvSpPr>
          <p:nvPr>
            <p:ph type="subTitle" idx="1"/>
          </p:nvPr>
        </p:nvSpPr>
        <p:spPr/>
        <p:txBody>
          <a:bodyPr/>
          <a:lstStyle/>
          <a:p>
            <a:r>
              <a:rPr lang="en-IN" dirty="0" err="1"/>
              <a:t>Progrmming</a:t>
            </a:r>
            <a:endParaRPr lang="en-IN" dirty="0"/>
          </a:p>
        </p:txBody>
      </p:sp>
    </p:spTree>
    <p:extLst>
      <p:ext uri="{BB962C8B-B14F-4D97-AF65-F5344CB8AC3E}">
        <p14:creationId xmlns:p14="http://schemas.microsoft.com/office/powerpoint/2010/main" val="2434231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09B4B-11EC-4595-8D1D-52CE9B252A09}"/>
              </a:ext>
            </a:extLst>
          </p:cNvPr>
          <p:cNvSpPr>
            <a:spLocks noGrp="1"/>
          </p:cNvSpPr>
          <p:nvPr>
            <p:ph type="title"/>
          </p:nvPr>
        </p:nvSpPr>
        <p:spPr/>
        <p:txBody>
          <a:bodyPr/>
          <a:lstStyle/>
          <a:p>
            <a:r>
              <a:rPr lang="en-IN" b="1" dirty="0"/>
              <a:t>For Loop</a:t>
            </a:r>
            <a:endParaRPr lang="en-IN" dirty="0"/>
          </a:p>
        </p:txBody>
      </p:sp>
      <p:sp>
        <p:nvSpPr>
          <p:cNvPr id="4" name="Rectangle 2">
            <a:extLst>
              <a:ext uri="{FF2B5EF4-FFF2-40B4-BE49-F238E27FC236}">
                <a16:creationId xmlns:a16="http://schemas.microsoft.com/office/drawing/2014/main" id="{7B0048C5-E7E2-43FF-9EC0-2643DC29B272}"/>
              </a:ext>
            </a:extLst>
          </p:cNvPr>
          <p:cNvSpPr>
            <a:spLocks noGrp="1" noChangeArrowheads="1"/>
          </p:cNvSpPr>
          <p:nvPr>
            <p:ph idx="1"/>
          </p:nvPr>
        </p:nvSpPr>
        <p:spPr bwMode="auto">
          <a:xfrm>
            <a:off x="7507942" y="653971"/>
            <a:ext cx="4039567"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200"/>
                </a:solidFill>
                <a:effectLst/>
                <a:latin typeface="Consolas" panose="020B0609020204030204" pitchFamily="49" charset="0"/>
              </a:rPr>
              <a:t>// Solidity program to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200"/>
                </a:solidFill>
                <a:effectLst/>
                <a:latin typeface="Consolas" panose="020B0609020204030204" pitchFamily="49" charset="0"/>
              </a:rPr>
              <a:t>// demonstrate the use</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200"/>
                </a:solidFill>
                <a:effectLst/>
                <a:latin typeface="Consolas" panose="020B0609020204030204" pitchFamily="49" charset="0"/>
              </a:rPr>
              <a:t>// of 'For loop'</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pragma solidity ^0.5.0;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200"/>
                </a:solidFill>
                <a:effectLst/>
                <a:latin typeface="Consolas" panose="020B0609020204030204" pitchFamily="49" charset="0"/>
              </a:rPr>
              <a:t>// Creating a contract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808080"/>
                </a:solidFill>
                <a:effectLst/>
                <a:latin typeface="Consolas" panose="020B0609020204030204" pitchFamily="49" charset="0"/>
              </a:rPr>
              <a:t>contract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Types {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8200"/>
                </a:solidFill>
                <a:effectLst/>
                <a:latin typeface="Consolas" panose="020B0609020204030204" pitchFamily="49" charset="0"/>
              </a:rPr>
              <a:t>// Declaring a dynamic array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uint</a:t>
            </a:r>
            <a:r>
              <a:rPr kumimoji="0" lang="en-US" altLang="en-US" sz="1600" b="0" i="0" u="none" strike="noStrike" cap="none" normalizeH="0" baseline="0" dirty="0">
                <a:ln>
                  <a:noFill/>
                </a:ln>
                <a:solidFill>
                  <a:srgbClr val="000000"/>
                </a:solidFill>
                <a:effectLst/>
                <a:latin typeface="Consolas" panose="020B0609020204030204" pitchFamily="49" charset="0"/>
              </a:rPr>
              <a:t>[] data;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8200"/>
                </a:solidFill>
                <a:effectLst/>
                <a:latin typeface="Consolas" panose="020B0609020204030204" pitchFamily="49" charset="0"/>
              </a:rPr>
              <a:t>// Defining a function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8200"/>
                </a:solidFill>
                <a:effectLst/>
                <a:latin typeface="Consolas" panose="020B0609020204030204" pitchFamily="49" charset="0"/>
              </a:rPr>
              <a:t>// to demonstrate 'For loop'</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function loop(</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public</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returns(</a:t>
            </a:r>
            <a:r>
              <a:rPr kumimoji="0" lang="en-US" altLang="en-US" sz="1600" b="0" i="0" u="none" strike="noStrike" cap="none" normalizeH="0" baseline="0" dirty="0" err="1">
                <a:ln>
                  <a:noFill/>
                </a:ln>
                <a:solidFill>
                  <a:srgbClr val="000000"/>
                </a:solidFill>
                <a:effectLst/>
                <a:latin typeface="Consolas" panose="020B0609020204030204" pitchFamily="49" charset="0"/>
              </a:rPr>
              <a:t>uint</a:t>
            </a:r>
            <a:r>
              <a:rPr kumimoji="0" lang="en-US" altLang="en-US" sz="1600" b="0" i="0" u="none" strike="noStrike" cap="none" normalizeH="0" baseline="0" dirty="0">
                <a:ln>
                  <a:noFill/>
                </a:ln>
                <a:solidFill>
                  <a:srgbClr val="000000"/>
                </a:solidFill>
                <a:effectLst/>
                <a:latin typeface="Consolas" panose="020B0609020204030204" pitchFamily="49" charset="0"/>
              </a:rPr>
              <a:t>[] memory){</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for</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uint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i</a:t>
            </a:r>
            <a:r>
              <a:rPr kumimoji="0" lang="en-US" altLang="en-US" sz="1600" b="0" i="0" u="none" strike="noStrike" cap="none" normalizeH="0" baseline="0" dirty="0">
                <a:ln>
                  <a:noFill/>
                </a:ln>
                <a:solidFill>
                  <a:srgbClr val="000000"/>
                </a:solidFill>
                <a:effectLst/>
                <a:latin typeface="Consolas" panose="020B0609020204030204" pitchFamily="49" charset="0"/>
              </a:rPr>
              <a:t>=0; </a:t>
            </a:r>
            <a:r>
              <a:rPr kumimoji="0" lang="en-US" altLang="en-US" sz="1600" b="0" i="0" u="none" strike="noStrike" cap="none" normalizeH="0" baseline="0" dirty="0" err="1">
                <a:ln>
                  <a:noFill/>
                </a:ln>
                <a:solidFill>
                  <a:srgbClr val="000000"/>
                </a:solidFill>
                <a:effectLst/>
                <a:latin typeface="Consolas" panose="020B0609020204030204" pitchFamily="49" charset="0"/>
              </a:rPr>
              <a:t>i</a:t>
            </a:r>
            <a:r>
              <a:rPr kumimoji="0" lang="en-US" altLang="en-US" sz="1600" b="0" i="0" u="none" strike="noStrike" cap="none" normalizeH="0" baseline="0" dirty="0">
                <a:ln>
                  <a:noFill/>
                </a:ln>
                <a:solidFill>
                  <a:srgbClr val="000000"/>
                </a:solidFill>
                <a:effectLst/>
                <a:latin typeface="Consolas" panose="020B0609020204030204" pitchFamily="49" charset="0"/>
              </a:rPr>
              <a:t>&lt;5; </a:t>
            </a:r>
            <a:r>
              <a:rPr kumimoji="0" lang="en-US" altLang="en-US" sz="1600" b="0" i="0" u="none" strike="noStrike" cap="none" normalizeH="0" baseline="0" dirty="0" err="1">
                <a:ln>
                  <a:noFill/>
                </a:ln>
                <a:solidFill>
                  <a:srgbClr val="000000"/>
                </a:solidFill>
                <a:effectLst/>
                <a:latin typeface="Consolas" panose="020B0609020204030204" pitchFamily="49" charset="0"/>
              </a:rPr>
              <a:t>i</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data.push</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i</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return</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data;</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77D9B6C1-8942-42D2-925D-DA23EAA942E9}"/>
              </a:ext>
            </a:extLst>
          </p:cNvPr>
          <p:cNvSpPr/>
          <p:nvPr/>
        </p:nvSpPr>
        <p:spPr>
          <a:xfrm>
            <a:off x="233082" y="1449328"/>
            <a:ext cx="6096000" cy="2308324"/>
          </a:xfrm>
          <a:prstGeom prst="rect">
            <a:avLst/>
          </a:prstGeom>
        </p:spPr>
        <p:txBody>
          <a:bodyPr>
            <a:spAutoFit/>
          </a:bodyPr>
          <a:lstStyle/>
          <a:p>
            <a:r>
              <a:rPr lang="en-US" b="0" i="0" dirty="0">
                <a:solidFill>
                  <a:srgbClr val="273239"/>
                </a:solidFill>
                <a:effectLst/>
                <a:latin typeface="urw-din"/>
              </a:rPr>
              <a:t>This is the most compact way of looping. It takes three arguments separated by a semi-colon to run. The first one is ‘loop initialization’ where the iterator is initialized with starting value, this statement is executed before the loop starts. Second is ‘test statement’ which checks whether the condition is true or not, if the condition is true the loop executes else terminates. The third one is the ‘iteration statement’ where the iterator is increased or decreased.</a:t>
            </a:r>
            <a:endParaRPr lang="en-IN" dirty="0"/>
          </a:p>
        </p:txBody>
      </p:sp>
    </p:spTree>
    <p:extLst>
      <p:ext uri="{BB962C8B-B14F-4D97-AF65-F5344CB8AC3E}">
        <p14:creationId xmlns:p14="http://schemas.microsoft.com/office/powerpoint/2010/main" val="3965665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09B4B-11EC-4595-8D1D-52CE9B252A09}"/>
              </a:ext>
            </a:extLst>
          </p:cNvPr>
          <p:cNvSpPr>
            <a:spLocks noGrp="1"/>
          </p:cNvSpPr>
          <p:nvPr>
            <p:ph type="title"/>
          </p:nvPr>
        </p:nvSpPr>
        <p:spPr/>
        <p:txBody>
          <a:bodyPr/>
          <a:lstStyle/>
          <a:p>
            <a:r>
              <a:rPr lang="en-IN" b="1" dirty="0"/>
              <a:t>Rules For Naming Variables</a:t>
            </a:r>
            <a:endParaRPr lang="en-IN" dirty="0"/>
          </a:p>
        </p:txBody>
      </p:sp>
      <p:sp>
        <p:nvSpPr>
          <p:cNvPr id="3" name="Content Placeholder 2">
            <a:extLst>
              <a:ext uri="{FF2B5EF4-FFF2-40B4-BE49-F238E27FC236}">
                <a16:creationId xmlns:a16="http://schemas.microsoft.com/office/drawing/2014/main" id="{713D7870-A0AC-466E-9B7F-C27DB8748895}"/>
              </a:ext>
            </a:extLst>
          </p:cNvPr>
          <p:cNvSpPr>
            <a:spLocks noGrp="1"/>
          </p:cNvSpPr>
          <p:nvPr>
            <p:ph idx="1"/>
          </p:nvPr>
        </p:nvSpPr>
        <p:spPr>
          <a:xfrm>
            <a:off x="838200" y="1825625"/>
            <a:ext cx="10515600" cy="4351338"/>
          </a:xfrm>
        </p:spPr>
        <p:txBody>
          <a:bodyPr/>
          <a:lstStyle/>
          <a:p>
            <a:pPr fontAlgn="base"/>
            <a:r>
              <a:rPr lang="en-US" dirty="0"/>
              <a:t>A variable name should not match with reserved keywords.</a:t>
            </a:r>
          </a:p>
          <a:p>
            <a:pPr fontAlgn="base"/>
            <a:r>
              <a:rPr lang="en-US" dirty="0"/>
              <a:t>Variable names must start with a letter or an underscore (_), and may contain letters from “a to z” or “A to Z” or digits from “0 to 9”.</a:t>
            </a:r>
          </a:p>
          <a:p>
            <a:pPr fontAlgn="base"/>
            <a:r>
              <a:rPr lang="en-US" dirty="0"/>
              <a:t>The name of variables are case sensitive</a:t>
            </a:r>
          </a:p>
          <a:p>
            <a:pPr fontAlgn="base"/>
            <a:endParaRPr lang="en-US" dirty="0"/>
          </a:p>
          <a:p>
            <a:endParaRPr lang="en-IN" dirty="0"/>
          </a:p>
        </p:txBody>
      </p:sp>
      <p:sp>
        <p:nvSpPr>
          <p:cNvPr id="4" name="Rectangle 1">
            <a:extLst>
              <a:ext uri="{FF2B5EF4-FFF2-40B4-BE49-F238E27FC236}">
                <a16:creationId xmlns:a16="http://schemas.microsoft.com/office/drawing/2014/main" id="{1C99E39D-1BAE-4D69-AE5A-659AC179EE81}"/>
              </a:ext>
            </a:extLst>
          </p:cNvPr>
          <p:cNvSpPr>
            <a:spLocks noChangeArrowheads="1"/>
          </p:cNvSpPr>
          <p:nvPr/>
        </p:nvSpPr>
        <p:spPr bwMode="auto">
          <a:xfrm>
            <a:off x="1488141" y="3830744"/>
            <a:ext cx="5445401" cy="341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3239"/>
                </a:solidFill>
                <a:effectLst/>
                <a:latin typeface="Consolas" panose="020B0609020204030204" pitchFamily="49" charset="0"/>
              </a:rPr>
              <a:t>&lt;type&gt; &lt;access modifier&gt; &lt;variable name&gt; ;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23366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09B4B-11EC-4595-8D1D-52CE9B252A09}"/>
              </a:ext>
            </a:extLst>
          </p:cNvPr>
          <p:cNvSpPr>
            <a:spLocks noGrp="1"/>
          </p:cNvSpPr>
          <p:nvPr>
            <p:ph type="title"/>
          </p:nvPr>
        </p:nvSpPr>
        <p:spPr/>
        <p:txBody>
          <a:bodyPr/>
          <a:lstStyle/>
          <a:p>
            <a:r>
              <a:rPr lang="en-IN" dirty="0"/>
              <a:t>Global Variables</a:t>
            </a:r>
          </a:p>
        </p:txBody>
      </p:sp>
      <p:graphicFrame>
        <p:nvGraphicFramePr>
          <p:cNvPr id="4" name="Content Placeholder 3">
            <a:extLst>
              <a:ext uri="{FF2B5EF4-FFF2-40B4-BE49-F238E27FC236}">
                <a16:creationId xmlns:a16="http://schemas.microsoft.com/office/drawing/2014/main" id="{A3B4E950-652F-4F9A-A4E1-17096246566D}"/>
              </a:ext>
            </a:extLst>
          </p:cNvPr>
          <p:cNvGraphicFramePr>
            <a:graphicFrameLocks noGrp="1"/>
          </p:cNvGraphicFramePr>
          <p:nvPr>
            <p:ph idx="1"/>
            <p:extLst>
              <p:ext uri="{D42A27DB-BD31-4B8C-83A1-F6EECF244321}">
                <p14:modId xmlns:p14="http://schemas.microsoft.com/office/powerpoint/2010/main" val="2295017481"/>
              </p:ext>
            </p:extLst>
          </p:nvPr>
        </p:nvGraphicFramePr>
        <p:xfrm>
          <a:off x="2636987" y="1825627"/>
          <a:ext cx="6918026" cy="4796552"/>
        </p:xfrm>
        <a:graphic>
          <a:graphicData uri="http://schemas.openxmlformats.org/drawingml/2006/table">
            <a:tbl>
              <a:tblPr/>
              <a:tblGrid>
                <a:gridCol w="3459013">
                  <a:extLst>
                    <a:ext uri="{9D8B030D-6E8A-4147-A177-3AD203B41FA5}">
                      <a16:colId xmlns:a16="http://schemas.microsoft.com/office/drawing/2014/main" val="3941927201"/>
                    </a:ext>
                  </a:extLst>
                </a:gridCol>
                <a:gridCol w="3459013">
                  <a:extLst>
                    <a:ext uri="{9D8B030D-6E8A-4147-A177-3AD203B41FA5}">
                      <a16:colId xmlns:a16="http://schemas.microsoft.com/office/drawing/2014/main" val="4219098681"/>
                    </a:ext>
                  </a:extLst>
                </a:gridCol>
              </a:tblGrid>
              <a:tr h="240627">
                <a:tc>
                  <a:txBody>
                    <a:bodyPr/>
                    <a:lstStyle/>
                    <a:p>
                      <a:pPr algn="l" fontAlgn="base"/>
                      <a:r>
                        <a:rPr lang="en-IN" sz="1000" b="0" dirty="0">
                          <a:effectLst/>
                        </a:rPr>
                        <a:t>Variable</a:t>
                      </a:r>
                    </a:p>
                  </a:txBody>
                  <a:tcPr marL="50131" marR="50131" marT="50131" marB="50131" anchor="ctr">
                    <a:lnL>
                      <a:noFill/>
                    </a:lnL>
                    <a:lnR>
                      <a:noFill/>
                    </a:lnR>
                    <a:lnT>
                      <a:noFill/>
                    </a:lnT>
                    <a:lnB>
                      <a:noFill/>
                    </a:lnB>
                    <a:solidFill>
                      <a:srgbClr val="FFFFFF"/>
                    </a:solidFill>
                  </a:tcPr>
                </a:tc>
                <a:tc>
                  <a:txBody>
                    <a:bodyPr/>
                    <a:lstStyle/>
                    <a:p>
                      <a:pPr algn="l" fontAlgn="base"/>
                      <a:r>
                        <a:rPr lang="en-IN" sz="1000" b="0">
                          <a:effectLst/>
                        </a:rPr>
                        <a:t>Return value</a:t>
                      </a:r>
                    </a:p>
                  </a:txBody>
                  <a:tcPr marL="50131" marR="50131" marT="50131" marB="50131" anchor="ctr">
                    <a:lnL>
                      <a:noFill/>
                    </a:lnL>
                    <a:lnR>
                      <a:noFill/>
                    </a:lnR>
                    <a:lnT>
                      <a:noFill/>
                    </a:lnT>
                    <a:lnB>
                      <a:noFill/>
                    </a:lnB>
                    <a:solidFill>
                      <a:srgbClr val="FFFFFF"/>
                    </a:solidFill>
                  </a:tcPr>
                </a:tc>
                <a:extLst>
                  <a:ext uri="{0D108BD9-81ED-4DB2-BD59-A6C34878D82A}">
                    <a16:rowId xmlns:a16="http://schemas.microsoft.com/office/drawing/2014/main" val="716278947"/>
                  </a:ext>
                </a:extLst>
              </a:tr>
              <a:tr h="391019">
                <a:tc>
                  <a:txBody>
                    <a:bodyPr/>
                    <a:lstStyle/>
                    <a:p>
                      <a:pPr algn="l" fontAlgn="base"/>
                      <a:r>
                        <a:rPr lang="en-US" sz="1000" b="0" dirty="0" err="1">
                          <a:effectLst/>
                        </a:rPr>
                        <a:t>blockhash</a:t>
                      </a:r>
                      <a:r>
                        <a:rPr lang="en-US" sz="1000" b="0" dirty="0">
                          <a:effectLst/>
                        </a:rPr>
                        <a:t>(</a:t>
                      </a:r>
                      <a:r>
                        <a:rPr lang="en-US" sz="1000" b="0" dirty="0" err="1">
                          <a:effectLst/>
                        </a:rPr>
                        <a:t>uint</a:t>
                      </a:r>
                      <a:r>
                        <a:rPr lang="en-US" sz="1000" b="0" dirty="0">
                          <a:effectLst/>
                        </a:rPr>
                        <a:t> </a:t>
                      </a:r>
                      <a:r>
                        <a:rPr lang="en-US" sz="1000" b="0" dirty="0" err="1">
                          <a:effectLst/>
                        </a:rPr>
                        <a:t>blockNumber</a:t>
                      </a:r>
                      <a:r>
                        <a:rPr lang="en-US" sz="1000" b="0" dirty="0">
                          <a:effectLst/>
                        </a:rPr>
                        <a:t>) returns (bytes32)</a:t>
                      </a:r>
                    </a:p>
                  </a:txBody>
                  <a:tcPr marL="50131" marR="50131" marT="70183" marB="70183" anchor="ctr">
                    <a:lnL>
                      <a:noFill/>
                    </a:lnL>
                    <a:lnR>
                      <a:noFill/>
                    </a:lnR>
                    <a:lnT>
                      <a:noFill/>
                    </a:lnT>
                    <a:lnB>
                      <a:noFill/>
                    </a:lnB>
                    <a:solidFill>
                      <a:srgbClr val="FFFFFF"/>
                    </a:solidFill>
                  </a:tcPr>
                </a:tc>
                <a:tc>
                  <a:txBody>
                    <a:bodyPr/>
                    <a:lstStyle/>
                    <a:p>
                      <a:pPr algn="l" fontAlgn="base"/>
                      <a:r>
                        <a:rPr lang="en-US" sz="1000" b="0">
                          <a:effectLst/>
                        </a:rPr>
                        <a:t>Hash of a given block, works for only 256 most recent transactions excluding current blocks</a:t>
                      </a:r>
                    </a:p>
                  </a:txBody>
                  <a:tcPr marL="50131" marR="50131" marT="70183" marB="70183" anchor="ctr">
                    <a:lnL>
                      <a:noFill/>
                    </a:lnL>
                    <a:lnR>
                      <a:noFill/>
                    </a:lnR>
                    <a:lnT>
                      <a:noFill/>
                    </a:lnT>
                    <a:lnB>
                      <a:noFill/>
                    </a:lnB>
                    <a:solidFill>
                      <a:srgbClr val="FFFFFF"/>
                    </a:solidFill>
                  </a:tcPr>
                </a:tc>
                <a:extLst>
                  <a:ext uri="{0D108BD9-81ED-4DB2-BD59-A6C34878D82A}">
                    <a16:rowId xmlns:a16="http://schemas.microsoft.com/office/drawing/2014/main" val="2553754526"/>
                  </a:ext>
                </a:extLst>
              </a:tr>
              <a:tr h="265692">
                <a:tc>
                  <a:txBody>
                    <a:bodyPr/>
                    <a:lstStyle/>
                    <a:p>
                      <a:pPr algn="l" fontAlgn="base"/>
                      <a:r>
                        <a:rPr lang="en-IN" sz="1000" b="0" dirty="0" err="1">
                          <a:effectLst/>
                        </a:rPr>
                        <a:t>block.coinbase</a:t>
                      </a:r>
                      <a:r>
                        <a:rPr lang="en-IN" sz="1000" b="0" dirty="0">
                          <a:effectLst/>
                        </a:rPr>
                        <a:t> (address payable)</a:t>
                      </a:r>
                    </a:p>
                  </a:txBody>
                  <a:tcPr marL="50131" marR="50131" marT="70183" marB="70183" anchor="ctr">
                    <a:lnL>
                      <a:noFill/>
                    </a:lnL>
                    <a:lnR>
                      <a:noFill/>
                    </a:lnR>
                    <a:lnT>
                      <a:noFill/>
                    </a:lnT>
                    <a:lnB>
                      <a:noFill/>
                    </a:lnB>
                    <a:solidFill>
                      <a:srgbClr val="FFFFFF"/>
                    </a:solidFill>
                  </a:tcPr>
                </a:tc>
                <a:tc>
                  <a:txBody>
                    <a:bodyPr/>
                    <a:lstStyle/>
                    <a:p>
                      <a:pPr algn="l" fontAlgn="base"/>
                      <a:r>
                        <a:rPr lang="en-US" sz="1000" b="0">
                          <a:effectLst/>
                        </a:rPr>
                        <a:t>Address of current blocks miner</a:t>
                      </a:r>
                    </a:p>
                  </a:txBody>
                  <a:tcPr marL="50131" marR="50131" marT="70183" marB="70183" anchor="ctr">
                    <a:lnL>
                      <a:noFill/>
                    </a:lnL>
                    <a:lnR>
                      <a:noFill/>
                    </a:lnR>
                    <a:lnT>
                      <a:noFill/>
                    </a:lnT>
                    <a:lnB>
                      <a:noFill/>
                    </a:lnB>
                    <a:solidFill>
                      <a:srgbClr val="FFFFFF"/>
                    </a:solidFill>
                  </a:tcPr>
                </a:tc>
                <a:extLst>
                  <a:ext uri="{0D108BD9-81ED-4DB2-BD59-A6C34878D82A}">
                    <a16:rowId xmlns:a16="http://schemas.microsoft.com/office/drawing/2014/main" val="1959147016"/>
                  </a:ext>
                </a:extLst>
              </a:tr>
              <a:tr h="265692">
                <a:tc>
                  <a:txBody>
                    <a:bodyPr/>
                    <a:lstStyle/>
                    <a:p>
                      <a:pPr algn="l" fontAlgn="base"/>
                      <a:r>
                        <a:rPr lang="en-IN" sz="1000" b="0" dirty="0" err="1">
                          <a:effectLst/>
                        </a:rPr>
                        <a:t>block.difficulty</a:t>
                      </a:r>
                      <a:r>
                        <a:rPr lang="en-IN" sz="1000" b="0" dirty="0">
                          <a:effectLst/>
                        </a:rPr>
                        <a:t> (</a:t>
                      </a:r>
                      <a:r>
                        <a:rPr lang="en-IN" sz="1000" b="0" dirty="0" err="1">
                          <a:effectLst/>
                        </a:rPr>
                        <a:t>uint</a:t>
                      </a:r>
                      <a:r>
                        <a:rPr lang="en-IN" sz="1000" b="0" dirty="0">
                          <a:effectLst/>
                        </a:rPr>
                        <a:t>)</a:t>
                      </a:r>
                    </a:p>
                  </a:txBody>
                  <a:tcPr marL="50131" marR="50131" marT="70183" marB="70183" anchor="ctr">
                    <a:lnL>
                      <a:noFill/>
                    </a:lnL>
                    <a:lnR>
                      <a:noFill/>
                    </a:lnR>
                    <a:lnT>
                      <a:noFill/>
                    </a:lnT>
                    <a:lnB>
                      <a:noFill/>
                    </a:lnB>
                    <a:solidFill>
                      <a:srgbClr val="FFFFFF"/>
                    </a:solidFill>
                  </a:tcPr>
                </a:tc>
                <a:tc>
                  <a:txBody>
                    <a:bodyPr/>
                    <a:lstStyle/>
                    <a:p>
                      <a:pPr algn="l" fontAlgn="base"/>
                      <a:r>
                        <a:rPr lang="en-US" sz="1000" b="0">
                          <a:effectLst/>
                        </a:rPr>
                        <a:t>The difficulty of the current block</a:t>
                      </a:r>
                    </a:p>
                  </a:txBody>
                  <a:tcPr marL="50131" marR="50131" marT="70183" marB="70183" anchor="ctr">
                    <a:lnL>
                      <a:noFill/>
                    </a:lnL>
                    <a:lnR>
                      <a:noFill/>
                    </a:lnR>
                    <a:lnT>
                      <a:noFill/>
                    </a:lnT>
                    <a:lnB>
                      <a:noFill/>
                    </a:lnB>
                    <a:solidFill>
                      <a:srgbClr val="FFFFFF"/>
                    </a:solidFill>
                  </a:tcPr>
                </a:tc>
                <a:extLst>
                  <a:ext uri="{0D108BD9-81ED-4DB2-BD59-A6C34878D82A}">
                    <a16:rowId xmlns:a16="http://schemas.microsoft.com/office/drawing/2014/main" val="548367893"/>
                  </a:ext>
                </a:extLst>
              </a:tr>
              <a:tr h="265692">
                <a:tc>
                  <a:txBody>
                    <a:bodyPr/>
                    <a:lstStyle/>
                    <a:p>
                      <a:pPr algn="l" fontAlgn="base"/>
                      <a:r>
                        <a:rPr lang="en-IN" sz="1000" b="0" dirty="0" err="1">
                          <a:effectLst/>
                        </a:rPr>
                        <a:t>block.gaslimit</a:t>
                      </a:r>
                      <a:r>
                        <a:rPr lang="en-IN" sz="1000" b="0" dirty="0">
                          <a:effectLst/>
                        </a:rPr>
                        <a:t> (</a:t>
                      </a:r>
                      <a:r>
                        <a:rPr lang="en-IN" sz="1000" b="0" dirty="0" err="1">
                          <a:effectLst/>
                        </a:rPr>
                        <a:t>uint</a:t>
                      </a:r>
                      <a:r>
                        <a:rPr lang="en-IN" sz="1000" b="0" dirty="0">
                          <a:effectLst/>
                        </a:rPr>
                        <a:t>)</a:t>
                      </a:r>
                    </a:p>
                  </a:txBody>
                  <a:tcPr marL="50131" marR="50131" marT="70183" marB="70183" anchor="ctr">
                    <a:lnL>
                      <a:noFill/>
                    </a:lnL>
                    <a:lnR>
                      <a:noFill/>
                    </a:lnR>
                    <a:lnT>
                      <a:noFill/>
                    </a:lnT>
                    <a:lnB>
                      <a:noFill/>
                    </a:lnB>
                    <a:solidFill>
                      <a:srgbClr val="FFFFFF"/>
                    </a:solidFill>
                  </a:tcPr>
                </a:tc>
                <a:tc>
                  <a:txBody>
                    <a:bodyPr/>
                    <a:lstStyle/>
                    <a:p>
                      <a:pPr algn="l" fontAlgn="base"/>
                      <a:r>
                        <a:rPr lang="en-US" sz="1000" b="0">
                          <a:effectLst/>
                        </a:rPr>
                        <a:t>Gaslimit of the current block</a:t>
                      </a:r>
                    </a:p>
                  </a:txBody>
                  <a:tcPr marL="50131" marR="50131" marT="70183" marB="70183" anchor="ctr">
                    <a:lnL>
                      <a:noFill/>
                    </a:lnL>
                    <a:lnR>
                      <a:noFill/>
                    </a:lnR>
                    <a:lnT>
                      <a:noFill/>
                    </a:lnT>
                    <a:lnB>
                      <a:noFill/>
                    </a:lnB>
                    <a:solidFill>
                      <a:srgbClr val="FFFFFF"/>
                    </a:solidFill>
                  </a:tcPr>
                </a:tc>
                <a:extLst>
                  <a:ext uri="{0D108BD9-81ED-4DB2-BD59-A6C34878D82A}">
                    <a16:rowId xmlns:a16="http://schemas.microsoft.com/office/drawing/2014/main" val="3225545952"/>
                  </a:ext>
                </a:extLst>
              </a:tr>
              <a:tr h="265692">
                <a:tc>
                  <a:txBody>
                    <a:bodyPr/>
                    <a:lstStyle/>
                    <a:p>
                      <a:pPr algn="l" fontAlgn="base"/>
                      <a:r>
                        <a:rPr lang="en-IN" sz="1000" b="0" dirty="0" err="1">
                          <a:effectLst/>
                        </a:rPr>
                        <a:t>block.number</a:t>
                      </a:r>
                      <a:r>
                        <a:rPr lang="en-IN" sz="1000" b="0" dirty="0">
                          <a:effectLst/>
                        </a:rPr>
                        <a:t> (</a:t>
                      </a:r>
                      <a:r>
                        <a:rPr lang="en-IN" sz="1000" b="0" dirty="0" err="1">
                          <a:effectLst/>
                        </a:rPr>
                        <a:t>uint</a:t>
                      </a:r>
                      <a:r>
                        <a:rPr lang="en-IN" sz="1000" b="0" dirty="0">
                          <a:effectLst/>
                        </a:rPr>
                        <a:t>)</a:t>
                      </a:r>
                    </a:p>
                  </a:txBody>
                  <a:tcPr marL="50131" marR="50131" marT="70183" marB="70183" anchor="ctr">
                    <a:lnL>
                      <a:noFill/>
                    </a:lnL>
                    <a:lnR>
                      <a:noFill/>
                    </a:lnR>
                    <a:lnT>
                      <a:noFill/>
                    </a:lnT>
                    <a:lnB>
                      <a:noFill/>
                    </a:lnB>
                    <a:solidFill>
                      <a:srgbClr val="FFFFFF"/>
                    </a:solidFill>
                  </a:tcPr>
                </a:tc>
                <a:tc>
                  <a:txBody>
                    <a:bodyPr/>
                    <a:lstStyle/>
                    <a:p>
                      <a:pPr algn="l" fontAlgn="base"/>
                      <a:r>
                        <a:rPr lang="en-US" sz="1000" b="0">
                          <a:effectLst/>
                        </a:rPr>
                        <a:t>Block number of the current block</a:t>
                      </a:r>
                    </a:p>
                  </a:txBody>
                  <a:tcPr marL="50131" marR="50131" marT="70183" marB="70183" anchor="ctr">
                    <a:lnL>
                      <a:noFill/>
                    </a:lnL>
                    <a:lnR>
                      <a:noFill/>
                    </a:lnR>
                    <a:lnT>
                      <a:noFill/>
                    </a:lnT>
                    <a:lnB>
                      <a:noFill/>
                    </a:lnB>
                    <a:solidFill>
                      <a:srgbClr val="FFFFFF"/>
                    </a:solidFill>
                  </a:tcPr>
                </a:tc>
                <a:extLst>
                  <a:ext uri="{0D108BD9-81ED-4DB2-BD59-A6C34878D82A}">
                    <a16:rowId xmlns:a16="http://schemas.microsoft.com/office/drawing/2014/main" val="1450381898"/>
                  </a:ext>
                </a:extLst>
              </a:tr>
              <a:tr h="265692">
                <a:tc>
                  <a:txBody>
                    <a:bodyPr/>
                    <a:lstStyle/>
                    <a:p>
                      <a:pPr algn="l" fontAlgn="base"/>
                      <a:r>
                        <a:rPr lang="en-IN" sz="1000" b="0" dirty="0" err="1">
                          <a:effectLst/>
                        </a:rPr>
                        <a:t>block.timestamp</a:t>
                      </a:r>
                      <a:r>
                        <a:rPr lang="en-IN" sz="1000" b="0" dirty="0">
                          <a:effectLst/>
                        </a:rPr>
                        <a:t> (</a:t>
                      </a:r>
                      <a:r>
                        <a:rPr lang="en-IN" sz="1000" b="0" dirty="0" err="1">
                          <a:effectLst/>
                        </a:rPr>
                        <a:t>uint</a:t>
                      </a:r>
                      <a:r>
                        <a:rPr lang="en-IN" sz="1000" b="0" dirty="0">
                          <a:effectLst/>
                        </a:rPr>
                        <a:t>)</a:t>
                      </a:r>
                    </a:p>
                  </a:txBody>
                  <a:tcPr marL="50131" marR="50131" marT="70183" marB="70183" anchor="ctr">
                    <a:lnL>
                      <a:noFill/>
                    </a:lnL>
                    <a:lnR>
                      <a:noFill/>
                    </a:lnR>
                    <a:lnT>
                      <a:noFill/>
                    </a:lnT>
                    <a:lnB>
                      <a:noFill/>
                    </a:lnB>
                    <a:solidFill>
                      <a:srgbClr val="FFFFFF"/>
                    </a:solidFill>
                  </a:tcPr>
                </a:tc>
                <a:tc>
                  <a:txBody>
                    <a:bodyPr/>
                    <a:lstStyle/>
                    <a:p>
                      <a:pPr algn="l" fontAlgn="base"/>
                      <a:r>
                        <a:rPr lang="en-US" sz="1000" b="0">
                          <a:effectLst/>
                        </a:rPr>
                        <a:t>The timestamp of the current block as seconds since Unix epoch</a:t>
                      </a:r>
                    </a:p>
                  </a:txBody>
                  <a:tcPr marL="50131" marR="50131" marT="70183" marB="70183" anchor="ctr">
                    <a:lnL>
                      <a:noFill/>
                    </a:lnL>
                    <a:lnR>
                      <a:noFill/>
                    </a:lnR>
                    <a:lnT>
                      <a:noFill/>
                    </a:lnT>
                    <a:lnB>
                      <a:noFill/>
                    </a:lnB>
                    <a:solidFill>
                      <a:srgbClr val="FFFFFF"/>
                    </a:solidFill>
                  </a:tcPr>
                </a:tc>
                <a:extLst>
                  <a:ext uri="{0D108BD9-81ED-4DB2-BD59-A6C34878D82A}">
                    <a16:rowId xmlns:a16="http://schemas.microsoft.com/office/drawing/2014/main" val="3368946173"/>
                  </a:ext>
                </a:extLst>
              </a:tr>
              <a:tr h="265692">
                <a:tc>
                  <a:txBody>
                    <a:bodyPr/>
                    <a:lstStyle/>
                    <a:p>
                      <a:pPr algn="l" fontAlgn="base"/>
                      <a:r>
                        <a:rPr lang="en-IN" sz="1000" b="0" dirty="0" err="1">
                          <a:effectLst/>
                        </a:rPr>
                        <a:t>gasleft</a:t>
                      </a:r>
                      <a:r>
                        <a:rPr lang="en-IN" sz="1000" b="0" dirty="0">
                          <a:effectLst/>
                        </a:rPr>
                        <a:t>() returns (uint256)</a:t>
                      </a:r>
                    </a:p>
                  </a:txBody>
                  <a:tcPr marL="50131" marR="50131" marT="70183" marB="70183" anchor="ctr">
                    <a:lnL>
                      <a:noFill/>
                    </a:lnL>
                    <a:lnR>
                      <a:noFill/>
                    </a:lnR>
                    <a:lnT>
                      <a:noFill/>
                    </a:lnT>
                    <a:lnB>
                      <a:noFill/>
                    </a:lnB>
                    <a:solidFill>
                      <a:srgbClr val="FFFFFF"/>
                    </a:solidFill>
                  </a:tcPr>
                </a:tc>
                <a:tc>
                  <a:txBody>
                    <a:bodyPr/>
                    <a:lstStyle/>
                    <a:p>
                      <a:pPr algn="l" fontAlgn="base"/>
                      <a:r>
                        <a:rPr lang="en-IN" sz="1000" b="0">
                          <a:effectLst/>
                        </a:rPr>
                        <a:t>Amount of gas left</a:t>
                      </a:r>
                    </a:p>
                  </a:txBody>
                  <a:tcPr marL="50131" marR="50131" marT="70183" marB="70183" anchor="ctr">
                    <a:lnL>
                      <a:noFill/>
                    </a:lnL>
                    <a:lnR>
                      <a:noFill/>
                    </a:lnR>
                    <a:lnT>
                      <a:noFill/>
                    </a:lnT>
                    <a:lnB>
                      <a:noFill/>
                    </a:lnB>
                    <a:solidFill>
                      <a:srgbClr val="FFFFFF"/>
                    </a:solidFill>
                  </a:tcPr>
                </a:tc>
                <a:extLst>
                  <a:ext uri="{0D108BD9-81ED-4DB2-BD59-A6C34878D82A}">
                    <a16:rowId xmlns:a16="http://schemas.microsoft.com/office/drawing/2014/main" val="366203927"/>
                  </a:ext>
                </a:extLst>
              </a:tr>
              <a:tr h="265692">
                <a:tc>
                  <a:txBody>
                    <a:bodyPr/>
                    <a:lstStyle/>
                    <a:p>
                      <a:pPr algn="l" fontAlgn="base"/>
                      <a:r>
                        <a:rPr lang="en-IN" sz="1000" b="0">
                          <a:effectLst/>
                        </a:rPr>
                        <a:t>msg.data (bytes calldata)</a:t>
                      </a:r>
                    </a:p>
                  </a:txBody>
                  <a:tcPr marL="50131" marR="50131" marT="70183" marB="70183" anchor="ctr">
                    <a:lnL>
                      <a:noFill/>
                    </a:lnL>
                    <a:lnR>
                      <a:noFill/>
                    </a:lnR>
                    <a:lnT>
                      <a:noFill/>
                    </a:lnT>
                    <a:lnB>
                      <a:noFill/>
                    </a:lnB>
                    <a:solidFill>
                      <a:srgbClr val="FFFFFF"/>
                    </a:solidFill>
                  </a:tcPr>
                </a:tc>
                <a:tc>
                  <a:txBody>
                    <a:bodyPr/>
                    <a:lstStyle/>
                    <a:p>
                      <a:pPr algn="l" fontAlgn="base"/>
                      <a:r>
                        <a:rPr lang="en-US" sz="1000" b="0" dirty="0">
                          <a:effectLst/>
                        </a:rPr>
                        <a:t>Complete call data of block</a:t>
                      </a:r>
                    </a:p>
                  </a:txBody>
                  <a:tcPr marL="50131" marR="50131" marT="70183" marB="70183" anchor="ctr">
                    <a:lnL>
                      <a:noFill/>
                    </a:lnL>
                    <a:lnR>
                      <a:noFill/>
                    </a:lnR>
                    <a:lnT>
                      <a:noFill/>
                    </a:lnT>
                    <a:lnB>
                      <a:noFill/>
                    </a:lnB>
                    <a:solidFill>
                      <a:srgbClr val="FFFFFF"/>
                    </a:solidFill>
                  </a:tcPr>
                </a:tc>
                <a:extLst>
                  <a:ext uri="{0D108BD9-81ED-4DB2-BD59-A6C34878D82A}">
                    <a16:rowId xmlns:a16="http://schemas.microsoft.com/office/drawing/2014/main" val="1711023808"/>
                  </a:ext>
                </a:extLst>
              </a:tr>
              <a:tr h="265692">
                <a:tc>
                  <a:txBody>
                    <a:bodyPr/>
                    <a:lstStyle/>
                    <a:p>
                      <a:pPr algn="l" fontAlgn="base"/>
                      <a:r>
                        <a:rPr lang="en-IN" sz="1000" b="0">
                          <a:effectLst/>
                        </a:rPr>
                        <a:t>msg.sender (address payable)</a:t>
                      </a:r>
                    </a:p>
                  </a:txBody>
                  <a:tcPr marL="50131" marR="50131" marT="70183" marB="70183" anchor="ctr">
                    <a:lnL>
                      <a:noFill/>
                    </a:lnL>
                    <a:lnR>
                      <a:noFill/>
                    </a:lnR>
                    <a:lnT>
                      <a:noFill/>
                    </a:lnT>
                    <a:lnB>
                      <a:noFill/>
                    </a:lnB>
                    <a:solidFill>
                      <a:srgbClr val="FFFFFF"/>
                    </a:solidFill>
                  </a:tcPr>
                </a:tc>
                <a:tc>
                  <a:txBody>
                    <a:bodyPr/>
                    <a:lstStyle/>
                    <a:p>
                      <a:pPr algn="l" fontAlgn="base"/>
                      <a:r>
                        <a:rPr lang="en-US" sz="1000" b="0" dirty="0">
                          <a:effectLst/>
                        </a:rPr>
                        <a:t>The sender of message i.e. current caller</a:t>
                      </a:r>
                    </a:p>
                  </a:txBody>
                  <a:tcPr marL="50131" marR="50131" marT="70183" marB="70183" anchor="ctr">
                    <a:lnL>
                      <a:noFill/>
                    </a:lnL>
                    <a:lnR>
                      <a:noFill/>
                    </a:lnR>
                    <a:lnT>
                      <a:noFill/>
                    </a:lnT>
                    <a:lnB>
                      <a:noFill/>
                    </a:lnB>
                    <a:solidFill>
                      <a:srgbClr val="FFFFFF"/>
                    </a:solidFill>
                  </a:tcPr>
                </a:tc>
                <a:extLst>
                  <a:ext uri="{0D108BD9-81ED-4DB2-BD59-A6C34878D82A}">
                    <a16:rowId xmlns:a16="http://schemas.microsoft.com/office/drawing/2014/main" val="4028671624"/>
                  </a:ext>
                </a:extLst>
              </a:tr>
              <a:tr h="265692">
                <a:tc>
                  <a:txBody>
                    <a:bodyPr/>
                    <a:lstStyle/>
                    <a:p>
                      <a:pPr algn="l" fontAlgn="base"/>
                      <a:r>
                        <a:rPr lang="en-IN" sz="1000" b="0">
                          <a:effectLst/>
                        </a:rPr>
                        <a:t>msg.sig (bytes4)</a:t>
                      </a:r>
                    </a:p>
                  </a:txBody>
                  <a:tcPr marL="50131" marR="50131" marT="70183" marB="70183" anchor="ctr">
                    <a:lnL>
                      <a:noFill/>
                    </a:lnL>
                    <a:lnR>
                      <a:noFill/>
                    </a:lnR>
                    <a:lnT>
                      <a:noFill/>
                    </a:lnT>
                    <a:lnB>
                      <a:noFill/>
                    </a:lnB>
                    <a:solidFill>
                      <a:srgbClr val="FFFFFF"/>
                    </a:solidFill>
                  </a:tcPr>
                </a:tc>
                <a:tc>
                  <a:txBody>
                    <a:bodyPr/>
                    <a:lstStyle/>
                    <a:p>
                      <a:pPr algn="l" fontAlgn="base"/>
                      <a:r>
                        <a:rPr lang="en-US" sz="1000" b="0" dirty="0">
                          <a:effectLst/>
                        </a:rPr>
                        <a:t>First four bytes of call data i.e. function identifier</a:t>
                      </a:r>
                    </a:p>
                  </a:txBody>
                  <a:tcPr marL="50131" marR="50131" marT="70183" marB="70183" anchor="ctr">
                    <a:lnL>
                      <a:noFill/>
                    </a:lnL>
                    <a:lnR>
                      <a:noFill/>
                    </a:lnR>
                    <a:lnT>
                      <a:noFill/>
                    </a:lnT>
                    <a:lnB>
                      <a:noFill/>
                    </a:lnB>
                    <a:solidFill>
                      <a:srgbClr val="FFFFFF"/>
                    </a:solidFill>
                  </a:tcPr>
                </a:tc>
                <a:extLst>
                  <a:ext uri="{0D108BD9-81ED-4DB2-BD59-A6C34878D82A}">
                    <a16:rowId xmlns:a16="http://schemas.microsoft.com/office/drawing/2014/main" val="1588367012"/>
                  </a:ext>
                </a:extLst>
              </a:tr>
              <a:tr h="265692">
                <a:tc>
                  <a:txBody>
                    <a:bodyPr/>
                    <a:lstStyle/>
                    <a:p>
                      <a:pPr algn="l" fontAlgn="base"/>
                      <a:r>
                        <a:rPr lang="en-IN" sz="1000" b="0">
                          <a:effectLst/>
                        </a:rPr>
                        <a:t>msg.value (uint)</a:t>
                      </a:r>
                    </a:p>
                  </a:txBody>
                  <a:tcPr marL="50131" marR="50131" marT="70183" marB="70183" anchor="ctr">
                    <a:lnL>
                      <a:noFill/>
                    </a:lnL>
                    <a:lnR>
                      <a:noFill/>
                    </a:lnR>
                    <a:lnT>
                      <a:noFill/>
                    </a:lnT>
                    <a:lnB>
                      <a:noFill/>
                    </a:lnB>
                    <a:solidFill>
                      <a:srgbClr val="FFFFFF"/>
                    </a:solidFill>
                  </a:tcPr>
                </a:tc>
                <a:tc>
                  <a:txBody>
                    <a:bodyPr/>
                    <a:lstStyle/>
                    <a:p>
                      <a:pPr algn="l" fontAlgn="base"/>
                      <a:r>
                        <a:rPr lang="en-US" sz="1000" b="0" dirty="0">
                          <a:effectLst/>
                        </a:rPr>
                        <a:t>Amount of Wei sent with a message</a:t>
                      </a:r>
                    </a:p>
                  </a:txBody>
                  <a:tcPr marL="50131" marR="50131" marT="70183" marB="70183" anchor="ctr">
                    <a:lnL>
                      <a:noFill/>
                    </a:lnL>
                    <a:lnR>
                      <a:noFill/>
                    </a:lnR>
                    <a:lnT>
                      <a:noFill/>
                    </a:lnT>
                    <a:lnB>
                      <a:noFill/>
                    </a:lnB>
                    <a:solidFill>
                      <a:srgbClr val="FFFFFF"/>
                    </a:solidFill>
                  </a:tcPr>
                </a:tc>
                <a:extLst>
                  <a:ext uri="{0D108BD9-81ED-4DB2-BD59-A6C34878D82A}">
                    <a16:rowId xmlns:a16="http://schemas.microsoft.com/office/drawing/2014/main" val="2691612896"/>
                  </a:ext>
                </a:extLst>
              </a:tr>
              <a:tr h="265692">
                <a:tc>
                  <a:txBody>
                    <a:bodyPr/>
                    <a:lstStyle/>
                    <a:p>
                      <a:pPr algn="l" fontAlgn="base"/>
                      <a:r>
                        <a:rPr lang="en-IN" sz="1000" b="0">
                          <a:effectLst/>
                        </a:rPr>
                        <a:t>now (uint)</a:t>
                      </a:r>
                    </a:p>
                  </a:txBody>
                  <a:tcPr marL="50131" marR="50131" marT="70183" marB="70183" anchor="ctr">
                    <a:lnL>
                      <a:noFill/>
                    </a:lnL>
                    <a:lnR>
                      <a:noFill/>
                    </a:lnR>
                    <a:lnT>
                      <a:noFill/>
                    </a:lnT>
                    <a:lnB>
                      <a:noFill/>
                    </a:lnB>
                    <a:solidFill>
                      <a:srgbClr val="FFFFFF"/>
                    </a:solidFill>
                  </a:tcPr>
                </a:tc>
                <a:tc>
                  <a:txBody>
                    <a:bodyPr/>
                    <a:lstStyle/>
                    <a:p>
                      <a:pPr algn="l" fontAlgn="base"/>
                      <a:r>
                        <a:rPr lang="en-US" sz="1000" b="0" dirty="0">
                          <a:effectLst/>
                        </a:rPr>
                        <a:t>The timestamp of the current block</a:t>
                      </a:r>
                    </a:p>
                  </a:txBody>
                  <a:tcPr marL="50131" marR="50131" marT="70183" marB="70183" anchor="ctr">
                    <a:lnL>
                      <a:noFill/>
                    </a:lnL>
                    <a:lnR>
                      <a:noFill/>
                    </a:lnR>
                    <a:lnT>
                      <a:noFill/>
                    </a:lnT>
                    <a:lnB>
                      <a:noFill/>
                    </a:lnB>
                    <a:solidFill>
                      <a:srgbClr val="FFFFFF"/>
                    </a:solidFill>
                  </a:tcPr>
                </a:tc>
                <a:extLst>
                  <a:ext uri="{0D108BD9-81ED-4DB2-BD59-A6C34878D82A}">
                    <a16:rowId xmlns:a16="http://schemas.microsoft.com/office/drawing/2014/main" val="3951811913"/>
                  </a:ext>
                </a:extLst>
              </a:tr>
              <a:tr h="265692">
                <a:tc>
                  <a:txBody>
                    <a:bodyPr/>
                    <a:lstStyle/>
                    <a:p>
                      <a:pPr algn="l" fontAlgn="base"/>
                      <a:r>
                        <a:rPr lang="en-IN" sz="1000" b="0">
                          <a:effectLst/>
                        </a:rPr>
                        <a:t>gasleft() returns (uint256)</a:t>
                      </a:r>
                    </a:p>
                  </a:txBody>
                  <a:tcPr marL="50131" marR="50131" marT="70183" marB="70183" anchor="ctr">
                    <a:lnL>
                      <a:noFill/>
                    </a:lnL>
                    <a:lnR>
                      <a:noFill/>
                    </a:lnR>
                    <a:lnT>
                      <a:noFill/>
                    </a:lnT>
                    <a:lnB>
                      <a:noFill/>
                    </a:lnB>
                    <a:solidFill>
                      <a:srgbClr val="FFFFFF"/>
                    </a:solidFill>
                  </a:tcPr>
                </a:tc>
                <a:tc>
                  <a:txBody>
                    <a:bodyPr/>
                    <a:lstStyle/>
                    <a:p>
                      <a:pPr algn="l" fontAlgn="base"/>
                      <a:r>
                        <a:rPr lang="en-IN" sz="1000" b="0" dirty="0">
                          <a:effectLst/>
                        </a:rPr>
                        <a:t>Amount of gas left</a:t>
                      </a:r>
                    </a:p>
                  </a:txBody>
                  <a:tcPr marL="50131" marR="50131" marT="70183" marB="70183" anchor="ctr">
                    <a:lnL>
                      <a:noFill/>
                    </a:lnL>
                    <a:lnR>
                      <a:noFill/>
                    </a:lnR>
                    <a:lnT>
                      <a:noFill/>
                    </a:lnT>
                    <a:lnB>
                      <a:noFill/>
                    </a:lnB>
                    <a:solidFill>
                      <a:srgbClr val="FFFFFF"/>
                    </a:solidFill>
                  </a:tcPr>
                </a:tc>
                <a:extLst>
                  <a:ext uri="{0D108BD9-81ED-4DB2-BD59-A6C34878D82A}">
                    <a16:rowId xmlns:a16="http://schemas.microsoft.com/office/drawing/2014/main" val="513370827"/>
                  </a:ext>
                </a:extLst>
              </a:tr>
              <a:tr h="265692">
                <a:tc>
                  <a:txBody>
                    <a:bodyPr/>
                    <a:lstStyle/>
                    <a:p>
                      <a:pPr algn="l" fontAlgn="base"/>
                      <a:r>
                        <a:rPr lang="en-IN" sz="1000" b="0">
                          <a:effectLst/>
                        </a:rPr>
                        <a:t>tx.gasprice (uint)</a:t>
                      </a:r>
                    </a:p>
                  </a:txBody>
                  <a:tcPr marL="50131" marR="50131" marT="70183" marB="70183" anchor="ctr">
                    <a:lnL>
                      <a:noFill/>
                    </a:lnL>
                    <a:lnR>
                      <a:noFill/>
                    </a:lnR>
                    <a:lnT>
                      <a:noFill/>
                    </a:lnT>
                    <a:lnB>
                      <a:noFill/>
                    </a:lnB>
                    <a:solidFill>
                      <a:srgbClr val="FFFFFF"/>
                    </a:solidFill>
                  </a:tcPr>
                </a:tc>
                <a:tc>
                  <a:txBody>
                    <a:bodyPr/>
                    <a:lstStyle/>
                    <a:p>
                      <a:pPr algn="l" fontAlgn="base"/>
                      <a:r>
                        <a:rPr lang="en-US" sz="1000" b="0" dirty="0">
                          <a:effectLst/>
                        </a:rPr>
                        <a:t>Price of gas for the transaction</a:t>
                      </a:r>
                    </a:p>
                  </a:txBody>
                  <a:tcPr marL="50131" marR="50131" marT="70183" marB="70183" anchor="ctr">
                    <a:lnL>
                      <a:noFill/>
                    </a:lnL>
                    <a:lnR>
                      <a:noFill/>
                    </a:lnR>
                    <a:lnT>
                      <a:noFill/>
                    </a:lnT>
                    <a:lnB>
                      <a:noFill/>
                    </a:lnB>
                    <a:solidFill>
                      <a:srgbClr val="FFFFFF"/>
                    </a:solidFill>
                  </a:tcPr>
                </a:tc>
                <a:extLst>
                  <a:ext uri="{0D108BD9-81ED-4DB2-BD59-A6C34878D82A}">
                    <a16:rowId xmlns:a16="http://schemas.microsoft.com/office/drawing/2014/main" val="4087503386"/>
                  </a:ext>
                </a:extLst>
              </a:tr>
              <a:tr h="265692">
                <a:tc>
                  <a:txBody>
                    <a:bodyPr/>
                    <a:lstStyle/>
                    <a:p>
                      <a:pPr algn="l" fontAlgn="base"/>
                      <a:r>
                        <a:rPr lang="en-IN" sz="1000" b="0">
                          <a:effectLst/>
                        </a:rPr>
                        <a:t>tx.origin (address payable)</a:t>
                      </a:r>
                    </a:p>
                  </a:txBody>
                  <a:tcPr marL="50131" marR="50131" marT="70183" marB="70183" anchor="ctr">
                    <a:lnL>
                      <a:noFill/>
                    </a:lnL>
                    <a:lnR>
                      <a:noFill/>
                    </a:lnR>
                    <a:lnT>
                      <a:noFill/>
                    </a:lnT>
                    <a:lnB>
                      <a:noFill/>
                    </a:lnB>
                    <a:solidFill>
                      <a:srgbClr val="FFFFFF"/>
                    </a:solidFill>
                  </a:tcPr>
                </a:tc>
                <a:tc>
                  <a:txBody>
                    <a:bodyPr/>
                    <a:lstStyle/>
                    <a:p>
                      <a:pPr algn="l" fontAlgn="base"/>
                      <a:r>
                        <a:rPr lang="en-IN" sz="1000" b="0" dirty="0">
                          <a:effectLst/>
                        </a:rPr>
                        <a:t>Transaction sender</a:t>
                      </a:r>
                    </a:p>
                  </a:txBody>
                  <a:tcPr marL="50131" marR="50131" marT="70183" marB="70183" anchor="ctr">
                    <a:lnL>
                      <a:noFill/>
                    </a:lnL>
                    <a:lnR>
                      <a:noFill/>
                    </a:lnR>
                    <a:lnT>
                      <a:noFill/>
                    </a:lnT>
                    <a:lnB>
                      <a:noFill/>
                    </a:lnB>
                    <a:solidFill>
                      <a:srgbClr val="FFFFFF"/>
                    </a:solidFill>
                  </a:tcPr>
                </a:tc>
                <a:extLst>
                  <a:ext uri="{0D108BD9-81ED-4DB2-BD59-A6C34878D82A}">
                    <a16:rowId xmlns:a16="http://schemas.microsoft.com/office/drawing/2014/main" val="652089246"/>
                  </a:ext>
                </a:extLst>
              </a:tr>
            </a:tbl>
          </a:graphicData>
        </a:graphic>
      </p:graphicFrame>
    </p:spTree>
    <p:extLst>
      <p:ext uri="{BB962C8B-B14F-4D97-AF65-F5344CB8AC3E}">
        <p14:creationId xmlns:p14="http://schemas.microsoft.com/office/powerpoint/2010/main" val="2182522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EF600-80C1-4962-976F-CF3856C24CCE}"/>
              </a:ext>
            </a:extLst>
          </p:cNvPr>
          <p:cNvSpPr>
            <a:spLocks noGrp="1"/>
          </p:cNvSpPr>
          <p:nvPr>
            <p:ph type="title"/>
          </p:nvPr>
        </p:nvSpPr>
        <p:spPr/>
        <p:txBody>
          <a:bodyPr>
            <a:normAutofit/>
          </a:bodyPr>
          <a:lstStyle/>
          <a:p>
            <a:pPr fontAlgn="base"/>
            <a:r>
              <a:rPr lang="en-US" b="1" dirty="0"/>
              <a:t>Features of Smart Contracts</a:t>
            </a:r>
            <a:endParaRPr lang="en-IN" dirty="0"/>
          </a:p>
        </p:txBody>
      </p:sp>
      <p:sp>
        <p:nvSpPr>
          <p:cNvPr id="3" name="Content Placeholder 2">
            <a:extLst>
              <a:ext uri="{FF2B5EF4-FFF2-40B4-BE49-F238E27FC236}">
                <a16:creationId xmlns:a16="http://schemas.microsoft.com/office/drawing/2014/main" id="{23E53AB6-1673-45B5-B1DE-CFE232F987C4}"/>
              </a:ext>
            </a:extLst>
          </p:cNvPr>
          <p:cNvSpPr>
            <a:spLocks noGrp="1"/>
          </p:cNvSpPr>
          <p:nvPr>
            <p:ph idx="1"/>
          </p:nvPr>
        </p:nvSpPr>
        <p:spPr/>
        <p:txBody>
          <a:bodyPr>
            <a:normAutofit fontScale="70000" lnSpcReduction="20000"/>
          </a:bodyPr>
          <a:lstStyle/>
          <a:p>
            <a:pPr fontAlgn="base"/>
            <a:r>
              <a:rPr lang="en-US" dirty="0"/>
              <a:t>The following are some essential characteristics of a smart contract:</a:t>
            </a:r>
          </a:p>
          <a:p>
            <a:pPr lvl="1" fontAlgn="base"/>
            <a:r>
              <a:rPr lang="en-US" b="1" dirty="0"/>
              <a:t>Distributed: </a:t>
            </a:r>
            <a:r>
              <a:rPr lang="en-US" dirty="0"/>
              <a:t>Everyone on the network is guaranteed to have a copy of all the conditions of the smart contract and they cannot be changed by one of the parties. A smart contract is replicated and distributed by all the nodes connected to the network.</a:t>
            </a:r>
          </a:p>
          <a:p>
            <a:pPr lvl="1" fontAlgn="base"/>
            <a:r>
              <a:rPr lang="en-US" b="1" dirty="0"/>
              <a:t>Deterministic: </a:t>
            </a:r>
            <a:r>
              <a:rPr lang="en-US" dirty="0"/>
              <a:t>Smart contracts can only perform functions for which they are designed only when the required conditions are met. The final outcome will not vary, no matter who executes the smart contract.</a:t>
            </a:r>
          </a:p>
          <a:p>
            <a:pPr lvl="1" fontAlgn="base"/>
            <a:r>
              <a:rPr lang="en-US" b="1" dirty="0"/>
              <a:t>Immutable: </a:t>
            </a:r>
            <a:r>
              <a:rPr lang="en-US" dirty="0"/>
              <a:t>Once deployed smart contract cannot be changed, it can only be removed as long as the functionality is implemented previously.</a:t>
            </a:r>
          </a:p>
          <a:p>
            <a:pPr lvl="1" fontAlgn="base"/>
            <a:r>
              <a:rPr lang="en-US" b="1" dirty="0"/>
              <a:t>Autonomy:</a:t>
            </a:r>
            <a:r>
              <a:rPr lang="en-US" dirty="0"/>
              <a:t> There is no third party involved. The contract is made by you and shared between the parties. No intermediaries are involved which minimizes bullying and grants full authority to the dealing parties. Also, the smart contract is maintained and executed by all the nodes on the network, thus removing all the controlling power from any one party’s hand.</a:t>
            </a:r>
          </a:p>
          <a:p>
            <a:pPr lvl="1" fontAlgn="base"/>
            <a:r>
              <a:rPr lang="en-US" b="1" dirty="0"/>
              <a:t>Customizable: </a:t>
            </a:r>
            <a:r>
              <a:rPr lang="en-US" dirty="0"/>
              <a:t>Smart contracts have the ability for modification or we can say customization before being launched to do what the user wants it to do. </a:t>
            </a:r>
          </a:p>
          <a:p>
            <a:pPr lvl="1" fontAlgn="base"/>
            <a:r>
              <a:rPr lang="en-US" b="1" dirty="0"/>
              <a:t>Transparent: </a:t>
            </a:r>
            <a:r>
              <a:rPr lang="en-US" dirty="0"/>
              <a:t>Smart contracts are always stored on a public distributed ledger called blockchain due to which the code is visible to everyone, whether or not they are participants in the smart contract.</a:t>
            </a:r>
          </a:p>
          <a:p>
            <a:pPr lvl="1" fontAlgn="base"/>
            <a:r>
              <a:rPr lang="en-US" b="1" dirty="0"/>
              <a:t>Trustless: </a:t>
            </a:r>
            <a:r>
              <a:rPr lang="en-US" dirty="0"/>
              <a:t>These are not required by third parties to verify the integrity of the process or to check whether the required conditions are met.</a:t>
            </a:r>
          </a:p>
          <a:p>
            <a:pPr lvl="1" fontAlgn="base"/>
            <a:r>
              <a:rPr lang="en-US" b="1" dirty="0"/>
              <a:t>Self-verifying: </a:t>
            </a:r>
            <a:r>
              <a:rPr lang="en-US" dirty="0"/>
              <a:t>These are self-verifying due to automated possibilities.</a:t>
            </a:r>
          </a:p>
          <a:p>
            <a:pPr lvl="1" fontAlgn="base"/>
            <a:r>
              <a:rPr lang="en-US" b="1" dirty="0"/>
              <a:t>Self-enforcing: </a:t>
            </a:r>
            <a:r>
              <a:rPr lang="en-US" dirty="0"/>
              <a:t>These are self-enforcing when the conditions and rules are met at all stages.</a:t>
            </a:r>
          </a:p>
          <a:p>
            <a:endParaRPr lang="en-IN" dirty="0"/>
          </a:p>
        </p:txBody>
      </p:sp>
    </p:spTree>
    <p:extLst>
      <p:ext uri="{BB962C8B-B14F-4D97-AF65-F5344CB8AC3E}">
        <p14:creationId xmlns:p14="http://schemas.microsoft.com/office/powerpoint/2010/main" val="2693411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E798D-D74E-4F7B-9B7A-03724B5C368F}"/>
              </a:ext>
            </a:extLst>
          </p:cNvPr>
          <p:cNvSpPr>
            <a:spLocks noGrp="1"/>
          </p:cNvSpPr>
          <p:nvPr>
            <p:ph type="title"/>
          </p:nvPr>
        </p:nvSpPr>
        <p:spPr/>
        <p:txBody>
          <a:bodyPr/>
          <a:lstStyle/>
          <a:p>
            <a:r>
              <a:rPr lang="en-US" b="1" dirty="0"/>
              <a:t>Applications of Smart Contracts</a:t>
            </a:r>
            <a:endParaRPr lang="en-IN" dirty="0"/>
          </a:p>
        </p:txBody>
      </p:sp>
      <p:sp>
        <p:nvSpPr>
          <p:cNvPr id="3" name="Content Placeholder 2">
            <a:extLst>
              <a:ext uri="{FF2B5EF4-FFF2-40B4-BE49-F238E27FC236}">
                <a16:creationId xmlns:a16="http://schemas.microsoft.com/office/drawing/2014/main" id="{8155A71D-E285-4B45-8B5A-98A4E34F0764}"/>
              </a:ext>
            </a:extLst>
          </p:cNvPr>
          <p:cNvSpPr>
            <a:spLocks noGrp="1"/>
          </p:cNvSpPr>
          <p:nvPr>
            <p:ph idx="1"/>
          </p:nvPr>
        </p:nvSpPr>
        <p:spPr/>
        <p:txBody>
          <a:bodyPr>
            <a:normAutofit fontScale="55000" lnSpcReduction="20000"/>
          </a:bodyPr>
          <a:lstStyle/>
          <a:p>
            <a:pPr fontAlgn="base"/>
            <a:r>
              <a:rPr lang="en-US" b="1" dirty="0"/>
              <a:t>Real Estate:</a:t>
            </a:r>
            <a:r>
              <a:rPr lang="en-US" dirty="0"/>
              <a:t> Reduce money paid to the middleman and distribute between the parties actually involved. For example, a smart contract to transfer ownership of an apartment once a certain amount of resources have been transferred to the seller’s account(or wallet).</a:t>
            </a:r>
          </a:p>
          <a:p>
            <a:pPr fontAlgn="base"/>
            <a:r>
              <a:rPr lang="en-US" b="1" dirty="0"/>
              <a:t>Vehicle ownership: </a:t>
            </a:r>
            <a:r>
              <a:rPr lang="en-US" dirty="0"/>
              <a:t>A smart contract can be deployed in a blockchain that keeps track of vehicle maintenance and ownership. The smart contract can, for example, enforce vehicle maintenance service every six months; failure of which will lead to suspension of driving license.</a:t>
            </a:r>
          </a:p>
          <a:p>
            <a:pPr fontAlgn="base"/>
            <a:r>
              <a:rPr lang="en-US" b="1" dirty="0"/>
              <a:t>Music Industry: </a:t>
            </a:r>
            <a:r>
              <a:rPr lang="en-US" dirty="0"/>
              <a:t>The music industry could record the ownership of music in a blockchain. A smart contract can be embedded in the blockchain and royalties can be credited to the owner’s account when the song is used for commercial purposes. It can also work in resolving ownership disputes.</a:t>
            </a:r>
          </a:p>
          <a:p>
            <a:pPr fontAlgn="base"/>
            <a:r>
              <a:rPr lang="en-US" b="1" dirty="0"/>
              <a:t>Government elections:</a:t>
            </a:r>
            <a:r>
              <a:rPr lang="en-US" dirty="0"/>
              <a:t> Once the votes are logged in the blockchain, it would be very hard to decrypt the voter address and modify the vote leading to more confidence against the ill practices.</a:t>
            </a:r>
          </a:p>
          <a:p>
            <a:pPr fontAlgn="base"/>
            <a:r>
              <a:rPr lang="en-US" b="1" dirty="0"/>
              <a:t>Management: </a:t>
            </a:r>
            <a:r>
              <a:rPr lang="en-US" dirty="0"/>
              <a:t>The blockchain application in management can streamline and automate many decisions that are taken late or deferred. Every decision is transparent and available to any party who has the authority(an application on the private blockchain). For example, a smart contract can be deployed to trigger the supply of raw materials when 10 </a:t>
            </a:r>
            <a:r>
              <a:rPr lang="en-US" dirty="0" err="1"/>
              <a:t>tonnes</a:t>
            </a:r>
            <a:r>
              <a:rPr lang="en-US" dirty="0"/>
              <a:t> of plastic bags are produced.</a:t>
            </a:r>
          </a:p>
          <a:p>
            <a:pPr fontAlgn="base"/>
            <a:r>
              <a:rPr lang="en-US" b="1" dirty="0"/>
              <a:t>Healthcare: </a:t>
            </a:r>
            <a:r>
              <a:rPr lang="en-US" dirty="0"/>
              <a:t>Automating healthcare payment processes using smart contracts can prevent fraud. Every treatment is registered on the ledger and in the end, the smart contract can calculate the sum of all the transactions. The patient can’t be discharged from the hospital until the bill has been paid and can be coded in the smart contract.</a:t>
            </a:r>
          </a:p>
          <a:p>
            <a:endParaRPr lang="en-IN" dirty="0"/>
          </a:p>
        </p:txBody>
      </p:sp>
    </p:spTree>
    <p:extLst>
      <p:ext uri="{BB962C8B-B14F-4D97-AF65-F5344CB8AC3E}">
        <p14:creationId xmlns:p14="http://schemas.microsoft.com/office/powerpoint/2010/main" val="2451227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16B56-EC9F-44C4-95D0-7D4DAB58B0C3}"/>
              </a:ext>
            </a:extLst>
          </p:cNvPr>
          <p:cNvSpPr>
            <a:spLocks noGrp="1"/>
          </p:cNvSpPr>
          <p:nvPr>
            <p:ph type="title"/>
          </p:nvPr>
        </p:nvSpPr>
        <p:spPr/>
        <p:txBody>
          <a:bodyPr/>
          <a:lstStyle/>
          <a:p>
            <a:r>
              <a:rPr lang="en-US" b="1" dirty="0"/>
              <a:t>Advantages of Smart Contracts</a:t>
            </a:r>
            <a:endParaRPr lang="en-IN" dirty="0"/>
          </a:p>
        </p:txBody>
      </p:sp>
      <p:sp>
        <p:nvSpPr>
          <p:cNvPr id="3" name="Content Placeholder 2">
            <a:extLst>
              <a:ext uri="{FF2B5EF4-FFF2-40B4-BE49-F238E27FC236}">
                <a16:creationId xmlns:a16="http://schemas.microsoft.com/office/drawing/2014/main" id="{AF29F329-C03D-4B05-B4D8-1E51EDA1A9D2}"/>
              </a:ext>
            </a:extLst>
          </p:cNvPr>
          <p:cNvSpPr>
            <a:spLocks noGrp="1"/>
          </p:cNvSpPr>
          <p:nvPr>
            <p:ph idx="1"/>
          </p:nvPr>
        </p:nvSpPr>
        <p:spPr/>
        <p:txBody>
          <a:bodyPr>
            <a:normAutofit fontScale="62500" lnSpcReduction="20000"/>
          </a:bodyPr>
          <a:lstStyle/>
          <a:p>
            <a:pPr fontAlgn="base"/>
            <a:r>
              <a:rPr lang="en-US" b="1" dirty="0"/>
              <a:t>Recordkeeping:</a:t>
            </a:r>
            <a:r>
              <a:rPr lang="en-US" dirty="0"/>
              <a:t> All contract transactions are stored in chronological order in the blockchain and can be accessed along with the complete audit trail. However, the parties involved can be secured cryptographically for full privacy.</a:t>
            </a:r>
          </a:p>
          <a:p>
            <a:pPr fontAlgn="base"/>
            <a:r>
              <a:rPr lang="en-US" b="1" dirty="0"/>
              <a:t>Autonomy: </a:t>
            </a:r>
            <a:r>
              <a:rPr lang="en-US" dirty="0"/>
              <a:t>There are direct dealings between parties. Smart contracts remove the need for intermediaries and allow for transparent, direct relationships with customers.</a:t>
            </a:r>
          </a:p>
          <a:p>
            <a:pPr fontAlgn="base"/>
            <a:r>
              <a:rPr lang="en-US" b="1" dirty="0"/>
              <a:t>Reduce fraud: </a:t>
            </a:r>
            <a:r>
              <a:rPr lang="en-US" dirty="0"/>
              <a:t>Fraudulent activity detection and reduction. Smart contracts are stored in the blockchain. Forcefully modifying the blockchain is very difficult as it’s computation-intensive. Also, a violation of the smart contract can be detected by the nodes in the network and such a violation attempt is marked invalid and not stored in the blockchain.</a:t>
            </a:r>
          </a:p>
          <a:p>
            <a:pPr fontAlgn="base"/>
            <a:r>
              <a:rPr lang="en-US" b="1" dirty="0"/>
              <a:t>Fault-tolerance: </a:t>
            </a:r>
            <a:r>
              <a:rPr lang="en-US" dirty="0"/>
              <a:t>Since no single person or entity is in control of the digital assets, one-party domination and situation of one part backing out do not happen as the platform is decentralized and so even if one node detaches itself from the network, the contract remains intact.</a:t>
            </a:r>
          </a:p>
          <a:p>
            <a:pPr fontAlgn="base"/>
            <a:r>
              <a:rPr lang="en-US" b="1" dirty="0"/>
              <a:t>Enhanced trust: </a:t>
            </a:r>
            <a:r>
              <a:rPr lang="en-US" dirty="0"/>
              <a:t>Business agreements are automatically executed and enforced. Plus, these agreements are immutable and therefore unbreakable and undeniable.</a:t>
            </a:r>
          </a:p>
          <a:p>
            <a:pPr fontAlgn="base"/>
            <a:r>
              <a:rPr lang="en-US" b="1" dirty="0"/>
              <a:t>Cost-efficiency: </a:t>
            </a:r>
            <a:r>
              <a:rPr lang="en-US" dirty="0"/>
              <a:t>The application of smart contracts eliminates the need for intermediaries(brokers, lawyers, notaries, witnesses, etc.) leading to reduced costs. Also eliminates paperwork leading to paper saving and money-saving.</a:t>
            </a:r>
          </a:p>
          <a:p>
            <a:endParaRPr lang="en-IN" dirty="0"/>
          </a:p>
        </p:txBody>
      </p:sp>
    </p:spTree>
    <p:extLst>
      <p:ext uri="{BB962C8B-B14F-4D97-AF65-F5344CB8AC3E}">
        <p14:creationId xmlns:p14="http://schemas.microsoft.com/office/powerpoint/2010/main" val="886681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3F162-B038-4374-9DBC-39E9D6E2CB0D}"/>
              </a:ext>
            </a:extLst>
          </p:cNvPr>
          <p:cNvSpPr>
            <a:spLocks noGrp="1"/>
          </p:cNvSpPr>
          <p:nvPr>
            <p:ph type="title"/>
          </p:nvPr>
        </p:nvSpPr>
        <p:spPr/>
        <p:txBody>
          <a:bodyPr/>
          <a:lstStyle/>
          <a:p>
            <a:r>
              <a:rPr lang="en-IN" b="1" dirty="0"/>
              <a:t>Challenges of Smart Contracts</a:t>
            </a:r>
            <a:endParaRPr lang="en-IN" dirty="0"/>
          </a:p>
        </p:txBody>
      </p:sp>
      <p:sp>
        <p:nvSpPr>
          <p:cNvPr id="3" name="Content Placeholder 2">
            <a:extLst>
              <a:ext uri="{FF2B5EF4-FFF2-40B4-BE49-F238E27FC236}">
                <a16:creationId xmlns:a16="http://schemas.microsoft.com/office/drawing/2014/main" id="{DBD4C4A9-5D38-482E-8CE6-1E174DEBEAF5}"/>
              </a:ext>
            </a:extLst>
          </p:cNvPr>
          <p:cNvSpPr>
            <a:spLocks noGrp="1"/>
          </p:cNvSpPr>
          <p:nvPr>
            <p:ph idx="1"/>
          </p:nvPr>
        </p:nvSpPr>
        <p:spPr/>
        <p:txBody>
          <a:bodyPr>
            <a:normAutofit fontScale="92500" lnSpcReduction="10000"/>
          </a:bodyPr>
          <a:lstStyle/>
          <a:p>
            <a:pPr fontAlgn="base"/>
            <a:r>
              <a:rPr lang="en-US" b="1" dirty="0"/>
              <a:t>No regulations:</a:t>
            </a:r>
            <a:r>
              <a:rPr lang="en-US" dirty="0"/>
              <a:t> A lack of international regulations focusing on blockchain technology(and related technology like smart contracts, mining, and use cases like cryptocurrency) makes these technologies difficult to oversee.</a:t>
            </a:r>
          </a:p>
          <a:p>
            <a:pPr fontAlgn="base"/>
            <a:r>
              <a:rPr lang="en-US" b="1" dirty="0"/>
              <a:t>Difficult to implement: </a:t>
            </a:r>
            <a:r>
              <a:rPr lang="en-US" dirty="0"/>
              <a:t>Smart contracts are also complicated to implement because it’s still a relatively new concept and research is still going on to understand the smart contract and its implications fully.</a:t>
            </a:r>
          </a:p>
          <a:p>
            <a:pPr fontAlgn="base"/>
            <a:r>
              <a:rPr lang="en-US" b="1" dirty="0"/>
              <a:t>Immutable: </a:t>
            </a:r>
            <a:r>
              <a:rPr lang="en-US" dirty="0"/>
              <a:t>They are practically immutable. Whenever there is a change that has to be incorporated into the contract, a new contract has to be made and implemented in the blockchain.</a:t>
            </a:r>
          </a:p>
          <a:p>
            <a:pPr fontAlgn="base"/>
            <a:r>
              <a:rPr lang="en-US" b="1" dirty="0"/>
              <a:t>Alignment: </a:t>
            </a:r>
            <a:r>
              <a:rPr lang="en-US" dirty="0"/>
              <a:t>Smart contracts can speed the execution of the process that span multiple parties irrespective of the fact whether the smart contracts are in alignment with all the parties’ intention and understanding.</a:t>
            </a:r>
          </a:p>
          <a:p>
            <a:endParaRPr lang="en-IN" dirty="0"/>
          </a:p>
        </p:txBody>
      </p:sp>
    </p:spTree>
    <p:extLst>
      <p:ext uri="{BB962C8B-B14F-4D97-AF65-F5344CB8AC3E}">
        <p14:creationId xmlns:p14="http://schemas.microsoft.com/office/powerpoint/2010/main" val="1985772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8002B-18F0-434A-80AF-0930FF1F7F81}"/>
              </a:ext>
            </a:extLst>
          </p:cNvPr>
          <p:cNvSpPr>
            <a:spLocks noGrp="1"/>
          </p:cNvSpPr>
          <p:nvPr>
            <p:ph type="title"/>
          </p:nvPr>
        </p:nvSpPr>
        <p:spPr/>
        <p:txBody>
          <a:bodyPr/>
          <a:lstStyle/>
          <a:p>
            <a:r>
              <a:rPr lang="en-IN" dirty="0"/>
              <a:t>Example #1 - Constructor</a:t>
            </a:r>
          </a:p>
        </p:txBody>
      </p:sp>
      <p:sp>
        <p:nvSpPr>
          <p:cNvPr id="4" name="Rectangle 2">
            <a:extLst>
              <a:ext uri="{FF2B5EF4-FFF2-40B4-BE49-F238E27FC236}">
                <a16:creationId xmlns:a16="http://schemas.microsoft.com/office/drawing/2014/main" id="{0CB40A4C-5456-452F-9E2E-24E3D871CB45}"/>
              </a:ext>
            </a:extLst>
          </p:cNvPr>
          <p:cNvSpPr>
            <a:spLocks noGrp="1" noChangeArrowheads="1"/>
          </p:cNvSpPr>
          <p:nvPr>
            <p:ph idx="1"/>
          </p:nvPr>
        </p:nvSpPr>
        <p:spPr bwMode="auto">
          <a:xfrm>
            <a:off x="838200" y="1969968"/>
            <a:ext cx="3287760"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8200"/>
                </a:solidFill>
                <a:effectLst/>
                <a:latin typeface="Consolas" panose="020B0609020204030204" pitchFamily="49" charset="0"/>
              </a:rPr>
              <a:t>// Solidity program to demonstrate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8200"/>
                </a:solidFill>
                <a:effectLst/>
                <a:latin typeface="Consolas" panose="020B0609020204030204" pitchFamily="49" charset="0"/>
              </a:rPr>
              <a:t>// creating a constructor</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nsolas" panose="020B0609020204030204" pitchFamily="49" charset="0"/>
              </a:rPr>
              <a:t>pragma solidity ^0.5.0;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8200"/>
                </a:solidFill>
                <a:effectLst/>
                <a:latin typeface="Consolas" panose="020B0609020204030204" pitchFamily="49" charset="0"/>
              </a:rPr>
              <a:t>// Creating a contract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808080"/>
                </a:solidFill>
                <a:effectLst/>
                <a:latin typeface="Consolas" panose="020B0609020204030204" pitchFamily="49" charset="0"/>
              </a:rPr>
              <a:t>contract</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constructorExample</a:t>
            </a:r>
            <a:r>
              <a:rPr kumimoji="0" lang="en-US" altLang="en-US" sz="1100" b="0" i="0" u="none" strike="noStrike" cap="none" normalizeH="0" baseline="0" dirty="0">
                <a:ln>
                  <a:noFill/>
                </a:ln>
                <a:solidFill>
                  <a:srgbClr val="000000"/>
                </a:solidFill>
                <a:effectLst/>
                <a:latin typeface="Consolas" panose="020B0609020204030204" pitchFamily="49" charset="0"/>
              </a:rPr>
              <a:t> {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8200"/>
                </a:solidFill>
                <a:effectLst/>
                <a:latin typeface="Consolas" panose="020B0609020204030204" pitchFamily="49" charset="0"/>
              </a:rPr>
              <a:t>// Declaring state variable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string str;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8200"/>
                </a:solidFill>
                <a:effectLst/>
                <a:latin typeface="Consolas" panose="020B0609020204030204" pitchFamily="49" charset="0"/>
              </a:rPr>
              <a:t>// Creating a constructor</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8200"/>
                </a:solidFill>
                <a:effectLst/>
                <a:latin typeface="Consolas" panose="020B0609020204030204" pitchFamily="49" charset="0"/>
              </a:rPr>
              <a:t>// to set value of 'str'</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constructor() </a:t>
            </a:r>
            <a:r>
              <a:rPr kumimoji="0" lang="en-US" altLang="en-US" sz="1100" b="1" i="0" u="none" strike="noStrike" cap="none" normalizeH="0" baseline="0" dirty="0">
                <a:ln>
                  <a:noFill/>
                </a:ln>
                <a:solidFill>
                  <a:srgbClr val="006699"/>
                </a:solidFill>
                <a:effectLst/>
                <a:latin typeface="Consolas" panose="020B0609020204030204" pitchFamily="49" charset="0"/>
              </a:rPr>
              <a:t>public</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str = </a:t>
            </a:r>
            <a:r>
              <a:rPr kumimoji="0" lang="en-US" altLang="en-US" sz="1100" b="0" i="0" u="none" strike="noStrike" cap="none" normalizeH="0" baseline="0" dirty="0">
                <a:ln>
                  <a:noFill/>
                </a:ln>
                <a:solidFill>
                  <a:srgbClr val="0000FF"/>
                </a:solidFill>
                <a:effectLst/>
                <a:latin typeface="Consolas" panose="020B0609020204030204" pitchFamily="49" charset="0"/>
              </a:rPr>
              <a:t>“SVNIT"</a:t>
            </a:r>
            <a:r>
              <a:rPr kumimoji="0" lang="en-US" altLang="en-US" sz="1100" b="0" i="0" u="none" strike="noStrike" cap="none" normalizeH="0" baseline="0" dirty="0">
                <a:ln>
                  <a:noFill/>
                </a:ln>
                <a:solidFill>
                  <a:srgbClr val="000000"/>
                </a:solidFill>
                <a:effectLst/>
                <a:latin typeface="Consolas" panose="020B0609020204030204" pitchFamily="49"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8200"/>
                </a:solidFill>
                <a:effectLst/>
                <a:latin typeface="Consolas" panose="020B0609020204030204" pitchFamily="49" charset="0"/>
              </a:rPr>
              <a:t>// Defining function to</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8200"/>
                </a:solidFill>
                <a:effectLst/>
                <a:latin typeface="Consolas" panose="020B0609020204030204" pitchFamily="49" charset="0"/>
              </a:rPr>
              <a:t>// return the value of 'str'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function </a:t>
            </a:r>
            <a:r>
              <a:rPr kumimoji="0" lang="en-US" altLang="en-US" sz="1100" b="0" i="0" u="none" strike="noStrike" cap="none" normalizeH="0" baseline="0" dirty="0" err="1">
                <a:ln>
                  <a:noFill/>
                </a:ln>
                <a:solidFill>
                  <a:srgbClr val="000000"/>
                </a:solidFill>
                <a:effectLst/>
                <a:latin typeface="Consolas" panose="020B0609020204030204" pitchFamily="49" charset="0"/>
              </a:rPr>
              <a:t>getValue</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public</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view returns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string memory) {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return</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str;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020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93FF1-568C-468C-AA2C-D21FBCD0C339}"/>
              </a:ext>
            </a:extLst>
          </p:cNvPr>
          <p:cNvSpPr>
            <a:spLocks noGrp="1"/>
          </p:cNvSpPr>
          <p:nvPr>
            <p:ph type="title"/>
          </p:nvPr>
        </p:nvSpPr>
        <p:spPr/>
        <p:txBody>
          <a:bodyPr/>
          <a:lstStyle/>
          <a:p>
            <a:r>
              <a:rPr lang="en-US" b="1" dirty="0"/>
              <a:t>Solidity – View and Pure Functions</a:t>
            </a:r>
            <a:endParaRPr lang="en-IN" dirty="0"/>
          </a:p>
        </p:txBody>
      </p:sp>
      <p:sp>
        <p:nvSpPr>
          <p:cNvPr id="3" name="Content Placeholder 2">
            <a:extLst>
              <a:ext uri="{FF2B5EF4-FFF2-40B4-BE49-F238E27FC236}">
                <a16:creationId xmlns:a16="http://schemas.microsoft.com/office/drawing/2014/main" id="{7D6ECA8B-B620-4B45-9CE1-D0902AC98765}"/>
              </a:ext>
            </a:extLst>
          </p:cNvPr>
          <p:cNvSpPr>
            <a:spLocks noGrp="1"/>
          </p:cNvSpPr>
          <p:nvPr>
            <p:ph idx="1"/>
          </p:nvPr>
        </p:nvSpPr>
        <p:spPr/>
        <p:txBody>
          <a:bodyPr/>
          <a:lstStyle/>
          <a:p>
            <a:r>
              <a:rPr lang="en-US" dirty="0"/>
              <a:t>The </a:t>
            </a:r>
            <a:r>
              <a:rPr lang="en-US" b="1" dirty="0"/>
              <a:t>view functions</a:t>
            </a:r>
            <a:r>
              <a:rPr lang="en-US" dirty="0"/>
              <a:t> are read-only function, which ensures that state variables cannot be modified after calling them. If the statements which modify state variables, emitting events, creating other contracts, using </a:t>
            </a:r>
            <a:r>
              <a:rPr lang="en-US" b="1" dirty="0" err="1"/>
              <a:t>selfdestruct</a:t>
            </a:r>
            <a:r>
              <a:rPr lang="en-US" dirty="0"/>
              <a:t> method, transferring ethers via calls, Calling a function which is not ‘view or pure’, using low-level calls, </a:t>
            </a:r>
            <a:r>
              <a:rPr lang="en-US" dirty="0" err="1"/>
              <a:t>etc</a:t>
            </a:r>
            <a:r>
              <a:rPr lang="en-US" dirty="0"/>
              <a:t> are present in view functions then the compiler throw a warning in such cases. By default, a get method is view function.</a:t>
            </a:r>
            <a:endParaRPr lang="en-IN" dirty="0"/>
          </a:p>
        </p:txBody>
      </p:sp>
    </p:spTree>
    <p:extLst>
      <p:ext uri="{BB962C8B-B14F-4D97-AF65-F5344CB8AC3E}">
        <p14:creationId xmlns:p14="http://schemas.microsoft.com/office/powerpoint/2010/main" val="3470298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B9BF1-2F46-447D-8A78-98D8160AB465}"/>
              </a:ext>
            </a:extLst>
          </p:cNvPr>
          <p:cNvSpPr>
            <a:spLocks noGrp="1"/>
          </p:cNvSpPr>
          <p:nvPr>
            <p:ph type="title"/>
          </p:nvPr>
        </p:nvSpPr>
        <p:spPr/>
        <p:txBody>
          <a:bodyPr/>
          <a:lstStyle/>
          <a:p>
            <a:r>
              <a:rPr lang="en-IN" dirty="0"/>
              <a:t>Example #2-View function</a:t>
            </a:r>
          </a:p>
        </p:txBody>
      </p:sp>
      <p:sp>
        <p:nvSpPr>
          <p:cNvPr id="4" name="Rectangle 2">
            <a:extLst>
              <a:ext uri="{FF2B5EF4-FFF2-40B4-BE49-F238E27FC236}">
                <a16:creationId xmlns:a16="http://schemas.microsoft.com/office/drawing/2014/main" id="{8D7E0692-86E8-4038-ACE1-FFCBCCDA0DB9}"/>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8200"/>
                </a:solidFill>
                <a:effectLst/>
                <a:latin typeface="Consolas" panose="020B0609020204030204" pitchFamily="49" charset="0"/>
              </a:rPr>
              <a:t>// Solidity program to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8200"/>
                </a:solidFill>
                <a:effectLst/>
                <a:latin typeface="Consolas" panose="020B0609020204030204" pitchFamily="49" charset="0"/>
              </a:rPr>
              <a:t>// demonstrate view</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8200"/>
                </a:solidFill>
                <a:effectLst/>
                <a:latin typeface="Consolas" panose="020B0609020204030204" pitchFamily="49" charset="0"/>
              </a:rPr>
              <a:t>// functions</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Consolas" panose="020B0609020204030204" pitchFamily="49" charset="0"/>
              </a:rPr>
              <a:t>pragma solidity ^0.5.0;</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800" b="0" i="0" u="none" strike="noStrike" cap="none" normalizeH="0" baseline="0">
                <a:ln>
                  <a:noFill/>
                </a:ln>
                <a:solidFill>
                  <a:srgbClr val="273239"/>
                </a:solidFill>
                <a:effectLst/>
                <a:latin typeface="Consolas" panose="020B0609020204030204" pitchFamily="49"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8200"/>
                </a:solidFill>
                <a:effectLst/>
                <a:latin typeface="Consolas" panose="020B0609020204030204" pitchFamily="49" charset="0"/>
              </a:rPr>
              <a:t>// Defining a contract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808080"/>
                </a:solidFill>
                <a:effectLst/>
                <a:latin typeface="Consolas" panose="020B0609020204030204" pitchFamily="49" charset="0"/>
              </a:rPr>
              <a:t>contract</a:t>
            </a:r>
            <a:r>
              <a:rPr kumimoji="0" lang="en-US" altLang="en-US" sz="8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0000"/>
                </a:solidFill>
                <a:effectLst/>
                <a:latin typeface="Consolas" panose="020B0609020204030204" pitchFamily="49" charset="0"/>
              </a:rPr>
              <a:t>Test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800" b="0" i="0" u="none" strike="noStrike" cap="none" normalizeH="0" baseline="0">
                <a:ln>
                  <a:noFill/>
                </a:ln>
                <a:solidFill>
                  <a:srgbClr val="273239"/>
                </a:solidFill>
                <a:effectLst/>
                <a:latin typeface="Consolas" panose="020B0609020204030204" pitchFamily="49"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8200"/>
                </a:solidFill>
                <a:effectLst/>
                <a:latin typeface="Consolas" panose="020B0609020204030204" pitchFamily="49" charset="0"/>
              </a:rPr>
              <a:t>// Declaring state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8200"/>
                </a:solidFill>
                <a:effectLst/>
                <a:latin typeface="Consolas" panose="020B0609020204030204" pitchFamily="49" charset="0"/>
              </a:rPr>
              <a:t>// variables</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0000"/>
                </a:solidFill>
                <a:effectLst/>
                <a:latin typeface="Consolas" panose="020B0609020204030204" pitchFamily="49" charset="0"/>
              </a:rPr>
              <a:t>uint num1 = 2;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0000"/>
                </a:solidFill>
                <a:effectLst/>
                <a:latin typeface="Consolas" panose="020B0609020204030204" pitchFamily="49" charset="0"/>
              </a:rPr>
              <a:t>uint num2 = 4;</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800" b="0" i="0" u="none" strike="noStrike" cap="none" normalizeH="0" baseline="0">
                <a:ln>
                  <a:noFill/>
                </a:ln>
                <a:solidFill>
                  <a:srgbClr val="273239"/>
                </a:solidFill>
                <a:effectLst/>
                <a:latin typeface="Consolas" panose="020B0609020204030204" pitchFamily="49"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8200"/>
                </a:solidFill>
                <a:effectLst/>
                <a:latin typeface="Consolas" panose="020B0609020204030204" pitchFamily="49" charset="0"/>
              </a:rPr>
              <a:t>// Defining view function to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8200"/>
                </a:solidFill>
                <a:effectLst/>
                <a:latin typeface="Consolas" panose="020B0609020204030204" pitchFamily="49" charset="0"/>
              </a:rPr>
              <a:t>// calculate product and sum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8200"/>
                </a:solidFill>
                <a:effectLst/>
                <a:latin typeface="Consolas" panose="020B0609020204030204" pitchFamily="49" charset="0"/>
              </a:rPr>
              <a:t>// of 2 numbers</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0000"/>
                </a:solidFill>
                <a:effectLst/>
                <a:latin typeface="Consolas" panose="020B0609020204030204" pitchFamily="49" charset="0"/>
              </a:rPr>
              <a:t>function getResult(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0000"/>
                </a:solidFill>
                <a:effectLst/>
                <a:latin typeface="Consolas" panose="020B0609020204030204" pitchFamily="49" charset="0"/>
              </a:rPr>
              <a:t>) </a:t>
            </a:r>
            <a:r>
              <a:rPr kumimoji="0" lang="en-US" altLang="en-US" sz="1100" b="1" i="0" u="none" strike="noStrike" cap="none" normalizeH="0" baseline="0">
                <a:ln>
                  <a:noFill/>
                </a:ln>
                <a:solidFill>
                  <a:srgbClr val="006699"/>
                </a:solidFill>
                <a:effectLst/>
                <a:latin typeface="Consolas" panose="020B0609020204030204" pitchFamily="49" charset="0"/>
              </a:rPr>
              <a:t>public</a:t>
            </a:r>
            <a:r>
              <a:rPr kumimoji="0" lang="en-US" altLang="en-US" sz="8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0000"/>
                </a:solidFill>
                <a:effectLst/>
                <a:latin typeface="Consolas" panose="020B0609020204030204" pitchFamily="49" charset="0"/>
              </a:rPr>
              <a:t>view returns(</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0000"/>
                </a:solidFill>
                <a:effectLst/>
                <a:latin typeface="Consolas" panose="020B0609020204030204" pitchFamily="49" charset="0"/>
              </a:rPr>
              <a:t>uint product, uint sum){</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0000"/>
                </a:solidFill>
                <a:effectLst/>
                <a:latin typeface="Consolas" panose="020B0609020204030204" pitchFamily="49" charset="0"/>
              </a:rPr>
              <a:t>uint num1 = 10;</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0000"/>
                </a:solidFill>
                <a:effectLst/>
                <a:latin typeface="Consolas" panose="020B0609020204030204" pitchFamily="49" charset="0"/>
              </a:rPr>
              <a:t>uint num2 = 16;</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0000"/>
                </a:solidFill>
                <a:effectLst/>
                <a:latin typeface="Consolas" panose="020B0609020204030204" pitchFamily="49" charset="0"/>
              </a:rPr>
              <a:t>product = num1 * num2;</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0000"/>
                </a:solidFill>
                <a:effectLst/>
                <a:latin typeface="Consolas" panose="020B0609020204030204" pitchFamily="49" charset="0"/>
              </a:rPr>
              <a:t>sum = num1 + num2;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0000"/>
                </a:solidFill>
                <a:effectLst/>
                <a:latin typeface="Consolas" panose="020B0609020204030204" pitchFamily="49" charset="0"/>
              </a:rPr>
              <a: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Consolas" panose="020B0609020204030204" pitchFamily="49"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12410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F54D1-04C8-4414-B69B-383DC37FA47F}"/>
              </a:ext>
            </a:extLst>
          </p:cNvPr>
          <p:cNvSpPr>
            <a:spLocks noGrp="1"/>
          </p:cNvSpPr>
          <p:nvPr>
            <p:ph type="title"/>
          </p:nvPr>
        </p:nvSpPr>
        <p:spPr/>
        <p:txBody>
          <a:bodyPr/>
          <a:lstStyle/>
          <a:p>
            <a:r>
              <a:rPr lang="en-IN" dirty="0"/>
              <a:t>Smart Contracts</a:t>
            </a:r>
          </a:p>
        </p:txBody>
      </p:sp>
      <p:sp>
        <p:nvSpPr>
          <p:cNvPr id="3" name="Content Placeholder 2">
            <a:extLst>
              <a:ext uri="{FF2B5EF4-FFF2-40B4-BE49-F238E27FC236}">
                <a16:creationId xmlns:a16="http://schemas.microsoft.com/office/drawing/2014/main" id="{77063921-D8D8-4E5A-AE2B-D071E4785BFB}"/>
              </a:ext>
            </a:extLst>
          </p:cNvPr>
          <p:cNvSpPr>
            <a:spLocks noGrp="1"/>
          </p:cNvSpPr>
          <p:nvPr>
            <p:ph idx="1"/>
          </p:nvPr>
        </p:nvSpPr>
        <p:spPr/>
        <p:txBody>
          <a:bodyPr>
            <a:normAutofit fontScale="92500" lnSpcReduction="20000"/>
          </a:bodyPr>
          <a:lstStyle/>
          <a:p>
            <a:r>
              <a:rPr lang="en-US" dirty="0"/>
              <a:t>Smart contracts are blocks of code that reside on the blockchain.</a:t>
            </a:r>
          </a:p>
          <a:p>
            <a:r>
              <a:rPr lang="en-US" dirty="0"/>
              <a:t>It is like an Ethereum account but there is a critical difference between an external account and a smart contract. </a:t>
            </a:r>
          </a:p>
          <a:p>
            <a:r>
              <a:rPr lang="en-US" dirty="0"/>
              <a:t>Unlike a smart contract, an external account can connect to multiple Ethereum networks (</a:t>
            </a:r>
            <a:r>
              <a:rPr lang="en-US" dirty="0" err="1"/>
              <a:t>Goerli</a:t>
            </a:r>
            <a:r>
              <a:rPr lang="en-US" dirty="0"/>
              <a:t> </a:t>
            </a:r>
            <a:r>
              <a:rPr lang="en-US" dirty="0" err="1"/>
              <a:t>testnet</a:t>
            </a:r>
            <a:r>
              <a:rPr lang="en-US" dirty="0"/>
              <a:t>, </a:t>
            </a:r>
            <a:r>
              <a:rPr lang="en-US" dirty="0" err="1"/>
              <a:t>mainnet</a:t>
            </a:r>
            <a:r>
              <a:rPr lang="en-US" dirty="0"/>
              <a:t>, etc.) whereas a smart contract is only specific to one individual network (the network it is deployed on). </a:t>
            </a:r>
          </a:p>
          <a:p>
            <a:r>
              <a:rPr lang="en-US" dirty="0"/>
              <a:t>When a smart contract is deployed, it creates an instance (contract account) on the network. </a:t>
            </a:r>
          </a:p>
          <a:p>
            <a:r>
              <a:rPr lang="en-US" dirty="0"/>
              <a:t>One can create multiple instances of a smart contract on the network or multiple networks. </a:t>
            </a:r>
          </a:p>
          <a:p>
            <a:r>
              <a:rPr lang="en-US" dirty="0"/>
              <a:t>Deployment of a smart contract is done by sending a transaction to the network with bytecode.</a:t>
            </a:r>
            <a:endParaRPr lang="en-IN" dirty="0"/>
          </a:p>
        </p:txBody>
      </p:sp>
    </p:spTree>
    <p:extLst>
      <p:ext uri="{BB962C8B-B14F-4D97-AF65-F5344CB8AC3E}">
        <p14:creationId xmlns:p14="http://schemas.microsoft.com/office/powerpoint/2010/main" val="38161862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A3877-D22D-49F8-A979-46FBA8D417AD}"/>
              </a:ext>
            </a:extLst>
          </p:cNvPr>
          <p:cNvSpPr>
            <a:spLocks noGrp="1"/>
          </p:cNvSpPr>
          <p:nvPr>
            <p:ph type="title"/>
          </p:nvPr>
        </p:nvSpPr>
        <p:spPr/>
        <p:txBody>
          <a:bodyPr>
            <a:normAutofit fontScale="90000"/>
          </a:bodyPr>
          <a:lstStyle/>
          <a:p>
            <a:r>
              <a:rPr lang="en-US" b="1" dirty="0"/>
              <a:t>Example #3 Smart Contract that Returns Address and Balance of Owner using Solidity</a:t>
            </a:r>
            <a:br>
              <a:rPr lang="en-US" b="1" dirty="0"/>
            </a:br>
            <a:endParaRPr lang="en-IN" dirty="0"/>
          </a:p>
        </p:txBody>
      </p:sp>
      <p:sp>
        <p:nvSpPr>
          <p:cNvPr id="4" name="Rectangle 2">
            <a:extLst>
              <a:ext uri="{FF2B5EF4-FFF2-40B4-BE49-F238E27FC236}">
                <a16:creationId xmlns:a16="http://schemas.microsoft.com/office/drawing/2014/main" id="{E85C57E3-0CAE-4608-8836-2F3E3BA6EA15}"/>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8200"/>
                </a:solidFill>
                <a:effectLst/>
                <a:latin typeface="Consolas" panose="020B0609020204030204" pitchFamily="49" charset="0"/>
              </a:rPr>
              <a:t>// Solidity program to</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8200"/>
                </a:solidFill>
                <a:effectLst/>
                <a:latin typeface="Consolas" panose="020B0609020204030204" pitchFamily="49" charset="0"/>
              </a:rPr>
              <a:t>// retrieve address and</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8200"/>
                </a:solidFill>
                <a:effectLst/>
                <a:latin typeface="Consolas" panose="020B0609020204030204" pitchFamily="49" charset="0"/>
              </a:rPr>
              <a:t>// balance of owner</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nsolas" panose="020B0609020204030204" pitchFamily="49" charset="0"/>
              </a:rPr>
              <a:t>pragma solidity ^0.6.8;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8200"/>
                </a:solidFill>
                <a:effectLst/>
                <a:latin typeface="Consolas" panose="020B0609020204030204" pitchFamily="49" charset="0"/>
              </a:rPr>
              <a:t>// Creating a contract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808080"/>
                </a:solidFill>
                <a:effectLst/>
                <a:latin typeface="Consolas" panose="020B0609020204030204" pitchFamily="49" charset="0"/>
              </a:rPr>
              <a:t>contract</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MyContract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8200"/>
                </a:solidFill>
                <a:effectLst/>
                <a:latin typeface="Consolas" panose="020B0609020204030204" pitchFamily="49" charset="0"/>
              </a:rPr>
              <a:t>// Private state variable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address </a:t>
            </a:r>
            <a:r>
              <a:rPr kumimoji="0" lang="en-US" altLang="en-US" sz="1100" b="1" i="0" u="none" strike="noStrike" cap="none" normalizeH="0" baseline="0" dirty="0">
                <a:ln>
                  <a:noFill/>
                </a:ln>
                <a:solidFill>
                  <a:srgbClr val="006699"/>
                </a:solidFill>
                <a:effectLst/>
                <a:latin typeface="Consolas" panose="020B0609020204030204" pitchFamily="49" charset="0"/>
              </a:rPr>
              <a:t>private</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owner;</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8200"/>
                </a:solidFill>
                <a:effectLst/>
                <a:latin typeface="Consolas" panose="020B0609020204030204" pitchFamily="49" charset="0"/>
              </a:rPr>
              <a:t>// Defining a constructor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constructor() </a:t>
            </a:r>
            <a:r>
              <a:rPr kumimoji="0" lang="en-US" altLang="en-US" sz="1100" b="1" i="0" u="none" strike="noStrike" cap="none" normalizeH="0" baseline="0" dirty="0">
                <a:ln>
                  <a:noFill/>
                </a:ln>
                <a:solidFill>
                  <a:srgbClr val="006699"/>
                </a:solidFill>
                <a:effectLst/>
                <a:latin typeface="Consolas" panose="020B0609020204030204" pitchFamily="49" charset="0"/>
              </a:rPr>
              <a:t>public</a:t>
            </a:r>
            <a:r>
              <a:rPr kumimoji="0" lang="en-US" altLang="en-US" sz="1100" b="0" i="0" u="none" strike="noStrike" cap="none" normalizeH="0" baseline="0" dirty="0">
                <a:ln>
                  <a:noFill/>
                </a:ln>
                <a:solidFill>
                  <a:srgbClr val="000000"/>
                </a:solidFill>
                <a:effectLst/>
                <a:latin typeface="Consolas" panose="020B0609020204030204" pitchFamily="49"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owner=</a:t>
            </a:r>
            <a:r>
              <a:rPr kumimoji="0" lang="en-US" altLang="en-US" sz="1100" b="0" i="0" u="none" strike="noStrike" cap="none" normalizeH="0" baseline="0" dirty="0" err="1">
                <a:ln>
                  <a:noFill/>
                </a:ln>
                <a:solidFill>
                  <a:srgbClr val="000000"/>
                </a:solidFill>
                <a:effectLst/>
                <a:latin typeface="Consolas" panose="020B0609020204030204" pitchFamily="49" charset="0"/>
              </a:rPr>
              <a:t>msg.sender</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8200"/>
                </a:solidFill>
                <a:effectLst/>
                <a:latin typeface="Consolas" panose="020B0609020204030204" pitchFamily="49" charset="0"/>
              </a:rPr>
              <a:t>// Function to get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8200"/>
                </a:solidFill>
                <a:effectLst/>
                <a:latin typeface="Consolas" panose="020B0609020204030204" pitchFamily="49" charset="0"/>
              </a:rPr>
              <a:t>// address of owner</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function </a:t>
            </a:r>
            <a:r>
              <a:rPr kumimoji="0" lang="en-US" altLang="en-US" sz="1100" b="0" i="0" u="none" strike="noStrike" cap="none" normalizeH="0" baseline="0" dirty="0" err="1">
                <a:ln>
                  <a:noFill/>
                </a:ln>
                <a:solidFill>
                  <a:srgbClr val="000000"/>
                </a:solidFill>
                <a:effectLst/>
                <a:latin typeface="Consolas" panose="020B0609020204030204" pitchFamily="49" charset="0"/>
              </a:rPr>
              <a:t>getOwner</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public</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view returns (address) {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return</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owner;</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8200"/>
                </a:solidFill>
                <a:effectLst/>
                <a:latin typeface="Consolas" panose="020B0609020204030204" pitchFamily="49" charset="0"/>
              </a:rPr>
              <a:t>// Function to return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8200"/>
                </a:solidFill>
                <a:effectLst/>
                <a:latin typeface="Consolas" panose="020B0609020204030204" pitchFamily="49" charset="0"/>
              </a:rPr>
              <a:t>// current balance of owner</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function </a:t>
            </a:r>
            <a:r>
              <a:rPr kumimoji="0" lang="en-US" altLang="en-US" sz="1100" b="0" i="0" u="none" strike="noStrike" cap="none" normalizeH="0" baseline="0" dirty="0" err="1">
                <a:ln>
                  <a:noFill/>
                </a:ln>
                <a:solidFill>
                  <a:srgbClr val="000000"/>
                </a:solidFill>
                <a:effectLst/>
                <a:latin typeface="Consolas" panose="020B0609020204030204" pitchFamily="49" charset="0"/>
              </a:rPr>
              <a:t>getBalance</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public</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view returns(uint256){</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return</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owner.balance</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47873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8830F-AF78-447A-BE0C-897E6DA98E48}"/>
              </a:ext>
            </a:extLst>
          </p:cNvPr>
          <p:cNvSpPr>
            <a:spLocks noGrp="1"/>
          </p:cNvSpPr>
          <p:nvPr>
            <p:ph type="title"/>
          </p:nvPr>
        </p:nvSpPr>
        <p:spPr/>
        <p:txBody>
          <a:bodyPr/>
          <a:lstStyle/>
          <a:p>
            <a:r>
              <a:rPr lang="en-IN" b="1" dirty="0"/>
              <a:t>Escrow Smart Contract</a:t>
            </a:r>
            <a:endParaRPr lang="en-IN" dirty="0"/>
          </a:p>
        </p:txBody>
      </p:sp>
      <p:sp>
        <p:nvSpPr>
          <p:cNvPr id="3" name="Content Placeholder 2">
            <a:extLst>
              <a:ext uri="{FF2B5EF4-FFF2-40B4-BE49-F238E27FC236}">
                <a16:creationId xmlns:a16="http://schemas.microsoft.com/office/drawing/2014/main" id="{3DD993AE-EC98-441C-AF2B-42A35583D73C}"/>
              </a:ext>
            </a:extLst>
          </p:cNvPr>
          <p:cNvSpPr>
            <a:spLocks noGrp="1"/>
          </p:cNvSpPr>
          <p:nvPr>
            <p:ph idx="1"/>
          </p:nvPr>
        </p:nvSpPr>
        <p:spPr/>
        <p:txBody>
          <a:bodyPr/>
          <a:lstStyle/>
          <a:p>
            <a:r>
              <a:rPr lang="en-US" dirty="0"/>
              <a:t>Escrow is the third party which holds the asset(asset can be money, bond, stocks) on the presence of two parties. Escrow will release the fund when certain conditions are met.</a:t>
            </a:r>
            <a:br>
              <a:rPr lang="en-US" dirty="0"/>
            </a:br>
            <a:r>
              <a:rPr lang="en-US" dirty="0"/>
              <a:t>For Example, “A” is a seller and wants to sell his car, “B” is a buyer who wants to buy “A”‘s car so they will contact Escrow “C”(an arbiter) which hold the asset until “B” receives the car. When this condition will be met, Escrow will release the fund to “A”. This solves the issue of trust and prevents any discrepancy.</a:t>
            </a:r>
            <a:endParaRPr lang="en-IN" dirty="0"/>
          </a:p>
        </p:txBody>
      </p:sp>
    </p:spTree>
    <p:extLst>
      <p:ext uri="{BB962C8B-B14F-4D97-AF65-F5344CB8AC3E}">
        <p14:creationId xmlns:p14="http://schemas.microsoft.com/office/powerpoint/2010/main" val="5545809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DFF88-246A-45B4-8221-B6A7CF3FB860}"/>
              </a:ext>
            </a:extLst>
          </p:cNvPr>
          <p:cNvSpPr>
            <a:spLocks noGrp="1"/>
          </p:cNvSpPr>
          <p:nvPr>
            <p:ph type="title"/>
          </p:nvPr>
        </p:nvSpPr>
        <p:spPr/>
        <p:txBody>
          <a:bodyPr/>
          <a:lstStyle/>
          <a:p>
            <a:r>
              <a:rPr lang="en-IN" dirty="0"/>
              <a:t>Example #4 </a:t>
            </a:r>
            <a:r>
              <a:rPr lang="en-IN" b="1" dirty="0"/>
              <a:t>Escrow Smart Contract</a:t>
            </a:r>
            <a:endParaRPr lang="en-IN" dirty="0"/>
          </a:p>
        </p:txBody>
      </p:sp>
      <p:sp>
        <p:nvSpPr>
          <p:cNvPr id="4" name="Rectangle 2">
            <a:extLst>
              <a:ext uri="{FF2B5EF4-FFF2-40B4-BE49-F238E27FC236}">
                <a16:creationId xmlns:a16="http://schemas.microsoft.com/office/drawing/2014/main" id="{5AB04F66-1208-4C15-B6E1-7945A4D70AF8}"/>
              </a:ext>
            </a:extLst>
          </p:cNvPr>
          <p:cNvSpPr>
            <a:spLocks noGrp="1" noChangeArrowheads="1"/>
          </p:cNvSpPr>
          <p:nvPr>
            <p:ph idx="1"/>
          </p:nvPr>
        </p:nvSpPr>
        <p:spPr bwMode="auto">
          <a:xfrm>
            <a:off x="838200" y="3876644"/>
            <a:ext cx="2962349" cy="249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IN" sz="1800" dirty="0"/>
              <a:t>Look into the additional file</a:t>
            </a:r>
          </a:p>
        </p:txBody>
      </p:sp>
    </p:spTree>
    <p:extLst>
      <p:ext uri="{BB962C8B-B14F-4D97-AF65-F5344CB8AC3E}">
        <p14:creationId xmlns:p14="http://schemas.microsoft.com/office/powerpoint/2010/main" val="18374984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9BBB8-2E27-4D32-81B8-47FA02D67FED}"/>
              </a:ext>
            </a:extLst>
          </p:cNvPr>
          <p:cNvSpPr>
            <a:spLocks noGrp="1"/>
          </p:cNvSpPr>
          <p:nvPr>
            <p:ph type="title"/>
          </p:nvPr>
        </p:nvSpPr>
        <p:spPr/>
        <p:txBody>
          <a:bodyPr/>
          <a:lstStyle/>
          <a:p>
            <a:r>
              <a:rPr lang="en-IN" b="1" dirty="0"/>
              <a:t>Solidity – Fall Back Function</a:t>
            </a:r>
            <a:endParaRPr lang="en-IN" dirty="0"/>
          </a:p>
        </p:txBody>
      </p:sp>
      <p:sp>
        <p:nvSpPr>
          <p:cNvPr id="3" name="Content Placeholder 2">
            <a:extLst>
              <a:ext uri="{FF2B5EF4-FFF2-40B4-BE49-F238E27FC236}">
                <a16:creationId xmlns:a16="http://schemas.microsoft.com/office/drawing/2014/main" id="{B6C4C0FE-E8BB-46D5-B2EF-DC33D7A9D949}"/>
              </a:ext>
            </a:extLst>
          </p:cNvPr>
          <p:cNvSpPr>
            <a:spLocks noGrp="1"/>
          </p:cNvSpPr>
          <p:nvPr>
            <p:ph idx="1"/>
          </p:nvPr>
        </p:nvSpPr>
        <p:spPr/>
        <p:txBody>
          <a:bodyPr/>
          <a:lstStyle/>
          <a:p>
            <a:r>
              <a:rPr lang="en-US" dirty="0"/>
              <a:t>The solidity fallback function is executed if none of the other functions match the function identifier or no data was provided with the function call. Only one unnamed function can be assigned to a contract and it is executed whenever the contract receives plain Ether without any data. To receive Ether and add it to the total balance of the contract, the fallback function must be marked payable. </a:t>
            </a:r>
            <a:r>
              <a:rPr lang="en-US" b="1" dirty="0"/>
              <a:t>If no such function exists, the contract cannot receive Ether through regular transactions and will throw an exception.</a:t>
            </a:r>
            <a:endParaRPr lang="en-IN" dirty="0"/>
          </a:p>
        </p:txBody>
      </p:sp>
    </p:spTree>
    <p:extLst>
      <p:ext uri="{BB962C8B-B14F-4D97-AF65-F5344CB8AC3E}">
        <p14:creationId xmlns:p14="http://schemas.microsoft.com/office/powerpoint/2010/main" val="18170985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7ED79-6DA1-4827-A62D-A77EC5E8B77E}"/>
              </a:ext>
            </a:extLst>
          </p:cNvPr>
          <p:cNvSpPr>
            <a:spLocks noGrp="1"/>
          </p:cNvSpPr>
          <p:nvPr>
            <p:ph type="title"/>
          </p:nvPr>
        </p:nvSpPr>
        <p:spPr/>
        <p:txBody>
          <a:bodyPr/>
          <a:lstStyle/>
          <a:p>
            <a:r>
              <a:rPr lang="en-US" b="1" dirty="0"/>
              <a:t>Properties of a fallback function</a:t>
            </a:r>
            <a:endParaRPr lang="en-IN" dirty="0"/>
          </a:p>
        </p:txBody>
      </p:sp>
      <p:sp>
        <p:nvSpPr>
          <p:cNvPr id="3" name="Content Placeholder 2">
            <a:extLst>
              <a:ext uri="{FF2B5EF4-FFF2-40B4-BE49-F238E27FC236}">
                <a16:creationId xmlns:a16="http://schemas.microsoft.com/office/drawing/2014/main" id="{703200C4-7F84-4D07-B387-06992902562B}"/>
              </a:ext>
            </a:extLst>
          </p:cNvPr>
          <p:cNvSpPr>
            <a:spLocks noGrp="1"/>
          </p:cNvSpPr>
          <p:nvPr>
            <p:ph idx="1"/>
          </p:nvPr>
        </p:nvSpPr>
        <p:spPr/>
        <p:txBody>
          <a:bodyPr>
            <a:normAutofit lnSpcReduction="10000"/>
          </a:bodyPr>
          <a:lstStyle/>
          <a:p>
            <a:pPr fontAlgn="base"/>
            <a:r>
              <a:rPr lang="en-US" dirty="0"/>
              <a:t>Has no name or arguments.</a:t>
            </a:r>
          </a:p>
          <a:p>
            <a:pPr fontAlgn="base"/>
            <a:r>
              <a:rPr lang="en-US" dirty="0"/>
              <a:t>If it is not marked </a:t>
            </a:r>
            <a:r>
              <a:rPr lang="en-US" b="1" dirty="0"/>
              <a:t>payable</a:t>
            </a:r>
            <a:r>
              <a:rPr lang="en-US" dirty="0"/>
              <a:t>, the contract will throw an exception if it receives plain ether without data.</a:t>
            </a:r>
          </a:p>
          <a:p>
            <a:pPr fontAlgn="base"/>
            <a:r>
              <a:rPr lang="en-US" dirty="0"/>
              <a:t>Can not return anything.</a:t>
            </a:r>
          </a:p>
          <a:p>
            <a:pPr fontAlgn="base"/>
            <a:r>
              <a:rPr lang="en-US" dirty="0"/>
              <a:t>Can be defined once per contract.</a:t>
            </a:r>
          </a:p>
          <a:p>
            <a:pPr fontAlgn="base"/>
            <a:r>
              <a:rPr lang="en-US" dirty="0"/>
              <a:t>It is also executed if the caller meant to call a function that is not available</a:t>
            </a:r>
          </a:p>
          <a:p>
            <a:pPr fontAlgn="base"/>
            <a:r>
              <a:rPr lang="en-US" dirty="0"/>
              <a:t>It is mandatory to mark it external.</a:t>
            </a:r>
          </a:p>
          <a:p>
            <a:pPr fontAlgn="base"/>
            <a:r>
              <a:rPr lang="en-US" dirty="0"/>
              <a:t>It is limited to 2300 gas when called by another function. It is so for as to make this function call as cheap as possible.</a:t>
            </a:r>
          </a:p>
          <a:p>
            <a:endParaRPr lang="en-IN" dirty="0"/>
          </a:p>
        </p:txBody>
      </p:sp>
    </p:spTree>
    <p:extLst>
      <p:ext uri="{BB962C8B-B14F-4D97-AF65-F5344CB8AC3E}">
        <p14:creationId xmlns:p14="http://schemas.microsoft.com/office/powerpoint/2010/main" val="27238370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2EB8B-8195-4DBD-BC8B-EDC52502FB2C}"/>
              </a:ext>
            </a:extLst>
          </p:cNvPr>
          <p:cNvSpPr>
            <a:spLocks noGrp="1"/>
          </p:cNvSpPr>
          <p:nvPr>
            <p:ph type="title"/>
          </p:nvPr>
        </p:nvSpPr>
        <p:spPr/>
        <p:txBody>
          <a:bodyPr/>
          <a:lstStyle/>
          <a:p>
            <a:r>
              <a:rPr lang="en-IN" dirty="0"/>
              <a:t>EXAMPLE #5</a:t>
            </a:r>
          </a:p>
        </p:txBody>
      </p:sp>
      <p:sp>
        <p:nvSpPr>
          <p:cNvPr id="3" name="Content Placeholder 2">
            <a:extLst>
              <a:ext uri="{FF2B5EF4-FFF2-40B4-BE49-F238E27FC236}">
                <a16:creationId xmlns:a16="http://schemas.microsoft.com/office/drawing/2014/main" id="{5480B0C8-0FCA-423D-8675-178DAD46CE29}"/>
              </a:ext>
            </a:extLst>
          </p:cNvPr>
          <p:cNvSpPr>
            <a:spLocks noGrp="1"/>
          </p:cNvSpPr>
          <p:nvPr>
            <p:ph idx="1"/>
          </p:nvPr>
        </p:nvSpPr>
        <p:spPr/>
        <p:txBody>
          <a:bodyPr/>
          <a:lstStyle/>
          <a:p>
            <a:r>
              <a:rPr lang="en-IN" dirty="0"/>
              <a:t>Look into the additional file</a:t>
            </a:r>
          </a:p>
        </p:txBody>
      </p:sp>
    </p:spTree>
    <p:extLst>
      <p:ext uri="{BB962C8B-B14F-4D97-AF65-F5344CB8AC3E}">
        <p14:creationId xmlns:p14="http://schemas.microsoft.com/office/powerpoint/2010/main" val="1915371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09B4B-11EC-4595-8D1D-52CE9B252A09}"/>
              </a:ext>
            </a:extLst>
          </p:cNvPr>
          <p:cNvSpPr>
            <a:spLocks noGrp="1"/>
          </p:cNvSpPr>
          <p:nvPr>
            <p:ph type="title"/>
          </p:nvPr>
        </p:nvSpPr>
        <p:spPr/>
        <p:txBody>
          <a:bodyPr/>
          <a:lstStyle/>
          <a:p>
            <a:r>
              <a:rPr lang="en-US" b="1" dirty="0"/>
              <a:t>Deploying To A Local Network</a:t>
            </a:r>
            <a:endParaRPr lang="en-IN" dirty="0"/>
          </a:p>
        </p:txBody>
      </p:sp>
      <p:sp>
        <p:nvSpPr>
          <p:cNvPr id="3" name="Content Placeholder 2">
            <a:extLst>
              <a:ext uri="{FF2B5EF4-FFF2-40B4-BE49-F238E27FC236}">
                <a16:creationId xmlns:a16="http://schemas.microsoft.com/office/drawing/2014/main" id="{713D7870-A0AC-466E-9B7F-C27DB8748895}"/>
              </a:ext>
            </a:extLst>
          </p:cNvPr>
          <p:cNvSpPr>
            <a:spLocks noGrp="1"/>
          </p:cNvSpPr>
          <p:nvPr>
            <p:ph idx="1"/>
          </p:nvPr>
        </p:nvSpPr>
        <p:spPr/>
        <p:txBody>
          <a:bodyPr/>
          <a:lstStyle/>
          <a:p>
            <a:r>
              <a:rPr lang="en-US" dirty="0"/>
              <a:t>An emulator can be used to deploy a smart contract on a local network </a:t>
            </a:r>
            <a:r>
              <a:rPr lang="en-US" dirty="0" err="1"/>
              <a:t>eg.</a:t>
            </a:r>
            <a:r>
              <a:rPr lang="en-US" dirty="0"/>
              <a:t> Ganache-cli. </a:t>
            </a:r>
          </a:p>
          <a:p>
            <a:r>
              <a:rPr lang="en-US" dirty="0" err="1"/>
              <a:t>Ganche</a:t>
            </a:r>
            <a:r>
              <a:rPr lang="en-US" dirty="0"/>
              <a:t> takes care of everything and the user doesn’t have to worry about the security and the gas amount required for transactions since everything is happening on a local test network. </a:t>
            </a:r>
          </a:p>
          <a:p>
            <a:r>
              <a:rPr lang="en-US" dirty="0"/>
              <a:t>All one has to do is pass the ganache provider as an argument to the web3 instance(web3 facilitates the connection between the blockchain network and the </a:t>
            </a:r>
            <a:r>
              <a:rPr lang="en-US" dirty="0" err="1"/>
              <a:t>js</a:t>
            </a:r>
            <a:r>
              <a:rPr lang="en-US" dirty="0"/>
              <a:t> application). </a:t>
            </a:r>
            <a:endParaRPr lang="en-IN" dirty="0"/>
          </a:p>
        </p:txBody>
      </p:sp>
    </p:spTree>
    <p:extLst>
      <p:ext uri="{BB962C8B-B14F-4D97-AF65-F5344CB8AC3E}">
        <p14:creationId xmlns:p14="http://schemas.microsoft.com/office/powerpoint/2010/main" val="3101155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09B4B-11EC-4595-8D1D-52CE9B252A09}"/>
              </a:ext>
            </a:extLst>
          </p:cNvPr>
          <p:cNvSpPr>
            <a:spLocks noGrp="1"/>
          </p:cNvSpPr>
          <p:nvPr>
            <p:ph type="title"/>
          </p:nvPr>
        </p:nvSpPr>
        <p:spPr/>
        <p:txBody>
          <a:bodyPr/>
          <a:lstStyle/>
          <a:p>
            <a:r>
              <a:rPr lang="en-US" b="1" dirty="0"/>
              <a:t>Deploying To Actual Ethereum Network</a:t>
            </a:r>
            <a:endParaRPr lang="en-IN" dirty="0"/>
          </a:p>
        </p:txBody>
      </p:sp>
      <p:sp>
        <p:nvSpPr>
          <p:cNvPr id="3" name="Content Placeholder 2">
            <a:extLst>
              <a:ext uri="{FF2B5EF4-FFF2-40B4-BE49-F238E27FC236}">
                <a16:creationId xmlns:a16="http://schemas.microsoft.com/office/drawing/2014/main" id="{713D7870-A0AC-466E-9B7F-C27DB8748895}"/>
              </a:ext>
            </a:extLst>
          </p:cNvPr>
          <p:cNvSpPr>
            <a:spLocks noGrp="1"/>
          </p:cNvSpPr>
          <p:nvPr>
            <p:ph idx="1"/>
          </p:nvPr>
        </p:nvSpPr>
        <p:spPr/>
        <p:txBody>
          <a:bodyPr>
            <a:normAutofit fontScale="85000" lnSpcReduction="20000"/>
          </a:bodyPr>
          <a:lstStyle/>
          <a:p>
            <a:r>
              <a:rPr lang="en-US" dirty="0"/>
              <a:t>Before deploying a smart contract to an actual Ethereum network make sure the account has some ether in it. </a:t>
            </a:r>
          </a:p>
          <a:p>
            <a:r>
              <a:rPr lang="en-US" dirty="0"/>
              <a:t>Deploying a contract is like sending a transaction and it needs some gas amount to process. </a:t>
            </a:r>
          </a:p>
          <a:p>
            <a:r>
              <a:rPr lang="en-US" dirty="0"/>
              <a:t>Unlike deploying on a local network, transactions will take some time to complete (anywhere between 15 seconds to 5 minutes). </a:t>
            </a:r>
          </a:p>
          <a:p>
            <a:r>
              <a:rPr lang="en-US" dirty="0"/>
              <a:t>Web3 is used to interact with the network the same way it is done in local deployment except customize the provider that will be passed into the web3 instance. </a:t>
            </a:r>
          </a:p>
          <a:p>
            <a:r>
              <a:rPr lang="en-US" dirty="0"/>
              <a:t>Instead of creating our own node that connects to the Ethereum network, one can use a developer platform with RPC endpoints. </a:t>
            </a:r>
          </a:p>
          <a:p>
            <a:r>
              <a:rPr lang="en-US" dirty="0"/>
              <a:t>With one of these accounts, you have an API key that gives access to their blockchain nodes that are already hosted on the Ethereum network. </a:t>
            </a:r>
            <a:endParaRPr lang="en-IN" dirty="0"/>
          </a:p>
        </p:txBody>
      </p:sp>
    </p:spTree>
    <p:extLst>
      <p:ext uri="{BB962C8B-B14F-4D97-AF65-F5344CB8AC3E}">
        <p14:creationId xmlns:p14="http://schemas.microsoft.com/office/powerpoint/2010/main" val="4130926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09B4B-11EC-4595-8D1D-52CE9B252A09}"/>
              </a:ext>
            </a:extLst>
          </p:cNvPr>
          <p:cNvSpPr>
            <a:spLocks noGrp="1"/>
          </p:cNvSpPr>
          <p:nvPr>
            <p:ph type="title"/>
          </p:nvPr>
        </p:nvSpPr>
        <p:spPr/>
        <p:txBody>
          <a:bodyPr/>
          <a:lstStyle/>
          <a:p>
            <a:r>
              <a:rPr lang="en-IN" b="1" dirty="0"/>
              <a:t>Solidity – Constructors</a:t>
            </a:r>
            <a:endParaRPr lang="en-IN" dirty="0"/>
          </a:p>
        </p:txBody>
      </p:sp>
      <p:sp>
        <p:nvSpPr>
          <p:cNvPr id="3" name="Content Placeholder 2">
            <a:extLst>
              <a:ext uri="{FF2B5EF4-FFF2-40B4-BE49-F238E27FC236}">
                <a16:creationId xmlns:a16="http://schemas.microsoft.com/office/drawing/2014/main" id="{713D7870-A0AC-466E-9B7F-C27DB8748895}"/>
              </a:ext>
            </a:extLst>
          </p:cNvPr>
          <p:cNvSpPr>
            <a:spLocks noGrp="1"/>
          </p:cNvSpPr>
          <p:nvPr>
            <p:ph idx="1"/>
          </p:nvPr>
        </p:nvSpPr>
        <p:spPr/>
        <p:txBody>
          <a:bodyPr/>
          <a:lstStyle/>
          <a:p>
            <a:r>
              <a:rPr lang="en-US" dirty="0"/>
              <a:t>A constructor is a special method in any object-oriented programming language which gets called whenever an object of a class is initialized.</a:t>
            </a:r>
          </a:p>
          <a:p>
            <a:r>
              <a:rPr lang="en-US" dirty="0"/>
              <a:t>The concept is totally different in case of Solidity, Solidity provides a constructor declaration inside the smart contract and it invokes only once when the contract is deployed and is used to initialize the contract state. </a:t>
            </a:r>
          </a:p>
          <a:p>
            <a:r>
              <a:rPr lang="en-US" dirty="0"/>
              <a:t>A default constructor is created by the compiler if there is no explicitly defined constructor.</a:t>
            </a:r>
            <a:endParaRPr lang="en-IN" dirty="0"/>
          </a:p>
        </p:txBody>
      </p:sp>
    </p:spTree>
    <p:extLst>
      <p:ext uri="{BB962C8B-B14F-4D97-AF65-F5344CB8AC3E}">
        <p14:creationId xmlns:p14="http://schemas.microsoft.com/office/powerpoint/2010/main" val="1326088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09B4B-11EC-4595-8D1D-52CE9B252A09}"/>
              </a:ext>
            </a:extLst>
          </p:cNvPr>
          <p:cNvSpPr>
            <a:spLocks noGrp="1"/>
          </p:cNvSpPr>
          <p:nvPr>
            <p:ph type="title"/>
          </p:nvPr>
        </p:nvSpPr>
        <p:spPr/>
        <p:txBody>
          <a:bodyPr/>
          <a:lstStyle/>
          <a:p>
            <a:r>
              <a:rPr lang="en-IN" dirty="0"/>
              <a:t>Constructor</a:t>
            </a:r>
          </a:p>
        </p:txBody>
      </p:sp>
      <p:sp>
        <p:nvSpPr>
          <p:cNvPr id="4" name="Rectangle 2">
            <a:extLst>
              <a:ext uri="{FF2B5EF4-FFF2-40B4-BE49-F238E27FC236}">
                <a16:creationId xmlns:a16="http://schemas.microsoft.com/office/drawing/2014/main" id="{C63CE917-CF5C-48A8-AFC2-2A51B5C668D8}"/>
              </a:ext>
            </a:extLst>
          </p:cNvPr>
          <p:cNvSpPr>
            <a:spLocks noGrp="1" noChangeArrowheads="1"/>
          </p:cNvSpPr>
          <p:nvPr>
            <p:ph idx="1"/>
          </p:nvPr>
        </p:nvSpPr>
        <p:spPr bwMode="auto">
          <a:xfrm>
            <a:off x="3706906" y="1514583"/>
            <a:ext cx="4273606"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Solidity program to demonstrate</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creating a constructor</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pragma solidity ^0.5.0;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Creating a contract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808080"/>
                </a:solidFill>
                <a:effectLst/>
                <a:latin typeface="Consolas" panose="020B0609020204030204" pitchFamily="49" charset="0"/>
              </a:rPr>
              <a:t>contract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constructorExample</a:t>
            </a:r>
            <a:r>
              <a:rPr kumimoji="0" lang="en-US" altLang="en-US" sz="1400" b="0" i="0" u="none" strike="noStrike" cap="none" normalizeH="0" baseline="0" dirty="0">
                <a:ln>
                  <a:noFill/>
                </a:ln>
                <a:solidFill>
                  <a:srgbClr val="000000"/>
                </a:solidFill>
                <a:effectLst/>
                <a:latin typeface="Consolas" panose="020B0609020204030204" pitchFamily="49" charset="0"/>
              </a:rPr>
              <a:t> {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 Declaring state variable</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string str;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 Creating a constructor</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 to set value of 'str'</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constructor() </a:t>
            </a:r>
            <a:r>
              <a:rPr kumimoji="0" lang="en-US" altLang="en-US" sz="1400" b="1" i="0" u="none" strike="noStrike" cap="none" normalizeH="0" baseline="0" dirty="0">
                <a:ln>
                  <a:noFill/>
                </a:ln>
                <a:solidFill>
                  <a:srgbClr val="006699"/>
                </a:solidFill>
                <a:effectLst/>
                <a:latin typeface="Consolas" panose="020B0609020204030204" pitchFamily="49" charset="0"/>
              </a:rPr>
              <a:t>public</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str = </a:t>
            </a:r>
            <a:r>
              <a:rPr kumimoji="0" lang="en-US" altLang="en-US" sz="1400" b="0" i="0" u="none" strike="noStrike" cap="none" normalizeH="0" baseline="0" dirty="0">
                <a:ln>
                  <a:noFill/>
                </a:ln>
                <a:solidFill>
                  <a:srgbClr val="0000FF"/>
                </a:solidFill>
                <a:effectLst/>
                <a:latin typeface="Consolas" panose="020B0609020204030204" pitchFamily="49" charset="0"/>
              </a:rPr>
              <a:t>“SVNIT"</a:t>
            </a:r>
            <a:r>
              <a:rPr kumimoji="0" lang="en-US" altLang="en-US" sz="1400" b="0" i="0" u="none" strike="noStrike" cap="none" normalizeH="0" baseline="0" dirty="0">
                <a:ln>
                  <a:noFill/>
                </a:ln>
                <a:solidFill>
                  <a:srgbClr val="000000"/>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 Defining function to</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 return the value of 'str'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function </a:t>
            </a:r>
            <a:r>
              <a:rPr kumimoji="0" lang="en-US" altLang="en-US" sz="1400" b="0" i="0" u="none" strike="noStrike" cap="none" normalizeH="0" baseline="0" dirty="0" err="1">
                <a:ln>
                  <a:noFill/>
                </a:ln>
                <a:solidFill>
                  <a:srgbClr val="000000"/>
                </a:solidFill>
                <a:effectLst/>
                <a:latin typeface="Consolas" panose="020B0609020204030204" pitchFamily="49" charset="0"/>
              </a:rPr>
              <a:t>getValue</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public</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view returns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string memory) {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return</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str;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26262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09B4B-11EC-4595-8D1D-52CE9B252A09}"/>
              </a:ext>
            </a:extLst>
          </p:cNvPr>
          <p:cNvSpPr>
            <a:spLocks noGrp="1"/>
          </p:cNvSpPr>
          <p:nvPr>
            <p:ph type="title"/>
          </p:nvPr>
        </p:nvSpPr>
        <p:spPr/>
        <p:txBody>
          <a:bodyPr/>
          <a:lstStyle/>
          <a:p>
            <a:r>
              <a:rPr lang="en-IN" dirty="0"/>
              <a:t>Constructor</a:t>
            </a:r>
          </a:p>
        </p:txBody>
      </p:sp>
      <p:sp>
        <p:nvSpPr>
          <p:cNvPr id="3" name="Content Placeholder 2">
            <a:extLst>
              <a:ext uri="{FF2B5EF4-FFF2-40B4-BE49-F238E27FC236}">
                <a16:creationId xmlns:a16="http://schemas.microsoft.com/office/drawing/2014/main" id="{713D7870-A0AC-466E-9B7F-C27DB8748895}"/>
              </a:ext>
            </a:extLst>
          </p:cNvPr>
          <p:cNvSpPr>
            <a:spLocks noGrp="1"/>
          </p:cNvSpPr>
          <p:nvPr>
            <p:ph idx="1"/>
          </p:nvPr>
        </p:nvSpPr>
        <p:spPr/>
        <p:txBody>
          <a:bodyPr/>
          <a:lstStyle/>
          <a:p>
            <a:r>
              <a:rPr lang="en-US" dirty="0"/>
              <a:t>Constructors are very useful in a smart contract, a parameter value can be defined at the run time.</a:t>
            </a:r>
          </a:p>
          <a:p>
            <a:r>
              <a:rPr lang="en-US" dirty="0"/>
              <a:t>Constructor overloading is not supported in Solidity, it only allows one constructor at a time.</a:t>
            </a:r>
            <a:endParaRPr lang="en-IN" dirty="0"/>
          </a:p>
        </p:txBody>
      </p:sp>
    </p:spTree>
    <p:extLst>
      <p:ext uri="{BB962C8B-B14F-4D97-AF65-F5344CB8AC3E}">
        <p14:creationId xmlns:p14="http://schemas.microsoft.com/office/powerpoint/2010/main" val="2360814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09B4B-11EC-4595-8D1D-52CE9B252A09}"/>
              </a:ext>
            </a:extLst>
          </p:cNvPr>
          <p:cNvSpPr>
            <a:spLocks noGrp="1"/>
          </p:cNvSpPr>
          <p:nvPr>
            <p:ph type="title"/>
          </p:nvPr>
        </p:nvSpPr>
        <p:spPr/>
        <p:txBody>
          <a:bodyPr/>
          <a:lstStyle/>
          <a:p>
            <a:r>
              <a:rPr lang="en-IN" dirty="0"/>
              <a:t>While Loop</a:t>
            </a:r>
          </a:p>
        </p:txBody>
      </p:sp>
      <p:sp>
        <p:nvSpPr>
          <p:cNvPr id="4" name="Rectangle 2">
            <a:extLst>
              <a:ext uri="{FF2B5EF4-FFF2-40B4-BE49-F238E27FC236}">
                <a16:creationId xmlns:a16="http://schemas.microsoft.com/office/drawing/2014/main" id="{1930C095-8E17-4CE0-BBCA-90C85D24BA9A}"/>
              </a:ext>
            </a:extLst>
          </p:cNvPr>
          <p:cNvSpPr>
            <a:spLocks noGrp="1" noChangeArrowheads="1"/>
          </p:cNvSpPr>
          <p:nvPr>
            <p:ph idx="1"/>
          </p:nvPr>
        </p:nvSpPr>
        <p:spPr bwMode="auto">
          <a:xfrm>
            <a:off x="7642412" y="735955"/>
            <a:ext cx="3577903" cy="5386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Solidity program to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demonstrate the use</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of 'While loop'</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pragma solidity ^0.5.0;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Creating a contract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808080"/>
                </a:solidFill>
                <a:effectLst/>
                <a:latin typeface="Consolas" panose="020B0609020204030204" pitchFamily="49" charset="0"/>
              </a:rPr>
              <a:t>contract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Types {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 Declaring a dynamic array</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uint</a:t>
            </a:r>
            <a:r>
              <a:rPr kumimoji="0" lang="en-US" altLang="en-US" sz="1400" b="0" i="0" u="none" strike="noStrike" cap="none" normalizeH="0" baseline="0" dirty="0">
                <a:ln>
                  <a:noFill/>
                </a:ln>
                <a:solidFill>
                  <a:srgbClr val="000000"/>
                </a:solidFill>
                <a:effectLst/>
                <a:latin typeface="Consolas" panose="020B0609020204030204" pitchFamily="49" charset="0"/>
              </a:rPr>
              <a:t>[] data;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 Declaring state variable</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uint8 j = 0;</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 Defining a function to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 demonstrate While loop'</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function loop(</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public</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returns(</a:t>
            </a:r>
            <a:r>
              <a:rPr kumimoji="0" lang="en-US" altLang="en-US" sz="1400" b="0" i="0" u="none" strike="noStrike" cap="none" normalizeH="0" baseline="0" dirty="0" err="1">
                <a:ln>
                  <a:noFill/>
                </a:ln>
                <a:solidFill>
                  <a:srgbClr val="000000"/>
                </a:solidFill>
                <a:effectLst/>
                <a:latin typeface="Consolas" panose="020B0609020204030204" pitchFamily="49" charset="0"/>
              </a:rPr>
              <a:t>uint</a:t>
            </a:r>
            <a:r>
              <a:rPr kumimoji="0" lang="en-US" altLang="en-US" sz="1400" b="0" i="0" u="none" strike="noStrike" cap="none" normalizeH="0" baseline="0" dirty="0">
                <a:ln>
                  <a:noFill/>
                </a:ln>
                <a:solidFill>
                  <a:srgbClr val="000000"/>
                </a:solidFill>
                <a:effectLst/>
                <a:latin typeface="Consolas" panose="020B0609020204030204" pitchFamily="49" charset="0"/>
              </a:rPr>
              <a:t>[] memory){</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while(j &lt; 5)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j++</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data.push</a:t>
            </a:r>
            <a:r>
              <a:rPr kumimoji="0" lang="en-US" altLang="en-US" sz="1400" b="0" i="0" u="none" strike="noStrike" cap="none" normalizeH="0" baseline="0" dirty="0">
                <a:ln>
                  <a:noFill/>
                </a:ln>
                <a:solidFill>
                  <a:srgbClr val="000000"/>
                </a:solidFill>
                <a:effectLst/>
                <a:latin typeface="Consolas" panose="020B0609020204030204" pitchFamily="49" charset="0"/>
              </a:rPr>
              <a:t>(j);</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return</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data;</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BEE8C849-C581-4235-A198-02C5CAD63490}"/>
              </a:ext>
            </a:extLst>
          </p:cNvPr>
          <p:cNvSpPr/>
          <p:nvPr/>
        </p:nvSpPr>
        <p:spPr>
          <a:xfrm>
            <a:off x="636494" y="1824789"/>
            <a:ext cx="6096000" cy="1200329"/>
          </a:xfrm>
          <a:prstGeom prst="rect">
            <a:avLst/>
          </a:prstGeom>
        </p:spPr>
        <p:txBody>
          <a:bodyPr>
            <a:spAutoFit/>
          </a:bodyPr>
          <a:lstStyle/>
          <a:p>
            <a:r>
              <a:rPr lang="en-US" b="0" i="0" dirty="0">
                <a:solidFill>
                  <a:srgbClr val="273239"/>
                </a:solidFill>
                <a:effectLst/>
                <a:latin typeface="urw-din"/>
              </a:rPr>
              <a:t>This is the most basic loop in solidity, Its purpose is to execute a statement or block of statements repeatedly as far as the condition is true and once the condition becomes false the loop terminates. </a:t>
            </a:r>
            <a:endParaRPr lang="en-IN" dirty="0"/>
          </a:p>
        </p:txBody>
      </p:sp>
    </p:spTree>
    <p:extLst>
      <p:ext uri="{BB962C8B-B14F-4D97-AF65-F5344CB8AC3E}">
        <p14:creationId xmlns:p14="http://schemas.microsoft.com/office/powerpoint/2010/main" val="1415800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09B4B-11EC-4595-8D1D-52CE9B252A09}"/>
              </a:ext>
            </a:extLst>
          </p:cNvPr>
          <p:cNvSpPr>
            <a:spLocks noGrp="1"/>
          </p:cNvSpPr>
          <p:nvPr>
            <p:ph type="title"/>
          </p:nvPr>
        </p:nvSpPr>
        <p:spPr/>
        <p:txBody>
          <a:bodyPr/>
          <a:lstStyle/>
          <a:p>
            <a:r>
              <a:rPr lang="en-IN" b="1" dirty="0"/>
              <a:t>Do-While Loop</a:t>
            </a:r>
            <a:endParaRPr lang="en-IN" dirty="0"/>
          </a:p>
        </p:txBody>
      </p:sp>
      <p:sp>
        <p:nvSpPr>
          <p:cNvPr id="4" name="Rectangle 2">
            <a:extLst>
              <a:ext uri="{FF2B5EF4-FFF2-40B4-BE49-F238E27FC236}">
                <a16:creationId xmlns:a16="http://schemas.microsoft.com/office/drawing/2014/main" id="{185403C1-0F65-4376-8AF7-5341BAF56615}"/>
              </a:ext>
            </a:extLst>
          </p:cNvPr>
          <p:cNvSpPr>
            <a:spLocks noGrp="1" noChangeArrowheads="1"/>
          </p:cNvSpPr>
          <p:nvPr>
            <p:ph idx="1"/>
          </p:nvPr>
        </p:nvSpPr>
        <p:spPr bwMode="auto">
          <a:xfrm>
            <a:off x="7185212" y="662790"/>
            <a:ext cx="3975447" cy="5386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Solidity program to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demonstrate the use of</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'Do-While loop'</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pragma solidity ^0.5.0;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Creating a contract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808080"/>
                </a:solidFill>
                <a:effectLst/>
                <a:latin typeface="Consolas" panose="020B0609020204030204" pitchFamily="49" charset="0"/>
              </a:rPr>
              <a:t>contract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Types {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 Declaring a dynamic array</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uint</a:t>
            </a:r>
            <a:r>
              <a:rPr kumimoji="0" lang="en-US" altLang="en-US" sz="1400" b="0" i="0" u="none" strike="noStrike" cap="none" normalizeH="0" baseline="0" dirty="0">
                <a:ln>
                  <a:noFill/>
                </a:ln>
                <a:solidFill>
                  <a:srgbClr val="000000"/>
                </a:solidFill>
                <a:effectLst/>
                <a:latin typeface="Consolas" panose="020B0609020204030204" pitchFamily="49" charset="0"/>
              </a:rPr>
              <a:t>[] data;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 Declaring state variable</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uint8 j = 0;</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 Defining function to demonstrate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 'Do-While loop'</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function loop(</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public</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returns(</a:t>
            </a:r>
            <a:r>
              <a:rPr kumimoji="0" lang="en-US" altLang="en-US" sz="1400" b="0" i="0" u="none" strike="noStrike" cap="none" normalizeH="0" baseline="0" dirty="0" err="1">
                <a:ln>
                  <a:noFill/>
                </a:ln>
                <a:solidFill>
                  <a:srgbClr val="000000"/>
                </a:solidFill>
                <a:effectLst/>
                <a:latin typeface="Consolas" panose="020B0609020204030204" pitchFamily="49" charset="0"/>
              </a:rPr>
              <a:t>uint</a:t>
            </a:r>
            <a:r>
              <a:rPr kumimoji="0" lang="en-US" altLang="en-US" sz="1400" b="0" i="0" u="none" strike="noStrike" cap="none" normalizeH="0" baseline="0" dirty="0">
                <a:ln>
                  <a:noFill/>
                </a:ln>
                <a:solidFill>
                  <a:srgbClr val="000000"/>
                </a:solidFill>
                <a:effectLst/>
                <a:latin typeface="Consolas" panose="020B0609020204030204" pitchFamily="49" charset="0"/>
              </a:rPr>
              <a:t>[] memory){</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do</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j++</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data.push</a:t>
            </a:r>
            <a:r>
              <a:rPr kumimoji="0" lang="en-US" altLang="en-US" sz="1400" b="0" i="0" u="none" strike="noStrike" cap="none" normalizeH="0" baseline="0" dirty="0">
                <a:ln>
                  <a:noFill/>
                </a:ln>
                <a:solidFill>
                  <a:srgbClr val="000000"/>
                </a:solidFill>
                <a:effectLst/>
                <a:latin typeface="Consolas" panose="020B0609020204030204" pitchFamily="49" charset="0"/>
              </a:rPr>
              <a:t>(j);</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}while(j &lt; 5)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return</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data;</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439FA222-73C1-4161-8B27-E427B156BD70}"/>
              </a:ext>
            </a:extLst>
          </p:cNvPr>
          <p:cNvSpPr/>
          <p:nvPr/>
        </p:nvSpPr>
        <p:spPr>
          <a:xfrm>
            <a:off x="528917" y="1690688"/>
            <a:ext cx="6096000" cy="1200329"/>
          </a:xfrm>
          <a:prstGeom prst="rect">
            <a:avLst/>
          </a:prstGeom>
        </p:spPr>
        <p:txBody>
          <a:bodyPr>
            <a:spAutoFit/>
          </a:bodyPr>
          <a:lstStyle/>
          <a:p>
            <a:r>
              <a:rPr lang="en-US" b="0" i="0" dirty="0">
                <a:solidFill>
                  <a:srgbClr val="273239"/>
                </a:solidFill>
                <a:effectLst/>
                <a:latin typeface="urw-din"/>
              </a:rPr>
              <a:t>This loop is very similar to while loop except that there is a condition check which happens at the end of loop i.e. the loop will always execute at least one time even if the condition is false. </a:t>
            </a:r>
            <a:endParaRPr lang="en-IN" dirty="0"/>
          </a:p>
        </p:txBody>
      </p:sp>
    </p:spTree>
    <p:extLst>
      <p:ext uri="{BB962C8B-B14F-4D97-AF65-F5344CB8AC3E}">
        <p14:creationId xmlns:p14="http://schemas.microsoft.com/office/powerpoint/2010/main" val="28653225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3783</Words>
  <Application>Microsoft Office PowerPoint</Application>
  <PresentationFormat>Widescreen</PresentationFormat>
  <Paragraphs>297</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Consolas</vt:lpstr>
      <vt:lpstr>urw-din</vt:lpstr>
      <vt:lpstr>Office Theme</vt:lpstr>
      <vt:lpstr>Smart Contract</vt:lpstr>
      <vt:lpstr>Smart Contracts</vt:lpstr>
      <vt:lpstr>Deploying To A Local Network</vt:lpstr>
      <vt:lpstr>Deploying To Actual Ethereum Network</vt:lpstr>
      <vt:lpstr>Solidity – Constructors</vt:lpstr>
      <vt:lpstr>Constructor</vt:lpstr>
      <vt:lpstr>Constructor</vt:lpstr>
      <vt:lpstr>While Loop</vt:lpstr>
      <vt:lpstr>Do-While Loop</vt:lpstr>
      <vt:lpstr>For Loop</vt:lpstr>
      <vt:lpstr>Rules For Naming Variables</vt:lpstr>
      <vt:lpstr>Global Variables</vt:lpstr>
      <vt:lpstr>Features of Smart Contracts</vt:lpstr>
      <vt:lpstr>Applications of Smart Contracts</vt:lpstr>
      <vt:lpstr>Advantages of Smart Contracts</vt:lpstr>
      <vt:lpstr>Challenges of Smart Contracts</vt:lpstr>
      <vt:lpstr>Example #1 - Constructor</vt:lpstr>
      <vt:lpstr>Solidity – View and Pure Functions</vt:lpstr>
      <vt:lpstr>Example #2-View function</vt:lpstr>
      <vt:lpstr>Example #3 Smart Contract that Returns Address and Balance of Owner using Solidity </vt:lpstr>
      <vt:lpstr>Escrow Smart Contract</vt:lpstr>
      <vt:lpstr>Example #4 Escrow Smart Contract</vt:lpstr>
      <vt:lpstr>Solidity – Fall Back Function</vt:lpstr>
      <vt:lpstr>Properties of a fallback function</vt:lpstr>
      <vt:lpstr>EXAMPLE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Contracts</dc:title>
  <dc:creator>Bruce Wayne</dc:creator>
  <cp:lastModifiedBy>Bruce Wayne</cp:lastModifiedBy>
  <cp:revision>8</cp:revision>
  <dcterms:created xsi:type="dcterms:W3CDTF">2022-11-16T04:17:49Z</dcterms:created>
  <dcterms:modified xsi:type="dcterms:W3CDTF">2022-12-06T17:22:50Z</dcterms:modified>
</cp:coreProperties>
</file>