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5"/>
  </p:notesMasterIdLst>
  <p:handoutMasterIdLst>
    <p:handoutMasterId r:id="rId56"/>
  </p:handoutMasterIdLst>
  <p:sldIdLst>
    <p:sldId id="305" r:id="rId2"/>
    <p:sldId id="307" r:id="rId3"/>
    <p:sldId id="256" r:id="rId4"/>
    <p:sldId id="317" r:id="rId5"/>
    <p:sldId id="318" r:id="rId6"/>
    <p:sldId id="319" r:id="rId7"/>
    <p:sldId id="398" r:id="rId8"/>
    <p:sldId id="320" r:id="rId9"/>
    <p:sldId id="321" r:id="rId10"/>
    <p:sldId id="322" r:id="rId11"/>
    <p:sldId id="323" r:id="rId12"/>
    <p:sldId id="324" r:id="rId13"/>
    <p:sldId id="325" r:id="rId14"/>
    <p:sldId id="326" r:id="rId15"/>
    <p:sldId id="327" r:id="rId16"/>
    <p:sldId id="399" r:id="rId17"/>
    <p:sldId id="400" r:id="rId18"/>
    <p:sldId id="329" r:id="rId19"/>
    <p:sldId id="401" r:id="rId20"/>
    <p:sldId id="330" r:id="rId21"/>
    <p:sldId id="331" r:id="rId22"/>
    <p:sldId id="332" r:id="rId23"/>
    <p:sldId id="333" r:id="rId24"/>
    <p:sldId id="334" r:id="rId25"/>
    <p:sldId id="402" r:id="rId26"/>
    <p:sldId id="336" r:id="rId27"/>
    <p:sldId id="360" r:id="rId28"/>
    <p:sldId id="338" r:id="rId29"/>
    <p:sldId id="339"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61" r:id="rId49"/>
    <p:sldId id="362" r:id="rId50"/>
    <p:sldId id="363" r:id="rId51"/>
    <p:sldId id="365" r:id="rId52"/>
    <p:sldId id="366" r:id="rId53"/>
    <p:sldId id="367" r:id="rId54"/>
  </p:sldIdLst>
  <p:sldSz cx="9906000" cy="6858000" type="A4"/>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DB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816"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4339" name="Rectangle 3"/>
          <p:cNvSpPr>
            <a:spLocks noGrp="1" noRot="1" noChangeAspect="1" noChangeArrowheads="1" noTextEdit="1"/>
          </p:cNvSpPr>
          <p:nvPr>
            <p:ph type="sldImg" idx="2"/>
          </p:nvPr>
        </p:nvSpPr>
        <p:spPr bwMode="auto">
          <a:xfrm>
            <a:off x="847725" y="850900"/>
            <a:ext cx="4933950" cy="34163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p:spPr>
        <p:txBody>
          <a:bodyPr/>
          <a:lstStyle/>
          <a:p>
            <a:endParaRPr lang="en-US" smtClean="0"/>
          </a:p>
        </p:txBody>
      </p:sp>
      <p:sp>
        <p:nvSpPr>
          <p:cNvPr id="21507" name="Rectangle 3"/>
          <p:cNvSpPr>
            <a:spLocks noGrp="1" noRot="1" noChangeAspect="1" noChangeArrowheads="1" noTextEdit="1"/>
          </p:cNvSpPr>
          <p:nvPr>
            <p:ph type="sldImg"/>
          </p:nvPr>
        </p:nvSpPr>
        <p:spPr>
          <a:xfrm>
            <a:off x="1303338" y="830263"/>
            <a:ext cx="3997325" cy="27686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498475" y="323850"/>
            <a:ext cx="5630863" cy="3898900"/>
          </a:xfrm>
          <a:prstGeom prst="rect">
            <a:avLst/>
          </a:prstGeom>
          <a:solidFill>
            <a:srgbClr val="FFFFFF"/>
          </a:solidFill>
          <a:ln>
            <a:solidFill>
              <a:srgbClr val="000000"/>
            </a:solidFill>
            <a:miter lim="800000"/>
            <a:headEnd/>
            <a:tailEnd/>
          </a:ln>
        </p:spPr>
      </p:sp>
      <p:sp>
        <p:nvSpPr>
          <p:cNvPr id="95234" name="Text Box 2"/>
          <p:cNvSpPr txBox="1">
            <a:spLocks noChangeArrowheads="1"/>
          </p:cNvSpPr>
          <p:nvPr/>
        </p:nvSpPr>
        <p:spPr bwMode="auto">
          <a:xfrm>
            <a:off x="486464" y="4604174"/>
            <a:ext cx="5659543" cy="4329853"/>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7900" y="306388"/>
            <a:ext cx="2200275" cy="5500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5488" y="306388"/>
            <a:ext cx="6450012" cy="5500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3150" y="1676400"/>
            <a:ext cx="4151313" cy="413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6863" y="1676400"/>
            <a:ext cx="4151312" cy="413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11618" name="Line 1026"/>
          <p:cNvSpPr>
            <a:spLocks noChangeShapeType="1"/>
          </p:cNvSpPr>
          <p:nvPr/>
        </p:nvSpPr>
        <p:spPr bwMode="auto">
          <a:xfrm>
            <a:off x="26988" y="1371600"/>
            <a:ext cx="9879012" cy="4763"/>
          </a:xfrm>
          <a:prstGeom prst="line">
            <a:avLst/>
          </a:prstGeom>
          <a:noFill/>
          <a:ln w="50800">
            <a:solidFill>
              <a:schemeClr val="accent1"/>
            </a:solidFill>
            <a:round/>
            <a:headEnd/>
            <a:tailEnd/>
          </a:ln>
          <a:effectLst/>
        </p:spPr>
        <p:txBody>
          <a:bodyPr wrap="none" anchor="ctr"/>
          <a:lstStyle/>
          <a:p>
            <a:pPr>
              <a:defRPr/>
            </a:pPr>
            <a:endParaRPr lang="en-US">
              <a:latin typeface="Times" charset="0"/>
              <a:ea typeface="+mn-ea"/>
            </a:endParaRPr>
          </a:p>
        </p:txBody>
      </p:sp>
      <p:sp>
        <p:nvSpPr>
          <p:cNvPr id="1027" name="Rectangle 1027"/>
          <p:cNvSpPr>
            <a:spLocks noGrp="1" noChangeArrowheads="1"/>
          </p:cNvSpPr>
          <p:nvPr>
            <p:ph type="title"/>
          </p:nvPr>
        </p:nvSpPr>
        <p:spPr bwMode="auto">
          <a:xfrm>
            <a:off x="725488" y="306388"/>
            <a:ext cx="8455025" cy="917575"/>
          </a:xfrm>
          <a:prstGeom prst="rect">
            <a:avLst/>
          </a:prstGeom>
          <a:noFill/>
          <a:ln w="12700">
            <a:noFill/>
            <a:miter lim="800000"/>
            <a:headEnd/>
            <a:tailEnd/>
          </a:ln>
        </p:spPr>
        <p:txBody>
          <a:bodyPr vert="horz" wrap="square" lIns="95165" tIns="46748" rIns="95165" bIns="46748" numCol="1" anchor="b" anchorCtr="0" compatLnSpc="1">
            <a:prstTxWarp prst="textNoShape">
              <a:avLst/>
            </a:prstTxWarp>
          </a:bodyPr>
          <a:lstStyle/>
          <a:p>
            <a:pPr lvl="0"/>
            <a:r>
              <a:rPr lang="en-GB" smtClean="0"/>
              <a:t>Click to edit Master title style</a:t>
            </a:r>
          </a:p>
        </p:txBody>
      </p:sp>
      <p:sp>
        <p:nvSpPr>
          <p:cNvPr id="1028" name="Rectangle 1028"/>
          <p:cNvSpPr>
            <a:spLocks noGrp="1" noChangeArrowheads="1"/>
          </p:cNvSpPr>
          <p:nvPr>
            <p:ph type="body" idx="1"/>
          </p:nvPr>
        </p:nvSpPr>
        <p:spPr bwMode="auto">
          <a:xfrm>
            <a:off x="1073150" y="1676400"/>
            <a:ext cx="8455025" cy="4130675"/>
          </a:xfrm>
          <a:prstGeom prst="rect">
            <a:avLst/>
          </a:prstGeom>
          <a:noFill/>
          <a:ln w="12700">
            <a:noFill/>
            <a:miter lim="800000"/>
            <a:headEnd/>
            <a:tailEnd/>
          </a:ln>
        </p:spPr>
        <p:txBody>
          <a:bodyPr vert="horz" wrap="square" lIns="95165" tIns="46748" rIns="95165" bIns="46748"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dk2" tx1="lt1" bg2="dk1"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hf sldNum="0" hdr="0" ftr="0" dt="0"/>
  <p:txStyles>
    <p:titleStyle>
      <a:lvl1pPr algn="ctr" defTabSz="962025" rtl="0" eaLnBrk="0" fontAlgn="base" hangingPunct="0">
        <a:spcBef>
          <a:spcPct val="0"/>
        </a:spcBef>
        <a:spcAft>
          <a:spcPct val="0"/>
        </a:spcAft>
        <a:defRPr sz="4000">
          <a:solidFill>
            <a:schemeClr val="tx1"/>
          </a:solidFill>
          <a:latin typeface="+mj-lt"/>
          <a:ea typeface="MS PGothic" pitchFamily="34" charset="-128"/>
          <a:cs typeface="ＭＳ Ｐゴシック" charset="-128"/>
        </a:defRPr>
      </a:lvl1pPr>
      <a:lvl2pPr algn="ctr" defTabSz="962025" rtl="0" eaLnBrk="0" fontAlgn="base" hangingPunct="0">
        <a:spcBef>
          <a:spcPct val="0"/>
        </a:spcBef>
        <a:spcAft>
          <a:spcPct val="0"/>
        </a:spcAft>
        <a:defRPr sz="4000">
          <a:solidFill>
            <a:schemeClr val="tx1"/>
          </a:solidFill>
          <a:latin typeface="Arial" charset="0"/>
          <a:ea typeface="MS PGothic" pitchFamily="34" charset="-128"/>
          <a:cs typeface="ＭＳ Ｐゴシック" charset="-128"/>
        </a:defRPr>
      </a:lvl2pPr>
      <a:lvl3pPr algn="ctr" defTabSz="962025" rtl="0" eaLnBrk="0" fontAlgn="base" hangingPunct="0">
        <a:spcBef>
          <a:spcPct val="0"/>
        </a:spcBef>
        <a:spcAft>
          <a:spcPct val="0"/>
        </a:spcAft>
        <a:defRPr sz="4000">
          <a:solidFill>
            <a:schemeClr val="tx1"/>
          </a:solidFill>
          <a:latin typeface="Arial" charset="0"/>
          <a:ea typeface="MS PGothic" pitchFamily="34" charset="-128"/>
          <a:cs typeface="ＭＳ Ｐゴシック" charset="-128"/>
        </a:defRPr>
      </a:lvl3pPr>
      <a:lvl4pPr algn="ctr" defTabSz="962025" rtl="0" eaLnBrk="0" fontAlgn="base" hangingPunct="0">
        <a:spcBef>
          <a:spcPct val="0"/>
        </a:spcBef>
        <a:spcAft>
          <a:spcPct val="0"/>
        </a:spcAft>
        <a:defRPr sz="4000">
          <a:solidFill>
            <a:schemeClr val="tx1"/>
          </a:solidFill>
          <a:latin typeface="Arial" charset="0"/>
          <a:ea typeface="MS PGothic" pitchFamily="34" charset="-128"/>
          <a:cs typeface="ＭＳ Ｐゴシック" charset="-128"/>
        </a:defRPr>
      </a:lvl4pPr>
      <a:lvl5pPr algn="ctr" defTabSz="962025" rtl="0" eaLnBrk="0" fontAlgn="base" hangingPunct="0">
        <a:spcBef>
          <a:spcPct val="0"/>
        </a:spcBef>
        <a:spcAft>
          <a:spcPct val="0"/>
        </a:spcAft>
        <a:defRPr sz="4000">
          <a:solidFill>
            <a:schemeClr val="tx1"/>
          </a:solidFill>
          <a:latin typeface="Arial" charset="0"/>
          <a:ea typeface="MS PGothic" pitchFamily="34" charset="-128"/>
          <a:cs typeface="ＭＳ Ｐゴシック" charset="-128"/>
        </a:defRPr>
      </a:lvl5pPr>
      <a:lvl6pPr marL="457200" algn="ctr" defTabSz="962025" rtl="0" eaLnBrk="0" fontAlgn="base" hangingPunct="0">
        <a:spcBef>
          <a:spcPct val="0"/>
        </a:spcBef>
        <a:spcAft>
          <a:spcPct val="0"/>
        </a:spcAft>
        <a:defRPr sz="4000">
          <a:solidFill>
            <a:schemeClr val="tx1"/>
          </a:solidFill>
          <a:latin typeface="Arial" charset="0"/>
        </a:defRPr>
      </a:lvl6pPr>
      <a:lvl7pPr marL="914400" algn="ctr" defTabSz="962025" rtl="0" eaLnBrk="0" fontAlgn="base" hangingPunct="0">
        <a:spcBef>
          <a:spcPct val="0"/>
        </a:spcBef>
        <a:spcAft>
          <a:spcPct val="0"/>
        </a:spcAft>
        <a:defRPr sz="4000">
          <a:solidFill>
            <a:schemeClr val="tx1"/>
          </a:solidFill>
          <a:latin typeface="Arial" charset="0"/>
        </a:defRPr>
      </a:lvl7pPr>
      <a:lvl8pPr marL="1371600" algn="ctr" defTabSz="962025" rtl="0" eaLnBrk="0" fontAlgn="base" hangingPunct="0">
        <a:spcBef>
          <a:spcPct val="0"/>
        </a:spcBef>
        <a:spcAft>
          <a:spcPct val="0"/>
        </a:spcAft>
        <a:defRPr sz="4000">
          <a:solidFill>
            <a:schemeClr val="tx1"/>
          </a:solidFill>
          <a:latin typeface="Arial" charset="0"/>
        </a:defRPr>
      </a:lvl8pPr>
      <a:lvl9pPr marL="1828800" algn="ctr" defTabSz="962025" rtl="0" eaLnBrk="0" fontAlgn="base" hangingPunct="0">
        <a:spcBef>
          <a:spcPct val="0"/>
        </a:spcBef>
        <a:spcAft>
          <a:spcPct val="0"/>
        </a:spcAft>
        <a:defRPr sz="4000">
          <a:solidFill>
            <a:schemeClr val="tx1"/>
          </a:solidFill>
          <a:latin typeface="Arial" charset="0"/>
        </a:defRPr>
      </a:lvl9pPr>
    </p:titleStyle>
    <p:bodyStyle>
      <a:lvl1pPr marL="488950" indent="-488950" algn="l" defTabSz="962025" rtl="0" eaLnBrk="0" fontAlgn="base" hangingPunct="0">
        <a:spcBef>
          <a:spcPct val="20000"/>
        </a:spcBef>
        <a:spcAft>
          <a:spcPct val="0"/>
        </a:spcAft>
        <a:buClr>
          <a:schemeClr val="tx2"/>
        </a:buClr>
        <a:buSzPct val="50000"/>
        <a:buFont typeface="Zapf Dingbats" charset="2"/>
        <a:buChar char="l"/>
        <a:defRPr sz="2800">
          <a:solidFill>
            <a:schemeClr val="tx2"/>
          </a:solidFill>
          <a:latin typeface="+mn-lt"/>
          <a:ea typeface="MS PGothic" pitchFamily="34" charset="-128"/>
          <a:cs typeface="ＭＳ Ｐゴシック" charset="-128"/>
        </a:defRPr>
      </a:lvl1pPr>
      <a:lvl2pPr marL="1089025" indent="-479425" algn="l" defTabSz="962025" rtl="0" eaLnBrk="0" fontAlgn="base" hangingPunct="0">
        <a:spcBef>
          <a:spcPct val="20000"/>
        </a:spcBef>
        <a:spcAft>
          <a:spcPct val="0"/>
        </a:spcAft>
        <a:buClr>
          <a:schemeClr val="tx1"/>
        </a:buClr>
        <a:buSzPct val="100000"/>
        <a:buChar char="•"/>
        <a:defRPr sz="2400">
          <a:solidFill>
            <a:schemeClr val="tx2"/>
          </a:solidFill>
          <a:latin typeface="+mn-lt"/>
          <a:ea typeface="MS PGothic" pitchFamily="34" charset="-128"/>
        </a:defRPr>
      </a:lvl2pPr>
      <a:lvl3pPr marL="1449388" indent="-241300" algn="l" defTabSz="962025" rtl="0" eaLnBrk="0" fontAlgn="base" hangingPunct="0">
        <a:spcBef>
          <a:spcPct val="20000"/>
        </a:spcBef>
        <a:spcAft>
          <a:spcPct val="0"/>
        </a:spcAft>
        <a:buClr>
          <a:schemeClr val="tx1"/>
        </a:buClr>
        <a:buSzPct val="100000"/>
        <a:buChar char="•"/>
        <a:defRPr sz="2000">
          <a:solidFill>
            <a:schemeClr val="tx2"/>
          </a:solidFill>
          <a:latin typeface="+mn-lt"/>
          <a:ea typeface="MS PGothic" pitchFamily="34" charset="-128"/>
        </a:defRPr>
      </a:lvl3pPr>
      <a:lvl4pPr marL="1809750" indent="-239713" algn="l" defTabSz="962025" rtl="0" eaLnBrk="0" fontAlgn="base" hangingPunct="0">
        <a:spcBef>
          <a:spcPct val="20000"/>
        </a:spcBef>
        <a:spcAft>
          <a:spcPct val="0"/>
        </a:spcAft>
        <a:buClr>
          <a:schemeClr val="accent2"/>
        </a:buClr>
        <a:buSzPct val="65000"/>
        <a:buFont typeface="Monotype Sorts" charset="2"/>
        <a:buChar char=""/>
        <a:defRPr sz="2100">
          <a:solidFill>
            <a:schemeClr val="tx2"/>
          </a:solidFill>
          <a:latin typeface="+mn-lt"/>
          <a:ea typeface="MS PGothic" pitchFamily="34" charset="-128"/>
        </a:defRPr>
      </a:lvl4pPr>
      <a:lvl5pPr marL="21701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ea typeface="MS PGothic" pitchFamily="34" charset="-128"/>
        </a:defRPr>
      </a:lvl5pPr>
      <a:lvl6pPr marL="26273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ea typeface="ＭＳ Ｐゴシック" charset="-128"/>
        </a:defRPr>
      </a:lvl6pPr>
      <a:lvl7pPr marL="30845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ea typeface="ＭＳ Ｐゴシック" charset="-128"/>
        </a:defRPr>
      </a:lvl7pPr>
      <a:lvl8pPr marL="35417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ea typeface="ＭＳ Ｐゴシック" charset="-128"/>
        </a:defRPr>
      </a:lvl8pPr>
      <a:lvl9pPr marL="3998913" indent="-239713" algn="l" defTabSz="962025" rtl="0" eaLnBrk="0" fontAlgn="base" hangingPunct="0">
        <a:spcBef>
          <a:spcPct val="20000"/>
        </a:spcBef>
        <a:spcAft>
          <a:spcPct val="0"/>
        </a:spcAft>
        <a:buClr>
          <a:schemeClr val="tx1"/>
        </a:buClr>
        <a:buSzPct val="100000"/>
        <a:buChar char="•"/>
        <a:defRPr sz="2100">
          <a:solidFill>
            <a:schemeClr val="tx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Software </a:t>
            </a:r>
            <a:r>
              <a:rPr lang="en-US" dirty="0" smtClean="0"/>
              <a:t>Engineering</a:t>
            </a:r>
          </a:p>
        </p:txBody>
      </p:sp>
      <p:sp>
        <p:nvSpPr>
          <p:cNvPr id="3" name="Content Placeholder 2"/>
          <p:cNvSpPr>
            <a:spLocks noGrp="1"/>
          </p:cNvSpPr>
          <p:nvPr>
            <p:ph idx="1"/>
          </p:nvPr>
        </p:nvSpPr>
        <p:spPr>
          <a:xfrm>
            <a:off x="304800" y="1676400"/>
            <a:ext cx="9223375" cy="5181600"/>
          </a:xfrm>
          <a:solidFill>
            <a:schemeClr val="bg1">
              <a:lumMod val="75000"/>
            </a:schemeClr>
          </a:solidFill>
        </p:spPr>
        <p:txBody>
          <a:bodyPr/>
          <a:lstStyle/>
          <a:p>
            <a:pPr algn="ctr">
              <a:buFont typeface="Zapf Dingbats" charset="2"/>
              <a:buNone/>
            </a:pPr>
            <a:endParaRPr lang="en-US" dirty="0" smtClean="0"/>
          </a:p>
          <a:p>
            <a:pPr algn="ctr">
              <a:buFont typeface="Zapf Dingbats" charset="2"/>
              <a:buNone/>
            </a:pPr>
            <a:endParaRPr lang="en-US" dirty="0" smtClean="0"/>
          </a:p>
          <a:p>
            <a:pPr algn="ctr">
              <a:buFont typeface="Zapf Dingbats" charset="2"/>
              <a:buNone/>
            </a:pPr>
            <a:r>
              <a:rPr lang="en-US" dirty="0" smtClean="0"/>
              <a:t>Sankita Patel</a:t>
            </a:r>
          </a:p>
          <a:p>
            <a:pPr algn="ctr">
              <a:buFont typeface="Zapf Dingbats" charset="2"/>
              <a:buNone/>
            </a:pPr>
            <a:endParaRPr lang="en-US" dirty="0" smtClean="0"/>
          </a:p>
          <a:p>
            <a:pPr algn="ctr">
              <a:buFont typeface="Zapf Dingbats" charset="2"/>
              <a:buNone/>
            </a:pPr>
            <a:r>
              <a:rPr lang="en-US" dirty="0" smtClean="0"/>
              <a:t>sjp@coed.svnit.ac.in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IEEE definition of Software</a:t>
            </a:r>
            <a:endParaRPr lang="en-IN" dirty="0"/>
          </a:p>
        </p:txBody>
      </p:sp>
      <p:sp>
        <p:nvSpPr>
          <p:cNvPr id="8" name="Content Placeholder 7"/>
          <p:cNvSpPr>
            <a:spLocks noGrp="1"/>
          </p:cNvSpPr>
          <p:nvPr>
            <p:ph idx="1"/>
          </p:nvPr>
        </p:nvSpPr>
        <p:spPr/>
        <p:txBody>
          <a:bodyPr/>
          <a:lstStyle/>
          <a:p>
            <a:pPr marL="0" indent="0" algn="ctr">
              <a:buNone/>
            </a:pPr>
            <a:r>
              <a:rPr lang="en-IN" sz="3600" i="1" dirty="0" smtClean="0"/>
              <a:t>Collection of computer programs, procedures, rules, and associated documentation and data. </a:t>
            </a:r>
            <a:endParaRPr lang="en-IN" sz="3600" i="1"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is Expensive !!</a:t>
            </a:r>
            <a:endParaRPr lang="en-IN" dirty="0"/>
          </a:p>
        </p:txBody>
      </p:sp>
      <p:sp>
        <p:nvSpPr>
          <p:cNvPr id="3" name="Content Placeholder 2"/>
          <p:cNvSpPr>
            <a:spLocks noGrp="1"/>
          </p:cNvSpPr>
          <p:nvPr>
            <p:ph idx="1"/>
          </p:nvPr>
        </p:nvSpPr>
        <p:spPr/>
        <p:txBody>
          <a:bodyPr/>
          <a:lstStyle/>
          <a:p>
            <a:r>
              <a:rPr lang="en-IN" dirty="0" smtClean="0"/>
              <a:t>Primarily due to the fact that the software development is extremely </a:t>
            </a:r>
            <a:r>
              <a:rPr lang="en-IN" dirty="0" err="1" smtClean="0"/>
              <a:t>labor</a:t>
            </a:r>
            <a:r>
              <a:rPr lang="en-IN" dirty="0" smtClean="0"/>
              <a:t>-intensive</a:t>
            </a:r>
          </a:p>
          <a:p>
            <a:pPr lvl="1"/>
            <a:r>
              <a:rPr lang="en-IN" dirty="0" smtClean="0"/>
              <a:t>Consider the cost of 50,000 LOC software !!!!</a:t>
            </a:r>
          </a:p>
          <a:p>
            <a:pPr lvl="2"/>
            <a:r>
              <a:rPr lang="en-IN" dirty="0" smtClean="0"/>
              <a:t>Let us consider the productivity of 1000 LOC per person/month</a:t>
            </a:r>
          </a:p>
          <a:p>
            <a:pPr lvl="2"/>
            <a:r>
              <a:rPr lang="en-IN" dirty="0" smtClean="0"/>
              <a:t>Company charges client $8000 per person per month</a:t>
            </a:r>
          </a:p>
          <a:p>
            <a:pPr lvl="2"/>
            <a:r>
              <a:rPr lang="en-IN" dirty="0" smtClean="0"/>
              <a:t>Comes out to be $0.5 million !!!!!</a:t>
            </a:r>
          </a:p>
          <a:p>
            <a:pPr lvl="2"/>
            <a:r>
              <a:rPr lang="en-IN" dirty="0" smtClean="0"/>
              <a:t>Now compare this with the cost of hardware on which this software is deployed</a:t>
            </a:r>
          </a:p>
          <a:p>
            <a:r>
              <a:rPr lang="en-IN" dirty="0" smtClean="0">
                <a:solidFill>
                  <a:srgbClr val="FFC000"/>
                </a:solidFill>
              </a:rPr>
              <a:t>Software forms the major component of the total automated system with the hardware forming a very small component !!!! </a:t>
            </a:r>
            <a:endParaRPr lang="en-IN" dirty="0">
              <a:solidFill>
                <a:srgbClr val="FFC000"/>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prstGeom prst="rect">
            <a:avLst/>
          </a:prstGeom>
          <a:noFill/>
          <a:ln/>
        </p:spPr>
        <p:txBody>
          <a:bodyPr lIns="18000" tIns="46800" rIns="18000" bIns="46800" anchor="ctr"/>
          <a:lstStyle/>
          <a:p>
            <a:pPr>
              <a:spcBef>
                <a:spcPts val="1000"/>
              </a:spcBef>
            </a:pPr>
            <a:r>
              <a:rPr lang="en-IN" dirty="0" smtClean="0"/>
              <a:t>Software is Expensive</a:t>
            </a:r>
            <a:r>
              <a:rPr lang="en-GB" dirty="0" smtClean="0"/>
              <a:t>(cont.)</a:t>
            </a:r>
          </a:p>
        </p:txBody>
      </p:sp>
      <p:sp>
        <p:nvSpPr>
          <p:cNvPr id="13314" name="Line 2"/>
          <p:cNvSpPr>
            <a:spLocks noChangeShapeType="1"/>
          </p:cNvSpPr>
          <p:nvPr/>
        </p:nvSpPr>
        <p:spPr bwMode="auto">
          <a:xfrm>
            <a:off x="1922727" y="1587500"/>
            <a:ext cx="0" cy="3436938"/>
          </a:xfrm>
          <a:prstGeom prst="line">
            <a:avLst/>
          </a:prstGeom>
          <a:noFill/>
          <a:ln w="28440">
            <a:solidFill>
              <a:schemeClr val="tx1"/>
            </a:solidFill>
            <a:round/>
            <a:headEnd/>
            <a:tailEnd/>
          </a:ln>
        </p:spPr>
        <p:txBody>
          <a:bodyPr/>
          <a:lstStyle/>
          <a:p>
            <a:endParaRPr lang="en-IN"/>
          </a:p>
        </p:txBody>
      </p:sp>
      <p:sp>
        <p:nvSpPr>
          <p:cNvPr id="13315" name="Line 3"/>
          <p:cNvSpPr>
            <a:spLocks noChangeShapeType="1"/>
          </p:cNvSpPr>
          <p:nvPr/>
        </p:nvSpPr>
        <p:spPr bwMode="auto">
          <a:xfrm>
            <a:off x="1922728" y="5024438"/>
            <a:ext cx="6497373" cy="0"/>
          </a:xfrm>
          <a:prstGeom prst="line">
            <a:avLst/>
          </a:prstGeom>
          <a:noFill/>
          <a:ln w="28440">
            <a:solidFill>
              <a:schemeClr val="tx1"/>
            </a:solidFill>
            <a:round/>
            <a:headEnd/>
            <a:tailEnd/>
          </a:ln>
        </p:spPr>
        <p:txBody>
          <a:bodyPr/>
          <a:lstStyle/>
          <a:p>
            <a:endParaRPr lang="en-IN"/>
          </a:p>
        </p:txBody>
      </p:sp>
      <p:sp>
        <p:nvSpPr>
          <p:cNvPr id="13316" name="Freeform 4"/>
          <p:cNvSpPr>
            <a:spLocks noChangeArrowheads="1"/>
          </p:cNvSpPr>
          <p:nvPr/>
        </p:nvSpPr>
        <p:spPr bwMode="auto">
          <a:xfrm>
            <a:off x="2256367" y="2078039"/>
            <a:ext cx="5773341" cy="2644775"/>
          </a:xfrm>
          <a:custGeom>
            <a:avLst/>
            <a:gdLst/>
            <a:ahLst/>
            <a:cxnLst>
              <a:cxn ang="0">
                <a:pos x="0" y="0"/>
              </a:cxn>
              <a:cxn ang="0">
                <a:pos x="426" y="682"/>
              </a:cxn>
              <a:cxn ang="0">
                <a:pos x="1495" y="2273"/>
              </a:cxn>
              <a:cxn ang="0">
                <a:pos x="2776" y="3637"/>
              </a:cxn>
              <a:cxn ang="0">
                <a:pos x="4270" y="4774"/>
              </a:cxn>
              <a:cxn ang="0">
                <a:pos x="6620" y="5910"/>
              </a:cxn>
              <a:cxn ang="0">
                <a:pos x="10036" y="6820"/>
              </a:cxn>
              <a:cxn ang="0">
                <a:pos x="13027" y="7274"/>
              </a:cxn>
              <a:cxn ang="0">
                <a:pos x="14521" y="7274"/>
              </a:cxn>
              <a:cxn ang="0">
                <a:pos x="14735" y="7274"/>
              </a:cxn>
            </a:cxnLst>
            <a:rect l="0" t="0" r="r" b="b"/>
            <a:pathLst>
              <a:path w="14807" h="7351">
                <a:moveTo>
                  <a:pt x="0" y="0"/>
                </a:moveTo>
                <a:cubicBezTo>
                  <a:pt x="88" y="151"/>
                  <a:pt x="177" y="302"/>
                  <a:pt x="426" y="682"/>
                </a:cubicBezTo>
                <a:cubicBezTo>
                  <a:pt x="675" y="1061"/>
                  <a:pt x="1103" y="1780"/>
                  <a:pt x="1495" y="2273"/>
                </a:cubicBezTo>
                <a:cubicBezTo>
                  <a:pt x="1886" y="2765"/>
                  <a:pt x="2313" y="3221"/>
                  <a:pt x="2776" y="3637"/>
                </a:cubicBezTo>
                <a:cubicBezTo>
                  <a:pt x="3238" y="4054"/>
                  <a:pt x="3630" y="4395"/>
                  <a:pt x="4270" y="4774"/>
                </a:cubicBezTo>
                <a:cubicBezTo>
                  <a:pt x="4911" y="5153"/>
                  <a:pt x="5659" y="5570"/>
                  <a:pt x="6620" y="5910"/>
                </a:cubicBezTo>
                <a:cubicBezTo>
                  <a:pt x="7581" y="6252"/>
                  <a:pt x="8969" y="6592"/>
                  <a:pt x="10036" y="6820"/>
                </a:cubicBezTo>
                <a:cubicBezTo>
                  <a:pt x="11105" y="7048"/>
                  <a:pt x="12279" y="7199"/>
                  <a:pt x="13027" y="7274"/>
                </a:cubicBezTo>
                <a:cubicBezTo>
                  <a:pt x="13774" y="7350"/>
                  <a:pt x="14236" y="7274"/>
                  <a:pt x="14521" y="7274"/>
                </a:cubicBezTo>
                <a:cubicBezTo>
                  <a:pt x="14806" y="7274"/>
                  <a:pt x="14700" y="7274"/>
                  <a:pt x="14735" y="7274"/>
                </a:cubicBezTo>
              </a:path>
            </a:pathLst>
          </a:custGeom>
          <a:noFill/>
          <a:ln w="38160">
            <a:solidFill>
              <a:srgbClr val="FFC000"/>
            </a:solidFill>
            <a:round/>
            <a:headEnd/>
            <a:tailEnd/>
          </a:ln>
        </p:spPr>
        <p:txBody>
          <a:bodyPr/>
          <a:lstStyle/>
          <a:p>
            <a:endParaRPr lang="en-IN" dirty="0">
              <a:solidFill>
                <a:srgbClr val="FFC000"/>
              </a:solidFill>
            </a:endParaRPr>
          </a:p>
        </p:txBody>
      </p:sp>
      <p:sp>
        <p:nvSpPr>
          <p:cNvPr id="13317" name="Text Box 5"/>
          <p:cNvSpPr txBox="1">
            <a:spLocks noChangeArrowheads="1"/>
          </p:cNvSpPr>
          <p:nvPr/>
        </p:nvSpPr>
        <p:spPr bwMode="auto">
          <a:xfrm>
            <a:off x="3988198" y="5091113"/>
            <a:ext cx="779065" cy="395287"/>
          </a:xfrm>
          <a:prstGeom prst="rect">
            <a:avLst/>
          </a:prstGeom>
          <a:noFill/>
          <a:ln w="9525">
            <a:noFill/>
            <a:miter lim="800000"/>
            <a:headEnd/>
            <a:tailEnd/>
          </a:ln>
        </p:spPr>
        <p:txBody>
          <a:bodyPr lIns="18000" tIns="46800" rIns="18000" bIns="46800"/>
          <a:lstStyle/>
          <a:p>
            <a:pPr>
              <a:lnSpc>
                <a:spcPct val="85000"/>
              </a:lnSpc>
              <a:spcBef>
                <a:spcPts val="463"/>
              </a:spcBef>
            </a:pPr>
            <a:r>
              <a:rPr lang="en-GB" sz="2000" b="1" dirty="0">
                <a:latin typeface="Times" charset="0"/>
              </a:rPr>
              <a:t>Year</a:t>
            </a:r>
          </a:p>
        </p:txBody>
      </p:sp>
      <p:sp>
        <p:nvSpPr>
          <p:cNvPr id="13318" name="Text Box 6"/>
          <p:cNvSpPr txBox="1">
            <a:spLocks noChangeArrowheads="1"/>
          </p:cNvSpPr>
          <p:nvPr/>
        </p:nvSpPr>
        <p:spPr bwMode="auto">
          <a:xfrm>
            <a:off x="990600" y="2697163"/>
            <a:ext cx="1136783" cy="1036637"/>
          </a:xfrm>
          <a:prstGeom prst="rect">
            <a:avLst/>
          </a:prstGeom>
          <a:noFill/>
          <a:ln w="9525">
            <a:noFill/>
            <a:miter lim="800000"/>
            <a:headEnd/>
            <a:tailEnd/>
          </a:ln>
        </p:spPr>
        <p:txBody>
          <a:bodyPr lIns="18000" tIns="46800" rIns="18000" bIns="46800"/>
          <a:lstStyle/>
          <a:p>
            <a:pPr>
              <a:lnSpc>
                <a:spcPct val="85000"/>
              </a:lnSpc>
              <a:spcBef>
                <a:spcPts val="463"/>
              </a:spcBef>
              <a:tabLst>
                <a:tab pos="863600" algn="l"/>
              </a:tabLst>
            </a:pPr>
            <a:r>
              <a:rPr lang="en-GB" sz="2000" b="1" dirty="0">
                <a:latin typeface="Times" charset="0"/>
              </a:rPr>
              <a:t>Hw </a:t>
            </a:r>
            <a:r>
              <a:rPr lang="en-GB" sz="2000" b="1" dirty="0" smtClean="0">
                <a:latin typeface="Times" charset="0"/>
              </a:rPr>
              <a:t>cost</a:t>
            </a:r>
          </a:p>
          <a:p>
            <a:pPr>
              <a:lnSpc>
                <a:spcPct val="85000"/>
              </a:lnSpc>
              <a:spcBef>
                <a:spcPts val="463"/>
              </a:spcBef>
              <a:tabLst>
                <a:tab pos="863600" algn="l"/>
              </a:tabLst>
            </a:pPr>
            <a:endParaRPr lang="en-GB" sz="2000" b="1" dirty="0">
              <a:latin typeface="Times" charset="0"/>
            </a:endParaRPr>
          </a:p>
          <a:p>
            <a:pPr>
              <a:lnSpc>
                <a:spcPct val="85000"/>
              </a:lnSpc>
              <a:spcBef>
                <a:spcPts val="463"/>
              </a:spcBef>
              <a:tabLst>
                <a:tab pos="863600" algn="l"/>
              </a:tabLst>
            </a:pPr>
            <a:r>
              <a:rPr lang="en-GB" sz="2000" b="1" dirty="0" err="1">
                <a:latin typeface="Times" charset="0"/>
              </a:rPr>
              <a:t>Sw</a:t>
            </a:r>
            <a:r>
              <a:rPr lang="en-GB" sz="2000" b="1" dirty="0">
                <a:latin typeface="Times" charset="0"/>
              </a:rPr>
              <a:t> cost</a:t>
            </a:r>
          </a:p>
        </p:txBody>
      </p:sp>
      <p:sp>
        <p:nvSpPr>
          <p:cNvPr id="13319" name="Line 7"/>
          <p:cNvSpPr>
            <a:spLocks noChangeShapeType="1"/>
          </p:cNvSpPr>
          <p:nvPr/>
        </p:nvSpPr>
        <p:spPr bwMode="auto">
          <a:xfrm>
            <a:off x="988350" y="3224213"/>
            <a:ext cx="916650" cy="0"/>
          </a:xfrm>
          <a:prstGeom prst="line">
            <a:avLst/>
          </a:prstGeom>
          <a:noFill/>
          <a:ln w="9525">
            <a:solidFill>
              <a:schemeClr val="tx1"/>
            </a:solidFill>
            <a:round/>
            <a:headEnd/>
            <a:tailEnd/>
          </a:ln>
        </p:spPr>
        <p:txBody>
          <a:bodyPr/>
          <a:lstStyle/>
          <a:p>
            <a:endParaRPr lang="en-IN"/>
          </a:p>
        </p:txBody>
      </p:sp>
      <p:sp>
        <p:nvSpPr>
          <p:cNvPr id="13320" name="Line 8"/>
          <p:cNvSpPr>
            <a:spLocks noChangeShapeType="1"/>
          </p:cNvSpPr>
          <p:nvPr/>
        </p:nvSpPr>
        <p:spPr bwMode="auto">
          <a:xfrm flipV="1">
            <a:off x="1590808" y="2324101"/>
            <a:ext cx="0" cy="409575"/>
          </a:xfrm>
          <a:prstGeom prst="line">
            <a:avLst/>
          </a:prstGeom>
          <a:noFill/>
          <a:ln w="9525">
            <a:solidFill>
              <a:schemeClr val="tx1"/>
            </a:solidFill>
            <a:round/>
            <a:headEnd/>
            <a:tailEnd type="triangle" w="lg" len="lg"/>
          </a:ln>
        </p:spPr>
        <p:txBody>
          <a:bodyPr/>
          <a:lstStyle/>
          <a:p>
            <a:endParaRPr lang="en-IN"/>
          </a:p>
        </p:txBody>
      </p:sp>
      <p:sp>
        <p:nvSpPr>
          <p:cNvPr id="13321" name="Line 9"/>
          <p:cNvSpPr>
            <a:spLocks noChangeShapeType="1"/>
          </p:cNvSpPr>
          <p:nvPr/>
        </p:nvSpPr>
        <p:spPr bwMode="auto">
          <a:xfrm>
            <a:off x="4755225" y="5187950"/>
            <a:ext cx="416190" cy="0"/>
          </a:xfrm>
          <a:prstGeom prst="line">
            <a:avLst/>
          </a:prstGeom>
          <a:ln>
            <a:solidFill>
              <a:schemeClr val="tx1"/>
            </a:solidFill>
            <a:headEnd/>
            <a:tailEnd type="triangle" w="lg" len="lg"/>
          </a:ln>
        </p:spPr>
        <p:style>
          <a:lnRef idx="1">
            <a:schemeClr val="dk1"/>
          </a:lnRef>
          <a:fillRef idx="0">
            <a:schemeClr val="dk1"/>
          </a:fillRef>
          <a:effectRef idx="0">
            <a:schemeClr val="dk1"/>
          </a:effectRef>
          <a:fontRef idx="minor">
            <a:schemeClr val="tx1"/>
          </a:fontRef>
        </p:style>
        <p:txBody>
          <a:bodyPr/>
          <a:lstStyle/>
          <a:p>
            <a:endParaRPr lang="en-IN"/>
          </a:p>
        </p:txBody>
      </p:sp>
      <p:sp>
        <p:nvSpPr>
          <p:cNvPr id="13322" name="Text Box 10"/>
          <p:cNvSpPr txBox="1">
            <a:spLocks noChangeArrowheads="1"/>
          </p:cNvSpPr>
          <p:nvPr/>
        </p:nvSpPr>
        <p:spPr bwMode="auto">
          <a:xfrm>
            <a:off x="2057400" y="5486400"/>
            <a:ext cx="5929842" cy="455612"/>
          </a:xfrm>
          <a:prstGeom prst="rect">
            <a:avLst/>
          </a:prstGeom>
          <a:noFill/>
          <a:ln w="9525">
            <a:noFill/>
            <a:miter lim="800000"/>
            <a:headEnd/>
            <a:tailEnd/>
          </a:ln>
        </p:spPr>
        <p:txBody>
          <a:bodyPr lIns="18000" tIns="46800" rIns="18000" bIns="46800"/>
          <a:lstStyle/>
          <a:p>
            <a:pPr>
              <a:lnSpc>
                <a:spcPct val="85000"/>
              </a:lnSpc>
              <a:spcBef>
                <a:spcPts val="550"/>
              </a:spcBef>
              <a:tabLst>
                <a:tab pos="863600" algn="l"/>
                <a:tab pos="1728788" algn="l"/>
                <a:tab pos="2592388" algn="l"/>
                <a:tab pos="3455988" algn="l"/>
                <a:tab pos="4319588" algn="l"/>
                <a:tab pos="5184775" algn="l"/>
              </a:tabLst>
            </a:pPr>
            <a:r>
              <a:rPr lang="en-GB" b="1" dirty="0">
                <a:solidFill>
                  <a:srgbClr val="FFC000"/>
                </a:solidFill>
                <a:latin typeface="Times" charset="0"/>
              </a:rPr>
              <a:t>Relative Cost of Hardware and Software</a:t>
            </a:r>
          </a:p>
        </p:txBody>
      </p:sp>
      <p:sp>
        <p:nvSpPr>
          <p:cNvPr id="13323" name="Text Box 11"/>
          <p:cNvSpPr txBox="1">
            <a:spLocks noChangeArrowheads="1"/>
          </p:cNvSpPr>
          <p:nvPr/>
        </p:nvSpPr>
        <p:spPr bwMode="auto">
          <a:xfrm>
            <a:off x="1485900" y="5016501"/>
            <a:ext cx="906331" cy="455613"/>
          </a:xfrm>
          <a:prstGeom prst="rect">
            <a:avLst/>
          </a:prstGeom>
          <a:noFill/>
          <a:ln w="9525">
            <a:noFill/>
            <a:miter lim="800000"/>
            <a:headEnd/>
            <a:tailEnd/>
          </a:ln>
        </p:spPr>
        <p:txBody>
          <a:bodyPr lIns="18000" tIns="46800" rIns="18000" bIns="46800"/>
          <a:lstStyle/>
          <a:p>
            <a:pPr>
              <a:lnSpc>
                <a:spcPct val="85000"/>
              </a:lnSpc>
              <a:spcBef>
                <a:spcPts val="1375"/>
              </a:spcBef>
              <a:tabLst>
                <a:tab pos="723900" algn="l"/>
              </a:tabLst>
            </a:pPr>
            <a:r>
              <a:rPr lang="en-GB" b="1">
                <a:latin typeface="Times" charset="0"/>
              </a:rPr>
              <a:t>1960</a:t>
            </a:r>
          </a:p>
        </p:txBody>
      </p:sp>
      <p:sp>
        <p:nvSpPr>
          <p:cNvPr id="13324" name="Text Box 12"/>
          <p:cNvSpPr txBox="1">
            <a:spLocks noChangeArrowheads="1"/>
          </p:cNvSpPr>
          <p:nvPr/>
        </p:nvSpPr>
        <p:spPr bwMode="auto">
          <a:xfrm>
            <a:off x="7128271" y="5091113"/>
            <a:ext cx="906331" cy="455613"/>
          </a:xfrm>
          <a:prstGeom prst="rect">
            <a:avLst/>
          </a:prstGeom>
          <a:noFill/>
          <a:ln w="9525">
            <a:noFill/>
            <a:miter lim="800000"/>
            <a:headEnd/>
            <a:tailEnd/>
          </a:ln>
        </p:spPr>
        <p:txBody>
          <a:bodyPr lIns="18000" tIns="46800" rIns="18000" bIns="46800"/>
          <a:lstStyle/>
          <a:p>
            <a:pPr>
              <a:lnSpc>
                <a:spcPct val="85000"/>
              </a:lnSpc>
              <a:spcBef>
                <a:spcPts val="1375"/>
              </a:spcBef>
              <a:tabLst>
                <a:tab pos="723900" algn="l"/>
              </a:tabLst>
            </a:pPr>
            <a:r>
              <a:rPr lang="en-GB" b="1" dirty="0" smtClean="0">
                <a:latin typeface="Times" charset="0"/>
              </a:rPr>
              <a:t>2018</a:t>
            </a:r>
            <a:endParaRPr lang="en-GB" b="1" dirty="0">
              <a:latin typeface="Times"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is Late and Unreliable !! </a:t>
            </a:r>
            <a:endParaRPr lang="en-IN" dirty="0"/>
          </a:p>
        </p:txBody>
      </p:sp>
      <p:sp>
        <p:nvSpPr>
          <p:cNvPr id="3" name="Content Placeholder 2"/>
          <p:cNvSpPr>
            <a:spLocks noGrp="1"/>
          </p:cNvSpPr>
          <p:nvPr>
            <p:ph idx="1"/>
          </p:nvPr>
        </p:nvSpPr>
        <p:spPr/>
        <p:txBody>
          <a:bodyPr/>
          <a:lstStyle/>
          <a:p>
            <a:r>
              <a:rPr lang="en-IN" sz="2400" dirty="0" smtClean="0"/>
              <a:t>Software development remains a weak area despite the considerable progress</a:t>
            </a:r>
          </a:p>
          <a:p>
            <a:r>
              <a:rPr lang="en-IN" sz="2400" dirty="0" smtClean="0"/>
              <a:t>More than 35% projects in firms are </a:t>
            </a:r>
            <a:r>
              <a:rPr lang="en-IN" sz="2400" dirty="0" smtClean="0">
                <a:solidFill>
                  <a:srgbClr val="FFC000"/>
                </a:solidFill>
              </a:rPr>
              <a:t>runaway </a:t>
            </a:r>
          </a:p>
          <a:p>
            <a:r>
              <a:rPr lang="en-IN" sz="2400" dirty="0" smtClean="0">
                <a:solidFill>
                  <a:schemeClr val="tx1"/>
                </a:solidFill>
              </a:rPr>
              <a:t>Software does not do what it is supposed to do ... or vice versa</a:t>
            </a:r>
          </a:p>
          <a:p>
            <a:pPr lvl="1"/>
            <a:r>
              <a:rPr lang="en-IN" sz="2000" dirty="0" smtClean="0">
                <a:solidFill>
                  <a:schemeClr val="tx1"/>
                </a:solidFill>
              </a:rPr>
              <a:t>Often the software is the weakest component among all....</a:t>
            </a:r>
          </a:p>
          <a:p>
            <a:pPr lvl="2"/>
            <a:r>
              <a:rPr lang="en-IN" sz="1800" dirty="0" smtClean="0">
                <a:solidFill>
                  <a:schemeClr val="tx1"/>
                </a:solidFill>
              </a:rPr>
              <a:t>In one defence survey, it was reported that, more than 70% of all the equipment failures were due to software!</a:t>
            </a:r>
          </a:p>
          <a:p>
            <a:pPr lvl="2"/>
            <a:r>
              <a:rPr lang="en-IN" sz="1800" dirty="0" smtClean="0">
                <a:solidFill>
                  <a:schemeClr val="tx1"/>
                </a:solidFill>
              </a:rPr>
              <a:t>Failure of an early Apollo flight was attributed to software!</a:t>
            </a:r>
          </a:p>
          <a:p>
            <a:pPr lvl="2"/>
            <a:r>
              <a:rPr lang="en-IN" sz="1800" dirty="0" smtClean="0">
                <a:solidFill>
                  <a:schemeClr val="tx1"/>
                </a:solidFill>
              </a:rPr>
              <a:t>Failure of a test firing of a missile in India was attributed to software!</a:t>
            </a:r>
          </a:p>
          <a:p>
            <a:pPr lvl="1"/>
            <a:r>
              <a:rPr lang="en-IN" sz="2000" dirty="0" smtClean="0">
                <a:solidFill>
                  <a:schemeClr val="tx1"/>
                </a:solidFill>
              </a:rPr>
              <a:t>What is the reason behind this ????</a:t>
            </a:r>
            <a:endParaRPr lang="en-IN" sz="2000" dirty="0">
              <a:solidFill>
                <a:schemeClr val="tx1"/>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is Late and Unreliable(cont.) </a:t>
            </a:r>
            <a:endParaRPr lang="en-IN" dirty="0"/>
          </a:p>
        </p:txBody>
      </p:sp>
      <p:sp>
        <p:nvSpPr>
          <p:cNvPr id="3" name="Content Placeholder 2"/>
          <p:cNvSpPr>
            <a:spLocks noGrp="1"/>
          </p:cNvSpPr>
          <p:nvPr>
            <p:ph idx="1"/>
          </p:nvPr>
        </p:nvSpPr>
        <p:spPr/>
        <p:txBody>
          <a:bodyPr/>
          <a:lstStyle/>
          <a:p>
            <a:r>
              <a:rPr lang="en-IN" dirty="0" smtClean="0"/>
              <a:t>Failure of the electrical or mechanical systems is due to the aging!!!!!</a:t>
            </a:r>
          </a:p>
          <a:p>
            <a:r>
              <a:rPr lang="en-IN" dirty="0" smtClean="0">
                <a:solidFill>
                  <a:schemeClr val="tx1"/>
                </a:solidFill>
              </a:rPr>
              <a:t>Does software wear out due to age???</a:t>
            </a:r>
          </a:p>
          <a:p>
            <a:pPr lvl="1"/>
            <a:r>
              <a:rPr lang="en-IN" dirty="0" smtClean="0">
                <a:solidFill>
                  <a:schemeClr val="tx1"/>
                </a:solidFill>
              </a:rPr>
              <a:t>Failures occur due to the bugs introduced during the design and development process.</a:t>
            </a:r>
            <a:endParaRPr lang="en-IN" dirty="0">
              <a:solidFill>
                <a:schemeClr val="tx1"/>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Maintenance and Rework !!</a:t>
            </a:r>
            <a:endParaRPr lang="en-IN" dirty="0"/>
          </a:p>
        </p:txBody>
      </p:sp>
      <p:sp>
        <p:nvSpPr>
          <p:cNvPr id="3" name="Content Placeholder 2"/>
          <p:cNvSpPr>
            <a:spLocks noGrp="1"/>
          </p:cNvSpPr>
          <p:nvPr>
            <p:ph idx="1"/>
          </p:nvPr>
        </p:nvSpPr>
        <p:spPr/>
        <p:txBody>
          <a:bodyPr/>
          <a:lstStyle/>
          <a:p>
            <a:r>
              <a:rPr lang="en-IN" sz="2400" dirty="0" smtClean="0"/>
              <a:t>Why is the maintenance needed for software, when software does not age???</a:t>
            </a:r>
          </a:p>
          <a:p>
            <a:r>
              <a:rPr lang="en-IN" sz="2400" dirty="0" smtClean="0"/>
              <a:t>Due to residual errors .... </a:t>
            </a:r>
          </a:p>
          <a:p>
            <a:pPr lvl="1"/>
            <a:r>
              <a:rPr lang="en-IN" sz="2000" dirty="0" smtClean="0">
                <a:solidFill>
                  <a:srgbClr val="FFC000"/>
                </a:solidFill>
              </a:rPr>
              <a:t>Corrective maintenance</a:t>
            </a:r>
          </a:p>
          <a:p>
            <a:r>
              <a:rPr lang="en-IN" sz="2400" dirty="0" smtClean="0"/>
              <a:t>Even without errors..the software undergo changes..</a:t>
            </a:r>
          </a:p>
          <a:p>
            <a:pPr lvl="1"/>
            <a:r>
              <a:rPr lang="en-IN" sz="2000" dirty="0" smtClean="0"/>
              <a:t>Due to up gradation and enhancement</a:t>
            </a:r>
          </a:p>
          <a:p>
            <a:pPr lvl="1"/>
            <a:r>
              <a:rPr lang="en-IN" sz="2000" dirty="0" smtClean="0">
                <a:solidFill>
                  <a:srgbClr val="FFC000"/>
                </a:solidFill>
              </a:rPr>
              <a:t>Adaptive maintenance</a:t>
            </a:r>
          </a:p>
          <a:p>
            <a:r>
              <a:rPr lang="en-IN" dirty="0" smtClean="0">
                <a:solidFill>
                  <a:schemeClr val="tx1"/>
                </a:solidFill>
              </a:rPr>
              <a:t>Changes during software development itself</a:t>
            </a:r>
          </a:p>
          <a:p>
            <a:pPr lvl="1"/>
            <a:r>
              <a:rPr lang="en-IN" sz="2000" dirty="0" smtClean="0">
                <a:solidFill>
                  <a:srgbClr val="FFC000"/>
                </a:solidFill>
              </a:rPr>
              <a:t>Leads to rework</a:t>
            </a:r>
          </a:p>
          <a:p>
            <a:pPr lvl="1"/>
            <a:r>
              <a:rPr lang="en-IN" sz="2000" dirty="0" smtClean="0">
                <a:solidFill>
                  <a:schemeClr val="tx1"/>
                </a:solidFill>
              </a:rPr>
              <a:t>Due to lack of complete requirements.</a:t>
            </a:r>
          </a:p>
          <a:p>
            <a:pPr lvl="1"/>
            <a:r>
              <a:rPr lang="en-IN" sz="2000" dirty="0" smtClean="0">
                <a:solidFill>
                  <a:schemeClr val="tx1"/>
                </a:solidFill>
              </a:rPr>
              <a:t>Due to changing needs of clients</a:t>
            </a:r>
          </a:p>
          <a:p>
            <a:pPr lvl="1"/>
            <a:endParaRPr lang="en-IN" sz="2000" dirty="0" smtClean="0">
              <a:solidFill>
                <a:srgbClr val="FFC000"/>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Maintenance and Rework !!</a:t>
            </a:r>
            <a:endParaRPr lang="en-IN" dirty="0"/>
          </a:p>
        </p:txBody>
      </p:sp>
      <p:sp>
        <p:nvSpPr>
          <p:cNvPr id="3" name="Content Placeholder 2"/>
          <p:cNvSpPr>
            <a:spLocks noGrp="1"/>
          </p:cNvSpPr>
          <p:nvPr>
            <p:ph idx="1"/>
          </p:nvPr>
        </p:nvSpPr>
        <p:spPr/>
        <p:txBody>
          <a:bodyPr/>
          <a:lstStyle/>
          <a:p>
            <a:r>
              <a:rPr lang="en-IN" dirty="0" smtClean="0">
                <a:solidFill>
                  <a:schemeClr val="tx1"/>
                </a:solidFill>
              </a:rPr>
              <a:t>Maintenance-to-development cost ratio is 80:20, 70:30 or 60:40 !!</a:t>
            </a:r>
          </a:p>
          <a:p>
            <a:r>
              <a:rPr lang="en-IN" dirty="0" smtClean="0">
                <a:solidFill>
                  <a:schemeClr val="tx1"/>
                </a:solidFill>
              </a:rPr>
              <a:t>Why this much cost for maintenance???</a:t>
            </a:r>
            <a:endParaRPr lang="en-IN" dirty="0">
              <a:solidFill>
                <a:schemeClr val="tx1"/>
              </a:solidFill>
            </a:endParaRPr>
          </a:p>
          <a:p>
            <a:r>
              <a:rPr lang="en-IN" dirty="0" smtClean="0">
                <a:solidFill>
                  <a:schemeClr val="tx1"/>
                </a:solidFill>
              </a:rPr>
              <a:t>Maintenance involves</a:t>
            </a:r>
          </a:p>
          <a:p>
            <a:pPr lvl="1"/>
            <a:r>
              <a:rPr lang="en-IN" dirty="0" smtClean="0">
                <a:solidFill>
                  <a:schemeClr val="tx1"/>
                </a:solidFill>
              </a:rPr>
              <a:t>Understanding existing software</a:t>
            </a:r>
          </a:p>
          <a:p>
            <a:pPr lvl="1"/>
            <a:r>
              <a:rPr lang="en-IN" dirty="0" smtClean="0">
                <a:solidFill>
                  <a:schemeClr val="tx1"/>
                </a:solidFill>
              </a:rPr>
              <a:t>Understanding the effects of change</a:t>
            </a:r>
          </a:p>
          <a:p>
            <a:pPr lvl="1"/>
            <a:r>
              <a:rPr lang="en-IN" dirty="0" smtClean="0">
                <a:solidFill>
                  <a:schemeClr val="tx1"/>
                </a:solidFill>
              </a:rPr>
              <a:t>Making the changes</a:t>
            </a:r>
          </a:p>
          <a:p>
            <a:pPr lvl="1"/>
            <a:r>
              <a:rPr lang="en-IN" dirty="0" smtClean="0">
                <a:solidFill>
                  <a:schemeClr val="tx1"/>
                </a:solidFill>
              </a:rPr>
              <a:t>Testing the new parts</a:t>
            </a:r>
          </a:p>
          <a:p>
            <a:pPr lvl="1"/>
            <a:r>
              <a:rPr lang="en-IN" dirty="0" smtClean="0">
                <a:solidFill>
                  <a:schemeClr val="tx1"/>
                </a:solidFill>
              </a:rPr>
              <a:t>Retesting the old parts that were not changed </a:t>
            </a:r>
            <a:r>
              <a:rPr lang="en-IN" dirty="0" smtClean="0">
                <a:solidFill>
                  <a:srgbClr val="FFC000"/>
                </a:solidFill>
              </a:rPr>
              <a:t>(Regression testing)</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Maintenance and Rework !!</a:t>
            </a:r>
            <a:endParaRPr lang="en-IN" dirty="0"/>
          </a:p>
        </p:txBody>
      </p:sp>
      <p:sp>
        <p:nvSpPr>
          <p:cNvPr id="3" name="Content Placeholder 2"/>
          <p:cNvSpPr>
            <a:spLocks noGrp="1"/>
          </p:cNvSpPr>
          <p:nvPr>
            <p:ph idx="1"/>
          </p:nvPr>
        </p:nvSpPr>
        <p:spPr/>
        <p:txBody>
          <a:bodyPr/>
          <a:lstStyle/>
          <a:p>
            <a:pPr algn="ctr">
              <a:buNone/>
            </a:pPr>
            <a:r>
              <a:rPr lang="en-IN" i="1" dirty="0" smtClean="0">
                <a:solidFill>
                  <a:srgbClr val="FFC000"/>
                </a:solidFill>
              </a:rPr>
              <a:t>The complexity of the maintenance task, coupled with the neglect of maintenance concerns during the development, makes maintenance the most costly activity in the life of a software product....</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Engineering : definition</a:t>
            </a:r>
            <a:endParaRPr lang="en-IN" dirty="0"/>
          </a:p>
        </p:txBody>
      </p:sp>
      <p:sp>
        <p:nvSpPr>
          <p:cNvPr id="3" name="Content Placeholder 2"/>
          <p:cNvSpPr>
            <a:spLocks noGrp="1"/>
          </p:cNvSpPr>
          <p:nvPr>
            <p:ph idx="1"/>
          </p:nvPr>
        </p:nvSpPr>
        <p:spPr/>
        <p:txBody>
          <a:bodyPr/>
          <a:lstStyle/>
          <a:p>
            <a:pPr marL="0" indent="900113" algn="ctr">
              <a:buNone/>
            </a:pPr>
            <a:r>
              <a:rPr lang="en-IN" i="1" dirty="0" smtClean="0"/>
              <a:t>Software Engineering is defined as the </a:t>
            </a:r>
            <a:r>
              <a:rPr lang="en-IN" i="1" dirty="0" smtClean="0">
                <a:solidFill>
                  <a:srgbClr val="FFC000"/>
                </a:solidFill>
              </a:rPr>
              <a:t>systematic approach </a:t>
            </a:r>
            <a:r>
              <a:rPr lang="en-IN" i="1" dirty="0" smtClean="0"/>
              <a:t>to the </a:t>
            </a:r>
            <a:r>
              <a:rPr lang="en-IN" i="1" dirty="0" smtClean="0">
                <a:solidFill>
                  <a:srgbClr val="FFC000"/>
                </a:solidFill>
              </a:rPr>
              <a:t>development</a:t>
            </a:r>
            <a:r>
              <a:rPr lang="en-IN" i="1" dirty="0" smtClean="0"/>
              <a:t>, </a:t>
            </a:r>
            <a:r>
              <a:rPr lang="en-IN" i="1" dirty="0" smtClean="0">
                <a:solidFill>
                  <a:srgbClr val="FFC000"/>
                </a:solidFill>
              </a:rPr>
              <a:t>operation</a:t>
            </a:r>
            <a:r>
              <a:rPr lang="en-IN" i="1" dirty="0" smtClean="0"/>
              <a:t>, </a:t>
            </a:r>
            <a:r>
              <a:rPr lang="en-IN" i="1" dirty="0" smtClean="0">
                <a:solidFill>
                  <a:srgbClr val="FFC000"/>
                </a:solidFill>
              </a:rPr>
              <a:t>maintenance</a:t>
            </a:r>
            <a:r>
              <a:rPr lang="en-IN" i="1" dirty="0" smtClean="0"/>
              <a:t>, and </a:t>
            </a:r>
            <a:r>
              <a:rPr lang="en-IN" i="1" dirty="0" smtClean="0">
                <a:solidFill>
                  <a:srgbClr val="FFC000"/>
                </a:solidFill>
              </a:rPr>
              <a:t>retirement</a:t>
            </a:r>
            <a:r>
              <a:rPr lang="en-IN" i="1" dirty="0" smtClean="0"/>
              <a:t> of software.</a:t>
            </a:r>
            <a:endParaRPr lang="en-IN" i="1" dirty="0"/>
          </a:p>
        </p:txBody>
      </p:sp>
      <p:sp>
        <p:nvSpPr>
          <p:cNvPr id="4" name="Rounded Rectangular Callout 3"/>
          <p:cNvSpPr/>
          <p:nvPr/>
        </p:nvSpPr>
        <p:spPr bwMode="auto">
          <a:xfrm>
            <a:off x="1828800" y="4267200"/>
            <a:ext cx="3124200" cy="533400"/>
          </a:xfrm>
          <a:prstGeom prst="wedgeRoundRectCallout">
            <a:avLst>
              <a:gd name="adj1" fmla="val 86373"/>
              <a:gd name="adj2" fmla="val -382040"/>
              <a:gd name="adj3" fmla="val 16667"/>
            </a:avLst>
          </a:prstGeom>
          <a:solidFill>
            <a:schemeClr val="tx1">
              <a:lumMod val="75000"/>
            </a:schemeClr>
          </a:solidFill>
          <a:ln w="1270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800" dirty="0" smtClean="0">
                <a:solidFill>
                  <a:schemeClr val="bg1"/>
                </a:solidFill>
                <a:latin typeface="+mn-lt"/>
              </a:rPr>
              <a:t>Primary Focus</a:t>
            </a:r>
            <a:endParaRPr kumimoji="0" lang="en-IN" sz="2800" b="0" i="0" u="none" strike="noStrike" cap="none" normalizeH="0" baseline="0" dirty="0">
              <a:ln>
                <a:noFill/>
              </a:ln>
              <a:solidFill>
                <a:schemeClr val="bg1"/>
              </a:solidFill>
              <a:effectLst/>
              <a:latin typeface="+mn-lt"/>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Engineering : definition...</a:t>
            </a:r>
            <a:endParaRPr lang="en-IN" dirty="0"/>
          </a:p>
        </p:txBody>
      </p:sp>
      <p:sp>
        <p:nvSpPr>
          <p:cNvPr id="3" name="Content Placeholder 2"/>
          <p:cNvSpPr>
            <a:spLocks noGrp="1"/>
          </p:cNvSpPr>
          <p:nvPr>
            <p:ph idx="1"/>
          </p:nvPr>
        </p:nvSpPr>
        <p:spPr>
          <a:xfrm>
            <a:off x="838200" y="1600200"/>
            <a:ext cx="8455025" cy="4130675"/>
          </a:xfrm>
        </p:spPr>
        <p:txBody>
          <a:bodyPr/>
          <a:lstStyle/>
          <a:p>
            <a:pPr marL="0" indent="361950"/>
            <a:r>
              <a:rPr lang="en-IN" dirty="0" smtClean="0"/>
              <a:t>Systematic approach</a:t>
            </a:r>
          </a:p>
          <a:p>
            <a:pPr marL="895350" lvl="1" indent="-352425"/>
            <a:r>
              <a:rPr lang="en-IN" dirty="0" smtClean="0"/>
              <a:t>Methodologies used are </a:t>
            </a:r>
            <a:r>
              <a:rPr lang="en-IN" dirty="0" smtClean="0">
                <a:solidFill>
                  <a:srgbClr val="FFC000"/>
                </a:solidFill>
              </a:rPr>
              <a:t>repeatable</a:t>
            </a:r>
          </a:p>
          <a:p>
            <a:pPr marL="895350" lvl="1" indent="-352425"/>
            <a:r>
              <a:rPr lang="en-IN" dirty="0" smtClean="0">
                <a:solidFill>
                  <a:schemeClr val="tx1"/>
                </a:solidFill>
              </a:rPr>
              <a:t>To take the software development close to science and engineering and away from </a:t>
            </a:r>
            <a:r>
              <a:rPr lang="en-IN" dirty="0" err="1" smtClean="0">
                <a:solidFill>
                  <a:schemeClr val="tx1"/>
                </a:solidFill>
              </a:rPr>
              <a:t>adhoc</a:t>
            </a:r>
            <a:r>
              <a:rPr lang="en-IN" dirty="0" smtClean="0">
                <a:solidFill>
                  <a:schemeClr val="tx1"/>
                </a:solidFill>
              </a:rPr>
              <a:t> processes</a:t>
            </a:r>
          </a:p>
          <a:p>
            <a:pPr marL="295275" indent="-295275"/>
            <a:r>
              <a:rPr lang="en-IN" dirty="0" smtClean="0">
                <a:solidFill>
                  <a:schemeClr val="tx1"/>
                </a:solidFill>
              </a:rPr>
              <a:t>The fundamental problem that software engineering deals with,</a:t>
            </a:r>
          </a:p>
          <a:p>
            <a:pPr marL="895350" lvl="1" indent="-352425"/>
            <a:r>
              <a:rPr lang="en-IN" dirty="0" smtClean="0">
                <a:solidFill>
                  <a:srgbClr val="FFC000"/>
                </a:solidFill>
              </a:rPr>
              <a:t>Software satisfies user needs.....</a:t>
            </a:r>
            <a:endParaRPr lang="en-IN" dirty="0">
              <a:solidFill>
                <a:srgbClr val="FFC000"/>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Reference Books</a:t>
            </a:r>
          </a:p>
        </p:txBody>
      </p:sp>
      <p:sp>
        <p:nvSpPr>
          <p:cNvPr id="3" name="Content Placeholder 2"/>
          <p:cNvSpPr>
            <a:spLocks noGrp="1"/>
          </p:cNvSpPr>
          <p:nvPr>
            <p:ph idx="1"/>
          </p:nvPr>
        </p:nvSpPr>
        <p:spPr>
          <a:xfrm>
            <a:off x="0" y="1371600"/>
            <a:ext cx="9906000" cy="5181600"/>
          </a:xfrm>
          <a:solidFill>
            <a:schemeClr val="bg1">
              <a:lumMod val="75000"/>
            </a:schemeClr>
          </a:solidFill>
        </p:spPr>
        <p:txBody>
          <a:bodyPr/>
          <a:lstStyle/>
          <a:p>
            <a:pPr marL="609600" indent="-609600">
              <a:buFont typeface="Zapf Dingbats" charset="2"/>
              <a:buNone/>
            </a:pPr>
            <a:r>
              <a:rPr lang="en-US" b="1" dirty="0" smtClean="0">
                <a:latin typeface="Times New Roman" pitchFamily="18" charset="0"/>
              </a:rPr>
              <a:t>	</a:t>
            </a:r>
            <a:endParaRPr lang="en-US" sz="2400" dirty="0" smtClean="0"/>
          </a:p>
          <a:p>
            <a:pPr marL="609600" indent="-609600">
              <a:buNone/>
            </a:pPr>
            <a:r>
              <a:rPr lang="en-US" sz="2400" dirty="0"/>
              <a:t>	</a:t>
            </a:r>
            <a:r>
              <a:rPr lang="en-US" dirty="0" smtClean="0"/>
              <a:t>RECOMMENDED </a:t>
            </a:r>
            <a:r>
              <a:rPr lang="en-US" dirty="0" smtClean="0"/>
              <a:t>READING :</a:t>
            </a:r>
          </a:p>
          <a:p>
            <a:pPr marL="990600" lvl="1" indent="-533400">
              <a:buFontTx/>
              <a:buAutoNum type="arabicPeriod"/>
            </a:pPr>
            <a:r>
              <a:rPr lang="en-US" dirty="0" smtClean="0"/>
              <a:t>Ian </a:t>
            </a:r>
            <a:r>
              <a:rPr lang="en-US" dirty="0" err="1" smtClean="0"/>
              <a:t>Sommerville</a:t>
            </a:r>
            <a:r>
              <a:rPr lang="en-US" dirty="0" smtClean="0"/>
              <a:t>, </a:t>
            </a:r>
            <a:r>
              <a:rPr lang="en-US" dirty="0" smtClean="0"/>
              <a:t>“Software Engineering”.</a:t>
            </a:r>
            <a:endParaRPr lang="en-US" dirty="0" smtClean="0">
              <a:cs typeface="Times New Roman" pitchFamily="18" charset="0"/>
            </a:endParaRPr>
          </a:p>
          <a:p>
            <a:pPr marL="990600" lvl="1" indent="-533400">
              <a:buFontTx/>
              <a:buAutoNum type="arabicPeriod"/>
            </a:pPr>
            <a:r>
              <a:rPr lang="en-US" dirty="0" smtClean="0"/>
              <a:t>Pankaj </a:t>
            </a:r>
            <a:r>
              <a:rPr lang="en-US" dirty="0" err="1" smtClean="0"/>
              <a:t>Jalote</a:t>
            </a:r>
            <a:r>
              <a:rPr lang="en-US" dirty="0"/>
              <a:t>,</a:t>
            </a:r>
            <a:r>
              <a:rPr lang="en-GB" dirty="0" smtClean="0"/>
              <a:t> </a:t>
            </a:r>
            <a:r>
              <a:rPr lang="en-GB" dirty="0" smtClean="0"/>
              <a:t>“</a:t>
            </a:r>
            <a:r>
              <a:rPr lang="en-US" dirty="0" smtClean="0"/>
              <a:t>An Integrated approach to Software Engineering”</a:t>
            </a:r>
            <a:endParaRPr lang="en-GB" dirty="0" smtClean="0"/>
          </a:p>
          <a:p>
            <a:pPr marL="990600" lvl="1" indent="-533400">
              <a:buFontTx/>
              <a:buAutoNum type="arabicPeriod"/>
            </a:pPr>
            <a:r>
              <a:rPr lang="en-IN" dirty="0" err="1" smtClean="0"/>
              <a:t>Ghezzi</a:t>
            </a:r>
            <a:r>
              <a:rPr lang="en-IN" dirty="0" smtClean="0"/>
              <a:t>, </a:t>
            </a:r>
            <a:r>
              <a:rPr lang="en-IN" dirty="0" err="1" smtClean="0"/>
              <a:t>Jazayeri</a:t>
            </a:r>
            <a:r>
              <a:rPr lang="en-IN" dirty="0" smtClean="0"/>
              <a:t>, </a:t>
            </a:r>
            <a:r>
              <a:rPr lang="en-IN" dirty="0" err="1" smtClean="0"/>
              <a:t>Mandrioli</a:t>
            </a:r>
            <a:r>
              <a:rPr lang="en-IN" dirty="0" smtClean="0"/>
              <a:t>, </a:t>
            </a:r>
            <a:r>
              <a:rPr lang="en-IN" dirty="0" smtClean="0"/>
              <a:t>“Fundamentals of Software Engineering”</a:t>
            </a:r>
          </a:p>
          <a:p>
            <a:pPr marL="990600" lvl="1" indent="-533400">
              <a:buFontTx/>
              <a:buAutoNum type="arabicPeriod"/>
            </a:pPr>
            <a:r>
              <a:rPr lang="en-IN" dirty="0" smtClean="0"/>
              <a:t>Stephen R </a:t>
            </a:r>
            <a:r>
              <a:rPr lang="en-IN" dirty="0" err="1" smtClean="0"/>
              <a:t>Schach</a:t>
            </a:r>
            <a:r>
              <a:rPr lang="en-IN" dirty="0" smtClean="0"/>
              <a:t>, </a:t>
            </a:r>
            <a:r>
              <a:rPr lang="en-IN" dirty="0" smtClean="0"/>
              <a:t>“Software Engineering with JAVA” </a:t>
            </a:r>
            <a:endParaRPr lang="en-IN" dirty="0" smtClean="0"/>
          </a:p>
          <a:p>
            <a:pPr marL="990600" lvl="1" indent="-533400">
              <a:buFontTx/>
              <a:buAutoNum type="arabicPeriod"/>
            </a:pPr>
            <a:r>
              <a:rPr lang="en-IN" dirty="0" err="1" smtClean="0"/>
              <a:t>Rajib</a:t>
            </a:r>
            <a:r>
              <a:rPr lang="en-IN" dirty="0" smtClean="0"/>
              <a:t> Mall, Software Engineering.</a:t>
            </a:r>
            <a:endParaRPr lang="en-GB" dirty="0" smtClean="0"/>
          </a:p>
          <a:p>
            <a:pPr marL="990600" lvl="1" indent="-533400">
              <a:buFontTx/>
              <a:buNone/>
            </a:pPr>
            <a:endParaRPr lang="en-GB" b="1" dirty="0" smtClean="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Engineering: Challenges</a:t>
            </a:r>
            <a:endParaRPr lang="en-IN" dirty="0"/>
          </a:p>
        </p:txBody>
      </p:sp>
      <p:sp>
        <p:nvSpPr>
          <p:cNvPr id="3" name="Content Placeholder 2"/>
          <p:cNvSpPr>
            <a:spLocks noGrp="1"/>
          </p:cNvSpPr>
          <p:nvPr>
            <p:ph idx="1"/>
          </p:nvPr>
        </p:nvSpPr>
        <p:spPr/>
        <p:txBody>
          <a:bodyPr/>
          <a:lstStyle/>
          <a:p>
            <a:r>
              <a:rPr lang="en-IN" dirty="0" smtClean="0"/>
              <a:t>Scale</a:t>
            </a:r>
          </a:p>
          <a:p>
            <a:pPr lvl="1"/>
            <a:r>
              <a:rPr lang="en-IN" dirty="0" smtClean="0"/>
              <a:t>Methods that are used for development of small systems </a:t>
            </a:r>
            <a:r>
              <a:rPr lang="en-IN" dirty="0" smtClean="0">
                <a:solidFill>
                  <a:srgbClr val="FFC000"/>
                </a:solidFill>
              </a:rPr>
              <a:t>do not scale </a:t>
            </a:r>
            <a:r>
              <a:rPr lang="en-IN" dirty="0" smtClean="0"/>
              <a:t>up for large systems</a:t>
            </a:r>
          </a:p>
          <a:p>
            <a:pPr lvl="1"/>
            <a:r>
              <a:rPr lang="en-IN" dirty="0" smtClean="0"/>
              <a:t>Less management of small projects, more for large projects...</a:t>
            </a:r>
          </a:p>
          <a:p>
            <a:pPr lvl="1"/>
            <a:r>
              <a:rPr lang="en-IN" dirty="0" smtClean="0"/>
              <a:t>Informal methods may mostly work !!!! </a:t>
            </a:r>
          </a:p>
          <a:p>
            <a:pPr lvl="2"/>
            <a:r>
              <a:rPr lang="en-IN" dirty="0" smtClean="0"/>
              <a:t>What about large projects??</a:t>
            </a:r>
          </a:p>
          <a:p>
            <a:pPr lvl="1"/>
            <a:r>
              <a:rPr lang="en-IN" dirty="0" smtClean="0"/>
              <a:t>How will you define small project and large project ???</a:t>
            </a:r>
            <a:endParaRPr lang="en-IN"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Engineering: Challenges(cont.)</a:t>
            </a:r>
            <a:endParaRPr lang="en-IN" dirty="0"/>
          </a:p>
        </p:txBody>
      </p:sp>
      <p:sp>
        <p:nvSpPr>
          <p:cNvPr id="3" name="Content Placeholder 2"/>
          <p:cNvSpPr>
            <a:spLocks noGrp="1"/>
          </p:cNvSpPr>
          <p:nvPr>
            <p:ph idx="1"/>
          </p:nvPr>
        </p:nvSpPr>
        <p:spPr/>
        <p:txBody>
          <a:bodyPr/>
          <a:lstStyle/>
          <a:p>
            <a:r>
              <a:rPr lang="en-IN" sz="3200" dirty="0" smtClean="0"/>
              <a:t>Scale(cont.)</a:t>
            </a:r>
          </a:p>
          <a:p>
            <a:pPr lvl="1"/>
            <a:r>
              <a:rPr lang="en-IN" sz="2800" dirty="0" smtClean="0"/>
              <a:t>How will you define small project and large project ???</a:t>
            </a:r>
          </a:p>
          <a:p>
            <a:pPr lvl="2"/>
            <a:r>
              <a:rPr lang="en-IN" sz="2400" dirty="0" smtClean="0"/>
              <a:t>Small -   size &lt;10 KLOC</a:t>
            </a:r>
          </a:p>
          <a:p>
            <a:pPr lvl="2"/>
            <a:r>
              <a:rPr lang="en-IN" sz="2400" dirty="0" smtClean="0"/>
              <a:t>Medium -   10 KLOC &lt; size &lt; 100 KLOC</a:t>
            </a:r>
          </a:p>
          <a:p>
            <a:pPr lvl="2"/>
            <a:r>
              <a:rPr lang="en-IN" sz="2400" dirty="0" smtClean="0"/>
              <a:t>Large -   100 KLOC &lt; size &lt; 1 MLOC</a:t>
            </a:r>
          </a:p>
          <a:p>
            <a:pPr lvl="2"/>
            <a:r>
              <a:rPr lang="en-IN" sz="2400" dirty="0" smtClean="0"/>
              <a:t>Very large  - many MLOC</a:t>
            </a:r>
          </a:p>
          <a:p>
            <a:pPr lvl="1"/>
            <a:r>
              <a:rPr lang="en-IN" sz="2800" dirty="0" smtClean="0"/>
              <a:t>A table to have an idea of software sizes...</a:t>
            </a:r>
          </a:p>
          <a:p>
            <a:pPr lvl="2"/>
            <a:endParaRPr lang="en-IN"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 in KLOC of some well known products </a:t>
            </a:r>
            <a:r>
              <a:rPr lang="en-IN" sz="2000" dirty="0" smtClean="0"/>
              <a:t>[P. </a:t>
            </a:r>
            <a:r>
              <a:rPr lang="en-IN" sz="2000" dirty="0" err="1" smtClean="0"/>
              <a:t>Jalote</a:t>
            </a:r>
            <a:r>
              <a:rPr lang="en-IN" sz="2000" dirty="0" smtClean="0"/>
              <a:t>]</a:t>
            </a:r>
            <a:endParaRPr lang="en-IN" dirty="0"/>
          </a:p>
        </p:txBody>
      </p:sp>
      <p:graphicFrame>
        <p:nvGraphicFramePr>
          <p:cNvPr id="4" name="Content Placeholder 3"/>
          <p:cNvGraphicFramePr>
            <a:graphicFrameLocks noGrp="1"/>
          </p:cNvGraphicFramePr>
          <p:nvPr>
            <p:ph idx="1"/>
          </p:nvPr>
        </p:nvGraphicFramePr>
        <p:xfrm>
          <a:off x="1073150" y="1676400"/>
          <a:ext cx="8455026" cy="4754880"/>
        </p:xfrm>
        <a:graphic>
          <a:graphicData uri="http://schemas.openxmlformats.org/drawingml/2006/table">
            <a:tbl>
              <a:tblPr firstRow="1" bandRow="1">
                <a:tableStyleId>{F5AB1C69-6EDB-4FF4-983F-18BD219EF322}</a:tableStyleId>
              </a:tblPr>
              <a:tblGrid>
                <a:gridCol w="4227513">
                  <a:extLst>
                    <a:ext uri="{9D8B030D-6E8A-4147-A177-3AD203B41FA5}">
                      <a16:colId xmlns:a16="http://schemas.microsoft.com/office/drawing/2014/main" val="20000"/>
                    </a:ext>
                  </a:extLst>
                </a:gridCol>
                <a:gridCol w="4227513">
                  <a:extLst>
                    <a:ext uri="{9D8B030D-6E8A-4147-A177-3AD203B41FA5}">
                      <a16:colId xmlns:a16="http://schemas.microsoft.com/office/drawing/2014/main" val="20001"/>
                    </a:ext>
                  </a:extLst>
                </a:gridCol>
              </a:tblGrid>
              <a:tr h="370840">
                <a:tc>
                  <a:txBody>
                    <a:bodyPr/>
                    <a:lstStyle/>
                    <a:p>
                      <a:pPr algn="ctr"/>
                      <a:r>
                        <a:rPr lang="en-IN" sz="2000" smtClean="0">
                          <a:solidFill>
                            <a:schemeClr val="bg1">
                              <a:lumMod val="75000"/>
                            </a:schemeClr>
                          </a:solidFill>
                        </a:rPr>
                        <a:t>Size(KLOC)</a:t>
                      </a:r>
                      <a:endParaRPr lang="en-IN" sz="2000" dirty="0">
                        <a:solidFill>
                          <a:schemeClr val="bg1">
                            <a:lumMod val="75000"/>
                          </a:schemeClr>
                        </a:solidFill>
                      </a:endParaRPr>
                    </a:p>
                  </a:txBody>
                  <a:tcPr/>
                </a:tc>
                <a:tc>
                  <a:txBody>
                    <a:bodyPr/>
                    <a:lstStyle/>
                    <a:p>
                      <a:pPr algn="ctr"/>
                      <a:r>
                        <a:rPr lang="en-IN" sz="2000" dirty="0" smtClean="0">
                          <a:solidFill>
                            <a:schemeClr val="bg1">
                              <a:lumMod val="75000"/>
                            </a:schemeClr>
                          </a:solidFill>
                        </a:rPr>
                        <a:t>Software</a:t>
                      </a:r>
                      <a:endParaRPr lang="en-IN" sz="2000" dirty="0">
                        <a:solidFill>
                          <a:schemeClr val="bg1">
                            <a:lumMod val="75000"/>
                          </a:schemeClr>
                        </a:solidFill>
                      </a:endParaRPr>
                    </a:p>
                  </a:txBody>
                  <a:tcPr/>
                </a:tc>
                <a:extLst>
                  <a:ext uri="{0D108BD9-81ED-4DB2-BD59-A6C34878D82A}">
                    <a16:rowId xmlns:a16="http://schemas.microsoft.com/office/drawing/2014/main" val="10000"/>
                  </a:ext>
                </a:extLst>
              </a:tr>
              <a:tr h="370840">
                <a:tc>
                  <a:txBody>
                    <a:bodyPr/>
                    <a:lstStyle/>
                    <a:p>
                      <a:pPr algn="ctr"/>
                      <a:r>
                        <a:rPr lang="en-IN" sz="2000" dirty="0" smtClean="0">
                          <a:solidFill>
                            <a:schemeClr val="bg1">
                              <a:lumMod val="75000"/>
                            </a:schemeClr>
                          </a:solidFill>
                        </a:rPr>
                        <a:t>980</a:t>
                      </a:r>
                      <a:endParaRPr lang="en-IN" sz="2000" dirty="0">
                        <a:solidFill>
                          <a:schemeClr val="bg1">
                            <a:lumMod val="75000"/>
                          </a:schemeClr>
                        </a:solidFill>
                      </a:endParaRPr>
                    </a:p>
                  </a:txBody>
                  <a:tcPr/>
                </a:tc>
                <a:tc>
                  <a:txBody>
                    <a:bodyPr/>
                    <a:lstStyle/>
                    <a:p>
                      <a:pPr algn="ctr"/>
                      <a:r>
                        <a:rPr lang="en-IN" sz="2000" dirty="0" err="1" smtClean="0">
                          <a:solidFill>
                            <a:schemeClr val="bg1">
                              <a:lumMod val="75000"/>
                            </a:schemeClr>
                          </a:solidFill>
                        </a:rPr>
                        <a:t>Gcc</a:t>
                      </a:r>
                      <a:endParaRPr lang="en-IN" sz="2000" dirty="0">
                        <a:solidFill>
                          <a:schemeClr val="bg1">
                            <a:lumMod val="75000"/>
                          </a:schemeClr>
                        </a:solidFill>
                      </a:endParaRPr>
                    </a:p>
                  </a:txBody>
                  <a:tcPr/>
                </a:tc>
                <a:extLst>
                  <a:ext uri="{0D108BD9-81ED-4DB2-BD59-A6C34878D82A}">
                    <a16:rowId xmlns:a16="http://schemas.microsoft.com/office/drawing/2014/main" val="10001"/>
                  </a:ext>
                </a:extLst>
              </a:tr>
              <a:tr h="370840">
                <a:tc>
                  <a:txBody>
                    <a:bodyPr/>
                    <a:lstStyle/>
                    <a:p>
                      <a:pPr algn="ctr"/>
                      <a:r>
                        <a:rPr lang="en-IN" sz="2000" dirty="0" smtClean="0">
                          <a:solidFill>
                            <a:schemeClr val="bg1">
                              <a:lumMod val="75000"/>
                            </a:schemeClr>
                          </a:solidFill>
                        </a:rPr>
                        <a:t>320</a:t>
                      </a:r>
                      <a:endParaRPr lang="en-IN" sz="2000" dirty="0">
                        <a:solidFill>
                          <a:schemeClr val="bg1">
                            <a:lumMod val="75000"/>
                          </a:schemeClr>
                        </a:solidFill>
                      </a:endParaRPr>
                    </a:p>
                  </a:txBody>
                  <a:tcPr/>
                </a:tc>
                <a:tc>
                  <a:txBody>
                    <a:bodyPr/>
                    <a:lstStyle/>
                    <a:p>
                      <a:pPr algn="ctr"/>
                      <a:r>
                        <a:rPr lang="en-IN" sz="2000" dirty="0" smtClean="0">
                          <a:solidFill>
                            <a:schemeClr val="bg1">
                              <a:lumMod val="75000"/>
                            </a:schemeClr>
                          </a:solidFill>
                        </a:rPr>
                        <a:t>Perl</a:t>
                      </a:r>
                      <a:endParaRPr lang="en-IN" sz="2000" dirty="0">
                        <a:solidFill>
                          <a:schemeClr val="bg1">
                            <a:lumMod val="75000"/>
                          </a:schemeClr>
                        </a:solidFill>
                      </a:endParaRPr>
                    </a:p>
                  </a:txBody>
                  <a:tcPr/>
                </a:tc>
                <a:extLst>
                  <a:ext uri="{0D108BD9-81ED-4DB2-BD59-A6C34878D82A}">
                    <a16:rowId xmlns:a16="http://schemas.microsoft.com/office/drawing/2014/main" val="10002"/>
                  </a:ext>
                </a:extLst>
              </a:tr>
              <a:tr h="370840">
                <a:tc>
                  <a:txBody>
                    <a:bodyPr/>
                    <a:lstStyle/>
                    <a:p>
                      <a:pPr algn="ctr"/>
                      <a:r>
                        <a:rPr lang="en-IN" sz="2000" dirty="0" smtClean="0">
                          <a:solidFill>
                            <a:schemeClr val="bg1">
                              <a:lumMod val="75000"/>
                            </a:schemeClr>
                          </a:solidFill>
                        </a:rPr>
                        <a:t>305</a:t>
                      </a:r>
                      <a:endParaRPr lang="en-IN" sz="2000" dirty="0">
                        <a:solidFill>
                          <a:schemeClr val="bg1">
                            <a:lumMod val="75000"/>
                          </a:schemeClr>
                        </a:solidFill>
                      </a:endParaRPr>
                    </a:p>
                  </a:txBody>
                  <a:tcPr/>
                </a:tc>
                <a:tc>
                  <a:txBody>
                    <a:bodyPr/>
                    <a:lstStyle/>
                    <a:p>
                      <a:pPr algn="ctr"/>
                      <a:r>
                        <a:rPr lang="en-IN" sz="2000" dirty="0" err="1" smtClean="0">
                          <a:solidFill>
                            <a:schemeClr val="bg1">
                              <a:lumMod val="75000"/>
                            </a:schemeClr>
                          </a:solidFill>
                        </a:rPr>
                        <a:t>teTex</a:t>
                      </a:r>
                      <a:endParaRPr lang="en-IN" sz="2000" dirty="0">
                        <a:solidFill>
                          <a:schemeClr val="bg1">
                            <a:lumMod val="75000"/>
                          </a:schemeClr>
                        </a:solidFill>
                      </a:endParaRPr>
                    </a:p>
                  </a:txBody>
                  <a:tcPr/>
                </a:tc>
                <a:extLst>
                  <a:ext uri="{0D108BD9-81ED-4DB2-BD59-A6C34878D82A}">
                    <a16:rowId xmlns:a16="http://schemas.microsoft.com/office/drawing/2014/main" val="10003"/>
                  </a:ext>
                </a:extLst>
              </a:tr>
              <a:tr h="370840">
                <a:tc>
                  <a:txBody>
                    <a:bodyPr/>
                    <a:lstStyle/>
                    <a:p>
                      <a:pPr algn="ctr"/>
                      <a:r>
                        <a:rPr lang="en-IN" sz="2000" dirty="0" smtClean="0">
                          <a:solidFill>
                            <a:schemeClr val="bg1">
                              <a:lumMod val="75000"/>
                            </a:schemeClr>
                          </a:solidFill>
                        </a:rPr>
                        <a:t>200</a:t>
                      </a:r>
                      <a:endParaRPr lang="en-IN" sz="2000" dirty="0">
                        <a:solidFill>
                          <a:schemeClr val="bg1">
                            <a:lumMod val="75000"/>
                          </a:schemeClr>
                        </a:solidFill>
                      </a:endParaRPr>
                    </a:p>
                  </a:txBody>
                  <a:tcPr/>
                </a:tc>
                <a:tc>
                  <a:txBody>
                    <a:bodyPr/>
                    <a:lstStyle/>
                    <a:p>
                      <a:pPr algn="ctr"/>
                      <a:r>
                        <a:rPr lang="en-IN" sz="2000" dirty="0" err="1" smtClean="0">
                          <a:solidFill>
                            <a:schemeClr val="bg1">
                              <a:lumMod val="75000"/>
                            </a:schemeClr>
                          </a:solidFill>
                        </a:rPr>
                        <a:t>Openssl</a:t>
                      </a:r>
                      <a:endParaRPr lang="en-IN" sz="2000" dirty="0">
                        <a:solidFill>
                          <a:schemeClr val="bg1">
                            <a:lumMod val="75000"/>
                          </a:schemeClr>
                        </a:solidFill>
                      </a:endParaRPr>
                    </a:p>
                  </a:txBody>
                  <a:tcPr/>
                </a:tc>
                <a:extLst>
                  <a:ext uri="{0D108BD9-81ED-4DB2-BD59-A6C34878D82A}">
                    <a16:rowId xmlns:a16="http://schemas.microsoft.com/office/drawing/2014/main" val="10004"/>
                  </a:ext>
                </a:extLst>
              </a:tr>
              <a:tr h="370840">
                <a:tc>
                  <a:txBody>
                    <a:bodyPr/>
                    <a:lstStyle/>
                    <a:p>
                      <a:pPr algn="ctr"/>
                      <a:r>
                        <a:rPr lang="en-IN" sz="2000" dirty="0" smtClean="0">
                          <a:solidFill>
                            <a:schemeClr val="bg1">
                              <a:lumMod val="75000"/>
                            </a:schemeClr>
                          </a:solidFill>
                        </a:rPr>
                        <a:t>200</a:t>
                      </a:r>
                      <a:endParaRPr lang="en-IN" sz="2000" dirty="0">
                        <a:solidFill>
                          <a:schemeClr val="bg1">
                            <a:lumMod val="75000"/>
                          </a:schemeClr>
                        </a:solidFill>
                      </a:endParaRPr>
                    </a:p>
                  </a:txBody>
                  <a:tcPr/>
                </a:tc>
                <a:tc>
                  <a:txBody>
                    <a:bodyPr/>
                    <a:lstStyle/>
                    <a:p>
                      <a:pPr algn="ctr"/>
                      <a:r>
                        <a:rPr lang="en-IN" sz="2000" dirty="0" smtClean="0">
                          <a:solidFill>
                            <a:schemeClr val="bg1">
                              <a:lumMod val="75000"/>
                            </a:schemeClr>
                          </a:solidFill>
                        </a:rPr>
                        <a:t>Python</a:t>
                      </a:r>
                      <a:endParaRPr lang="en-IN" sz="2000" dirty="0">
                        <a:solidFill>
                          <a:schemeClr val="bg1">
                            <a:lumMod val="75000"/>
                          </a:schemeClr>
                        </a:solidFill>
                      </a:endParaRPr>
                    </a:p>
                  </a:txBody>
                  <a:tcPr/>
                </a:tc>
                <a:extLst>
                  <a:ext uri="{0D108BD9-81ED-4DB2-BD59-A6C34878D82A}">
                    <a16:rowId xmlns:a16="http://schemas.microsoft.com/office/drawing/2014/main" val="10005"/>
                  </a:ext>
                </a:extLst>
              </a:tr>
              <a:tr h="370840">
                <a:tc>
                  <a:txBody>
                    <a:bodyPr/>
                    <a:lstStyle/>
                    <a:p>
                      <a:pPr algn="ctr"/>
                      <a:r>
                        <a:rPr lang="en-IN" sz="2000" dirty="0" smtClean="0">
                          <a:solidFill>
                            <a:schemeClr val="bg1">
                              <a:lumMod val="75000"/>
                            </a:schemeClr>
                          </a:solidFill>
                        </a:rPr>
                        <a:t>100</a:t>
                      </a:r>
                      <a:endParaRPr lang="en-IN" sz="2000" dirty="0">
                        <a:solidFill>
                          <a:schemeClr val="bg1">
                            <a:lumMod val="75000"/>
                          </a:schemeClr>
                        </a:solidFill>
                      </a:endParaRPr>
                    </a:p>
                  </a:txBody>
                  <a:tcPr/>
                </a:tc>
                <a:tc>
                  <a:txBody>
                    <a:bodyPr/>
                    <a:lstStyle/>
                    <a:p>
                      <a:pPr algn="ctr"/>
                      <a:r>
                        <a:rPr lang="en-IN" sz="2000" dirty="0" smtClean="0">
                          <a:solidFill>
                            <a:schemeClr val="bg1">
                              <a:lumMod val="75000"/>
                            </a:schemeClr>
                          </a:solidFill>
                        </a:rPr>
                        <a:t>Apache</a:t>
                      </a:r>
                      <a:endParaRPr lang="en-IN" sz="2000" dirty="0">
                        <a:solidFill>
                          <a:schemeClr val="bg1">
                            <a:lumMod val="75000"/>
                          </a:schemeClr>
                        </a:solidFill>
                      </a:endParaRPr>
                    </a:p>
                  </a:txBody>
                  <a:tcPr/>
                </a:tc>
                <a:extLst>
                  <a:ext uri="{0D108BD9-81ED-4DB2-BD59-A6C34878D82A}">
                    <a16:rowId xmlns:a16="http://schemas.microsoft.com/office/drawing/2014/main" val="10006"/>
                  </a:ext>
                </a:extLst>
              </a:tr>
              <a:tr h="370840">
                <a:tc>
                  <a:txBody>
                    <a:bodyPr/>
                    <a:lstStyle/>
                    <a:p>
                      <a:pPr algn="ctr"/>
                      <a:r>
                        <a:rPr lang="en-IN" sz="2000" dirty="0" smtClean="0">
                          <a:solidFill>
                            <a:schemeClr val="bg1">
                              <a:lumMod val="75000"/>
                            </a:schemeClr>
                          </a:solidFill>
                        </a:rPr>
                        <a:t>65</a:t>
                      </a:r>
                      <a:endParaRPr lang="en-IN" sz="2000" dirty="0">
                        <a:solidFill>
                          <a:schemeClr val="bg1">
                            <a:lumMod val="75000"/>
                          </a:schemeClr>
                        </a:solidFill>
                      </a:endParaRPr>
                    </a:p>
                  </a:txBody>
                  <a:tcPr/>
                </a:tc>
                <a:tc>
                  <a:txBody>
                    <a:bodyPr/>
                    <a:lstStyle/>
                    <a:p>
                      <a:pPr algn="ctr"/>
                      <a:r>
                        <a:rPr lang="en-IN" sz="2000" dirty="0" err="1" smtClean="0">
                          <a:solidFill>
                            <a:schemeClr val="bg1">
                              <a:lumMod val="75000"/>
                            </a:schemeClr>
                          </a:solidFill>
                        </a:rPr>
                        <a:t>Sendmail</a:t>
                      </a:r>
                      <a:endParaRPr lang="en-IN" sz="2000" dirty="0">
                        <a:solidFill>
                          <a:schemeClr val="bg1">
                            <a:lumMod val="75000"/>
                          </a:schemeClr>
                        </a:solidFill>
                      </a:endParaRPr>
                    </a:p>
                  </a:txBody>
                  <a:tcPr/>
                </a:tc>
                <a:extLst>
                  <a:ext uri="{0D108BD9-81ED-4DB2-BD59-A6C34878D82A}">
                    <a16:rowId xmlns:a16="http://schemas.microsoft.com/office/drawing/2014/main" val="10007"/>
                  </a:ext>
                </a:extLst>
              </a:tr>
              <a:tr h="370840">
                <a:tc>
                  <a:txBody>
                    <a:bodyPr/>
                    <a:lstStyle/>
                    <a:p>
                      <a:pPr algn="ctr"/>
                      <a:r>
                        <a:rPr lang="en-IN" sz="2000" dirty="0" smtClean="0">
                          <a:solidFill>
                            <a:schemeClr val="bg1">
                              <a:lumMod val="75000"/>
                            </a:schemeClr>
                          </a:solidFill>
                        </a:rPr>
                        <a:t>45</a:t>
                      </a:r>
                      <a:endParaRPr lang="en-IN" sz="2000" dirty="0">
                        <a:solidFill>
                          <a:schemeClr val="bg1">
                            <a:lumMod val="75000"/>
                          </a:schemeClr>
                        </a:solidFill>
                      </a:endParaRPr>
                    </a:p>
                  </a:txBody>
                  <a:tcPr/>
                </a:tc>
                <a:tc>
                  <a:txBody>
                    <a:bodyPr/>
                    <a:lstStyle/>
                    <a:p>
                      <a:pPr algn="ctr"/>
                      <a:r>
                        <a:rPr lang="en-IN" sz="2000" dirty="0" err="1" smtClean="0">
                          <a:solidFill>
                            <a:schemeClr val="bg1">
                              <a:lumMod val="75000"/>
                            </a:schemeClr>
                          </a:solidFill>
                        </a:rPr>
                        <a:t>Gnuplot</a:t>
                      </a:r>
                      <a:endParaRPr lang="en-IN" sz="2000" dirty="0">
                        <a:solidFill>
                          <a:schemeClr val="bg1">
                            <a:lumMod val="75000"/>
                          </a:schemeClr>
                        </a:solidFill>
                      </a:endParaRPr>
                    </a:p>
                  </a:txBody>
                  <a:tcPr/>
                </a:tc>
                <a:extLst>
                  <a:ext uri="{0D108BD9-81ED-4DB2-BD59-A6C34878D82A}">
                    <a16:rowId xmlns:a16="http://schemas.microsoft.com/office/drawing/2014/main" val="10008"/>
                  </a:ext>
                </a:extLst>
              </a:tr>
              <a:tr h="370840">
                <a:tc>
                  <a:txBody>
                    <a:bodyPr/>
                    <a:lstStyle/>
                    <a:p>
                      <a:pPr algn="ctr"/>
                      <a:r>
                        <a:rPr lang="en-IN" sz="2000" dirty="0" smtClean="0">
                          <a:solidFill>
                            <a:schemeClr val="bg1">
                              <a:lumMod val="75000"/>
                            </a:schemeClr>
                          </a:solidFill>
                        </a:rPr>
                        <a:t>38</a:t>
                      </a:r>
                      <a:endParaRPr lang="en-IN" sz="2000" dirty="0">
                        <a:solidFill>
                          <a:schemeClr val="bg1">
                            <a:lumMod val="75000"/>
                          </a:schemeClr>
                        </a:solidFill>
                      </a:endParaRPr>
                    </a:p>
                  </a:txBody>
                  <a:tcPr/>
                </a:tc>
                <a:tc>
                  <a:txBody>
                    <a:bodyPr/>
                    <a:lstStyle/>
                    <a:p>
                      <a:pPr algn="ctr"/>
                      <a:r>
                        <a:rPr lang="en-IN" sz="2000" dirty="0" err="1" smtClean="0">
                          <a:solidFill>
                            <a:schemeClr val="bg1">
                              <a:lumMod val="75000"/>
                            </a:schemeClr>
                          </a:solidFill>
                        </a:rPr>
                        <a:t>Openssh</a:t>
                      </a:r>
                      <a:endParaRPr lang="en-IN" sz="2000" dirty="0">
                        <a:solidFill>
                          <a:schemeClr val="bg1">
                            <a:lumMod val="75000"/>
                          </a:schemeClr>
                        </a:solidFill>
                      </a:endParaRPr>
                    </a:p>
                  </a:txBody>
                  <a:tcPr/>
                </a:tc>
                <a:extLst>
                  <a:ext uri="{0D108BD9-81ED-4DB2-BD59-A6C34878D82A}">
                    <a16:rowId xmlns:a16="http://schemas.microsoft.com/office/drawing/2014/main" val="10009"/>
                  </a:ext>
                </a:extLst>
              </a:tr>
              <a:tr h="370840">
                <a:tc>
                  <a:txBody>
                    <a:bodyPr/>
                    <a:lstStyle/>
                    <a:p>
                      <a:pPr algn="ctr"/>
                      <a:r>
                        <a:rPr lang="en-IN" sz="2000" dirty="0" smtClean="0">
                          <a:solidFill>
                            <a:schemeClr val="bg1">
                              <a:lumMod val="75000"/>
                            </a:schemeClr>
                          </a:solidFill>
                        </a:rPr>
                        <a:t>30,000</a:t>
                      </a:r>
                      <a:endParaRPr lang="en-IN" sz="2000" dirty="0">
                        <a:solidFill>
                          <a:schemeClr val="bg1">
                            <a:lumMod val="75000"/>
                          </a:schemeClr>
                        </a:solidFill>
                      </a:endParaRPr>
                    </a:p>
                  </a:txBody>
                  <a:tcPr/>
                </a:tc>
                <a:tc>
                  <a:txBody>
                    <a:bodyPr/>
                    <a:lstStyle/>
                    <a:p>
                      <a:pPr algn="ctr"/>
                      <a:r>
                        <a:rPr lang="en-IN" sz="2000" dirty="0" smtClean="0">
                          <a:solidFill>
                            <a:schemeClr val="bg1">
                              <a:lumMod val="75000"/>
                            </a:schemeClr>
                          </a:solidFill>
                        </a:rPr>
                        <a:t>Red hat </a:t>
                      </a:r>
                      <a:r>
                        <a:rPr lang="en-IN" sz="2000" dirty="0" err="1" smtClean="0">
                          <a:solidFill>
                            <a:schemeClr val="bg1">
                              <a:lumMod val="75000"/>
                            </a:schemeClr>
                          </a:solidFill>
                        </a:rPr>
                        <a:t>linux</a:t>
                      </a:r>
                      <a:endParaRPr lang="en-IN" sz="2000" dirty="0">
                        <a:solidFill>
                          <a:schemeClr val="bg1">
                            <a:lumMod val="75000"/>
                          </a:schemeClr>
                        </a:solidFill>
                      </a:endParaRPr>
                    </a:p>
                  </a:txBody>
                  <a:tcPr/>
                </a:tc>
                <a:extLst>
                  <a:ext uri="{0D108BD9-81ED-4DB2-BD59-A6C34878D82A}">
                    <a16:rowId xmlns:a16="http://schemas.microsoft.com/office/drawing/2014/main" val="10010"/>
                  </a:ext>
                </a:extLst>
              </a:tr>
              <a:tr h="370840">
                <a:tc>
                  <a:txBody>
                    <a:bodyPr/>
                    <a:lstStyle/>
                    <a:p>
                      <a:pPr algn="ctr"/>
                      <a:r>
                        <a:rPr lang="en-IN" sz="2000" dirty="0" smtClean="0">
                          <a:solidFill>
                            <a:schemeClr val="bg1">
                              <a:lumMod val="75000"/>
                            </a:schemeClr>
                          </a:solidFill>
                        </a:rPr>
                        <a:t>40,000</a:t>
                      </a:r>
                      <a:endParaRPr lang="en-IN" sz="2000" dirty="0">
                        <a:solidFill>
                          <a:schemeClr val="bg1">
                            <a:lumMod val="75000"/>
                          </a:schemeClr>
                        </a:solidFill>
                      </a:endParaRPr>
                    </a:p>
                  </a:txBody>
                  <a:tcPr/>
                </a:tc>
                <a:tc>
                  <a:txBody>
                    <a:bodyPr/>
                    <a:lstStyle/>
                    <a:p>
                      <a:pPr algn="ctr"/>
                      <a:r>
                        <a:rPr lang="en-IN" sz="2000" dirty="0" smtClean="0">
                          <a:solidFill>
                            <a:schemeClr val="bg1">
                              <a:lumMod val="75000"/>
                            </a:schemeClr>
                          </a:solidFill>
                        </a:rPr>
                        <a:t>Windows XP</a:t>
                      </a:r>
                      <a:endParaRPr lang="en-IN" sz="2000" dirty="0">
                        <a:solidFill>
                          <a:schemeClr val="bg1">
                            <a:lumMod val="75000"/>
                          </a:schemeClr>
                        </a:solidFill>
                      </a:endParaRPr>
                    </a:p>
                  </a:txBody>
                  <a:tcPr/>
                </a:tc>
                <a:extLst>
                  <a:ext uri="{0D108BD9-81ED-4DB2-BD59-A6C34878D82A}">
                    <a16:rowId xmlns:a16="http://schemas.microsoft.com/office/drawing/2014/main" val="10011"/>
                  </a:ext>
                </a:extLst>
              </a:tr>
            </a:tbl>
          </a:graphicData>
        </a:graphic>
      </p:graphicFrame>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Engineering: Challenges(cont.)</a:t>
            </a:r>
            <a:endParaRPr lang="en-IN" dirty="0"/>
          </a:p>
        </p:txBody>
      </p:sp>
      <p:sp>
        <p:nvSpPr>
          <p:cNvPr id="3" name="Content Placeholder 2"/>
          <p:cNvSpPr>
            <a:spLocks noGrp="1"/>
          </p:cNvSpPr>
          <p:nvPr>
            <p:ph idx="1"/>
          </p:nvPr>
        </p:nvSpPr>
        <p:spPr/>
        <p:txBody>
          <a:bodyPr/>
          <a:lstStyle/>
          <a:p>
            <a:r>
              <a:rPr lang="en-IN" dirty="0" smtClean="0"/>
              <a:t>Quality and productivity</a:t>
            </a:r>
          </a:p>
          <a:p>
            <a:pPr lvl="1"/>
            <a:r>
              <a:rPr lang="en-IN" dirty="0" smtClean="0"/>
              <a:t>Software engineering is driven by three major factors</a:t>
            </a:r>
          </a:p>
          <a:p>
            <a:pPr lvl="2"/>
            <a:r>
              <a:rPr lang="en-IN" dirty="0" smtClean="0"/>
              <a:t>Cost,</a:t>
            </a:r>
          </a:p>
          <a:p>
            <a:pPr lvl="2"/>
            <a:r>
              <a:rPr lang="en-IN" dirty="0" smtClean="0"/>
              <a:t>Schedule, and </a:t>
            </a:r>
          </a:p>
          <a:p>
            <a:pPr lvl="2"/>
            <a:r>
              <a:rPr lang="en-IN" dirty="0" smtClean="0"/>
              <a:t>Quality</a:t>
            </a:r>
          </a:p>
          <a:p>
            <a:pPr lvl="3"/>
            <a:r>
              <a:rPr lang="en-IN" sz="1800" dirty="0" smtClean="0"/>
              <a:t>Functionality</a:t>
            </a:r>
          </a:p>
          <a:p>
            <a:pPr lvl="3"/>
            <a:r>
              <a:rPr lang="en-IN" sz="1800" dirty="0" smtClean="0"/>
              <a:t>Reliability</a:t>
            </a:r>
          </a:p>
          <a:p>
            <a:pPr lvl="3"/>
            <a:r>
              <a:rPr lang="en-IN" sz="1800" dirty="0" smtClean="0"/>
              <a:t>Usability</a:t>
            </a:r>
          </a:p>
          <a:p>
            <a:pPr lvl="3"/>
            <a:r>
              <a:rPr lang="en-IN" sz="1800" dirty="0" smtClean="0"/>
              <a:t>Efficiency</a:t>
            </a:r>
          </a:p>
          <a:p>
            <a:pPr lvl="3"/>
            <a:r>
              <a:rPr lang="en-IN" sz="1800" dirty="0" smtClean="0"/>
              <a:t>Maintainability</a:t>
            </a:r>
          </a:p>
          <a:p>
            <a:pPr lvl="3"/>
            <a:r>
              <a:rPr lang="en-IN" sz="1800" dirty="0" smtClean="0"/>
              <a:t>Portability</a:t>
            </a:r>
            <a:endParaRPr lang="en-IN" sz="1800"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Engineering: Challenges(cont.)</a:t>
            </a:r>
            <a:endParaRPr lang="en-IN" dirty="0"/>
          </a:p>
        </p:txBody>
      </p:sp>
      <p:sp>
        <p:nvSpPr>
          <p:cNvPr id="3" name="Content Placeholder 2"/>
          <p:cNvSpPr>
            <a:spLocks noGrp="1"/>
          </p:cNvSpPr>
          <p:nvPr>
            <p:ph idx="1"/>
          </p:nvPr>
        </p:nvSpPr>
        <p:spPr/>
        <p:txBody>
          <a:bodyPr/>
          <a:lstStyle/>
          <a:p>
            <a:r>
              <a:rPr lang="en-IN" dirty="0" smtClean="0"/>
              <a:t>Consistency and Repeatability</a:t>
            </a:r>
          </a:p>
          <a:p>
            <a:pPr lvl="1"/>
            <a:r>
              <a:rPr lang="en-IN" dirty="0" smtClean="0"/>
              <a:t>To ensure that the successful results can be repeated</a:t>
            </a:r>
          </a:p>
          <a:p>
            <a:pPr lvl="1"/>
            <a:r>
              <a:rPr lang="en-IN" dirty="0" smtClean="0"/>
              <a:t>Needs some standards to be followed such as ISO9001 and CMM</a:t>
            </a:r>
          </a:p>
          <a:p>
            <a:r>
              <a:rPr lang="en-IN" dirty="0" smtClean="0"/>
              <a:t>Change</a:t>
            </a:r>
          </a:p>
          <a:p>
            <a:pPr lvl="1"/>
            <a:r>
              <a:rPr lang="en-IN" dirty="0" smtClean="0"/>
              <a:t>A usual perception : software is easy to change !!!!</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990600"/>
            <a:ext cx="8420100" cy="1470025"/>
          </a:xfrm>
        </p:spPr>
        <p:txBody>
          <a:bodyPr/>
          <a:lstStyle/>
          <a:p>
            <a:r>
              <a:rPr lang="en-IN" dirty="0" smtClean="0"/>
              <a:t>The Software Engineering Approach</a:t>
            </a:r>
            <a:endParaRPr lang="en-IN" dirty="0"/>
          </a:p>
        </p:txBody>
      </p:sp>
      <p:sp>
        <p:nvSpPr>
          <p:cNvPr id="5" name="Subtitle 4"/>
          <p:cNvSpPr>
            <a:spLocks noGrp="1"/>
          </p:cNvSpPr>
          <p:nvPr>
            <p:ph type="subTitle" idx="1"/>
          </p:nvPr>
        </p:nvSpPr>
        <p:spPr>
          <a:xfrm>
            <a:off x="1676400" y="2743200"/>
            <a:ext cx="6934200" cy="1752600"/>
          </a:xfrm>
        </p:spPr>
        <p:txBody>
          <a:bodyPr/>
          <a:lstStyle/>
          <a:p>
            <a:r>
              <a:rPr lang="en-IN" dirty="0" smtClean="0"/>
              <a:t>For success in large software development, it is important to follow an engineering approach, consisting of a </a:t>
            </a:r>
            <a:r>
              <a:rPr lang="en-IN" dirty="0" smtClean="0">
                <a:solidFill>
                  <a:srgbClr val="FFC000"/>
                </a:solidFill>
              </a:rPr>
              <a:t>well-defined process</a:t>
            </a:r>
          </a:p>
          <a:p>
            <a:endParaRPr lang="en-IN"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Process</a:t>
            </a:r>
            <a:endParaRPr lang="en-IN" dirty="0"/>
          </a:p>
        </p:txBody>
      </p:sp>
      <p:sp>
        <p:nvSpPr>
          <p:cNvPr id="3" name="Content Placeholder 2"/>
          <p:cNvSpPr>
            <a:spLocks noGrp="1"/>
          </p:cNvSpPr>
          <p:nvPr>
            <p:ph idx="1"/>
          </p:nvPr>
        </p:nvSpPr>
        <p:spPr/>
        <p:txBody>
          <a:bodyPr/>
          <a:lstStyle/>
          <a:p>
            <a:r>
              <a:rPr lang="en-IN" sz="2400" dirty="0" smtClean="0"/>
              <a:t>Main goal : </a:t>
            </a:r>
            <a:r>
              <a:rPr lang="en-IN" sz="2400" dirty="0" smtClean="0">
                <a:solidFill>
                  <a:srgbClr val="FFC000"/>
                </a:solidFill>
              </a:rPr>
              <a:t>High Q&amp;P (Quality &amp; Productivity) under the dynamics of change !!!!</a:t>
            </a:r>
          </a:p>
          <a:p>
            <a:r>
              <a:rPr lang="en-IN" sz="2400" dirty="0" smtClean="0">
                <a:solidFill>
                  <a:schemeClr val="tx1"/>
                </a:solidFill>
              </a:rPr>
              <a:t>Three main factors that govern Q&amp;P</a:t>
            </a:r>
          </a:p>
          <a:p>
            <a:pPr lvl="1"/>
            <a:r>
              <a:rPr lang="en-IN" sz="2000" dirty="0" smtClean="0">
                <a:solidFill>
                  <a:schemeClr val="tx1"/>
                </a:solidFill>
              </a:rPr>
              <a:t>People</a:t>
            </a:r>
          </a:p>
          <a:p>
            <a:pPr lvl="1"/>
            <a:r>
              <a:rPr lang="en-IN" sz="2000" dirty="0" smtClean="0">
                <a:solidFill>
                  <a:schemeClr val="tx1"/>
                </a:solidFill>
              </a:rPr>
              <a:t>Processes</a:t>
            </a:r>
          </a:p>
          <a:p>
            <a:pPr lvl="1"/>
            <a:r>
              <a:rPr lang="en-IN" sz="2000" dirty="0" smtClean="0">
                <a:solidFill>
                  <a:schemeClr val="tx1"/>
                </a:solidFill>
              </a:rPr>
              <a:t>Technology</a:t>
            </a:r>
          </a:p>
          <a:p>
            <a:r>
              <a:rPr lang="en-IN" sz="2400" dirty="0" smtClean="0">
                <a:solidFill>
                  <a:schemeClr val="tx1"/>
                </a:solidFill>
              </a:rPr>
              <a:t>Key goal of software engineering research </a:t>
            </a:r>
          </a:p>
          <a:p>
            <a:pPr lvl="1"/>
            <a:r>
              <a:rPr lang="en-IN" sz="2000" dirty="0" smtClean="0">
                <a:solidFill>
                  <a:schemeClr val="tx1"/>
                </a:solidFill>
              </a:rPr>
              <a:t>Design of proper software processes and their control </a:t>
            </a:r>
          </a:p>
          <a:p>
            <a:pPr lvl="1"/>
            <a:r>
              <a:rPr lang="en-IN" sz="2000" dirty="0" smtClean="0">
                <a:solidFill>
                  <a:schemeClr val="tx1"/>
                </a:solidFill>
              </a:rPr>
              <a:t>Software Process : The process that deals with the </a:t>
            </a:r>
            <a:r>
              <a:rPr lang="en-IN" sz="2000" dirty="0" smtClean="0">
                <a:solidFill>
                  <a:srgbClr val="FFC000"/>
                </a:solidFill>
              </a:rPr>
              <a:t>technical</a:t>
            </a:r>
            <a:r>
              <a:rPr lang="en-IN" sz="2000" dirty="0" smtClean="0">
                <a:solidFill>
                  <a:schemeClr val="tx1"/>
                </a:solidFill>
              </a:rPr>
              <a:t> and </a:t>
            </a:r>
            <a:r>
              <a:rPr lang="en-IN" sz="2000" dirty="0" smtClean="0">
                <a:solidFill>
                  <a:srgbClr val="FFC000"/>
                </a:solidFill>
              </a:rPr>
              <a:t>management</a:t>
            </a:r>
            <a:r>
              <a:rPr lang="en-IN" sz="2000" dirty="0" smtClean="0">
                <a:solidFill>
                  <a:schemeClr val="tx1"/>
                </a:solidFill>
              </a:rPr>
              <a:t> issues of software development</a:t>
            </a:r>
          </a:p>
          <a:p>
            <a:r>
              <a:rPr lang="en-IN" sz="2400" dirty="0" smtClean="0">
                <a:solidFill>
                  <a:schemeClr val="tx1"/>
                </a:solidFill>
              </a:rPr>
              <a:t>Process distinguish software engineering from most other computing disciplines</a:t>
            </a:r>
          </a:p>
          <a:p>
            <a:pPr lvl="1"/>
            <a:endParaRPr lang="en-IN" sz="2000" dirty="0" smtClean="0">
              <a:solidFill>
                <a:schemeClr val="tx1"/>
              </a:solidFill>
            </a:endParaRPr>
          </a:p>
          <a:p>
            <a:pPr>
              <a:buNone/>
            </a:pPr>
            <a:endParaRPr lang="en-IN" sz="2400" dirty="0">
              <a:solidFill>
                <a:srgbClr val="FFC000"/>
              </a:solidFill>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Process (cont.)</a:t>
            </a:r>
            <a:endParaRPr lang="en-IN" dirty="0"/>
          </a:p>
        </p:txBody>
      </p:sp>
      <p:sp>
        <p:nvSpPr>
          <p:cNvPr id="3" name="Content Placeholder 2"/>
          <p:cNvSpPr>
            <a:spLocks noGrp="1"/>
          </p:cNvSpPr>
          <p:nvPr>
            <p:ph idx="1"/>
          </p:nvPr>
        </p:nvSpPr>
        <p:spPr/>
        <p:txBody>
          <a:bodyPr/>
          <a:lstStyle/>
          <a:p>
            <a:r>
              <a:rPr lang="en-IN" dirty="0" smtClean="0"/>
              <a:t>Phased Development Process</a:t>
            </a:r>
          </a:p>
          <a:p>
            <a:pPr lvl="1"/>
            <a:r>
              <a:rPr lang="en-IN" dirty="0" smtClean="0">
                <a:solidFill>
                  <a:schemeClr val="tx1"/>
                </a:solidFill>
              </a:rPr>
              <a:t>Development process consists of various phases each phase ending with a defined output</a:t>
            </a:r>
          </a:p>
          <a:p>
            <a:pPr lvl="1"/>
            <a:r>
              <a:rPr lang="en-IN" dirty="0" smtClean="0">
                <a:solidFill>
                  <a:schemeClr val="tx1"/>
                </a:solidFill>
              </a:rPr>
              <a:t>Phases are performed in an order specified by the process model being followed</a:t>
            </a:r>
          </a:p>
          <a:p>
            <a:pPr lvl="1"/>
            <a:r>
              <a:rPr lang="en-IN" dirty="0" smtClean="0">
                <a:solidFill>
                  <a:schemeClr val="tx1"/>
                </a:solidFill>
              </a:rPr>
              <a:t>Cost of development is reduced .. Why ????</a:t>
            </a:r>
          </a:p>
          <a:p>
            <a:r>
              <a:rPr lang="en-IN" dirty="0" smtClean="0">
                <a:solidFill>
                  <a:schemeClr val="tx1"/>
                </a:solidFill>
              </a:rPr>
              <a:t>Managing the Process</a:t>
            </a:r>
          </a:p>
          <a:p>
            <a:pPr lvl="1"/>
            <a:endParaRPr lang="en-IN" dirty="0" smtClean="0">
              <a:solidFill>
                <a:schemeClr val="tx1"/>
              </a:solidFill>
            </a:endParaRPr>
          </a:p>
          <a:p>
            <a:pPr lvl="1"/>
            <a:endParaRPr lang="en-IN" dirty="0" smtClean="0">
              <a:solidFill>
                <a:schemeClr val="tx1"/>
              </a:solidFill>
            </a:endParaRPr>
          </a:p>
          <a:p>
            <a:pPr>
              <a:buNone/>
            </a:pPr>
            <a:endParaRPr lang="en-IN" dirty="0">
              <a:solidFill>
                <a:srgbClr val="FFC000"/>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68069"/>
            <a:ext cx="9144000" cy="646331"/>
          </a:xfrm>
          <a:prstGeom prst="rect">
            <a:avLst/>
          </a:prstGeom>
        </p:spPr>
        <p:txBody>
          <a:bodyPr wrap="square">
            <a:spAutoFit/>
          </a:bodyPr>
          <a:lstStyle/>
          <a:p>
            <a:r>
              <a:rPr lang="en-US" sz="3600" b="1" dirty="0" smtClean="0">
                <a:solidFill>
                  <a:schemeClr val="accent4">
                    <a:lumMod val="10000"/>
                  </a:schemeClr>
                </a:solidFill>
                <a:latin typeface="+mj-lt"/>
              </a:rPr>
              <a:t>The software lifecycle (a preview)</a:t>
            </a:r>
            <a:endParaRPr lang="en-IN" sz="3600" b="1" dirty="0">
              <a:solidFill>
                <a:schemeClr val="accent4">
                  <a:lumMod val="10000"/>
                </a:schemeClr>
              </a:solidFill>
              <a:latin typeface="+mj-lt"/>
            </a:endParaRPr>
          </a:p>
        </p:txBody>
      </p:sp>
      <p:graphicFrame>
        <p:nvGraphicFramePr>
          <p:cNvPr id="1026" name="Object 2"/>
          <p:cNvGraphicFramePr>
            <a:graphicFrameLocks noChangeAspect="1"/>
          </p:cNvGraphicFramePr>
          <p:nvPr/>
        </p:nvGraphicFramePr>
        <p:xfrm>
          <a:off x="1066800" y="1676400"/>
          <a:ext cx="7799388" cy="4795838"/>
        </p:xfrm>
        <a:graphic>
          <a:graphicData uri="http://schemas.openxmlformats.org/presentationml/2006/ole">
            <mc:AlternateContent xmlns:mc="http://schemas.openxmlformats.org/markup-compatibility/2006">
              <mc:Choice xmlns:v="urn:schemas-microsoft-com:vml" Requires="v">
                <p:oleObj spid="_x0000_s1030" name="Picture" r:id="rId3" imgW="3695700" imgH="2276475" progId="Word.Picture.8">
                  <p:embed/>
                </p:oleObj>
              </mc:Choice>
              <mc:Fallback>
                <p:oleObj name="Picture" r:id="rId3" imgW="3695700" imgH="2276475"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7799388" cy="479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Brooks’ No Silver Bullet</a:t>
            </a:r>
            <a:endParaRPr lang="en-IN" dirty="0"/>
          </a:p>
        </p:txBody>
      </p:sp>
      <p:sp>
        <p:nvSpPr>
          <p:cNvPr id="3" name="Content Placeholder 2"/>
          <p:cNvSpPr>
            <a:spLocks noGrp="1"/>
          </p:cNvSpPr>
          <p:nvPr>
            <p:ph idx="1"/>
          </p:nvPr>
        </p:nvSpPr>
        <p:spPr/>
        <p:txBody>
          <a:bodyPr/>
          <a:lstStyle/>
          <a:p>
            <a:r>
              <a:rPr lang="en-US" dirty="0" smtClean="0"/>
              <a:t>Tutorial assignment: </a:t>
            </a:r>
          </a:p>
          <a:p>
            <a:pPr lvl="1"/>
            <a:r>
              <a:rPr lang="en-US" dirty="0" smtClean="0"/>
              <a:t>Read a paper, make a presentation of 10 minutes on it and present it in a next tutorial class.</a:t>
            </a:r>
          </a:p>
          <a:p>
            <a:endParaRPr lang="en-IN"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4"/>
          <p:cNvSpPr>
            <a:spLocks noChangeShapeType="1"/>
          </p:cNvSpPr>
          <p:nvPr/>
        </p:nvSpPr>
        <p:spPr bwMode="auto">
          <a:xfrm>
            <a:off x="0" y="4038600"/>
            <a:ext cx="9906000" cy="0"/>
          </a:xfrm>
          <a:prstGeom prst="line">
            <a:avLst/>
          </a:prstGeom>
          <a:noFill/>
          <a:ln w="50800">
            <a:solidFill>
              <a:schemeClr val="accent1"/>
            </a:solidFill>
            <a:round/>
            <a:headEnd/>
            <a:tailEnd/>
          </a:ln>
        </p:spPr>
        <p:txBody>
          <a:bodyPr wrap="none" anchor="ctr"/>
          <a:lstStyle/>
          <a:p>
            <a:endParaRPr lang="en-IN"/>
          </a:p>
        </p:txBody>
      </p:sp>
      <p:sp>
        <p:nvSpPr>
          <p:cNvPr id="20483" name="Rectangle 6"/>
          <p:cNvSpPr>
            <a:spLocks noGrp="1" noChangeArrowheads="1"/>
          </p:cNvSpPr>
          <p:nvPr>
            <p:ph type="body" idx="1"/>
          </p:nvPr>
        </p:nvSpPr>
        <p:spPr>
          <a:xfrm>
            <a:off x="725488" y="1981200"/>
            <a:ext cx="8455025" cy="2057400"/>
          </a:xfrm>
        </p:spPr>
        <p:txBody>
          <a:bodyPr/>
          <a:lstStyle/>
          <a:p>
            <a:pPr algn="ctr">
              <a:buFontTx/>
              <a:buNone/>
            </a:pPr>
            <a:r>
              <a:rPr lang="en-GB" sz="4000" smtClean="0"/>
              <a:t>An Introduction to Software Engineering</a:t>
            </a:r>
            <a:endParaRPr lang="en-GB" sz="5400" smtClean="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Software Requirements</a:t>
            </a:r>
            <a:endParaRPr lang="en-IN"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2971800"/>
            <a:ext cx="8420100" cy="1470025"/>
          </a:xfrm>
        </p:spPr>
        <p:txBody>
          <a:bodyPr/>
          <a:lstStyle/>
          <a:p>
            <a:r>
              <a:rPr lang="en-US" dirty="0" smtClean="0">
                <a:solidFill>
                  <a:schemeClr val="tx2"/>
                </a:solidFill>
              </a:rPr>
              <a:t>Reference:</a:t>
            </a:r>
            <a:br>
              <a:rPr lang="en-US" dirty="0" smtClean="0">
                <a:solidFill>
                  <a:schemeClr val="tx2"/>
                </a:solidFill>
              </a:rPr>
            </a:br>
            <a:r>
              <a:rPr lang="en-US" dirty="0" smtClean="0">
                <a:solidFill>
                  <a:schemeClr val="tx2"/>
                </a:solidFill>
              </a:rPr>
              <a:t>Software Engineering By </a:t>
            </a:r>
            <a:r>
              <a:rPr lang="en-US" dirty="0" err="1" smtClean="0">
                <a:solidFill>
                  <a:schemeClr val="tx2"/>
                </a:solidFill>
              </a:rPr>
              <a:t>Sommerville</a:t>
            </a:r>
            <a:r>
              <a:rPr lang="en-US" dirty="0" smtClean="0">
                <a:solidFill>
                  <a:schemeClr val="tx2"/>
                </a:solidFill>
              </a:rPr>
              <a:t> (8</a:t>
            </a:r>
            <a:r>
              <a:rPr lang="en-US" baseline="30000" dirty="0" smtClean="0">
                <a:solidFill>
                  <a:schemeClr val="tx2"/>
                </a:solidFill>
              </a:rPr>
              <a:t>th</a:t>
            </a:r>
            <a:r>
              <a:rPr lang="en-US" dirty="0" smtClean="0">
                <a:solidFill>
                  <a:schemeClr val="tx2"/>
                </a:solidFill>
              </a:rPr>
              <a:t> Edition)</a:t>
            </a:r>
            <a:br>
              <a:rPr lang="en-US" dirty="0" smtClean="0">
                <a:solidFill>
                  <a:schemeClr val="tx2"/>
                </a:solidFill>
              </a:rPr>
            </a:br>
            <a:r>
              <a:rPr lang="en-US" dirty="0" smtClean="0">
                <a:solidFill>
                  <a:schemeClr val="tx2"/>
                </a:solidFill>
              </a:rPr>
              <a:t>Chapter 6-7</a:t>
            </a:r>
            <a:endParaRPr lang="en-US" dirty="0">
              <a:solidFill>
                <a:schemeClr val="tx2"/>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lstStyle/>
          <a:p>
            <a:pPr marL="282575" indent="-273050" eaLnBrk="1" hangingPunct="1">
              <a:buClr>
                <a:srgbClr val="C00000"/>
              </a:buClr>
            </a:pPr>
            <a:r>
              <a:rPr lang="en-GB" dirty="0" smtClean="0"/>
              <a:t>Functional and non-functional requirements</a:t>
            </a:r>
          </a:p>
          <a:p>
            <a:pPr marL="282575" indent="-273050" eaLnBrk="1" hangingPunct="1">
              <a:buClr>
                <a:srgbClr val="C00000"/>
              </a:buClr>
            </a:pPr>
            <a:r>
              <a:rPr lang="en-GB" dirty="0" smtClean="0"/>
              <a:t> User requirements</a:t>
            </a:r>
          </a:p>
          <a:p>
            <a:pPr marL="282575" indent="-273050" eaLnBrk="1" hangingPunct="1">
              <a:buClr>
                <a:srgbClr val="C00000"/>
              </a:buClr>
            </a:pPr>
            <a:r>
              <a:rPr lang="en-GB" dirty="0" smtClean="0"/>
              <a:t> System requirements</a:t>
            </a:r>
          </a:p>
          <a:p>
            <a:pPr marL="282575" indent="-273050" eaLnBrk="1" hangingPunct="1">
              <a:buClr>
                <a:srgbClr val="C00000"/>
              </a:buClr>
            </a:pPr>
            <a:r>
              <a:rPr lang="en-GB" dirty="0" smtClean="0"/>
              <a:t> Interface specification</a:t>
            </a:r>
          </a:p>
          <a:p>
            <a:pPr marL="282575" indent="-273050" eaLnBrk="1" hangingPunct="1">
              <a:buClr>
                <a:srgbClr val="C00000"/>
              </a:buClr>
            </a:pPr>
            <a:r>
              <a:rPr lang="en-GB" dirty="0" smtClean="0"/>
              <a:t> The software requirements document</a:t>
            </a:r>
            <a:endParaRPr lang="en-US" dirty="0" smtClean="0"/>
          </a:p>
          <a:p>
            <a:endParaRPr lang="en-IN"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engineering</a:t>
            </a:r>
            <a:endParaRPr lang="en-IN" dirty="0"/>
          </a:p>
        </p:txBody>
      </p:sp>
      <p:sp>
        <p:nvSpPr>
          <p:cNvPr id="3" name="Content Placeholder 2"/>
          <p:cNvSpPr>
            <a:spLocks noGrp="1"/>
          </p:cNvSpPr>
          <p:nvPr>
            <p:ph idx="1"/>
          </p:nvPr>
        </p:nvSpPr>
        <p:spPr/>
        <p:txBody>
          <a:bodyPr/>
          <a:lstStyle/>
          <a:p>
            <a:pPr marL="282575" indent="-273050" eaLnBrk="1" hangingPunct="1">
              <a:buClr>
                <a:srgbClr val="C00000"/>
              </a:buClr>
            </a:pPr>
            <a:r>
              <a:rPr lang="en-GB" dirty="0" smtClean="0"/>
              <a:t>Requirements:</a:t>
            </a:r>
          </a:p>
          <a:p>
            <a:pPr lvl="1" eaLnBrk="1" hangingPunct="1">
              <a:buClr>
                <a:srgbClr val="C00000"/>
              </a:buClr>
            </a:pPr>
            <a:r>
              <a:rPr lang="en-GB" smtClean="0"/>
              <a:t>The </a:t>
            </a:r>
            <a:r>
              <a:rPr lang="en-GB" dirty="0" smtClean="0"/>
              <a:t>description of the services provided by the system and its operational constraints</a:t>
            </a:r>
          </a:p>
          <a:p>
            <a:pPr marL="282575" indent="-273050" eaLnBrk="1" hangingPunct="1">
              <a:buClr>
                <a:srgbClr val="C00000"/>
              </a:buClr>
            </a:pPr>
            <a:r>
              <a:rPr lang="en-GB" dirty="0" smtClean="0"/>
              <a:t>Requirement Engineering(RE):</a:t>
            </a:r>
          </a:p>
          <a:p>
            <a:pPr lvl="1" eaLnBrk="1" hangingPunct="1">
              <a:buClr>
                <a:srgbClr val="C00000"/>
              </a:buClr>
            </a:pPr>
            <a:r>
              <a:rPr lang="en-GB" dirty="0" smtClean="0"/>
              <a:t>The process of finding out, analysing, documenting and checking these services and constraints </a:t>
            </a:r>
            <a:endParaRPr lang="en-US" dirty="0" smtClean="0"/>
          </a:p>
          <a:p>
            <a:endParaRPr lang="en-IN" dirty="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requirement?</a:t>
            </a:r>
            <a:endParaRPr lang="en-IN" dirty="0"/>
          </a:p>
        </p:txBody>
      </p:sp>
      <p:sp>
        <p:nvSpPr>
          <p:cNvPr id="3" name="Content Placeholder 2"/>
          <p:cNvSpPr>
            <a:spLocks noGrp="1"/>
          </p:cNvSpPr>
          <p:nvPr>
            <p:ph idx="1"/>
          </p:nvPr>
        </p:nvSpPr>
        <p:spPr/>
        <p:txBody>
          <a:bodyPr/>
          <a:lstStyle/>
          <a:p>
            <a:pPr marL="282575" indent="-273050" eaLnBrk="1" hangingPunct="1">
              <a:lnSpc>
                <a:spcPct val="90000"/>
              </a:lnSpc>
            </a:pPr>
            <a:r>
              <a:rPr lang="en-GB" dirty="0" smtClean="0"/>
              <a:t>Requirement:</a:t>
            </a:r>
          </a:p>
          <a:p>
            <a:pPr lvl="1" eaLnBrk="1" hangingPunct="1">
              <a:lnSpc>
                <a:spcPct val="90000"/>
              </a:lnSpc>
            </a:pPr>
            <a:r>
              <a:rPr lang="en-GB" dirty="0" smtClean="0"/>
              <a:t>Can be a </a:t>
            </a:r>
            <a:r>
              <a:rPr lang="en-GB" dirty="0" smtClean="0">
                <a:solidFill>
                  <a:srgbClr val="FFC000"/>
                </a:solidFill>
              </a:rPr>
              <a:t>high-level abstract </a:t>
            </a:r>
            <a:r>
              <a:rPr lang="en-GB" dirty="0" smtClean="0"/>
              <a:t>statement of a service </a:t>
            </a:r>
          </a:p>
          <a:p>
            <a:pPr lvl="1" eaLnBrk="1" hangingPunct="1">
              <a:lnSpc>
                <a:spcPct val="90000"/>
              </a:lnSpc>
            </a:pPr>
            <a:r>
              <a:rPr lang="en-GB" dirty="0" smtClean="0"/>
              <a:t>Can be a </a:t>
            </a:r>
            <a:r>
              <a:rPr lang="en-GB" dirty="0" smtClean="0">
                <a:solidFill>
                  <a:srgbClr val="FFC000"/>
                </a:solidFill>
              </a:rPr>
              <a:t>detailed, formal </a:t>
            </a:r>
            <a:r>
              <a:rPr lang="en-GB" dirty="0" smtClean="0"/>
              <a:t>definition of a system function</a:t>
            </a:r>
          </a:p>
          <a:p>
            <a:pPr marL="282575" indent="-273050" eaLnBrk="1" hangingPunct="1">
              <a:lnSpc>
                <a:spcPct val="90000"/>
              </a:lnSpc>
            </a:pPr>
            <a:r>
              <a:rPr lang="en-GB" dirty="0" smtClean="0"/>
              <a:t> This is inevitable as requirements may serve a dual function</a:t>
            </a:r>
          </a:p>
          <a:p>
            <a:pPr lvl="1" eaLnBrk="1" hangingPunct="1">
              <a:lnSpc>
                <a:spcPct val="90000"/>
              </a:lnSpc>
            </a:pPr>
            <a:r>
              <a:rPr lang="en-GB" dirty="0" smtClean="0"/>
              <a:t>May be the basis for a bid for a contract - therefore must be open to interpretation;</a:t>
            </a:r>
          </a:p>
          <a:p>
            <a:pPr lvl="1" eaLnBrk="1" hangingPunct="1">
              <a:lnSpc>
                <a:spcPct val="90000"/>
              </a:lnSpc>
            </a:pPr>
            <a:r>
              <a:rPr lang="en-GB" dirty="0" smtClean="0"/>
              <a:t>May be the basis for the contract itself - therefore must be defined in detail;</a:t>
            </a:r>
          </a:p>
          <a:p>
            <a:pPr lvl="1" eaLnBrk="1" hangingPunct="1">
              <a:lnSpc>
                <a:spcPct val="90000"/>
              </a:lnSpc>
            </a:pPr>
            <a:r>
              <a:rPr lang="en-GB" dirty="0" smtClean="0"/>
              <a:t>Both these statements may be called requirements.</a:t>
            </a:r>
          </a:p>
          <a:p>
            <a:endParaRPr lang="en-IN" dirty="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requirement</a:t>
            </a:r>
            <a:endParaRPr lang="en-IN" dirty="0"/>
          </a:p>
        </p:txBody>
      </p:sp>
      <p:sp>
        <p:nvSpPr>
          <p:cNvPr id="3" name="Content Placeholder 2"/>
          <p:cNvSpPr>
            <a:spLocks noGrp="1"/>
          </p:cNvSpPr>
          <p:nvPr>
            <p:ph idx="1"/>
          </p:nvPr>
        </p:nvSpPr>
        <p:spPr>
          <a:xfrm>
            <a:off x="1073150" y="1447800"/>
            <a:ext cx="8455025" cy="4130675"/>
          </a:xfrm>
        </p:spPr>
        <p:txBody>
          <a:bodyPr/>
          <a:lstStyle/>
          <a:p>
            <a:pPr marL="282575" indent="-273050" eaLnBrk="1" hangingPunct="1"/>
            <a:r>
              <a:rPr lang="en-GB" dirty="0" smtClean="0"/>
              <a:t> User requirements</a:t>
            </a:r>
          </a:p>
          <a:p>
            <a:pPr lvl="1" eaLnBrk="1" hangingPunct="1"/>
            <a:r>
              <a:rPr lang="en-GB" dirty="0" smtClean="0"/>
              <a:t>High level abstract requirement</a:t>
            </a:r>
          </a:p>
          <a:p>
            <a:pPr lvl="1" eaLnBrk="1" hangingPunct="1"/>
            <a:r>
              <a:rPr lang="en-GB" dirty="0" smtClean="0"/>
              <a:t>Statements in natural language plus diagrams of the services the system provides and its operational constraints. </a:t>
            </a:r>
          </a:p>
          <a:p>
            <a:pPr marL="282575" indent="-273050" eaLnBrk="1" hangingPunct="1"/>
            <a:r>
              <a:rPr lang="en-GB" dirty="0" smtClean="0"/>
              <a:t> System requirements</a:t>
            </a:r>
          </a:p>
          <a:p>
            <a:pPr lvl="1" eaLnBrk="1" hangingPunct="1"/>
            <a:r>
              <a:rPr lang="en-GB" dirty="0" smtClean="0"/>
              <a:t>Detailed description of what the system should do</a:t>
            </a:r>
          </a:p>
          <a:p>
            <a:pPr lvl="1" eaLnBrk="1" hangingPunct="1"/>
            <a:r>
              <a:rPr lang="en-GB" dirty="0" smtClean="0"/>
              <a:t>A structured document setting out detailed descriptions of the system’s functions, services and operational constraints.</a:t>
            </a:r>
          </a:p>
          <a:p>
            <a:pPr lvl="1" eaLnBrk="1" hangingPunct="1"/>
            <a:r>
              <a:rPr lang="en-GB" dirty="0" smtClean="0"/>
              <a:t>Defines what should be implemented so may be part of a contract between client and contractor.</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 and specifications</a:t>
            </a:r>
            <a:endParaRPr lang="en-IN" dirty="0"/>
          </a:p>
        </p:txBody>
      </p:sp>
      <p:sp>
        <p:nvSpPr>
          <p:cNvPr id="3" name="Content Placeholder 2"/>
          <p:cNvSpPr>
            <a:spLocks noGrp="1"/>
          </p:cNvSpPr>
          <p:nvPr>
            <p:ph idx="1"/>
          </p:nvPr>
        </p:nvSpPr>
        <p:spPr/>
        <p:txBody>
          <a:bodyPr/>
          <a:lstStyle/>
          <a:p>
            <a:endParaRPr lang="en-IN" dirty="0"/>
          </a:p>
        </p:txBody>
      </p:sp>
      <p:sp>
        <p:nvSpPr>
          <p:cNvPr id="4" name="Rectangle 4"/>
          <p:cNvSpPr>
            <a:spLocks noChangeArrowheads="1"/>
          </p:cNvSpPr>
          <p:nvPr/>
        </p:nvSpPr>
        <p:spPr bwMode="auto">
          <a:xfrm>
            <a:off x="1143000" y="1524000"/>
            <a:ext cx="7315200" cy="4876800"/>
          </a:xfrm>
          <a:prstGeom prst="rect">
            <a:avLst/>
          </a:prstGeom>
          <a:solidFill>
            <a:srgbClr val="CCFFFF"/>
          </a:solidFill>
          <a:ln w="12700">
            <a:noFill/>
            <a:miter lim="800000"/>
            <a:headEnd/>
            <a:tailEnd/>
          </a:ln>
        </p:spPr>
        <p:txBody>
          <a:bodyPr wrap="none" anchor="ctr"/>
          <a:lstStyle/>
          <a:p>
            <a:endParaRPr lang="en-US"/>
          </a:p>
        </p:txBody>
      </p:sp>
      <p:pic>
        <p:nvPicPr>
          <p:cNvPr id="5" name="Picture 6" descr="6.1 User-system req.fh10.eps                                   0010579DMacintosh HD                   B8AA5F2E:"/>
          <p:cNvPicPr>
            <a:picLocks noChangeAspect="1" noChangeArrowheads="1"/>
          </p:cNvPicPr>
          <p:nvPr/>
        </p:nvPicPr>
        <p:blipFill>
          <a:blip r:embed="rId2"/>
          <a:srcRect/>
          <a:stretch>
            <a:fillRect/>
          </a:stretch>
        </p:blipFill>
        <p:spPr bwMode="auto">
          <a:xfrm>
            <a:off x="1835150" y="1676400"/>
            <a:ext cx="5838825" cy="468153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readers</a:t>
            </a:r>
            <a:endParaRPr lang="en-IN" dirty="0"/>
          </a:p>
        </p:txBody>
      </p:sp>
      <p:sp>
        <p:nvSpPr>
          <p:cNvPr id="3" name="Content Placeholder 2"/>
          <p:cNvSpPr>
            <a:spLocks noGrp="1"/>
          </p:cNvSpPr>
          <p:nvPr>
            <p:ph idx="1"/>
          </p:nvPr>
        </p:nvSpPr>
        <p:spPr/>
        <p:txBody>
          <a:bodyPr/>
          <a:lstStyle/>
          <a:p>
            <a:endParaRPr lang="en-IN"/>
          </a:p>
        </p:txBody>
      </p:sp>
      <p:sp>
        <p:nvSpPr>
          <p:cNvPr id="4" name="Rectangle 5"/>
          <p:cNvSpPr>
            <a:spLocks noChangeArrowheads="1"/>
          </p:cNvSpPr>
          <p:nvPr/>
        </p:nvSpPr>
        <p:spPr bwMode="auto">
          <a:xfrm>
            <a:off x="1143000" y="1524000"/>
            <a:ext cx="6962775" cy="4876800"/>
          </a:xfrm>
          <a:prstGeom prst="rect">
            <a:avLst/>
          </a:prstGeom>
          <a:solidFill>
            <a:srgbClr val="CCFFFF"/>
          </a:solidFill>
          <a:ln w="12700">
            <a:noFill/>
            <a:miter lim="800000"/>
            <a:headEnd/>
            <a:tailEnd/>
          </a:ln>
        </p:spPr>
        <p:txBody>
          <a:bodyPr wrap="none" anchor="ctr"/>
          <a:lstStyle/>
          <a:p>
            <a:endParaRPr lang="en-US"/>
          </a:p>
        </p:txBody>
      </p:sp>
      <p:grpSp>
        <p:nvGrpSpPr>
          <p:cNvPr id="5" name="Group 10"/>
          <p:cNvGrpSpPr>
            <a:grpSpLocks noChangeAspect="1"/>
          </p:cNvGrpSpPr>
          <p:nvPr/>
        </p:nvGrpSpPr>
        <p:grpSpPr bwMode="auto">
          <a:xfrm>
            <a:off x="1922462" y="2209800"/>
            <a:ext cx="5416550" cy="3733800"/>
            <a:chOff x="1200" y="864"/>
            <a:chExt cx="3412" cy="2923"/>
          </a:xfrm>
        </p:grpSpPr>
        <p:sp>
          <p:nvSpPr>
            <p:cNvPr id="6" name="AutoShape 9"/>
            <p:cNvSpPr>
              <a:spLocks noChangeAspect="1" noChangeArrowheads="1" noTextEdit="1"/>
            </p:cNvSpPr>
            <p:nvPr/>
          </p:nvSpPr>
          <p:spPr bwMode="auto">
            <a:xfrm>
              <a:off x="1200" y="864"/>
              <a:ext cx="3412" cy="2923"/>
            </a:xfrm>
            <a:prstGeom prst="rect">
              <a:avLst/>
            </a:prstGeom>
            <a:noFill/>
            <a:ln w="9525">
              <a:noFill/>
              <a:miter lim="800000"/>
              <a:headEnd/>
              <a:tailEnd/>
            </a:ln>
          </p:spPr>
          <p:txBody>
            <a:bodyPr/>
            <a:lstStyle/>
            <a:p>
              <a:endParaRPr lang="en-IN"/>
            </a:p>
          </p:txBody>
        </p:sp>
        <p:sp>
          <p:nvSpPr>
            <p:cNvPr id="7" name="Rectangle 11"/>
            <p:cNvSpPr>
              <a:spLocks noChangeArrowheads="1"/>
            </p:cNvSpPr>
            <p:nvPr/>
          </p:nvSpPr>
          <p:spPr bwMode="auto">
            <a:xfrm>
              <a:off x="1200" y="864"/>
              <a:ext cx="3412" cy="2923"/>
            </a:xfrm>
            <a:prstGeom prst="rect">
              <a:avLst/>
            </a:prstGeom>
            <a:noFill/>
            <a:ln w="0">
              <a:solidFill>
                <a:srgbClr val="FFFFFE"/>
              </a:solidFill>
              <a:miter lim="800000"/>
              <a:headEnd/>
              <a:tailEnd/>
            </a:ln>
          </p:spPr>
          <p:txBody>
            <a:bodyPr/>
            <a:lstStyle/>
            <a:p>
              <a:endParaRPr lang="en-US"/>
            </a:p>
          </p:txBody>
        </p:sp>
        <p:sp>
          <p:nvSpPr>
            <p:cNvPr id="8" name="Rectangle 12"/>
            <p:cNvSpPr>
              <a:spLocks noChangeArrowheads="1"/>
            </p:cNvSpPr>
            <p:nvPr/>
          </p:nvSpPr>
          <p:spPr bwMode="auto">
            <a:xfrm>
              <a:off x="1270" y="1208"/>
              <a:ext cx="1209" cy="421"/>
            </a:xfrm>
            <a:prstGeom prst="rect">
              <a:avLst/>
            </a:prstGeom>
            <a:solidFill>
              <a:srgbClr val="00AFE9"/>
            </a:solidFill>
            <a:ln w="25400">
              <a:solidFill>
                <a:srgbClr val="00AFE9"/>
              </a:solidFill>
              <a:miter lim="800000"/>
              <a:headEnd/>
              <a:tailEnd/>
            </a:ln>
          </p:spPr>
          <p:txBody>
            <a:bodyPr/>
            <a:lstStyle/>
            <a:p>
              <a:endParaRPr lang="en-US"/>
            </a:p>
          </p:txBody>
        </p:sp>
        <p:sp>
          <p:nvSpPr>
            <p:cNvPr id="9" name="Rectangle 13"/>
            <p:cNvSpPr>
              <a:spLocks noChangeArrowheads="1"/>
            </p:cNvSpPr>
            <p:nvPr/>
          </p:nvSpPr>
          <p:spPr bwMode="auto">
            <a:xfrm>
              <a:off x="2922" y="931"/>
              <a:ext cx="1674" cy="975"/>
            </a:xfrm>
            <a:prstGeom prst="rect">
              <a:avLst/>
            </a:prstGeom>
            <a:solidFill>
              <a:srgbClr val="00AFE9"/>
            </a:solidFill>
            <a:ln w="9525">
              <a:noFill/>
              <a:miter lim="800000"/>
              <a:headEnd/>
              <a:tailEnd/>
            </a:ln>
          </p:spPr>
          <p:txBody>
            <a:bodyPr/>
            <a:lstStyle/>
            <a:p>
              <a:endParaRPr lang="en-US"/>
            </a:p>
          </p:txBody>
        </p:sp>
        <p:sp>
          <p:nvSpPr>
            <p:cNvPr id="10" name="Rectangle 14"/>
            <p:cNvSpPr>
              <a:spLocks noChangeArrowheads="1"/>
            </p:cNvSpPr>
            <p:nvPr/>
          </p:nvSpPr>
          <p:spPr bwMode="auto">
            <a:xfrm>
              <a:off x="2930" y="939"/>
              <a:ext cx="1674" cy="975"/>
            </a:xfrm>
            <a:prstGeom prst="rect">
              <a:avLst/>
            </a:prstGeom>
            <a:noFill/>
            <a:ln w="25400">
              <a:solidFill>
                <a:srgbClr val="00AFE9"/>
              </a:solidFill>
              <a:miter lim="800000"/>
              <a:headEnd/>
              <a:tailEnd/>
            </a:ln>
          </p:spPr>
          <p:txBody>
            <a:bodyPr/>
            <a:lstStyle/>
            <a:p>
              <a:endParaRPr lang="en-US"/>
            </a:p>
          </p:txBody>
        </p:sp>
        <p:sp>
          <p:nvSpPr>
            <p:cNvPr id="11" name="Rectangle 15"/>
            <p:cNvSpPr>
              <a:spLocks noChangeArrowheads="1"/>
            </p:cNvSpPr>
            <p:nvPr/>
          </p:nvSpPr>
          <p:spPr bwMode="auto">
            <a:xfrm>
              <a:off x="2922" y="2107"/>
              <a:ext cx="1674" cy="806"/>
            </a:xfrm>
            <a:prstGeom prst="rect">
              <a:avLst/>
            </a:prstGeom>
            <a:solidFill>
              <a:srgbClr val="00AFE9"/>
            </a:solidFill>
            <a:ln w="9525">
              <a:noFill/>
              <a:miter lim="800000"/>
              <a:headEnd/>
              <a:tailEnd/>
            </a:ln>
          </p:spPr>
          <p:txBody>
            <a:bodyPr/>
            <a:lstStyle/>
            <a:p>
              <a:endParaRPr lang="en-US"/>
            </a:p>
          </p:txBody>
        </p:sp>
        <p:sp>
          <p:nvSpPr>
            <p:cNvPr id="12" name="Rectangle 16"/>
            <p:cNvSpPr>
              <a:spLocks noChangeArrowheads="1"/>
            </p:cNvSpPr>
            <p:nvPr/>
          </p:nvSpPr>
          <p:spPr bwMode="auto">
            <a:xfrm>
              <a:off x="2930" y="2115"/>
              <a:ext cx="1674" cy="807"/>
            </a:xfrm>
            <a:prstGeom prst="rect">
              <a:avLst/>
            </a:prstGeom>
            <a:noFill/>
            <a:ln w="25400">
              <a:solidFill>
                <a:srgbClr val="00AFE9"/>
              </a:solidFill>
              <a:miter lim="800000"/>
              <a:headEnd/>
              <a:tailEnd/>
            </a:ln>
          </p:spPr>
          <p:txBody>
            <a:bodyPr/>
            <a:lstStyle/>
            <a:p>
              <a:endParaRPr lang="en-US"/>
            </a:p>
          </p:txBody>
        </p:sp>
        <p:sp>
          <p:nvSpPr>
            <p:cNvPr id="13" name="Rectangle 19"/>
            <p:cNvSpPr>
              <a:spLocks noChangeArrowheads="1"/>
            </p:cNvSpPr>
            <p:nvPr/>
          </p:nvSpPr>
          <p:spPr bwMode="auto">
            <a:xfrm>
              <a:off x="1270" y="2300"/>
              <a:ext cx="1209" cy="437"/>
            </a:xfrm>
            <a:prstGeom prst="rect">
              <a:avLst/>
            </a:prstGeom>
            <a:solidFill>
              <a:srgbClr val="00AFE9"/>
            </a:solidFill>
            <a:ln w="25400">
              <a:solidFill>
                <a:srgbClr val="00AFE9"/>
              </a:solidFill>
              <a:miter lim="800000"/>
              <a:headEnd/>
              <a:tailEnd/>
            </a:ln>
          </p:spPr>
          <p:txBody>
            <a:bodyPr/>
            <a:lstStyle/>
            <a:p>
              <a:endParaRPr lang="en-US"/>
            </a:p>
          </p:txBody>
        </p:sp>
        <p:sp>
          <p:nvSpPr>
            <p:cNvPr id="14" name="Line 21"/>
            <p:cNvSpPr>
              <a:spLocks noChangeShapeType="1"/>
            </p:cNvSpPr>
            <p:nvPr/>
          </p:nvSpPr>
          <p:spPr bwMode="auto">
            <a:xfrm flipH="1">
              <a:off x="2441" y="1368"/>
              <a:ext cx="372" cy="1"/>
            </a:xfrm>
            <a:prstGeom prst="line">
              <a:avLst/>
            </a:prstGeom>
            <a:noFill/>
            <a:ln w="25400">
              <a:solidFill>
                <a:srgbClr val="000000"/>
              </a:solidFill>
              <a:round/>
              <a:headEnd/>
              <a:tailEnd/>
            </a:ln>
          </p:spPr>
          <p:txBody>
            <a:bodyPr/>
            <a:lstStyle/>
            <a:p>
              <a:endParaRPr lang="en-IN"/>
            </a:p>
          </p:txBody>
        </p:sp>
        <p:pic>
          <p:nvPicPr>
            <p:cNvPr id="15" name="Picture 22"/>
            <p:cNvPicPr>
              <a:picLocks noChangeAspect="1" noChangeArrowheads="1"/>
            </p:cNvPicPr>
            <p:nvPr/>
          </p:nvPicPr>
          <p:blipFill>
            <a:blip r:embed="rId2"/>
            <a:srcRect/>
            <a:stretch>
              <a:fillRect/>
            </a:stretch>
          </p:blipFill>
          <p:spPr bwMode="auto">
            <a:xfrm>
              <a:off x="2782" y="1351"/>
              <a:ext cx="77" cy="51"/>
            </a:xfrm>
            <a:prstGeom prst="rect">
              <a:avLst/>
            </a:prstGeom>
            <a:noFill/>
            <a:ln w="9525">
              <a:noFill/>
              <a:miter lim="800000"/>
              <a:headEnd/>
              <a:tailEnd/>
            </a:ln>
          </p:spPr>
        </p:pic>
        <p:sp>
          <p:nvSpPr>
            <p:cNvPr id="16" name="Freeform 23"/>
            <p:cNvSpPr>
              <a:spLocks/>
            </p:cNvSpPr>
            <p:nvPr/>
          </p:nvSpPr>
          <p:spPr bwMode="auto">
            <a:xfrm>
              <a:off x="2766" y="1334"/>
              <a:ext cx="93" cy="68"/>
            </a:xfrm>
            <a:custGeom>
              <a:avLst/>
              <a:gdLst>
                <a:gd name="T0" fmla="*/ 93 w 93"/>
                <a:gd name="T1" fmla="*/ 34 h 68"/>
                <a:gd name="T2" fmla="*/ 0 w 93"/>
                <a:gd name="T3" fmla="*/ 0 h 68"/>
                <a:gd name="T4" fmla="*/ 16 w 93"/>
                <a:gd name="T5" fmla="*/ 34 h 68"/>
                <a:gd name="T6" fmla="*/ 0 w 93"/>
                <a:gd name="T7" fmla="*/ 68 h 68"/>
                <a:gd name="T8" fmla="*/ 93 w 93"/>
                <a:gd name="T9" fmla="*/ 34 h 68"/>
                <a:gd name="T10" fmla="*/ 0 60000 65536"/>
                <a:gd name="T11" fmla="*/ 0 60000 65536"/>
                <a:gd name="T12" fmla="*/ 0 60000 65536"/>
                <a:gd name="T13" fmla="*/ 0 60000 65536"/>
                <a:gd name="T14" fmla="*/ 0 60000 65536"/>
                <a:gd name="T15" fmla="*/ 0 w 93"/>
                <a:gd name="T16" fmla="*/ 0 h 68"/>
                <a:gd name="T17" fmla="*/ 93 w 93"/>
                <a:gd name="T18" fmla="*/ 68 h 68"/>
              </a:gdLst>
              <a:ahLst/>
              <a:cxnLst>
                <a:cxn ang="T10">
                  <a:pos x="T0" y="T1"/>
                </a:cxn>
                <a:cxn ang="T11">
                  <a:pos x="T2" y="T3"/>
                </a:cxn>
                <a:cxn ang="T12">
                  <a:pos x="T4" y="T5"/>
                </a:cxn>
                <a:cxn ang="T13">
                  <a:pos x="T6" y="T7"/>
                </a:cxn>
                <a:cxn ang="T14">
                  <a:pos x="T8" y="T9"/>
                </a:cxn>
              </a:cxnLst>
              <a:rect l="T15" t="T16" r="T17" b="T18"/>
              <a:pathLst>
                <a:path w="93" h="68">
                  <a:moveTo>
                    <a:pt x="93" y="34"/>
                  </a:moveTo>
                  <a:lnTo>
                    <a:pt x="0" y="0"/>
                  </a:lnTo>
                  <a:lnTo>
                    <a:pt x="16" y="34"/>
                  </a:lnTo>
                  <a:lnTo>
                    <a:pt x="0" y="68"/>
                  </a:lnTo>
                  <a:lnTo>
                    <a:pt x="93" y="34"/>
                  </a:lnTo>
                  <a:close/>
                </a:path>
              </a:pathLst>
            </a:custGeom>
            <a:noFill/>
            <a:ln w="25400">
              <a:solidFill>
                <a:srgbClr val="000000"/>
              </a:solidFill>
              <a:round/>
              <a:headEnd/>
              <a:tailEnd/>
            </a:ln>
          </p:spPr>
          <p:txBody>
            <a:bodyPr/>
            <a:lstStyle/>
            <a:p>
              <a:endParaRPr lang="en-IN"/>
            </a:p>
          </p:txBody>
        </p:sp>
        <p:sp>
          <p:nvSpPr>
            <p:cNvPr id="17" name="Line 24"/>
            <p:cNvSpPr>
              <a:spLocks noChangeShapeType="1"/>
            </p:cNvSpPr>
            <p:nvPr/>
          </p:nvSpPr>
          <p:spPr bwMode="auto">
            <a:xfrm flipH="1">
              <a:off x="2441" y="2460"/>
              <a:ext cx="372" cy="1"/>
            </a:xfrm>
            <a:prstGeom prst="line">
              <a:avLst/>
            </a:prstGeom>
            <a:noFill/>
            <a:ln w="25400">
              <a:solidFill>
                <a:srgbClr val="000000"/>
              </a:solidFill>
              <a:round/>
              <a:headEnd/>
              <a:tailEnd/>
            </a:ln>
          </p:spPr>
          <p:txBody>
            <a:bodyPr/>
            <a:lstStyle/>
            <a:p>
              <a:endParaRPr lang="en-IN"/>
            </a:p>
          </p:txBody>
        </p:sp>
        <p:pic>
          <p:nvPicPr>
            <p:cNvPr id="18" name="Picture 25"/>
            <p:cNvPicPr>
              <a:picLocks noChangeAspect="1" noChangeArrowheads="1"/>
            </p:cNvPicPr>
            <p:nvPr/>
          </p:nvPicPr>
          <p:blipFill>
            <a:blip r:embed="rId3"/>
            <a:srcRect/>
            <a:stretch>
              <a:fillRect/>
            </a:stretch>
          </p:blipFill>
          <p:spPr bwMode="auto">
            <a:xfrm>
              <a:off x="2782" y="2460"/>
              <a:ext cx="77" cy="33"/>
            </a:xfrm>
            <a:prstGeom prst="rect">
              <a:avLst/>
            </a:prstGeom>
            <a:noFill/>
            <a:ln w="9525">
              <a:noFill/>
              <a:miter lim="800000"/>
              <a:headEnd/>
              <a:tailEnd/>
            </a:ln>
          </p:spPr>
        </p:pic>
        <p:sp>
          <p:nvSpPr>
            <p:cNvPr id="19" name="Freeform 26"/>
            <p:cNvSpPr>
              <a:spLocks/>
            </p:cNvSpPr>
            <p:nvPr/>
          </p:nvSpPr>
          <p:spPr bwMode="auto">
            <a:xfrm>
              <a:off x="2766" y="2443"/>
              <a:ext cx="93" cy="50"/>
            </a:xfrm>
            <a:custGeom>
              <a:avLst/>
              <a:gdLst>
                <a:gd name="T0" fmla="*/ 93 w 93"/>
                <a:gd name="T1" fmla="*/ 17 h 50"/>
                <a:gd name="T2" fmla="*/ 0 w 93"/>
                <a:gd name="T3" fmla="*/ 0 h 50"/>
                <a:gd name="T4" fmla="*/ 16 w 93"/>
                <a:gd name="T5" fmla="*/ 17 h 50"/>
                <a:gd name="T6" fmla="*/ 0 w 93"/>
                <a:gd name="T7" fmla="*/ 50 h 50"/>
                <a:gd name="T8" fmla="*/ 93 w 93"/>
                <a:gd name="T9" fmla="*/ 17 h 50"/>
                <a:gd name="T10" fmla="*/ 0 60000 65536"/>
                <a:gd name="T11" fmla="*/ 0 60000 65536"/>
                <a:gd name="T12" fmla="*/ 0 60000 65536"/>
                <a:gd name="T13" fmla="*/ 0 60000 65536"/>
                <a:gd name="T14" fmla="*/ 0 60000 65536"/>
                <a:gd name="T15" fmla="*/ 0 w 93"/>
                <a:gd name="T16" fmla="*/ 0 h 50"/>
                <a:gd name="T17" fmla="*/ 93 w 93"/>
                <a:gd name="T18" fmla="*/ 50 h 50"/>
              </a:gdLst>
              <a:ahLst/>
              <a:cxnLst>
                <a:cxn ang="T10">
                  <a:pos x="T0" y="T1"/>
                </a:cxn>
                <a:cxn ang="T11">
                  <a:pos x="T2" y="T3"/>
                </a:cxn>
                <a:cxn ang="T12">
                  <a:pos x="T4" y="T5"/>
                </a:cxn>
                <a:cxn ang="T13">
                  <a:pos x="T6" y="T7"/>
                </a:cxn>
                <a:cxn ang="T14">
                  <a:pos x="T8" y="T9"/>
                </a:cxn>
              </a:cxnLst>
              <a:rect l="T15" t="T16" r="T17" b="T18"/>
              <a:pathLst>
                <a:path w="93" h="50">
                  <a:moveTo>
                    <a:pt x="93" y="17"/>
                  </a:moveTo>
                  <a:lnTo>
                    <a:pt x="0" y="0"/>
                  </a:lnTo>
                  <a:lnTo>
                    <a:pt x="16" y="17"/>
                  </a:lnTo>
                  <a:lnTo>
                    <a:pt x="0" y="50"/>
                  </a:lnTo>
                  <a:lnTo>
                    <a:pt x="93" y="17"/>
                  </a:lnTo>
                  <a:close/>
                </a:path>
              </a:pathLst>
            </a:custGeom>
            <a:noFill/>
            <a:ln w="25400">
              <a:solidFill>
                <a:srgbClr val="000000"/>
              </a:solidFill>
              <a:round/>
              <a:headEnd/>
              <a:tailEnd/>
            </a:ln>
          </p:spPr>
          <p:txBody>
            <a:bodyPr/>
            <a:lstStyle/>
            <a:p>
              <a:endParaRPr lang="en-IN"/>
            </a:p>
          </p:txBody>
        </p:sp>
        <p:sp>
          <p:nvSpPr>
            <p:cNvPr id="20" name="Rectangle 30"/>
            <p:cNvSpPr>
              <a:spLocks noChangeArrowheads="1"/>
            </p:cNvSpPr>
            <p:nvPr/>
          </p:nvSpPr>
          <p:spPr bwMode="auto">
            <a:xfrm>
              <a:off x="1224" y="1158"/>
              <a:ext cx="1209" cy="420"/>
            </a:xfrm>
            <a:prstGeom prst="rect">
              <a:avLst/>
            </a:prstGeom>
            <a:solidFill>
              <a:srgbClr val="FFFFFF"/>
            </a:solidFill>
            <a:ln w="25400">
              <a:solidFill>
                <a:srgbClr val="0083D7"/>
              </a:solidFill>
              <a:miter lim="800000"/>
              <a:headEnd/>
              <a:tailEnd/>
            </a:ln>
          </p:spPr>
          <p:txBody>
            <a:bodyPr/>
            <a:lstStyle/>
            <a:p>
              <a:endParaRPr lang="en-US"/>
            </a:p>
          </p:txBody>
        </p:sp>
        <p:sp>
          <p:nvSpPr>
            <p:cNvPr id="21" name="Rectangle 31"/>
            <p:cNvSpPr>
              <a:spLocks noChangeArrowheads="1"/>
            </p:cNvSpPr>
            <p:nvPr/>
          </p:nvSpPr>
          <p:spPr bwMode="auto">
            <a:xfrm>
              <a:off x="2875" y="881"/>
              <a:ext cx="1690" cy="974"/>
            </a:xfrm>
            <a:prstGeom prst="rect">
              <a:avLst/>
            </a:prstGeom>
            <a:solidFill>
              <a:srgbClr val="FFFFFF"/>
            </a:solidFill>
            <a:ln w="9525">
              <a:noFill/>
              <a:miter lim="800000"/>
              <a:headEnd/>
              <a:tailEnd/>
            </a:ln>
          </p:spPr>
          <p:txBody>
            <a:bodyPr/>
            <a:lstStyle/>
            <a:p>
              <a:endParaRPr lang="en-US"/>
            </a:p>
          </p:txBody>
        </p:sp>
        <p:sp>
          <p:nvSpPr>
            <p:cNvPr id="22" name="Rectangle 32"/>
            <p:cNvSpPr>
              <a:spLocks noChangeArrowheads="1"/>
            </p:cNvSpPr>
            <p:nvPr/>
          </p:nvSpPr>
          <p:spPr bwMode="auto">
            <a:xfrm>
              <a:off x="2883" y="889"/>
              <a:ext cx="1690" cy="975"/>
            </a:xfrm>
            <a:prstGeom prst="rect">
              <a:avLst/>
            </a:prstGeom>
            <a:noFill/>
            <a:ln w="25400">
              <a:solidFill>
                <a:srgbClr val="0083D7"/>
              </a:solidFill>
              <a:miter lim="800000"/>
              <a:headEnd/>
              <a:tailEnd/>
            </a:ln>
          </p:spPr>
          <p:txBody>
            <a:bodyPr/>
            <a:lstStyle/>
            <a:p>
              <a:endParaRPr lang="en-US"/>
            </a:p>
          </p:txBody>
        </p:sp>
        <p:sp>
          <p:nvSpPr>
            <p:cNvPr id="23" name="Rectangle 33"/>
            <p:cNvSpPr>
              <a:spLocks noChangeArrowheads="1"/>
            </p:cNvSpPr>
            <p:nvPr/>
          </p:nvSpPr>
          <p:spPr bwMode="auto">
            <a:xfrm>
              <a:off x="2984" y="932"/>
              <a:ext cx="667"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Client mana</a:t>
              </a:r>
              <a:endParaRPr lang="en-US"/>
            </a:p>
          </p:txBody>
        </p:sp>
        <p:sp>
          <p:nvSpPr>
            <p:cNvPr id="24" name="Rectangle 34"/>
            <p:cNvSpPr>
              <a:spLocks noChangeArrowheads="1"/>
            </p:cNvSpPr>
            <p:nvPr/>
          </p:nvSpPr>
          <p:spPr bwMode="auto">
            <a:xfrm>
              <a:off x="3701" y="932"/>
              <a:ext cx="264"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gers</a:t>
              </a:r>
              <a:endParaRPr lang="en-US"/>
            </a:p>
          </p:txBody>
        </p:sp>
        <p:sp>
          <p:nvSpPr>
            <p:cNvPr id="25" name="Rectangle 35"/>
            <p:cNvSpPr>
              <a:spLocks noChangeArrowheads="1"/>
            </p:cNvSpPr>
            <p:nvPr/>
          </p:nvSpPr>
          <p:spPr bwMode="auto">
            <a:xfrm>
              <a:off x="2984" y="1100"/>
              <a:ext cx="10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S</a:t>
              </a:r>
              <a:endParaRPr lang="en-US"/>
            </a:p>
          </p:txBody>
        </p:sp>
        <p:sp>
          <p:nvSpPr>
            <p:cNvPr id="26" name="Rectangle 36"/>
            <p:cNvSpPr>
              <a:spLocks noChangeArrowheads="1"/>
            </p:cNvSpPr>
            <p:nvPr/>
          </p:nvSpPr>
          <p:spPr bwMode="auto">
            <a:xfrm>
              <a:off x="3061" y="1100"/>
              <a:ext cx="900"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ystem end-users</a:t>
              </a:r>
              <a:endParaRPr lang="en-US"/>
            </a:p>
          </p:txBody>
        </p:sp>
        <p:sp>
          <p:nvSpPr>
            <p:cNvPr id="27" name="Rectangle 37"/>
            <p:cNvSpPr>
              <a:spLocks noChangeArrowheads="1"/>
            </p:cNvSpPr>
            <p:nvPr/>
          </p:nvSpPr>
          <p:spPr bwMode="auto">
            <a:xfrm>
              <a:off x="2984" y="1268"/>
              <a:ext cx="558"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Client eng</a:t>
              </a:r>
              <a:endParaRPr lang="en-US"/>
            </a:p>
          </p:txBody>
        </p:sp>
        <p:sp>
          <p:nvSpPr>
            <p:cNvPr id="28" name="Rectangle 38"/>
            <p:cNvSpPr>
              <a:spLocks noChangeArrowheads="1"/>
            </p:cNvSpPr>
            <p:nvPr/>
          </p:nvSpPr>
          <p:spPr bwMode="auto">
            <a:xfrm>
              <a:off x="3557" y="1268"/>
              <a:ext cx="357"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ineers</a:t>
              </a:r>
              <a:endParaRPr lang="en-US"/>
            </a:p>
          </p:txBody>
        </p:sp>
        <p:sp>
          <p:nvSpPr>
            <p:cNvPr id="29" name="Rectangle 39"/>
            <p:cNvSpPr>
              <a:spLocks noChangeArrowheads="1"/>
            </p:cNvSpPr>
            <p:nvPr/>
          </p:nvSpPr>
          <p:spPr bwMode="auto">
            <a:xfrm>
              <a:off x="2984" y="1436"/>
              <a:ext cx="326"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Contr</a:t>
              </a:r>
              <a:endParaRPr lang="en-US"/>
            </a:p>
          </p:txBody>
        </p:sp>
        <p:sp>
          <p:nvSpPr>
            <p:cNvPr id="30" name="Rectangle 40"/>
            <p:cNvSpPr>
              <a:spLocks noChangeArrowheads="1"/>
            </p:cNvSpPr>
            <p:nvPr/>
          </p:nvSpPr>
          <p:spPr bwMode="auto">
            <a:xfrm>
              <a:off x="3294" y="1436"/>
              <a:ext cx="930" cy="205"/>
            </a:xfrm>
            <a:prstGeom prst="rect">
              <a:avLst/>
            </a:prstGeom>
            <a:noFill/>
            <a:ln w="9525">
              <a:noFill/>
              <a:miter lim="800000"/>
              <a:headEnd/>
              <a:tailEnd/>
            </a:ln>
          </p:spPr>
          <p:txBody>
            <a:bodyPr lIns="0" tIns="0" rIns="0" bIns="0">
              <a:spAutoFit/>
            </a:bodyPr>
            <a:lstStyle/>
            <a:p>
              <a:r>
                <a:rPr lang="en-US" sz="1700">
                  <a:solidFill>
                    <a:srgbClr val="000000"/>
                  </a:solidFill>
                  <a:latin typeface="Formata Regular" charset="0"/>
                </a:rPr>
                <a:t>actor mana</a:t>
              </a:r>
              <a:endParaRPr lang="en-US"/>
            </a:p>
          </p:txBody>
        </p:sp>
        <p:sp>
          <p:nvSpPr>
            <p:cNvPr id="31" name="Rectangle 41"/>
            <p:cNvSpPr>
              <a:spLocks noChangeArrowheads="1"/>
            </p:cNvSpPr>
            <p:nvPr/>
          </p:nvSpPr>
          <p:spPr bwMode="auto">
            <a:xfrm>
              <a:off x="3979" y="1436"/>
              <a:ext cx="264"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gers</a:t>
              </a:r>
              <a:endParaRPr lang="en-US"/>
            </a:p>
          </p:txBody>
        </p:sp>
        <p:sp>
          <p:nvSpPr>
            <p:cNvPr id="32" name="Rectangle 42"/>
            <p:cNvSpPr>
              <a:spLocks noChangeArrowheads="1"/>
            </p:cNvSpPr>
            <p:nvPr/>
          </p:nvSpPr>
          <p:spPr bwMode="auto">
            <a:xfrm>
              <a:off x="2984" y="1604"/>
              <a:ext cx="10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S</a:t>
              </a:r>
              <a:endParaRPr lang="en-US"/>
            </a:p>
          </p:txBody>
        </p:sp>
        <p:sp>
          <p:nvSpPr>
            <p:cNvPr id="33" name="Rectangle 43"/>
            <p:cNvSpPr>
              <a:spLocks noChangeArrowheads="1"/>
            </p:cNvSpPr>
            <p:nvPr/>
          </p:nvSpPr>
          <p:spPr bwMode="auto">
            <a:xfrm>
              <a:off x="3061" y="1604"/>
              <a:ext cx="512"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ystem ar</a:t>
              </a:r>
              <a:endParaRPr lang="en-US"/>
            </a:p>
          </p:txBody>
        </p:sp>
        <p:sp>
          <p:nvSpPr>
            <p:cNvPr id="34" name="Rectangle 44"/>
            <p:cNvSpPr>
              <a:spLocks noChangeArrowheads="1"/>
            </p:cNvSpPr>
            <p:nvPr/>
          </p:nvSpPr>
          <p:spPr bwMode="auto">
            <a:xfrm>
              <a:off x="3578" y="1604"/>
              <a:ext cx="434"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chitects</a:t>
              </a:r>
              <a:endParaRPr lang="en-US"/>
            </a:p>
          </p:txBody>
        </p:sp>
        <p:sp>
          <p:nvSpPr>
            <p:cNvPr id="35" name="Rectangle 45"/>
            <p:cNvSpPr>
              <a:spLocks noChangeArrowheads="1"/>
            </p:cNvSpPr>
            <p:nvPr/>
          </p:nvSpPr>
          <p:spPr bwMode="auto">
            <a:xfrm>
              <a:off x="2875" y="2057"/>
              <a:ext cx="1690" cy="806"/>
            </a:xfrm>
            <a:prstGeom prst="rect">
              <a:avLst/>
            </a:prstGeom>
            <a:solidFill>
              <a:srgbClr val="FFFFFF"/>
            </a:solidFill>
            <a:ln w="9525">
              <a:noFill/>
              <a:miter lim="800000"/>
              <a:headEnd/>
              <a:tailEnd/>
            </a:ln>
          </p:spPr>
          <p:txBody>
            <a:bodyPr/>
            <a:lstStyle/>
            <a:p>
              <a:endParaRPr lang="en-US"/>
            </a:p>
          </p:txBody>
        </p:sp>
        <p:sp>
          <p:nvSpPr>
            <p:cNvPr id="36" name="Rectangle 46"/>
            <p:cNvSpPr>
              <a:spLocks noChangeArrowheads="1"/>
            </p:cNvSpPr>
            <p:nvPr/>
          </p:nvSpPr>
          <p:spPr bwMode="auto">
            <a:xfrm>
              <a:off x="2883" y="2065"/>
              <a:ext cx="1690" cy="807"/>
            </a:xfrm>
            <a:prstGeom prst="rect">
              <a:avLst/>
            </a:prstGeom>
            <a:noFill/>
            <a:ln w="25400">
              <a:solidFill>
                <a:srgbClr val="0083D7"/>
              </a:solidFill>
              <a:miter lim="800000"/>
              <a:headEnd/>
              <a:tailEnd/>
            </a:ln>
          </p:spPr>
          <p:txBody>
            <a:bodyPr/>
            <a:lstStyle/>
            <a:p>
              <a:endParaRPr lang="en-US"/>
            </a:p>
          </p:txBody>
        </p:sp>
        <p:sp>
          <p:nvSpPr>
            <p:cNvPr id="37" name="Rectangle 47"/>
            <p:cNvSpPr>
              <a:spLocks noChangeArrowheads="1"/>
            </p:cNvSpPr>
            <p:nvPr/>
          </p:nvSpPr>
          <p:spPr bwMode="auto">
            <a:xfrm>
              <a:off x="2984" y="2124"/>
              <a:ext cx="10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S</a:t>
              </a:r>
              <a:endParaRPr lang="en-US"/>
            </a:p>
          </p:txBody>
        </p:sp>
        <p:sp>
          <p:nvSpPr>
            <p:cNvPr id="38" name="Rectangle 48"/>
            <p:cNvSpPr>
              <a:spLocks noChangeArrowheads="1"/>
            </p:cNvSpPr>
            <p:nvPr/>
          </p:nvSpPr>
          <p:spPr bwMode="auto">
            <a:xfrm>
              <a:off x="3061" y="2124"/>
              <a:ext cx="900"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ystem end-users</a:t>
              </a:r>
              <a:endParaRPr lang="en-US"/>
            </a:p>
          </p:txBody>
        </p:sp>
        <p:sp>
          <p:nvSpPr>
            <p:cNvPr id="39" name="Rectangle 49"/>
            <p:cNvSpPr>
              <a:spLocks noChangeArrowheads="1"/>
            </p:cNvSpPr>
            <p:nvPr/>
          </p:nvSpPr>
          <p:spPr bwMode="auto">
            <a:xfrm>
              <a:off x="2984" y="2292"/>
              <a:ext cx="558"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Client eng</a:t>
              </a:r>
              <a:endParaRPr lang="en-US"/>
            </a:p>
          </p:txBody>
        </p:sp>
        <p:sp>
          <p:nvSpPr>
            <p:cNvPr id="40" name="Rectangle 50"/>
            <p:cNvSpPr>
              <a:spLocks noChangeArrowheads="1"/>
            </p:cNvSpPr>
            <p:nvPr/>
          </p:nvSpPr>
          <p:spPr bwMode="auto">
            <a:xfrm>
              <a:off x="3557" y="2292"/>
              <a:ext cx="357"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ineers</a:t>
              </a:r>
              <a:endParaRPr lang="en-US"/>
            </a:p>
          </p:txBody>
        </p:sp>
        <p:sp>
          <p:nvSpPr>
            <p:cNvPr id="41" name="Rectangle 51"/>
            <p:cNvSpPr>
              <a:spLocks noChangeArrowheads="1"/>
            </p:cNvSpPr>
            <p:nvPr/>
          </p:nvSpPr>
          <p:spPr bwMode="auto">
            <a:xfrm>
              <a:off x="2984" y="2460"/>
              <a:ext cx="10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S</a:t>
              </a:r>
              <a:endParaRPr lang="en-US"/>
            </a:p>
          </p:txBody>
        </p:sp>
        <p:sp>
          <p:nvSpPr>
            <p:cNvPr id="42" name="Rectangle 52"/>
            <p:cNvSpPr>
              <a:spLocks noChangeArrowheads="1"/>
            </p:cNvSpPr>
            <p:nvPr/>
          </p:nvSpPr>
          <p:spPr bwMode="auto">
            <a:xfrm>
              <a:off x="3061" y="2460"/>
              <a:ext cx="512"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ystem ar</a:t>
              </a:r>
              <a:endParaRPr lang="en-US"/>
            </a:p>
          </p:txBody>
        </p:sp>
        <p:sp>
          <p:nvSpPr>
            <p:cNvPr id="43" name="Rectangle 53"/>
            <p:cNvSpPr>
              <a:spLocks noChangeArrowheads="1"/>
            </p:cNvSpPr>
            <p:nvPr/>
          </p:nvSpPr>
          <p:spPr bwMode="auto">
            <a:xfrm>
              <a:off x="3572" y="2460"/>
              <a:ext cx="434"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chitects</a:t>
              </a:r>
              <a:endParaRPr lang="en-US"/>
            </a:p>
          </p:txBody>
        </p:sp>
        <p:sp>
          <p:nvSpPr>
            <p:cNvPr id="44" name="Rectangle 54"/>
            <p:cNvSpPr>
              <a:spLocks noChangeArrowheads="1"/>
            </p:cNvSpPr>
            <p:nvPr/>
          </p:nvSpPr>
          <p:spPr bwMode="auto">
            <a:xfrm>
              <a:off x="2984" y="2628"/>
              <a:ext cx="341"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Softw</a:t>
              </a:r>
              <a:endParaRPr lang="en-US"/>
            </a:p>
          </p:txBody>
        </p:sp>
        <p:sp>
          <p:nvSpPr>
            <p:cNvPr id="45" name="Rectangle 55"/>
            <p:cNvSpPr>
              <a:spLocks noChangeArrowheads="1"/>
            </p:cNvSpPr>
            <p:nvPr/>
          </p:nvSpPr>
          <p:spPr bwMode="auto">
            <a:xfrm>
              <a:off x="3329" y="2628"/>
              <a:ext cx="155"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ar</a:t>
              </a:r>
              <a:endParaRPr lang="en-US"/>
            </a:p>
          </p:txBody>
        </p:sp>
        <p:sp>
          <p:nvSpPr>
            <p:cNvPr id="46" name="Rectangle 56"/>
            <p:cNvSpPr>
              <a:spLocks noChangeArrowheads="1"/>
            </p:cNvSpPr>
            <p:nvPr/>
          </p:nvSpPr>
          <p:spPr bwMode="auto">
            <a:xfrm>
              <a:off x="3456" y="2628"/>
              <a:ext cx="264"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e de</a:t>
              </a:r>
              <a:endParaRPr lang="en-US"/>
            </a:p>
          </p:txBody>
        </p:sp>
        <p:sp>
          <p:nvSpPr>
            <p:cNvPr id="47" name="Rectangle 57"/>
            <p:cNvSpPr>
              <a:spLocks noChangeArrowheads="1"/>
            </p:cNvSpPr>
            <p:nvPr/>
          </p:nvSpPr>
          <p:spPr bwMode="auto">
            <a:xfrm>
              <a:off x="3714" y="2628"/>
              <a:ext cx="10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v</a:t>
              </a:r>
              <a:endParaRPr lang="en-US"/>
            </a:p>
          </p:txBody>
        </p:sp>
        <p:sp>
          <p:nvSpPr>
            <p:cNvPr id="48" name="Rectangle 58"/>
            <p:cNvSpPr>
              <a:spLocks noChangeArrowheads="1"/>
            </p:cNvSpPr>
            <p:nvPr/>
          </p:nvSpPr>
          <p:spPr bwMode="auto">
            <a:xfrm>
              <a:off x="3782" y="2628"/>
              <a:ext cx="41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elopers</a:t>
              </a:r>
              <a:endParaRPr lang="en-US"/>
            </a:p>
          </p:txBody>
        </p:sp>
        <p:sp>
          <p:nvSpPr>
            <p:cNvPr id="49" name="Rectangle 72"/>
            <p:cNvSpPr>
              <a:spLocks noChangeArrowheads="1"/>
            </p:cNvSpPr>
            <p:nvPr/>
          </p:nvSpPr>
          <p:spPr bwMode="auto">
            <a:xfrm>
              <a:off x="1712" y="1184"/>
              <a:ext cx="295"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User</a:t>
              </a:r>
              <a:endParaRPr lang="en-US"/>
            </a:p>
          </p:txBody>
        </p:sp>
        <p:sp>
          <p:nvSpPr>
            <p:cNvPr id="50" name="Rectangle 73"/>
            <p:cNvSpPr>
              <a:spLocks noChangeArrowheads="1"/>
            </p:cNvSpPr>
            <p:nvPr/>
          </p:nvSpPr>
          <p:spPr bwMode="auto">
            <a:xfrm>
              <a:off x="1464" y="1352"/>
              <a:ext cx="357"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requir</a:t>
              </a:r>
              <a:endParaRPr lang="en-US"/>
            </a:p>
          </p:txBody>
        </p:sp>
        <p:sp>
          <p:nvSpPr>
            <p:cNvPr id="51" name="Rectangle 74"/>
            <p:cNvSpPr>
              <a:spLocks noChangeArrowheads="1"/>
            </p:cNvSpPr>
            <p:nvPr/>
          </p:nvSpPr>
          <p:spPr bwMode="auto">
            <a:xfrm>
              <a:off x="1789" y="1352"/>
              <a:ext cx="41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ements</a:t>
              </a:r>
              <a:endParaRPr lang="en-US"/>
            </a:p>
          </p:txBody>
        </p:sp>
        <p:sp>
          <p:nvSpPr>
            <p:cNvPr id="52" name="Rectangle 75"/>
            <p:cNvSpPr>
              <a:spLocks noChangeArrowheads="1"/>
            </p:cNvSpPr>
            <p:nvPr/>
          </p:nvSpPr>
          <p:spPr bwMode="auto">
            <a:xfrm>
              <a:off x="1224" y="2266"/>
              <a:ext cx="1209" cy="421"/>
            </a:xfrm>
            <a:prstGeom prst="rect">
              <a:avLst/>
            </a:prstGeom>
            <a:solidFill>
              <a:srgbClr val="FFFFFF"/>
            </a:solidFill>
            <a:ln w="25400">
              <a:solidFill>
                <a:srgbClr val="0083D7"/>
              </a:solidFill>
              <a:miter lim="800000"/>
              <a:headEnd/>
              <a:tailEnd/>
            </a:ln>
          </p:spPr>
          <p:txBody>
            <a:bodyPr/>
            <a:lstStyle/>
            <a:p>
              <a:endParaRPr lang="en-US"/>
            </a:p>
          </p:txBody>
        </p:sp>
        <p:sp>
          <p:nvSpPr>
            <p:cNvPr id="53" name="Rectangle 76"/>
            <p:cNvSpPr>
              <a:spLocks noChangeArrowheads="1"/>
            </p:cNvSpPr>
            <p:nvPr/>
          </p:nvSpPr>
          <p:spPr bwMode="auto">
            <a:xfrm>
              <a:off x="1634" y="2292"/>
              <a:ext cx="10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S</a:t>
              </a:r>
              <a:endParaRPr lang="en-US"/>
            </a:p>
          </p:txBody>
        </p:sp>
        <p:sp>
          <p:nvSpPr>
            <p:cNvPr id="54" name="Rectangle 77"/>
            <p:cNvSpPr>
              <a:spLocks noChangeArrowheads="1"/>
            </p:cNvSpPr>
            <p:nvPr/>
          </p:nvSpPr>
          <p:spPr bwMode="auto">
            <a:xfrm>
              <a:off x="1712" y="2292"/>
              <a:ext cx="372"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ystem</a:t>
              </a:r>
              <a:endParaRPr lang="en-US"/>
            </a:p>
          </p:txBody>
        </p:sp>
        <p:sp>
          <p:nvSpPr>
            <p:cNvPr id="55" name="Rectangle 78"/>
            <p:cNvSpPr>
              <a:spLocks noChangeArrowheads="1"/>
            </p:cNvSpPr>
            <p:nvPr/>
          </p:nvSpPr>
          <p:spPr bwMode="auto">
            <a:xfrm>
              <a:off x="1464" y="2460"/>
              <a:ext cx="357"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requir</a:t>
              </a:r>
              <a:endParaRPr lang="en-US"/>
            </a:p>
          </p:txBody>
        </p:sp>
        <p:sp>
          <p:nvSpPr>
            <p:cNvPr id="56" name="Rectangle 79"/>
            <p:cNvSpPr>
              <a:spLocks noChangeArrowheads="1"/>
            </p:cNvSpPr>
            <p:nvPr/>
          </p:nvSpPr>
          <p:spPr bwMode="auto">
            <a:xfrm>
              <a:off x="1789" y="2460"/>
              <a:ext cx="419" cy="202"/>
            </a:xfrm>
            <a:prstGeom prst="rect">
              <a:avLst/>
            </a:prstGeom>
            <a:noFill/>
            <a:ln w="9525">
              <a:noFill/>
              <a:miter lim="800000"/>
              <a:headEnd/>
              <a:tailEnd/>
            </a:ln>
          </p:spPr>
          <p:txBody>
            <a:bodyPr wrap="none" lIns="0" tIns="0" rIns="0" bIns="0">
              <a:spAutoFit/>
            </a:bodyPr>
            <a:lstStyle/>
            <a:p>
              <a:r>
                <a:rPr lang="en-US" sz="1700">
                  <a:solidFill>
                    <a:srgbClr val="000000"/>
                  </a:solidFill>
                  <a:latin typeface="Formata Regular" charset="0"/>
                </a:rPr>
                <a:t>ements</a:t>
              </a:r>
              <a:endParaRPr lang="en-US"/>
            </a:p>
          </p:txBody>
        </p:sp>
      </p:gr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and non-functional requirements</a:t>
            </a:r>
            <a:endParaRPr lang="en-IN" dirty="0"/>
          </a:p>
        </p:txBody>
      </p:sp>
      <p:sp>
        <p:nvSpPr>
          <p:cNvPr id="3" name="Content Placeholder 2"/>
          <p:cNvSpPr>
            <a:spLocks noGrp="1"/>
          </p:cNvSpPr>
          <p:nvPr>
            <p:ph idx="1"/>
          </p:nvPr>
        </p:nvSpPr>
        <p:spPr/>
        <p:txBody>
          <a:bodyPr/>
          <a:lstStyle/>
          <a:p>
            <a:pPr marL="282575" indent="-273050" eaLnBrk="1" hangingPunct="1">
              <a:lnSpc>
                <a:spcPct val="90000"/>
              </a:lnSpc>
            </a:pPr>
            <a:r>
              <a:rPr lang="en-GB" dirty="0" smtClean="0"/>
              <a:t> Functional requirements</a:t>
            </a:r>
          </a:p>
          <a:p>
            <a:pPr lvl="1" eaLnBrk="1" hangingPunct="1">
              <a:lnSpc>
                <a:spcPct val="90000"/>
              </a:lnSpc>
            </a:pPr>
            <a:r>
              <a:rPr lang="en-GB" sz="2000" dirty="0" smtClean="0"/>
              <a:t>Statements of services the system should provide</a:t>
            </a:r>
          </a:p>
          <a:p>
            <a:pPr lvl="1" eaLnBrk="1" hangingPunct="1">
              <a:lnSpc>
                <a:spcPct val="90000"/>
              </a:lnSpc>
            </a:pPr>
            <a:r>
              <a:rPr lang="en-GB" sz="2000" dirty="0" smtClean="0"/>
              <a:t>How the system should react to particular inputs</a:t>
            </a:r>
          </a:p>
          <a:p>
            <a:pPr lvl="1" eaLnBrk="1" hangingPunct="1">
              <a:lnSpc>
                <a:spcPct val="90000"/>
              </a:lnSpc>
            </a:pPr>
            <a:r>
              <a:rPr lang="en-GB" sz="2000" dirty="0" smtClean="0"/>
              <a:t>How the system should behave in particular situations.</a:t>
            </a:r>
          </a:p>
          <a:p>
            <a:pPr marL="282575" indent="-273050" eaLnBrk="1" hangingPunct="1">
              <a:lnSpc>
                <a:spcPct val="90000"/>
              </a:lnSpc>
            </a:pPr>
            <a:r>
              <a:rPr lang="en-GB" dirty="0" smtClean="0"/>
              <a:t> Non-functional requirements</a:t>
            </a:r>
          </a:p>
          <a:p>
            <a:pPr lvl="1" eaLnBrk="1" hangingPunct="1">
              <a:lnSpc>
                <a:spcPct val="90000"/>
              </a:lnSpc>
            </a:pPr>
            <a:r>
              <a:rPr lang="en-GB" sz="2000" dirty="0" smtClean="0"/>
              <a:t>Constraints on the services or functions offered by the system such as timing constraints, constraints on the development process, standards, etc.</a:t>
            </a:r>
          </a:p>
          <a:p>
            <a:pPr lvl="1" eaLnBrk="1" hangingPunct="1">
              <a:lnSpc>
                <a:spcPct val="90000"/>
              </a:lnSpc>
            </a:pPr>
            <a:r>
              <a:rPr lang="en-GB" sz="2000" dirty="0" smtClean="0"/>
              <a:t>Generally applied to the system as a whole.</a:t>
            </a:r>
          </a:p>
          <a:p>
            <a:pPr marL="282575" indent="-273050" eaLnBrk="1" hangingPunct="1">
              <a:lnSpc>
                <a:spcPct val="90000"/>
              </a:lnSpc>
            </a:pPr>
            <a:r>
              <a:rPr lang="en-GB" dirty="0" smtClean="0"/>
              <a:t> Domain requirements</a:t>
            </a:r>
          </a:p>
          <a:p>
            <a:pPr lvl="1" eaLnBrk="1" hangingPunct="1">
              <a:lnSpc>
                <a:spcPct val="90000"/>
              </a:lnSpc>
            </a:pPr>
            <a:r>
              <a:rPr lang="en-GB" sz="2000" dirty="0" smtClean="0"/>
              <a:t>Requirements that come from the application domain of the system and that reflect characteristics of that domain.</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requirements</a:t>
            </a:r>
            <a:endParaRPr lang="en-IN" dirty="0"/>
          </a:p>
        </p:txBody>
      </p:sp>
      <p:sp>
        <p:nvSpPr>
          <p:cNvPr id="3" name="Content Placeholder 2"/>
          <p:cNvSpPr>
            <a:spLocks noGrp="1"/>
          </p:cNvSpPr>
          <p:nvPr>
            <p:ph idx="1"/>
          </p:nvPr>
        </p:nvSpPr>
        <p:spPr/>
        <p:txBody>
          <a:bodyPr/>
          <a:lstStyle/>
          <a:p>
            <a:pPr marL="282575" indent="-273050" eaLnBrk="1" hangingPunct="1"/>
            <a:r>
              <a:rPr lang="en-GB" dirty="0" smtClean="0"/>
              <a:t>Describe functionality or system services.</a:t>
            </a:r>
          </a:p>
          <a:p>
            <a:pPr marL="282575" indent="-273050" eaLnBrk="1" hangingPunct="1"/>
            <a:r>
              <a:rPr lang="en-GB" dirty="0" smtClean="0"/>
              <a:t>Depend on the type of software, expected users and the type of system where the software is used.</a:t>
            </a:r>
          </a:p>
          <a:p>
            <a:pPr marL="282575" indent="-273050" eaLnBrk="1" hangingPunct="1"/>
            <a:r>
              <a:rPr lang="en-GB" dirty="0" smtClean="0"/>
              <a:t>Functional requirements</a:t>
            </a:r>
          </a:p>
          <a:p>
            <a:pPr marL="741363" lvl="1" indent="-273050" eaLnBrk="1" hangingPunct="1"/>
            <a:r>
              <a:rPr lang="en-GB" dirty="0" smtClean="0"/>
              <a:t>User requirements</a:t>
            </a:r>
          </a:p>
          <a:p>
            <a:pPr marL="1141413" lvl="2" indent="-273050" eaLnBrk="1" hangingPunct="1"/>
            <a:r>
              <a:rPr lang="en-GB" dirty="0" smtClean="0"/>
              <a:t>May be high-level statements of what the system should do </a:t>
            </a:r>
          </a:p>
          <a:p>
            <a:pPr marL="741363" lvl="1" indent="-273050" eaLnBrk="1" hangingPunct="1"/>
            <a:r>
              <a:rPr lang="en-GB" dirty="0" smtClean="0"/>
              <a:t>System requirements</a:t>
            </a:r>
          </a:p>
          <a:p>
            <a:pPr marL="1141413" lvl="2" indent="-273050" eaLnBrk="1" hangingPunct="1"/>
            <a:r>
              <a:rPr lang="en-GB" dirty="0" smtClean="0"/>
              <a:t>Should describe the system services in detail.</a:t>
            </a:r>
          </a:p>
          <a:p>
            <a:endParaRPr lang="en-IN"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buClr>
                <a:srgbClr val="FFFFFF"/>
              </a:buClr>
            </a:pPr>
            <a:r>
              <a:rPr lang="en-IN" dirty="0" smtClean="0"/>
              <a:t>Let us start with a question</a:t>
            </a:r>
            <a:r>
              <a:rPr lang="en-IN" sz="1600" dirty="0">
                <a:solidFill>
                  <a:srgbClr val="FFFFFF"/>
                </a:solidFill>
              </a:rPr>
              <a:t>[P. </a:t>
            </a:r>
            <a:r>
              <a:rPr lang="en-IN" sz="1600" dirty="0" err="1">
                <a:solidFill>
                  <a:srgbClr val="FFFFFF"/>
                </a:solidFill>
              </a:rPr>
              <a:t>Jalote</a:t>
            </a:r>
            <a:r>
              <a:rPr lang="en-IN" sz="1600" dirty="0">
                <a:solidFill>
                  <a:srgbClr val="FFFFFF"/>
                </a:solidFill>
              </a:rPr>
              <a:t>]</a:t>
            </a:r>
          </a:p>
          <a:p>
            <a:pPr>
              <a:buNone/>
            </a:pPr>
            <a:endParaRPr lang="en-IN" dirty="0" smtClean="0"/>
          </a:p>
          <a:p>
            <a:pPr marL="0" indent="0">
              <a:buNone/>
            </a:pPr>
            <a:r>
              <a:rPr lang="en-IN" i="1" dirty="0" smtClean="0"/>
              <a:t>You are given a problem for which you have to build a software system that most students feel will be approximately 10,000 LOC. If your are working full time on it, how long will it take you to build this system ?</a:t>
            </a:r>
            <a:endParaRPr lang="en-IN" i="1"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LIBSYS system</a:t>
            </a:r>
            <a:endParaRPr lang="en-IN" dirty="0"/>
          </a:p>
        </p:txBody>
      </p:sp>
      <p:sp>
        <p:nvSpPr>
          <p:cNvPr id="3" name="Content Placeholder 2"/>
          <p:cNvSpPr>
            <a:spLocks noGrp="1"/>
          </p:cNvSpPr>
          <p:nvPr>
            <p:ph idx="1"/>
          </p:nvPr>
        </p:nvSpPr>
        <p:spPr/>
        <p:txBody>
          <a:bodyPr/>
          <a:lstStyle/>
          <a:p>
            <a:pPr marL="282575" indent="-273050" eaLnBrk="1" hangingPunct="1"/>
            <a:r>
              <a:rPr lang="en-US" dirty="0" smtClean="0"/>
              <a:t>A library system that provides a single interface to a number of databases of articles in different libraries.</a:t>
            </a:r>
          </a:p>
          <a:p>
            <a:pPr marL="282575" indent="-273050" eaLnBrk="1" hangingPunct="1"/>
            <a:r>
              <a:rPr lang="en-US" dirty="0" smtClean="0"/>
              <a:t>Users can search for, download and print these articles for personal study.</a:t>
            </a:r>
          </a:p>
          <a:p>
            <a:endParaRPr lang="en-IN" dirty="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functional requirements</a:t>
            </a:r>
            <a:endParaRPr lang="en-IN" dirty="0"/>
          </a:p>
        </p:txBody>
      </p:sp>
      <p:sp>
        <p:nvSpPr>
          <p:cNvPr id="3" name="Content Placeholder 2"/>
          <p:cNvSpPr>
            <a:spLocks noGrp="1"/>
          </p:cNvSpPr>
          <p:nvPr>
            <p:ph idx="1"/>
          </p:nvPr>
        </p:nvSpPr>
        <p:spPr/>
        <p:txBody>
          <a:bodyPr/>
          <a:lstStyle/>
          <a:p>
            <a:pPr marL="466725" indent="-457200" eaLnBrk="1" hangingPunct="1">
              <a:spcAft>
                <a:spcPts val="600"/>
              </a:spcAft>
              <a:buFont typeface="Calibri" pitchFamily="34" charset="0"/>
              <a:buAutoNum type="arabicPeriod"/>
            </a:pPr>
            <a:r>
              <a:rPr lang="en-GB" i="1" dirty="0" smtClean="0"/>
              <a:t>The user shall be able to search either all of the initial set of    databases or select a subset from it.</a:t>
            </a:r>
          </a:p>
          <a:p>
            <a:pPr marL="466725" indent="-457200" eaLnBrk="1" hangingPunct="1">
              <a:spcAft>
                <a:spcPts val="600"/>
              </a:spcAft>
              <a:buFont typeface="Calibri" pitchFamily="34" charset="0"/>
              <a:buAutoNum type="arabicPeriod"/>
            </a:pPr>
            <a:r>
              <a:rPr lang="en-GB" i="1" dirty="0" smtClean="0"/>
              <a:t>The system shall provide appropriate viewers for the user to read   documents in the document store. </a:t>
            </a:r>
          </a:p>
          <a:p>
            <a:pPr marL="466725" indent="-457200" eaLnBrk="1" hangingPunct="1">
              <a:buFont typeface="Calibri" pitchFamily="34" charset="0"/>
              <a:buAutoNum type="arabicPeriod"/>
            </a:pPr>
            <a:r>
              <a:rPr lang="en-GB" i="1" dirty="0" smtClean="0"/>
              <a:t>Every order shall be allocated a unique identifier (ORDER_ID) which the user shall be able to copy to the account’s permanent storage area.</a:t>
            </a:r>
          </a:p>
          <a:p>
            <a:endParaRPr lang="en-IN" dirty="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imprecision</a:t>
            </a:r>
            <a:endParaRPr lang="en-IN" dirty="0"/>
          </a:p>
        </p:txBody>
      </p:sp>
      <p:sp>
        <p:nvSpPr>
          <p:cNvPr id="3" name="Content Placeholder 2"/>
          <p:cNvSpPr>
            <a:spLocks noGrp="1"/>
          </p:cNvSpPr>
          <p:nvPr>
            <p:ph idx="1"/>
          </p:nvPr>
        </p:nvSpPr>
        <p:spPr/>
        <p:txBody>
          <a:bodyPr/>
          <a:lstStyle/>
          <a:p>
            <a:pPr marL="282575" indent="-273050" eaLnBrk="1" hangingPunct="1"/>
            <a:r>
              <a:rPr lang="en-GB" dirty="0" smtClean="0"/>
              <a:t>Problems arise when requirements are not precisely stated.</a:t>
            </a:r>
          </a:p>
          <a:p>
            <a:pPr marL="282575" indent="-273050" eaLnBrk="1" hangingPunct="1"/>
            <a:r>
              <a:rPr lang="en-GB" dirty="0" smtClean="0"/>
              <a:t>Ambiguous requirements may be interpreted in different ways by   developers and users.</a:t>
            </a:r>
          </a:p>
          <a:p>
            <a:pPr marL="282575" indent="-273050" eaLnBrk="1" hangingPunct="1"/>
            <a:r>
              <a:rPr lang="en-GB" dirty="0" smtClean="0"/>
              <a:t>Consider the term ‘appropriate viewers’</a:t>
            </a:r>
          </a:p>
          <a:p>
            <a:pPr lvl="1" eaLnBrk="1" hangingPunct="1"/>
            <a:r>
              <a:rPr lang="en-GB" dirty="0" smtClean="0"/>
              <a:t>User intention - special purpose viewer for each different document type;</a:t>
            </a:r>
          </a:p>
          <a:p>
            <a:pPr lvl="1" eaLnBrk="1" hangingPunct="1"/>
            <a:r>
              <a:rPr lang="en-GB" dirty="0" smtClean="0"/>
              <a:t>Developer interpretation - Provide a text viewer that shows the contents of the document.</a:t>
            </a:r>
          </a:p>
          <a:p>
            <a:endParaRPr lang="en-IN" dirty="0"/>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completeness and consistency</a:t>
            </a:r>
            <a:endParaRPr lang="en-IN" dirty="0"/>
          </a:p>
        </p:txBody>
      </p:sp>
      <p:sp>
        <p:nvSpPr>
          <p:cNvPr id="3" name="Content Placeholder 2"/>
          <p:cNvSpPr>
            <a:spLocks noGrp="1"/>
          </p:cNvSpPr>
          <p:nvPr>
            <p:ph idx="1"/>
          </p:nvPr>
        </p:nvSpPr>
        <p:spPr>
          <a:xfrm>
            <a:off x="914400" y="1447800"/>
            <a:ext cx="8455025" cy="4130675"/>
          </a:xfrm>
        </p:spPr>
        <p:txBody>
          <a:bodyPr/>
          <a:lstStyle/>
          <a:p>
            <a:pPr marL="282575" indent="-273050" eaLnBrk="1" hangingPunct="1"/>
            <a:r>
              <a:rPr lang="en-GB" dirty="0" smtClean="0"/>
              <a:t>Complete</a:t>
            </a:r>
          </a:p>
          <a:p>
            <a:pPr lvl="1" eaLnBrk="1" hangingPunct="1"/>
            <a:r>
              <a:rPr lang="en-GB" dirty="0" smtClean="0"/>
              <a:t>Should include descriptions of all facilities required.</a:t>
            </a:r>
          </a:p>
          <a:p>
            <a:pPr marL="282575" indent="-273050" eaLnBrk="1" hangingPunct="1"/>
            <a:r>
              <a:rPr lang="en-GB" dirty="0" smtClean="0"/>
              <a:t>Consistent</a:t>
            </a:r>
          </a:p>
          <a:p>
            <a:pPr lvl="1" eaLnBrk="1" hangingPunct="1"/>
            <a:r>
              <a:rPr lang="en-GB" dirty="0" smtClean="0"/>
              <a:t>Should be no conflicts or contradictions in the descriptions of the system facilities.</a:t>
            </a:r>
          </a:p>
          <a:p>
            <a:pPr marL="282575" indent="-273050" eaLnBrk="1" hangingPunct="1"/>
            <a:r>
              <a:rPr lang="en-GB" dirty="0" smtClean="0">
                <a:solidFill>
                  <a:srgbClr val="FFC000"/>
                </a:solidFill>
              </a:rPr>
              <a:t>In practice, it is impossible to produce a complete and consistent    requirements document</a:t>
            </a:r>
          </a:p>
          <a:p>
            <a:pPr lvl="1" eaLnBrk="1" hangingPunct="1"/>
            <a:r>
              <a:rPr lang="en-GB" dirty="0" smtClean="0"/>
              <a:t>Mistakes and omissions are made while writing requirements for large systems</a:t>
            </a:r>
          </a:p>
          <a:p>
            <a:pPr lvl="1" eaLnBrk="1" hangingPunct="1"/>
            <a:r>
              <a:rPr lang="en-GB" dirty="0" smtClean="0"/>
              <a:t>Different system stakeholders have inconsistent requirements</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Non-functional requirements</a:t>
            </a:r>
            <a:endParaRPr lang="en-IN" dirty="0"/>
          </a:p>
        </p:txBody>
      </p:sp>
      <p:sp>
        <p:nvSpPr>
          <p:cNvPr id="3" name="Content Placeholder 2"/>
          <p:cNvSpPr>
            <a:spLocks noGrp="1"/>
          </p:cNvSpPr>
          <p:nvPr>
            <p:ph idx="1"/>
          </p:nvPr>
        </p:nvSpPr>
        <p:spPr/>
        <p:txBody>
          <a:bodyPr/>
          <a:lstStyle/>
          <a:p>
            <a:pPr marL="282575" indent="-273050" eaLnBrk="1" hangingPunct="1">
              <a:lnSpc>
                <a:spcPct val="90000"/>
              </a:lnSpc>
            </a:pPr>
            <a:r>
              <a:rPr lang="en-GB" sz="2400" dirty="0" smtClean="0"/>
              <a:t>Define system properties and constraints e.g. Reliability, response   time and storage requirements. </a:t>
            </a:r>
          </a:p>
          <a:p>
            <a:pPr marL="282575" indent="-273050" eaLnBrk="1" hangingPunct="1">
              <a:lnSpc>
                <a:spcPct val="90000"/>
              </a:lnSpc>
            </a:pPr>
            <a:r>
              <a:rPr lang="en-GB" sz="2400" dirty="0" smtClean="0"/>
              <a:t>Constraints are I/O device capability, system representations, etc.</a:t>
            </a:r>
          </a:p>
          <a:p>
            <a:pPr marL="282575" indent="-273050" eaLnBrk="1" hangingPunct="1">
              <a:lnSpc>
                <a:spcPct val="90000"/>
              </a:lnSpc>
            </a:pPr>
            <a:r>
              <a:rPr lang="en-GB" sz="2400" dirty="0" smtClean="0"/>
              <a:t>Process requirements may also be specified mandating a particular CASE system, programming language or development method.</a:t>
            </a:r>
          </a:p>
          <a:p>
            <a:pPr marL="282575" indent="-273050" eaLnBrk="1" hangingPunct="1">
              <a:lnSpc>
                <a:spcPct val="90000"/>
              </a:lnSpc>
            </a:pPr>
            <a:r>
              <a:rPr lang="en-GB" sz="2400" dirty="0" smtClean="0"/>
              <a:t>Non-functional requirements may be more critical than functional    requirements.</a:t>
            </a:r>
          </a:p>
          <a:p>
            <a:pPr lvl="1" eaLnBrk="1" hangingPunct="1">
              <a:lnSpc>
                <a:spcPct val="90000"/>
              </a:lnSpc>
            </a:pPr>
            <a:r>
              <a:rPr lang="en-GB" sz="2000" dirty="0" smtClean="0"/>
              <a:t> If these are not met, the system is useless.</a:t>
            </a:r>
          </a:p>
          <a:p>
            <a:pPr lvl="1" eaLnBrk="1" hangingPunct="1">
              <a:lnSpc>
                <a:spcPct val="90000"/>
              </a:lnSpc>
            </a:pPr>
            <a:r>
              <a:rPr lang="en-GB" sz="2000" dirty="0" smtClean="0"/>
              <a:t>E.g. What if aircraft system doesn’t meet reliability requirement???</a:t>
            </a:r>
          </a:p>
          <a:p>
            <a:pPr lvl="1" eaLnBrk="1" hangingPunct="1">
              <a:lnSpc>
                <a:spcPct val="90000"/>
              </a:lnSpc>
            </a:pPr>
            <a:r>
              <a:rPr lang="en-GB" sz="2000" dirty="0" smtClean="0"/>
              <a:t>E.g. What if a real-time control system fails to meet its performance requirement??</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Non-functional classifications</a:t>
            </a:r>
            <a:endParaRPr lang="en-IN" dirty="0"/>
          </a:p>
        </p:txBody>
      </p:sp>
      <p:sp>
        <p:nvSpPr>
          <p:cNvPr id="3" name="Content Placeholder 2"/>
          <p:cNvSpPr>
            <a:spLocks noGrp="1"/>
          </p:cNvSpPr>
          <p:nvPr>
            <p:ph idx="1"/>
          </p:nvPr>
        </p:nvSpPr>
        <p:spPr/>
        <p:txBody>
          <a:bodyPr/>
          <a:lstStyle/>
          <a:p>
            <a:pPr marL="282575" indent="-273050" eaLnBrk="1" hangingPunct="1"/>
            <a:r>
              <a:rPr lang="en-GB" sz="2400" dirty="0" smtClean="0"/>
              <a:t>Product requirements</a:t>
            </a:r>
          </a:p>
          <a:p>
            <a:pPr lvl="1" eaLnBrk="1" hangingPunct="1"/>
            <a:r>
              <a:rPr lang="en-GB" sz="2000" dirty="0" smtClean="0"/>
              <a:t>Requirements which specify that the delivered product must behave in a particular way e.g. execution speed, reliability, etc.</a:t>
            </a:r>
          </a:p>
          <a:p>
            <a:pPr marL="282575" indent="-273050" eaLnBrk="1" hangingPunct="1"/>
            <a:r>
              <a:rPr lang="en-GB" sz="2400" dirty="0" smtClean="0"/>
              <a:t> Organisational requirements</a:t>
            </a:r>
          </a:p>
          <a:p>
            <a:pPr lvl="1" eaLnBrk="1" hangingPunct="1"/>
            <a:r>
              <a:rPr lang="en-GB" sz="2000" dirty="0" smtClean="0"/>
              <a:t>Requirements which are a consequence of organisational policies and procedures e.g. process standards used, implementation requirements, etc.</a:t>
            </a:r>
          </a:p>
          <a:p>
            <a:pPr marL="282575" indent="-273050" eaLnBrk="1" hangingPunct="1"/>
            <a:r>
              <a:rPr lang="en-GB" sz="2400" dirty="0" smtClean="0"/>
              <a:t> External requirements</a:t>
            </a:r>
          </a:p>
          <a:p>
            <a:pPr lvl="1" eaLnBrk="1" hangingPunct="1"/>
            <a:r>
              <a:rPr lang="en-GB" sz="2000" dirty="0" smtClean="0"/>
              <a:t>Requirements which arise from factors which are external to the system and its development process e.g. interoperability requirements, legislative requirements, etc.</a:t>
            </a:r>
          </a:p>
          <a:p>
            <a:endParaRPr lang="en-IN" sz="2000" dirty="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Non-functional requirements examples</a:t>
            </a:r>
            <a:endParaRPr lang="en-IN" dirty="0"/>
          </a:p>
        </p:txBody>
      </p:sp>
      <p:sp>
        <p:nvSpPr>
          <p:cNvPr id="3" name="Content Placeholder 2"/>
          <p:cNvSpPr>
            <a:spLocks noGrp="1"/>
          </p:cNvSpPr>
          <p:nvPr>
            <p:ph idx="1"/>
          </p:nvPr>
        </p:nvSpPr>
        <p:spPr/>
        <p:txBody>
          <a:bodyPr/>
          <a:lstStyle/>
          <a:p>
            <a:pPr marL="282575" indent="-273050" eaLnBrk="1" hangingPunct="1"/>
            <a:r>
              <a:rPr lang="en-GB" sz="2400" dirty="0" smtClean="0"/>
              <a:t>Product requirement</a:t>
            </a:r>
          </a:p>
          <a:p>
            <a:pPr lvl="1" eaLnBrk="1" hangingPunct="1"/>
            <a:r>
              <a:rPr lang="en-GB" sz="2000" dirty="0" smtClean="0"/>
              <a:t>The user interface for LIBSYS shall be implemented as simple HTML without frames or Java applets.</a:t>
            </a:r>
          </a:p>
          <a:p>
            <a:pPr marL="282575" indent="-273050" eaLnBrk="1" hangingPunct="1"/>
            <a:r>
              <a:rPr lang="en-GB" sz="2400" dirty="0" smtClean="0"/>
              <a:t> Organisational requirement</a:t>
            </a:r>
          </a:p>
          <a:p>
            <a:pPr lvl="1" eaLnBrk="1" hangingPunct="1"/>
            <a:r>
              <a:rPr lang="en-GB" sz="2000" dirty="0" smtClean="0"/>
              <a:t>The system development process and deliverable documents shall conform to the process and deliverables defined in XYZCo-SP-STAN-95.</a:t>
            </a:r>
          </a:p>
          <a:p>
            <a:pPr marL="282575" indent="-273050" eaLnBrk="1" hangingPunct="1"/>
            <a:r>
              <a:rPr lang="en-GB" sz="2400" dirty="0" smtClean="0"/>
              <a:t> External requirement</a:t>
            </a:r>
          </a:p>
          <a:p>
            <a:pPr lvl="1" eaLnBrk="1" hangingPunct="1"/>
            <a:r>
              <a:rPr lang="en-GB" sz="2000" dirty="0" smtClean="0"/>
              <a:t>The system shall not disclose any personal information about customers apart from their name and reference number to the operators of the system.</a:t>
            </a:r>
          </a:p>
          <a:p>
            <a:endParaRPr lang="en-IN" sz="2400" dirty="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Non-functional requirement types</a:t>
            </a:r>
            <a:endParaRPr lang="en-IN" dirty="0"/>
          </a:p>
        </p:txBody>
      </p:sp>
      <p:sp>
        <p:nvSpPr>
          <p:cNvPr id="3" name="Content Placeholder 2"/>
          <p:cNvSpPr>
            <a:spLocks noGrp="1"/>
          </p:cNvSpPr>
          <p:nvPr>
            <p:ph idx="1"/>
          </p:nvPr>
        </p:nvSpPr>
        <p:spPr/>
        <p:txBody>
          <a:bodyPr/>
          <a:lstStyle/>
          <a:p>
            <a:endParaRPr lang="en-IN" dirty="0"/>
          </a:p>
        </p:txBody>
      </p:sp>
      <p:sp>
        <p:nvSpPr>
          <p:cNvPr id="4" name="Rectangle 4"/>
          <p:cNvSpPr>
            <a:spLocks noChangeArrowheads="1"/>
          </p:cNvSpPr>
          <p:nvPr/>
        </p:nvSpPr>
        <p:spPr bwMode="auto">
          <a:xfrm>
            <a:off x="762000" y="1295400"/>
            <a:ext cx="8582025" cy="4953000"/>
          </a:xfrm>
          <a:prstGeom prst="rect">
            <a:avLst/>
          </a:prstGeom>
          <a:solidFill>
            <a:srgbClr val="CCFFFF"/>
          </a:solidFill>
          <a:ln w="12700">
            <a:noFill/>
            <a:miter lim="800000"/>
            <a:headEnd/>
            <a:tailEnd/>
          </a:ln>
        </p:spPr>
        <p:txBody>
          <a:bodyPr wrap="none" anchor="ctr"/>
          <a:lstStyle/>
          <a:p>
            <a:endParaRPr lang="en-US"/>
          </a:p>
        </p:txBody>
      </p:sp>
      <p:pic>
        <p:nvPicPr>
          <p:cNvPr id="5" name="Picture 5" descr="6.3 Non-funct-req.eps                                          0010579DMacintosh HD                   B8AA5F2E:"/>
          <p:cNvPicPr>
            <a:picLocks noChangeAspect="1" noChangeArrowheads="1"/>
          </p:cNvPicPr>
          <p:nvPr/>
        </p:nvPicPr>
        <p:blipFill>
          <a:blip r:embed="rId2"/>
          <a:srcRect/>
          <a:stretch>
            <a:fillRect/>
          </a:stretch>
        </p:blipFill>
        <p:spPr bwMode="auto">
          <a:xfrm>
            <a:off x="1114425" y="1447800"/>
            <a:ext cx="7737475" cy="470058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dirty="0" smtClean="0"/>
              <a:t>Goal and Requirements</a:t>
            </a:r>
          </a:p>
        </p:txBody>
      </p:sp>
      <p:sp>
        <p:nvSpPr>
          <p:cNvPr id="44035"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82575" indent="-273050" eaLnBrk="1" hangingPunct="1"/>
            <a:r>
              <a:rPr lang="en-GB" dirty="0" smtClean="0"/>
              <a:t>Non-functional requirements may be very difficult to state  precisely and imprecise requirements may be difficult to verify. </a:t>
            </a:r>
          </a:p>
          <a:p>
            <a:pPr marL="282575" indent="-273050" eaLnBrk="1" hangingPunct="1"/>
            <a:r>
              <a:rPr lang="en-GB" dirty="0" smtClean="0"/>
              <a:t>Goal</a:t>
            </a:r>
          </a:p>
          <a:p>
            <a:pPr marL="882650" lvl="1" indent="-273050" eaLnBrk="1" hangingPunct="1"/>
            <a:r>
              <a:rPr lang="en-GB" dirty="0" smtClean="0"/>
              <a:t>A general intention of the user such as ease of use.</a:t>
            </a:r>
          </a:p>
          <a:p>
            <a:pPr marL="282575" indent="-273050" eaLnBrk="1" hangingPunct="1"/>
            <a:r>
              <a:rPr lang="en-GB" dirty="0" smtClean="0"/>
              <a:t>Verifiable non-functional requirement</a:t>
            </a:r>
          </a:p>
          <a:p>
            <a:pPr marL="882650" lvl="1" indent="-273050" eaLnBrk="1" hangingPunct="1"/>
            <a:r>
              <a:rPr lang="en-GB" dirty="0" smtClean="0"/>
              <a:t>A statement using some measure that can be objectively tested</a:t>
            </a:r>
            <a:r>
              <a:rPr lang="en-GB" sz="1600" dirty="0" smtClean="0"/>
              <a:t>.</a:t>
            </a:r>
          </a:p>
          <a:p>
            <a:pPr marL="282575" indent="-273050" eaLnBrk="1" hangingPunct="1"/>
            <a:r>
              <a:rPr lang="en-GB" dirty="0" smtClean="0"/>
              <a:t>Goals are helpful to developers as they convey the intentions of   the system users.</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smtClean="0"/>
              <a:t>Examples</a:t>
            </a:r>
          </a:p>
        </p:txBody>
      </p:sp>
      <p:sp>
        <p:nvSpPr>
          <p:cNvPr id="4505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82575" indent="-273050" eaLnBrk="1" hangingPunct="1"/>
            <a:r>
              <a:rPr lang="en-GB" sz="2800" b="1" smtClean="0"/>
              <a:t> </a:t>
            </a:r>
            <a:r>
              <a:rPr lang="en-GB" sz="2800" smtClean="0"/>
              <a:t>A system goal</a:t>
            </a:r>
          </a:p>
          <a:p>
            <a:pPr lvl="1" eaLnBrk="1" hangingPunct="1"/>
            <a:r>
              <a:rPr lang="en-GB" smtClean="0"/>
              <a:t>The system should be easy to use by experienced controllers and should be organised in such a way that user errors are minimised.</a:t>
            </a:r>
          </a:p>
          <a:p>
            <a:pPr marL="282575" indent="-273050" eaLnBrk="1" hangingPunct="1"/>
            <a:r>
              <a:rPr lang="en-GB" sz="2800" smtClean="0"/>
              <a:t> A verifiable non-functional requirement</a:t>
            </a:r>
          </a:p>
          <a:p>
            <a:pPr lvl="1" eaLnBrk="1" hangingPunct="1"/>
            <a:r>
              <a:rPr lang="en-GB" smtClean="0"/>
              <a:t>Experienced controllers shall be able to use all the system functions after a total of two hours training. After this training, the average number of errors made by experienced users shall not exceed two per day.</a:t>
            </a:r>
          </a:p>
          <a:p>
            <a:pPr marL="282575" indent="-273050" eaLnBrk="1" hangingPunct="1"/>
            <a:endParaRPr lang="en-GB" sz="2800" smtClean="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What could be your answer ???</a:t>
            </a:r>
          </a:p>
          <a:p>
            <a:pPr lvl="1"/>
            <a:r>
              <a:rPr lang="en-IN" dirty="0" smtClean="0"/>
              <a:t>Perhaps 2 to 3 months</a:t>
            </a:r>
          </a:p>
          <a:p>
            <a:pPr lvl="1"/>
            <a:r>
              <a:rPr lang="en-IN" dirty="0" smtClean="0"/>
              <a:t>What  can you say about productivity?</a:t>
            </a:r>
          </a:p>
          <a:p>
            <a:pPr lvl="1"/>
            <a:r>
              <a:rPr lang="en-IN" dirty="0" smtClean="0"/>
              <a:t>If completion time is 2 months, we can say that the productivity is 5000 LOC per person-month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7" tIns="44450" rIns="90487" bIns="44450"/>
          <a:lstStyle/>
          <a:p>
            <a:pPr eaLnBrk="1" hangingPunct="1"/>
            <a:r>
              <a:rPr lang="en-GB" smtClean="0"/>
              <a:t>Requirements measures</a:t>
            </a:r>
          </a:p>
        </p:txBody>
      </p:sp>
      <p:sp>
        <p:nvSpPr>
          <p:cNvPr id="8" name="Content Placeholder 7"/>
          <p:cNvSpPr>
            <a:spLocks noGrp="1"/>
          </p:cNvSpPr>
          <p:nvPr>
            <p:ph idx="1"/>
          </p:nvPr>
        </p:nvSpPr>
        <p:spPr/>
        <p:txBody>
          <a:bodyPr/>
          <a:lstStyle/>
          <a:p>
            <a:endParaRPr lang="en-IN"/>
          </a:p>
        </p:txBody>
      </p:sp>
      <p:sp>
        <p:nvSpPr>
          <p:cNvPr id="2055" name="Rectangle 4"/>
          <p:cNvSpPr>
            <a:spLocks noChangeArrowheads="1"/>
          </p:cNvSpPr>
          <p:nvPr/>
        </p:nvSpPr>
        <p:spPr bwMode="auto">
          <a:xfrm>
            <a:off x="589890" y="1143000"/>
            <a:ext cx="8077861" cy="4876800"/>
          </a:xfrm>
          <a:prstGeom prst="rect">
            <a:avLst/>
          </a:prstGeom>
          <a:solidFill>
            <a:srgbClr val="CCFFFF"/>
          </a:solidFill>
          <a:ln w="12700">
            <a:noFill/>
            <a:miter lim="800000"/>
            <a:headEnd/>
            <a:tailEnd/>
          </a:ln>
        </p:spPr>
        <p:txBody>
          <a:bodyPr wrap="none" anchor="ctr"/>
          <a:lstStyle/>
          <a:p>
            <a:endParaRPr lang="en-US"/>
          </a:p>
        </p:txBody>
      </p:sp>
      <p:graphicFrame>
        <p:nvGraphicFramePr>
          <p:cNvPr id="2050" name="Object 2"/>
          <p:cNvGraphicFramePr>
            <a:graphicFrameLocks noChangeAspect="1"/>
          </p:cNvGraphicFramePr>
          <p:nvPr/>
        </p:nvGraphicFramePr>
        <p:xfrm>
          <a:off x="1066138" y="1219200"/>
          <a:ext cx="8077862" cy="4859338"/>
        </p:xfrm>
        <a:graphic>
          <a:graphicData uri="http://schemas.openxmlformats.org/presentationml/2006/ole">
            <mc:AlternateContent xmlns:mc="http://schemas.openxmlformats.org/markup-compatibility/2006">
              <mc:Choice xmlns:v="urn:schemas-microsoft-com:vml" Requires="v">
                <p:oleObj spid="_x0000_s41990" name="Document" r:id="rId3" imgW="5641848" imgH="3395472" progId="Word.Document.8">
                  <p:embed/>
                </p:oleObj>
              </mc:Choice>
              <mc:Fallback>
                <p:oleObj name="Document" r:id="rId3" imgW="5641848" imgH="339547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138" y="1219200"/>
                        <a:ext cx="8077862" cy="485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Domain requirements</a:t>
            </a:r>
          </a:p>
        </p:txBody>
      </p:sp>
      <p:sp>
        <p:nvSpPr>
          <p:cNvPr id="47107"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82575" indent="-273050" algn="just" eaLnBrk="1" hangingPunct="1"/>
            <a:r>
              <a:rPr lang="en-GB" dirty="0" smtClean="0"/>
              <a:t>Derived from the application domain and describe system characteristics and features that reflect the domain.</a:t>
            </a:r>
          </a:p>
          <a:p>
            <a:pPr marL="282575" indent="-273050" algn="just" eaLnBrk="1" hangingPunct="1"/>
            <a:r>
              <a:rPr lang="en-GB" dirty="0" smtClean="0"/>
              <a:t>Domain requirements be new functional requirements, constraints on existing requirements or define specific computations.</a:t>
            </a:r>
          </a:p>
          <a:p>
            <a:pPr marL="282575" indent="-273050" algn="just" eaLnBrk="1" hangingPunct="1"/>
            <a:r>
              <a:rPr lang="en-GB" dirty="0" smtClean="0"/>
              <a:t>If domain requirements are not satisfied, the system may be unusable.</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Library system domain requirements</a:t>
            </a:r>
          </a:p>
        </p:txBody>
      </p:sp>
      <p:sp>
        <p:nvSpPr>
          <p:cNvPr id="48131"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82575" indent="-273050" eaLnBrk="1" hangingPunct="1">
              <a:lnSpc>
                <a:spcPct val="90000"/>
              </a:lnSpc>
              <a:spcAft>
                <a:spcPts val="600"/>
              </a:spcAft>
            </a:pPr>
            <a:r>
              <a:rPr lang="en-GB" dirty="0" smtClean="0"/>
              <a:t>There shall be a standard user interface to all databases which shall be based on the Z39.50 standard.</a:t>
            </a:r>
          </a:p>
          <a:p>
            <a:pPr marL="282575" indent="-273050" eaLnBrk="1" hangingPunct="1">
              <a:lnSpc>
                <a:spcPct val="90000"/>
              </a:lnSpc>
              <a:spcAft>
                <a:spcPts val="600"/>
              </a:spcAft>
            </a:pPr>
            <a:r>
              <a:rPr lang="en-GB" dirty="0" smtClean="0"/>
              <a:t>Because of copyright restrictions, some documents must be deleted immediately on arrival. Depending on the user’s requirements, these documents will either be printed locally on the system server for manually forwarding to the user or routed to a network printer.</a:t>
            </a:r>
          </a:p>
          <a:p>
            <a:pPr marL="282575" indent="-273050" eaLnBrk="1" hangingPunct="1">
              <a:lnSpc>
                <a:spcPct val="90000"/>
              </a:lnSpc>
            </a:pPr>
            <a:endParaRPr lang="en-GB" dirty="0"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Domain requirements problems</a:t>
            </a:r>
          </a:p>
        </p:txBody>
      </p:sp>
      <p:sp>
        <p:nvSpPr>
          <p:cNvPr id="49155"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82575" indent="-273050" eaLnBrk="1" hangingPunct="1"/>
            <a:r>
              <a:rPr lang="en-GB" dirty="0" smtClean="0"/>
              <a:t> </a:t>
            </a:r>
            <a:r>
              <a:rPr lang="en-GB" dirty="0" err="1" smtClean="0"/>
              <a:t>Understandability</a:t>
            </a:r>
            <a:endParaRPr lang="en-GB" dirty="0" smtClean="0"/>
          </a:p>
          <a:p>
            <a:pPr lvl="1" eaLnBrk="1" hangingPunct="1"/>
            <a:r>
              <a:rPr lang="en-GB" dirty="0" smtClean="0"/>
              <a:t>Requirements are expressed in the language of the application domain;</a:t>
            </a:r>
          </a:p>
          <a:p>
            <a:pPr lvl="1" eaLnBrk="1" hangingPunct="1"/>
            <a:r>
              <a:rPr lang="en-GB" dirty="0" smtClean="0"/>
              <a:t>This is often not understood by software engineers developing the system.</a:t>
            </a:r>
          </a:p>
          <a:p>
            <a:pPr marL="282575" indent="-273050" eaLnBrk="1" hangingPunct="1"/>
            <a:r>
              <a:rPr lang="en-GB" dirty="0" smtClean="0"/>
              <a:t> Implicitness</a:t>
            </a:r>
          </a:p>
          <a:p>
            <a:pPr lvl="1" eaLnBrk="1" hangingPunct="1"/>
            <a:r>
              <a:rPr lang="en-GB" dirty="0" smtClean="0"/>
              <a:t>Domain specialists understand the area so well that they do not think of making the domain requirements explicit.</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Now, let us take an alternative scenario – we act as clients and pose the same problem to a company that is in the business of developing software for clients</a:t>
            </a:r>
          </a:p>
          <a:p>
            <a:pPr marL="0" indent="0">
              <a:buNone/>
            </a:pPr>
            <a:endParaRPr lang="en-IN" dirty="0" smtClean="0"/>
          </a:p>
          <a:p>
            <a:pPr marL="0" indent="0">
              <a:buNone/>
            </a:pPr>
            <a:r>
              <a:rPr lang="en-IN" dirty="0" smtClean="0"/>
              <a:t>What would you say about the productivity?</a:t>
            </a:r>
          </a:p>
          <a:p>
            <a:pPr marL="900113" indent="-900113">
              <a:buNone/>
            </a:pPr>
            <a:r>
              <a:rPr lang="en-IN" smtClean="0"/>
              <a:t>	</a:t>
            </a:r>
            <a:endParaRPr lang="en-I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Now, let us take an alternative scenario – we act as clients and pose the same problem to a company that is in the business of developing software for clients</a:t>
            </a:r>
          </a:p>
          <a:p>
            <a:pPr marL="0" indent="0">
              <a:buNone/>
            </a:pPr>
            <a:endParaRPr lang="en-IN" dirty="0" smtClean="0"/>
          </a:p>
          <a:p>
            <a:pPr marL="0" indent="0">
              <a:buNone/>
            </a:pPr>
            <a:r>
              <a:rPr lang="en-IN" dirty="0" smtClean="0"/>
              <a:t>What would you say about the productivity?</a:t>
            </a:r>
          </a:p>
          <a:p>
            <a:pPr marL="900113" indent="-900113">
              <a:buNone/>
            </a:pPr>
            <a:r>
              <a:rPr lang="en-IN" dirty="0" smtClean="0"/>
              <a:t>	it is fair to say a productivity figure of 1,000 LOC per person-month !!!!</a:t>
            </a:r>
          </a:p>
          <a:p>
            <a:pPr marL="900113" indent="-900113">
              <a:buNone/>
            </a:pPr>
            <a:r>
              <a:rPr lang="en-IN" dirty="0" smtClean="0"/>
              <a:t>Why this difference in two scenarios ????</a:t>
            </a:r>
          </a:p>
          <a:p>
            <a:pPr marL="900113" indent="-900113">
              <a:buNone/>
            </a:pPr>
            <a:endParaRPr lang="en-I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Problem Domain</a:t>
            </a:r>
            <a:endParaRPr lang="en-IN" dirty="0"/>
          </a:p>
        </p:txBody>
      </p:sp>
      <p:sp>
        <p:nvSpPr>
          <p:cNvPr id="3" name="Content Placeholder 2"/>
          <p:cNvSpPr>
            <a:spLocks noGrp="1"/>
          </p:cNvSpPr>
          <p:nvPr>
            <p:ph idx="1"/>
          </p:nvPr>
        </p:nvSpPr>
        <p:spPr/>
        <p:txBody>
          <a:bodyPr/>
          <a:lstStyle/>
          <a:p>
            <a:r>
              <a:rPr lang="en-IN" dirty="0" smtClean="0"/>
              <a:t>Student System</a:t>
            </a:r>
          </a:p>
          <a:p>
            <a:pPr lvl="1"/>
            <a:r>
              <a:rPr lang="en-IN" dirty="0" smtClean="0"/>
              <a:t>Built to illustrate something or for hobby</a:t>
            </a:r>
          </a:p>
          <a:p>
            <a:pPr lvl="1"/>
            <a:r>
              <a:rPr lang="en-IN" dirty="0" smtClean="0"/>
              <a:t>Not for solving any real problem</a:t>
            </a:r>
          </a:p>
          <a:p>
            <a:r>
              <a:rPr lang="en-IN" dirty="0" smtClean="0"/>
              <a:t>Industrial Strength Software </a:t>
            </a:r>
            <a:r>
              <a:rPr lang="en-IN" sz="1600" dirty="0" smtClean="0"/>
              <a:t>[P. </a:t>
            </a:r>
            <a:r>
              <a:rPr lang="en-IN" sz="1600" dirty="0" err="1" smtClean="0"/>
              <a:t>Jalote</a:t>
            </a:r>
            <a:r>
              <a:rPr lang="en-IN" sz="1600" dirty="0" smtClean="0"/>
              <a:t>]</a:t>
            </a:r>
          </a:p>
          <a:p>
            <a:pPr lvl="1"/>
            <a:r>
              <a:rPr lang="en-IN" dirty="0" smtClean="0"/>
              <a:t>Solves some problem of some users where larger systems or businesses may depend on the software</a:t>
            </a:r>
          </a:p>
          <a:p>
            <a:pPr lvl="1"/>
            <a:r>
              <a:rPr lang="en-IN" dirty="0" smtClean="0"/>
              <a:t>Where problems in the software can lead to significant direct or indirect loss</a:t>
            </a:r>
            <a:endParaRPr lang="en-IN"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Student system versus Industrial Strength Software</a:t>
            </a:r>
            <a:endParaRPr lang="en-IN" dirty="0"/>
          </a:p>
        </p:txBody>
      </p:sp>
      <p:sp>
        <p:nvSpPr>
          <p:cNvPr id="5" name="Content Placeholder 4"/>
          <p:cNvSpPr>
            <a:spLocks noGrp="1"/>
          </p:cNvSpPr>
          <p:nvPr>
            <p:ph sz="half" idx="2"/>
          </p:nvPr>
        </p:nvSpPr>
        <p:spPr>
          <a:xfrm>
            <a:off x="495300" y="1600200"/>
            <a:ext cx="4457700" cy="4373563"/>
          </a:xfrm>
        </p:spPr>
        <p:txBody>
          <a:bodyPr/>
          <a:lstStyle/>
          <a:p>
            <a:r>
              <a:rPr lang="en-GB" dirty="0" smtClean="0"/>
              <a:t>Usually small in size</a:t>
            </a:r>
          </a:p>
          <a:p>
            <a:r>
              <a:rPr lang="en-GB" dirty="0" smtClean="0"/>
              <a:t>Author himself is sole user</a:t>
            </a:r>
          </a:p>
          <a:p>
            <a:r>
              <a:rPr lang="en-GB" dirty="0" smtClean="0"/>
              <a:t>Single developer</a:t>
            </a:r>
          </a:p>
          <a:p>
            <a:r>
              <a:rPr lang="en-GB" dirty="0" smtClean="0"/>
              <a:t>Lacks detailed requirements</a:t>
            </a:r>
          </a:p>
          <a:p>
            <a:r>
              <a:rPr lang="en-GB" dirty="0" smtClean="0"/>
              <a:t>Lacks proper user interface</a:t>
            </a:r>
          </a:p>
          <a:p>
            <a:r>
              <a:rPr lang="en-GB" dirty="0" smtClean="0"/>
              <a:t>Lacks proper documentation</a:t>
            </a:r>
          </a:p>
          <a:p>
            <a:r>
              <a:rPr lang="en-GB" dirty="0" smtClean="0"/>
              <a:t>Less efforts in testing</a:t>
            </a:r>
          </a:p>
          <a:p>
            <a:r>
              <a:rPr lang="en-GB" dirty="0" smtClean="0"/>
              <a:t>Ad hoc development  </a:t>
            </a:r>
          </a:p>
        </p:txBody>
      </p:sp>
      <p:sp>
        <p:nvSpPr>
          <p:cNvPr id="7" name="Content Placeholder 6"/>
          <p:cNvSpPr>
            <a:spLocks noGrp="1"/>
          </p:cNvSpPr>
          <p:nvPr>
            <p:ph sz="quarter" idx="4"/>
          </p:nvPr>
        </p:nvSpPr>
        <p:spPr>
          <a:xfrm>
            <a:off x="5032375" y="1570037"/>
            <a:ext cx="4378325" cy="4373563"/>
          </a:xfrm>
        </p:spPr>
        <p:txBody>
          <a:bodyPr/>
          <a:lstStyle/>
          <a:p>
            <a:r>
              <a:rPr lang="en-IN" dirty="0" smtClean="0"/>
              <a:t>Large</a:t>
            </a:r>
          </a:p>
          <a:p>
            <a:r>
              <a:rPr lang="en-IN" dirty="0" smtClean="0"/>
              <a:t>Large number of users</a:t>
            </a:r>
          </a:p>
          <a:p>
            <a:r>
              <a:rPr lang="en-IN" dirty="0" smtClean="0"/>
              <a:t>Team of developers</a:t>
            </a:r>
          </a:p>
          <a:p>
            <a:r>
              <a:rPr lang="en-IN" dirty="0" smtClean="0"/>
              <a:t>Detailed requirements desirable</a:t>
            </a:r>
          </a:p>
          <a:p>
            <a:r>
              <a:rPr lang="en-IN" dirty="0" smtClean="0"/>
              <a:t>Well-designed interface</a:t>
            </a:r>
          </a:p>
          <a:p>
            <a:r>
              <a:rPr lang="en-IN" dirty="0" smtClean="0"/>
              <a:t>Well documented &amp; user-manual prepared</a:t>
            </a:r>
          </a:p>
          <a:p>
            <a:r>
              <a:rPr lang="en-IN" dirty="0" smtClean="0"/>
              <a:t>Rigorous testing</a:t>
            </a:r>
          </a:p>
          <a:p>
            <a:r>
              <a:rPr lang="en-IN" dirty="0" smtClean="0"/>
              <a:t>Systematic development</a:t>
            </a:r>
          </a:p>
          <a:p>
            <a:endParaRPr lang="en-IN"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arkA4">
  <a:themeElements>
    <a:clrScheme name="">
      <a:dk1>
        <a:srgbClr val="919191"/>
      </a:dk1>
      <a:lt1>
        <a:srgbClr val="FFFFFF"/>
      </a:lt1>
      <a:dk2>
        <a:srgbClr val="000080"/>
      </a:dk2>
      <a:lt2>
        <a:srgbClr val="FFFFFF"/>
      </a:lt2>
      <a:accent1>
        <a:srgbClr val="FC0128"/>
      </a:accent1>
      <a:accent2>
        <a:srgbClr val="063DE8"/>
      </a:accent2>
      <a:accent3>
        <a:srgbClr val="AAAAC0"/>
      </a:accent3>
      <a:accent4>
        <a:srgbClr val="DADADA"/>
      </a:accent4>
      <a:accent5>
        <a:srgbClr val="FDAAAC"/>
      </a:accent5>
      <a:accent6>
        <a:srgbClr val="0536D2"/>
      </a:accent6>
      <a:hlink>
        <a:srgbClr val="00DFCA"/>
      </a:hlink>
      <a:folHlink>
        <a:srgbClr val="EAEC5E"/>
      </a:folHlink>
    </a:clrScheme>
    <a:fontScheme name="DarkA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charset="0"/>
          </a:defRPr>
        </a:defPPr>
      </a:lstStyle>
    </a:lnDef>
  </a:objectDefaults>
  <a:extraClrSchemeLst>
    <a:extraClrScheme>
      <a:clrScheme name="DarkA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A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A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A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A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A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A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2907</TotalTime>
  <Pages>24</Pages>
  <Words>2327</Words>
  <Application>Microsoft Office PowerPoint</Application>
  <PresentationFormat>A4 Paper (210x297 mm)</PresentationFormat>
  <Paragraphs>348</Paragraphs>
  <Slides>53</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6" baseType="lpstr">
      <vt:lpstr>ＭＳ Ｐゴシック</vt:lpstr>
      <vt:lpstr>ＭＳ Ｐゴシック</vt:lpstr>
      <vt:lpstr>Arial</vt:lpstr>
      <vt:lpstr>Calibri</vt:lpstr>
      <vt:lpstr>Formata Regular</vt:lpstr>
      <vt:lpstr>Monotype Sorts</vt:lpstr>
      <vt:lpstr>Times</vt:lpstr>
      <vt:lpstr>Times</vt:lpstr>
      <vt:lpstr>Times New Roman</vt:lpstr>
      <vt:lpstr>Zapf Dingbats</vt:lpstr>
      <vt:lpstr>DarkA4</vt:lpstr>
      <vt:lpstr>Picture</vt:lpstr>
      <vt:lpstr>Document</vt:lpstr>
      <vt:lpstr>Software Engineering</vt:lpstr>
      <vt:lpstr>Reference Books</vt:lpstr>
      <vt:lpstr>PowerPoint Presentation</vt:lpstr>
      <vt:lpstr>PowerPoint Presentation</vt:lpstr>
      <vt:lpstr>PowerPoint Presentation</vt:lpstr>
      <vt:lpstr>PowerPoint Presentation</vt:lpstr>
      <vt:lpstr>PowerPoint Presentation</vt:lpstr>
      <vt:lpstr>The Problem Domain</vt:lpstr>
      <vt:lpstr>Student system versus Industrial Strength Software</vt:lpstr>
      <vt:lpstr>IEEE definition of Software</vt:lpstr>
      <vt:lpstr>Software is Expensive !!</vt:lpstr>
      <vt:lpstr>Software is Expensive(cont.)</vt:lpstr>
      <vt:lpstr>Software is Late and Unreliable !! </vt:lpstr>
      <vt:lpstr>Software is Late and Unreliable(cont.) </vt:lpstr>
      <vt:lpstr>Maintenance and Rework !!</vt:lpstr>
      <vt:lpstr>Maintenance and Rework !!</vt:lpstr>
      <vt:lpstr>Maintenance and Rework !!</vt:lpstr>
      <vt:lpstr>Software Engineering : definition</vt:lpstr>
      <vt:lpstr>Software Engineering : definition...</vt:lpstr>
      <vt:lpstr>Software Engineering: Challenges</vt:lpstr>
      <vt:lpstr>Software Engineering: Challenges(cont.)</vt:lpstr>
      <vt:lpstr>Size in KLOC of some well known products [P. Jalote]</vt:lpstr>
      <vt:lpstr>Software Engineering: Challenges(cont.)</vt:lpstr>
      <vt:lpstr>Software Engineering: Challenges(cont.)</vt:lpstr>
      <vt:lpstr>The Software Engineering Approach</vt:lpstr>
      <vt:lpstr>Software Process</vt:lpstr>
      <vt:lpstr>Software Process (cont.)</vt:lpstr>
      <vt:lpstr>PowerPoint Presentation</vt:lpstr>
      <vt:lpstr>Brooks’ No Silver Bullet</vt:lpstr>
      <vt:lpstr>Software Requirements</vt:lpstr>
      <vt:lpstr>Reference: Software Engineering By Sommerville (8th Edition) Chapter 6-7</vt:lpstr>
      <vt:lpstr>Outline</vt:lpstr>
      <vt:lpstr>Requirements engineering</vt:lpstr>
      <vt:lpstr>What is a requirement?</vt:lpstr>
      <vt:lpstr>Types of requirement</vt:lpstr>
      <vt:lpstr>Definitions and specifications</vt:lpstr>
      <vt:lpstr>Requirements readers</vt:lpstr>
      <vt:lpstr>Functional and non-functional requirements</vt:lpstr>
      <vt:lpstr>Functional requirements</vt:lpstr>
      <vt:lpstr>The LIBSYS system</vt:lpstr>
      <vt:lpstr>Examples of functional requirements</vt:lpstr>
      <vt:lpstr>Requirements imprecision</vt:lpstr>
      <vt:lpstr>Requirements completeness and consistency</vt:lpstr>
      <vt:lpstr>Non-functional requirements</vt:lpstr>
      <vt:lpstr>Non-functional classifications</vt:lpstr>
      <vt:lpstr>Non-functional requirements examples</vt:lpstr>
      <vt:lpstr>Non-functional requirement types</vt:lpstr>
      <vt:lpstr>Goal and Requirements</vt:lpstr>
      <vt:lpstr>Examples</vt:lpstr>
      <vt:lpstr>Requirements measures</vt:lpstr>
      <vt:lpstr>Domain requirements</vt:lpstr>
      <vt:lpstr>Library system domain requirements</vt:lpstr>
      <vt:lpstr>Domain requirements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Sankita</dc:creator>
  <cp:lastModifiedBy>Sankita</cp:lastModifiedBy>
  <cp:revision>213</cp:revision>
  <cp:lastPrinted>2004-02-20T20:24:40Z</cp:lastPrinted>
  <dcterms:created xsi:type="dcterms:W3CDTF">2008-10-17T18:46:10Z</dcterms:created>
  <dcterms:modified xsi:type="dcterms:W3CDTF">2022-07-26T01:11:45Z</dcterms:modified>
</cp:coreProperties>
</file>