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71"/>
  </p:notesMasterIdLst>
  <p:handoutMasterIdLst>
    <p:handoutMasterId r:id="rId72"/>
  </p:handoutMasterIdLst>
  <p:sldIdLst>
    <p:sldId id="256" r:id="rId2"/>
    <p:sldId id="276" r:id="rId3"/>
    <p:sldId id="277" r:id="rId4"/>
    <p:sldId id="278" r:id="rId5"/>
    <p:sldId id="279" r:id="rId6"/>
    <p:sldId id="280" r:id="rId7"/>
    <p:sldId id="401" r:id="rId8"/>
    <p:sldId id="402" r:id="rId9"/>
    <p:sldId id="403" r:id="rId10"/>
    <p:sldId id="404" r:id="rId11"/>
    <p:sldId id="405" r:id="rId12"/>
    <p:sldId id="406" r:id="rId13"/>
    <p:sldId id="257" r:id="rId14"/>
    <p:sldId id="258" r:id="rId15"/>
    <p:sldId id="378" r:id="rId16"/>
    <p:sldId id="379" r:id="rId17"/>
    <p:sldId id="380" r:id="rId18"/>
    <p:sldId id="381" r:id="rId19"/>
    <p:sldId id="351" r:id="rId20"/>
    <p:sldId id="281" r:id="rId21"/>
    <p:sldId id="282" r:id="rId22"/>
    <p:sldId id="283" r:id="rId23"/>
    <p:sldId id="285" r:id="rId24"/>
    <p:sldId id="286" r:id="rId25"/>
    <p:sldId id="287" r:id="rId26"/>
    <p:sldId id="259" r:id="rId27"/>
    <p:sldId id="310" r:id="rId28"/>
    <p:sldId id="288" r:id="rId29"/>
    <p:sldId id="260" r:id="rId30"/>
    <p:sldId id="289" r:id="rId31"/>
    <p:sldId id="311" r:id="rId32"/>
    <p:sldId id="261" r:id="rId33"/>
    <p:sldId id="411" r:id="rId34"/>
    <p:sldId id="412" r:id="rId35"/>
    <p:sldId id="413" r:id="rId36"/>
    <p:sldId id="417" r:id="rId37"/>
    <p:sldId id="419" r:id="rId38"/>
    <p:sldId id="353" r:id="rId39"/>
    <p:sldId id="302" r:id="rId40"/>
    <p:sldId id="269" r:id="rId41"/>
    <p:sldId id="358" r:id="rId42"/>
    <p:sldId id="365" r:id="rId43"/>
    <p:sldId id="366" r:id="rId44"/>
    <p:sldId id="367" r:id="rId45"/>
    <p:sldId id="368" r:id="rId46"/>
    <p:sldId id="369" r:id="rId47"/>
    <p:sldId id="370" r:id="rId48"/>
    <p:sldId id="407" r:id="rId49"/>
    <p:sldId id="408" r:id="rId50"/>
    <p:sldId id="409" r:id="rId51"/>
    <p:sldId id="410" r:id="rId52"/>
    <p:sldId id="371" r:id="rId53"/>
    <p:sldId id="372" r:id="rId54"/>
    <p:sldId id="373" r:id="rId55"/>
    <p:sldId id="374" r:id="rId56"/>
    <p:sldId id="375" r:id="rId57"/>
    <p:sldId id="376" r:id="rId58"/>
    <p:sldId id="377" r:id="rId59"/>
    <p:sldId id="388" r:id="rId60"/>
    <p:sldId id="389" r:id="rId61"/>
    <p:sldId id="390" r:id="rId62"/>
    <p:sldId id="391" r:id="rId63"/>
    <p:sldId id="392" r:id="rId64"/>
    <p:sldId id="393" r:id="rId65"/>
    <p:sldId id="394" r:id="rId66"/>
    <p:sldId id="356" r:id="rId67"/>
    <p:sldId id="295" r:id="rId68"/>
    <p:sldId id="296" r:id="rId69"/>
    <p:sldId id="297" r:id="rId70"/>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6" d="100"/>
          <a:sy n="76" d="100"/>
        </p:scale>
        <p:origin x="1000" y="4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8/17/2022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8/17/2022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A2FB542-1D60-474E-943B-BF0DDC7F1004}" type="datetime1">
              <a:rPr lang="en-US" smtClean="0"/>
              <a:t>8/17/2022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85090E-0F36-4C51-8EE5-D90957EC3963}" type="datetime1">
              <a:rPr lang="en-US" smtClean="0"/>
              <a:t>8/17/2022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8025942-FF42-4FEF-A54D-BAD3553AB39F}" type="datetime1">
              <a:rPr lang="en-US" smtClean="0"/>
              <a:t>8/17/2022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1E92F86-762C-49E6-9833-4C213EF919A0}" type="datetime1">
              <a:rPr lang="en-US" smtClean="0"/>
              <a:t>8/17/2022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AEAA4E6-7A2D-40FD-BC7C-4E36E9E906ED}" type="datetime1">
              <a:rPr lang="en-US" smtClean="0"/>
              <a:t>8/17/2022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318CF13-10F8-4AEB-9790-CF9753019DF5}" type="datetime1">
              <a:rPr lang="en-US" smtClean="0"/>
              <a:t>8/17/2022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1BEE789-364D-4BBF-BBB7-E420D1D4796B}" type="datetime1">
              <a:rPr lang="en-US" smtClean="0"/>
              <a:t>8/17/2022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BF3FF9F-2944-49E3-BAC8-CFDCA42211F3}" type="datetime1">
              <a:rPr lang="en-US" smtClean="0"/>
              <a:t>8/17/2022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7AFB60D-6CE5-44D5-979B-92F7CD32E951}" type="datetime1">
              <a:rPr lang="en-US" smtClean="0"/>
              <a:t>8/17/2022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A4E51E5-9F25-43C3-AEB3-29E6FBCFE27C}" type="datetime1">
              <a:rPr lang="en-US" smtClean="0"/>
              <a:t>8/17/2022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78F8B61-AFDC-4810-AADC-F4FD65480C8C}" type="datetime1">
              <a:rPr lang="en-US" smtClean="0"/>
              <a:t>8/17/2022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506E7C67-8265-4F19-8480-5EAEB158B298}" type="datetime1">
              <a:rPr lang="en-US" smtClean="0"/>
              <a:t>8/17/2022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timing>
    <p:tnLst>
      <p:par>
        <p:cTn id="1" dur="indefinite" restart="never" nodeType="tmRoot"/>
      </p:par>
    </p:tnLst>
  </p:timing>
  <p:hf hdr="0" ft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algn="ctr" eaLnBrk="1" hangingPunct="1"/>
            <a:r>
              <a:rPr lang="en-US" sz="3200" dirty="0" smtClean="0"/>
              <a:t>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z="2000" b="1" dirty="0" smtClean="0">
                <a:ea typeface="+mn-ea"/>
                <a:cs typeface="+mn-cs"/>
              </a:rPr>
              <a:t>Slide Credits: Software Engineering by Ian </a:t>
            </a:r>
            <a:r>
              <a:rPr lang="en-US" sz="2000" b="1" dirty="0" err="1" smtClean="0">
                <a:ea typeface="+mn-ea"/>
                <a:cs typeface="+mn-cs"/>
              </a:rPr>
              <a:t>Sommerville</a:t>
            </a:r>
            <a:endParaRPr lang="en-US" sz="2000" b="1"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fld id="{D8A01EA3-F2E3-4735-9EF2-EB53AF563FE1}"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Mentcare system</a:t>
            </a:r>
            <a:endParaRPr lang="en-US" dirty="0" smtClean="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7" name="Date Placeholder 6"/>
          <p:cNvSpPr>
            <a:spLocks noGrp="1"/>
          </p:cNvSpPr>
          <p:nvPr>
            <p:ph type="dt" sz="half" idx="11"/>
          </p:nvPr>
        </p:nvSpPr>
        <p:spPr/>
        <p:txBody>
          <a:bodyPr/>
          <a:lstStyle/>
          <a:p>
            <a:fld id="{A47D539A-CBFE-46CB-8CB2-847B78B77478}" type="datetime1">
              <a:rPr lang="en-US" smtClean="0"/>
              <a:t>8/17/2022</a:t>
            </a:fld>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10</a:t>
            </a:fld>
            <a:endParaRPr lang="en-US"/>
          </a:p>
        </p:txBody>
      </p:sp>
    </p:spTree>
    <p:extLst>
      <p:ext uri="{BB962C8B-B14F-4D97-AF65-F5344CB8AC3E}">
        <p14:creationId xmlns:p14="http://schemas.microsoft.com/office/powerpoint/2010/main" val="1837534610"/>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the Mentcare system</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8" name="Date Placeholder 7"/>
          <p:cNvSpPr>
            <a:spLocks noGrp="1"/>
          </p:cNvSpPr>
          <p:nvPr>
            <p:ph type="dt" sz="half" idx="11"/>
          </p:nvPr>
        </p:nvSpPr>
        <p:spPr/>
        <p:txBody>
          <a:bodyPr/>
          <a:lstStyle/>
          <a:p>
            <a:fld id="{1298F176-734E-4B17-A44B-926AAB842D9E}" type="datetime1">
              <a:rPr lang="en-US" smtClean="0"/>
              <a:t>8/17/2022</a:t>
            </a:fld>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2909549548"/>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8" name="Date Placeholder 7"/>
          <p:cNvSpPr>
            <a:spLocks noGrp="1"/>
          </p:cNvSpPr>
          <p:nvPr>
            <p:ph type="dt" sz="half" idx="11"/>
          </p:nvPr>
        </p:nvSpPr>
        <p:spPr/>
        <p:txBody>
          <a:bodyPr/>
          <a:lstStyle/>
          <a:p>
            <a:fld id="{BFB99C34-0DC9-4EA2-89B3-AEB088E3ED1C}" type="datetime1">
              <a:rPr lang="en-US" smtClean="0"/>
              <a:t>8/17/2022</a:t>
            </a:fld>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1049524438"/>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fld id="{6D16944D-751A-4EBE-B1F2-5C3041608314}"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fld id="{139ED8AF-6009-43A5-ADEB-6ED9F19DEC14}"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r>
              <a:rPr lang="en-US" dirty="0" smtClean="0"/>
              <a:t>Any person or organization who is affected by the system in some way and so who has a legitimate interest</a:t>
            </a:r>
          </a:p>
          <a:p>
            <a:r>
              <a:rPr lang="en-US" dirty="0" smtClean="0"/>
              <a:t>Stakeholder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fld id="{9060ED58-5ADB-4D4E-9ED3-4FB1F8798DFB}" type="datetime1">
              <a:rPr lang="en-US" smtClean="0"/>
              <a:t>8/17/2022</a:t>
            </a:fld>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fld id="{EB461C07-461A-40B3-863E-62E0EC543182}" type="datetime1">
              <a:rPr lang="en-US" smtClean="0"/>
              <a:t>8/17/2022</a:t>
            </a:fld>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6" name="Date Placeholder 5"/>
          <p:cNvSpPr>
            <a:spLocks noGrp="1"/>
          </p:cNvSpPr>
          <p:nvPr>
            <p:ph type="dt" sz="half" idx="10"/>
          </p:nvPr>
        </p:nvSpPr>
        <p:spPr/>
        <p:txBody>
          <a:bodyPr/>
          <a:lstStyle/>
          <a:p>
            <a:pPr>
              <a:defRPr/>
            </a:pPr>
            <a:fld id="{9FBCDEF8-39C1-4A9C-88EE-524AA551B4B0}" type="datetime1">
              <a:rPr lang="en-US" smtClean="0"/>
              <a:t>8/17/2022</a:t>
            </a:fld>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detailed system requirements is a waste of time as requirements change so quickly.</a:t>
            </a:r>
          </a:p>
          <a:p>
            <a:r>
              <a:rPr lang="en-US" dirty="0" smtClean="0"/>
              <a:t>The requirements document is therefore always out of date.</a:t>
            </a:r>
          </a:p>
          <a:p>
            <a:r>
              <a:rPr lang="en-US" dirty="0" smtClean="0"/>
              <a:t>Agile methods usually use incremental requirements engineering and may express requirements as ‘user stories’ (discussed in Chapter 3).</a:t>
            </a:r>
          </a:p>
          <a:p>
            <a:r>
              <a:rPr lang="en-US" dirty="0" smtClean="0"/>
              <a:t>This is practical for business systems but problematic for systems that require pre-delivery analysis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fld id="{25412022-D3CA-4F6B-A95F-471A5343647D}" type="datetime1">
              <a:rPr lang="en-US" smtClean="0"/>
              <a:t>8/17/2022</a:t>
            </a:fld>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Functional and non-functional requirements</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3" name="Date Placeholder 2"/>
          <p:cNvSpPr>
            <a:spLocks noGrp="1"/>
          </p:cNvSpPr>
          <p:nvPr>
            <p:ph type="dt" sz="half" idx="10"/>
          </p:nvPr>
        </p:nvSpPr>
        <p:spPr/>
        <p:txBody>
          <a:bodyPr/>
          <a:lstStyle/>
          <a:p>
            <a:pPr>
              <a:defRPr/>
            </a:pPr>
            <a:fld id="{FE004787-12A8-4645-8B86-58D07D655F17}" type="datetime1">
              <a:rPr lang="en-US" smtClean="0"/>
              <a:t>8/17/2022</a:t>
            </a:fld>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Requirements engineering processes</a:t>
            </a:r>
          </a:p>
          <a:p>
            <a:r>
              <a:rPr lang="en-US" dirty="0" smtClean="0"/>
              <a:t>Requirements elicitation</a:t>
            </a:r>
            <a:endParaRPr lang="en-GB" dirty="0" smtClean="0"/>
          </a:p>
          <a:p>
            <a:r>
              <a:rPr lang="en-US" dirty="0" smtClean="0"/>
              <a:t>Requirements </a:t>
            </a:r>
            <a:r>
              <a:rPr lang="en-GB" dirty="0" smtClean="0"/>
              <a:t>specification</a:t>
            </a:r>
          </a:p>
          <a:p>
            <a:r>
              <a:rPr lang="en-US" dirty="0" smtClean="0"/>
              <a:t>Requirements validation</a:t>
            </a:r>
            <a:endParaRPr lang="en-GB" dirty="0" smtClean="0"/>
          </a:p>
          <a:p>
            <a:r>
              <a:rPr lang="en-US" dirty="0" smtClean="0"/>
              <a:t>Requirements change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fld id="{8C05FE2B-84E2-4525-80E1-358CB874D50B}"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fld id="{01B4A0FE-262D-4192-B713-CDF6DE6980AC}"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2" name="Date Placeholder 1"/>
          <p:cNvSpPr>
            <a:spLocks noGrp="1"/>
          </p:cNvSpPr>
          <p:nvPr>
            <p:ph type="dt" sz="half" idx="10"/>
          </p:nvPr>
        </p:nvSpPr>
        <p:spPr/>
        <p:txBody>
          <a:bodyPr/>
          <a:lstStyle/>
          <a:p>
            <a:pPr>
              <a:defRPr/>
            </a:pPr>
            <a:fld id="{1BEDE513-591D-4031-BC6C-5803A7343263}"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Mentcare system: functional requirements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fld id="{7549AD82-FDC4-45EF-88D6-62DAD93EFB91}"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a:t>
            </a:r>
            <a:r>
              <a:rPr lang="en-GB" dirty="0" smtClean="0"/>
              <a:t>functional requirements </a:t>
            </a:r>
            <a:r>
              <a:rPr lang="en-GB" dirty="0"/>
              <a:t>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fld id="{3E5657FA-E8EE-404F-BA53-564BDA433432}"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a:t>
            </a:r>
            <a:r>
              <a:rPr lang="en-GB" sz="2400" dirty="0" smtClean="0"/>
              <a:t>because of system and environmental complexity, it </a:t>
            </a:r>
            <a:r>
              <a:rPr lang="en-GB" sz="2400" dirty="0"/>
              <a:t>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fld id="{4D547F15-4BCD-4BEF-AF86-BA60F5599232}"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fld id="{6A34F987-4C02-4895-8F0D-DB69AF06DD62}" type="datetime1">
              <a:rPr lang="en-US" smtClean="0"/>
              <a:t>8/17/2022</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fld id="{601DA53F-3877-45F6-822E-310D47456CCF}"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fld id="{1F1DB09B-7DEA-49A0-8BF7-2158090258DC}"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fld id="{6DEC1406-A9F2-4D20-A5BD-6CB14223ECEE}" type="datetime1">
              <a:rPr lang="en-US" smtClean="0"/>
              <a:t>8/17/2022</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fld id="{D3F29C36-55B8-49BA-9B6A-35C92050C35C}"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smtClean="0"/>
              <a:t>a customer </a:t>
            </a:r>
            <a:r>
              <a:rPr lang="en-GB" dirty="0"/>
              <a:t>requires from a system and the constraints under which it operates and is developed.</a:t>
            </a:r>
          </a:p>
          <a:p>
            <a:r>
              <a:rPr lang="en-GB" dirty="0"/>
              <a:t>The </a:t>
            </a:r>
            <a:r>
              <a:rPr lang="en-GB" dirty="0" smtClean="0"/>
              <a:t>system requirements are </a:t>
            </a:r>
            <a:r>
              <a:rPr lang="en-GB" dirty="0"/>
              <a:t>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fld id="{1532E0FC-5CBF-4527-BE75-C2A8C12123F7}" type="datetime1">
              <a:rPr lang="en-US" smtClean="0"/>
              <a:t>8/17/2022</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2" name="Date Placeholder 1"/>
          <p:cNvSpPr>
            <a:spLocks noGrp="1"/>
          </p:cNvSpPr>
          <p:nvPr>
            <p:ph type="dt" sz="half" idx="10"/>
          </p:nvPr>
        </p:nvSpPr>
        <p:spPr/>
        <p:txBody>
          <a:bodyPr/>
          <a:lstStyle/>
          <a:p>
            <a:pPr>
              <a:defRPr/>
            </a:pPr>
            <a:fld id="{3C9873EB-837D-4D13-87BB-6F946EA4F268}"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a:t>Testable non-functional requirement</a:t>
            </a:r>
          </a:p>
          <a:p>
            <a:pPr lvl="1"/>
            <a:r>
              <a:rPr lang="en-US" dirty="0" smtClean="0"/>
              <a:t>Medical staff shall be able to use all the system functions after four hours of training. </a:t>
            </a:r>
          </a:p>
          <a:p>
            <a:pPr lvl="1"/>
            <a:r>
              <a:rPr lang="en-US" dirty="0" smtClean="0"/>
              <a:t>After this training, the average number of errors made by experienced users shall not exceed two per hour of system use.</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Date Placeholder 5"/>
          <p:cNvSpPr>
            <a:spLocks noGrp="1"/>
          </p:cNvSpPr>
          <p:nvPr>
            <p:ph type="dt" sz="half" idx="10"/>
          </p:nvPr>
        </p:nvSpPr>
        <p:spPr/>
        <p:txBody>
          <a:bodyPr/>
          <a:lstStyle/>
          <a:p>
            <a:pPr>
              <a:defRPr/>
            </a:pPr>
            <a:fld id="{D6AD87A4-DCB7-4577-827D-06F47DF27046}"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fld id="{F2853EE5-5377-4AD2-A9CC-60DEEACFB8E2}"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The LIBSYS system</a:t>
            </a:r>
            <a:endParaRPr lang="en-IN" dirty="0"/>
          </a:p>
        </p:txBody>
      </p:sp>
      <p:sp>
        <p:nvSpPr>
          <p:cNvPr id="3" name="Content Placeholder 2"/>
          <p:cNvSpPr>
            <a:spLocks noGrp="1"/>
          </p:cNvSpPr>
          <p:nvPr>
            <p:ph idx="1"/>
          </p:nvPr>
        </p:nvSpPr>
        <p:spPr>
          <a:xfrm>
            <a:off x="457200" y="1639341"/>
            <a:ext cx="8229600" cy="4525963"/>
          </a:xfrm>
        </p:spPr>
        <p:txBody>
          <a:bodyPr/>
          <a:lstStyle/>
          <a:p>
            <a:pPr marL="260845" indent="-252052"/>
            <a:r>
              <a:rPr lang="en-US" dirty="0" smtClean="0"/>
              <a:t>A library system that provides a single interface to a number of databases of articles in different libraries.</a:t>
            </a:r>
          </a:p>
          <a:p>
            <a:pPr marL="260845" indent="-252052"/>
            <a:r>
              <a:rPr lang="en-US" dirty="0" smtClean="0"/>
              <a:t>Users can search for, download and print these articles for personal study.</a:t>
            </a:r>
          </a:p>
          <a:p>
            <a:endParaRPr lang="en-IN" dirty="0"/>
          </a:p>
        </p:txBody>
      </p:sp>
    </p:spTree>
    <p:extLst>
      <p:ext uri="{BB962C8B-B14F-4D97-AF65-F5344CB8AC3E}">
        <p14:creationId xmlns:p14="http://schemas.microsoft.com/office/powerpoint/2010/main" val="2524695892"/>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of functional requirements of LIBSYS</a:t>
            </a:r>
            <a:endParaRPr lang="en-IN" dirty="0"/>
          </a:p>
        </p:txBody>
      </p:sp>
      <p:sp>
        <p:nvSpPr>
          <p:cNvPr id="3" name="Content Placeholder 2"/>
          <p:cNvSpPr>
            <a:spLocks noGrp="1"/>
          </p:cNvSpPr>
          <p:nvPr>
            <p:ph idx="1"/>
          </p:nvPr>
        </p:nvSpPr>
        <p:spPr/>
        <p:txBody>
          <a:bodyPr/>
          <a:lstStyle/>
          <a:p>
            <a:pPr marL="430834" indent="-422041">
              <a:spcAft>
                <a:spcPts val="554"/>
              </a:spcAft>
              <a:buFont typeface="Calibri" pitchFamily="34" charset="0"/>
              <a:buAutoNum type="arabicPeriod"/>
            </a:pPr>
            <a:r>
              <a:rPr lang="en-GB" i="1" dirty="0" smtClean="0"/>
              <a:t>The user shall be able to search either all of the initial set of databases or select a subset from it.</a:t>
            </a:r>
          </a:p>
          <a:p>
            <a:pPr marL="430834" indent="-422041">
              <a:spcAft>
                <a:spcPts val="554"/>
              </a:spcAft>
              <a:buFont typeface="Calibri" pitchFamily="34" charset="0"/>
              <a:buAutoNum type="arabicPeriod"/>
            </a:pPr>
            <a:r>
              <a:rPr lang="en-GB" i="1" dirty="0" smtClean="0"/>
              <a:t>The system shall provide appropriate viewers for the user to read documents in the document store. </a:t>
            </a:r>
          </a:p>
          <a:p>
            <a:pPr marL="430834" indent="-422041">
              <a:buFont typeface="Calibri" pitchFamily="34" charset="0"/>
              <a:buAutoNum type="arabicPeriod"/>
            </a:pPr>
            <a:r>
              <a:rPr lang="en-GB" i="1" dirty="0" smtClean="0"/>
              <a:t>Every order shall be allocated a unique identifier (ORDER_ID) which the user shall be able to copy to the account’s permanent storage area.</a:t>
            </a:r>
          </a:p>
          <a:p>
            <a:endParaRPr lang="en-IN" dirty="0"/>
          </a:p>
        </p:txBody>
      </p:sp>
    </p:spTree>
    <p:extLst>
      <p:ext uri="{BB962C8B-B14F-4D97-AF65-F5344CB8AC3E}">
        <p14:creationId xmlns:p14="http://schemas.microsoft.com/office/powerpoint/2010/main" val="3469095108"/>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 imprecision in LIBSYS</a:t>
            </a:r>
            <a:endParaRPr lang="en-IN" dirty="0"/>
          </a:p>
        </p:txBody>
      </p:sp>
      <p:sp>
        <p:nvSpPr>
          <p:cNvPr id="3" name="Content Placeholder 2"/>
          <p:cNvSpPr>
            <a:spLocks noGrp="1"/>
          </p:cNvSpPr>
          <p:nvPr>
            <p:ph idx="1"/>
          </p:nvPr>
        </p:nvSpPr>
        <p:spPr/>
        <p:txBody>
          <a:bodyPr/>
          <a:lstStyle/>
          <a:p>
            <a:pPr marL="260845" indent="-252052"/>
            <a:r>
              <a:rPr lang="en-GB" dirty="0" smtClean="0"/>
              <a:t>Ambiguity</a:t>
            </a:r>
          </a:p>
          <a:p>
            <a:pPr marL="260845" indent="-252052"/>
            <a:r>
              <a:rPr lang="en-GB" dirty="0" smtClean="0"/>
              <a:t>Consider the term ‘appropriate viewers’</a:t>
            </a:r>
          </a:p>
          <a:p>
            <a:pPr lvl="1" eaLnBrk="1" hangingPunct="1"/>
            <a:r>
              <a:rPr lang="en-GB" dirty="0" smtClean="0"/>
              <a:t>User intention - special purpose viewer for each different document type;</a:t>
            </a:r>
          </a:p>
          <a:p>
            <a:pPr lvl="1" eaLnBrk="1" hangingPunct="1"/>
            <a:r>
              <a:rPr lang="en-GB" dirty="0" smtClean="0"/>
              <a:t>Developer interpretation - Provide a text viewer that shows the contents of the document.</a:t>
            </a:r>
          </a:p>
          <a:p>
            <a:endParaRPr lang="en-IN" dirty="0"/>
          </a:p>
        </p:txBody>
      </p:sp>
    </p:spTree>
    <p:extLst>
      <p:ext uri="{BB962C8B-B14F-4D97-AF65-F5344CB8AC3E}">
        <p14:creationId xmlns:p14="http://schemas.microsoft.com/office/powerpoint/2010/main" val="56121960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Non-functional requirements LIBSYS</a:t>
            </a:r>
            <a:endParaRPr lang="en-IN" dirty="0"/>
          </a:p>
        </p:txBody>
      </p:sp>
      <p:sp>
        <p:nvSpPr>
          <p:cNvPr id="3" name="Content Placeholder 2"/>
          <p:cNvSpPr>
            <a:spLocks noGrp="1"/>
          </p:cNvSpPr>
          <p:nvPr>
            <p:ph idx="1"/>
          </p:nvPr>
        </p:nvSpPr>
        <p:spPr/>
        <p:txBody>
          <a:bodyPr/>
          <a:lstStyle/>
          <a:p>
            <a:pPr marL="260845" indent="-252052"/>
            <a:r>
              <a:rPr lang="en-GB" sz="2215" dirty="0"/>
              <a:t>Product requirement</a:t>
            </a:r>
          </a:p>
          <a:p>
            <a:pPr lvl="1" eaLnBrk="1" hangingPunct="1"/>
            <a:r>
              <a:rPr lang="en-GB" sz="1846" dirty="0"/>
              <a:t>The user interface for LIBSYS shall be implemented as simple HTML without frames or Java applets.</a:t>
            </a:r>
          </a:p>
          <a:p>
            <a:pPr marL="260845" indent="-252052"/>
            <a:r>
              <a:rPr lang="en-GB" sz="2215" dirty="0"/>
              <a:t> Organisational requirement</a:t>
            </a:r>
          </a:p>
          <a:p>
            <a:pPr lvl="1" eaLnBrk="1" hangingPunct="1"/>
            <a:r>
              <a:rPr lang="en-GB" sz="1846" dirty="0"/>
              <a:t>The system development process and deliverable documents shall conform to the process and deliverables defined in XYZCo-SP-STAN-95.</a:t>
            </a:r>
          </a:p>
          <a:p>
            <a:pPr marL="260845" indent="-252052"/>
            <a:r>
              <a:rPr lang="en-GB" sz="2215" dirty="0"/>
              <a:t> External requirement</a:t>
            </a:r>
          </a:p>
          <a:p>
            <a:pPr lvl="1" eaLnBrk="1" hangingPunct="1"/>
            <a:r>
              <a:rPr lang="en-GB" sz="1846" dirty="0"/>
              <a:t>The system shall not disclose any personal information about customers apart from their name and reference number to the operators of the system.</a:t>
            </a:r>
          </a:p>
          <a:p>
            <a:endParaRPr lang="en-IN" sz="2215" dirty="0"/>
          </a:p>
        </p:txBody>
      </p:sp>
    </p:spTree>
    <p:extLst>
      <p:ext uri="{BB962C8B-B14F-4D97-AF65-F5344CB8AC3E}">
        <p14:creationId xmlns:p14="http://schemas.microsoft.com/office/powerpoint/2010/main" val="4169805117"/>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dirty="0" smtClean="0"/>
              <a:t>Domain Requirements of LIBSYS</a:t>
            </a:r>
          </a:p>
        </p:txBody>
      </p:sp>
      <p:sp>
        <p:nvSpPr>
          <p:cNvPr id="48131" name="Rectangle 3"/>
          <p:cNvSpPr>
            <a:spLocks noGrp="1" noChangeArrowheads="1"/>
          </p:cNvSpPr>
          <p:nvPr>
            <p:ph idx="1"/>
          </p:nvPr>
        </p:nvSpPr>
        <p:spPr bwMode="auto">
          <a:noFill/>
          <a:ln>
            <a:miter lim="800000"/>
            <a:headEnd/>
            <a:tailEnd/>
          </a:ln>
        </p:spPr>
        <p:txBody>
          <a:bodyPr vert="horz" wrap="square" lIns="84406" tIns="42203" rIns="84406" bIns="42203" numCol="1" anchor="t" anchorCtr="0" compatLnSpc="1">
            <a:prstTxWarp prst="textNoShape">
              <a:avLst/>
            </a:prstTxWarp>
          </a:bodyPr>
          <a:lstStyle/>
          <a:p>
            <a:pPr marL="260845" indent="-252052">
              <a:lnSpc>
                <a:spcPct val="90000"/>
              </a:lnSpc>
              <a:spcAft>
                <a:spcPts val="554"/>
              </a:spcAft>
            </a:pPr>
            <a:r>
              <a:rPr lang="en-GB" dirty="0" smtClean="0"/>
              <a:t>There shall be a standard user interface to all databases which shall be based on the Z39.50 standard.</a:t>
            </a:r>
          </a:p>
          <a:p>
            <a:pPr marL="260845" indent="-252052">
              <a:lnSpc>
                <a:spcPct val="90000"/>
              </a:lnSpc>
              <a:spcAft>
                <a:spcPts val="554"/>
              </a:spcAft>
            </a:pPr>
            <a:r>
              <a:rPr lang="en-GB" dirty="0" smtClean="0"/>
              <a:t>Because of copyright restrictions, some documents must be deleted immediately on arrival. Depending on the user’s requirements, these documents will either be printed locally on the system server for manually forwarding to the user or routed to a network printer.</a:t>
            </a:r>
          </a:p>
          <a:p>
            <a:pPr marL="260845" indent="-252052">
              <a:lnSpc>
                <a:spcPct val="90000"/>
              </a:lnSpc>
            </a:pPr>
            <a:endParaRPr lang="en-GB" dirty="0" smtClean="0"/>
          </a:p>
        </p:txBody>
      </p:sp>
    </p:spTree>
    <p:extLst>
      <p:ext uri="{BB962C8B-B14F-4D97-AF65-F5344CB8AC3E}">
        <p14:creationId xmlns:p14="http://schemas.microsoft.com/office/powerpoint/2010/main" val="3107791596"/>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engineering processes</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3" name="Date Placeholder 2"/>
          <p:cNvSpPr>
            <a:spLocks noGrp="1"/>
          </p:cNvSpPr>
          <p:nvPr>
            <p:ph type="dt" sz="half" idx="10"/>
          </p:nvPr>
        </p:nvSpPr>
        <p:spPr/>
        <p:txBody>
          <a:bodyPr/>
          <a:lstStyle/>
          <a:p>
            <a:pPr>
              <a:defRPr/>
            </a:pPr>
            <a:fld id="{43021739-B59D-4BF1-89CD-65A06C29B779}" type="datetime1">
              <a:rPr lang="en-US" smtClean="0"/>
              <a:t>8/17/2022</a:t>
            </a:fld>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2" name="Date Placeholder 1"/>
          <p:cNvSpPr>
            <a:spLocks noGrp="1"/>
          </p:cNvSpPr>
          <p:nvPr>
            <p:ph type="dt" sz="half" idx="10"/>
          </p:nvPr>
        </p:nvSpPr>
        <p:spPr/>
        <p:txBody>
          <a:bodyPr/>
          <a:lstStyle/>
          <a:p>
            <a:pPr>
              <a:defRPr/>
            </a:pPr>
            <a:fld id="{3C4DDC4C-C957-45BA-9D12-10C60542B968}"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fld id="{8070A627-099B-4452-8DED-A3297D8C4426}" type="datetime1">
              <a:rPr lang="en-US" smtClean="0"/>
              <a:t>8/17/2022</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fld id="{5D3EF6AA-6874-4D33-8340-0A5085F5219F}"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3" name="Date Placeholder 2"/>
          <p:cNvSpPr>
            <a:spLocks noGrp="1"/>
          </p:cNvSpPr>
          <p:nvPr>
            <p:ph type="dt" sz="half" idx="10"/>
          </p:nvPr>
        </p:nvSpPr>
        <p:spPr/>
        <p:txBody>
          <a:bodyPr/>
          <a:lstStyle/>
          <a:p>
            <a:pPr>
              <a:defRPr/>
            </a:pPr>
            <a:fld id="{D64ECCF9-EA0C-4F4D-913E-A8C3F58E8B1F}" type="datetime1">
              <a:rPr lang="en-US" smtClean="0"/>
              <a:t>8/17/2022</a:t>
            </a:fld>
            <a:endParaRPr lang="en-US"/>
          </a:p>
        </p:txBody>
      </p:sp>
    </p:spTree>
    <p:extLst>
      <p:ext uri="{BB962C8B-B14F-4D97-AF65-F5344CB8AC3E}">
        <p14:creationId xmlns:p14="http://schemas.microsoft.com/office/powerpoint/2010/main" val="775602173"/>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down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fld id="{6E017928-6A71-4549-8170-DC7808E9BD87}" type="datetime1">
              <a:rPr lang="en-US" smtClean="0"/>
              <a:t>8/17/2022</a:t>
            </a:fld>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46688817"/>
              </p:ext>
            </p:extLst>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fld id="{5C3CCB65-EC73-435A-A126-722FC405B322}" type="datetime1">
              <a:rPr lang="en-US" smtClean="0"/>
              <a:t>8/17/2022</a:t>
            </a:fld>
            <a:endParaRPr lang="en-US"/>
          </a:p>
        </p:txBody>
      </p:sp>
    </p:spTree>
    <p:extLst>
      <p:ext uri="{BB962C8B-B14F-4D97-AF65-F5344CB8AC3E}">
        <p14:creationId xmlns:p14="http://schemas.microsoft.com/office/powerpoint/2010/main" val="871056423"/>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
        <p:nvSpPr>
          <p:cNvPr id="2" name="Date Placeholder 1"/>
          <p:cNvSpPr>
            <a:spLocks noGrp="1"/>
          </p:cNvSpPr>
          <p:nvPr>
            <p:ph type="dt" sz="half" idx="10"/>
          </p:nvPr>
        </p:nvSpPr>
        <p:spPr/>
        <p:txBody>
          <a:bodyPr/>
          <a:lstStyle/>
          <a:p>
            <a:pPr>
              <a:defRPr/>
            </a:pPr>
            <a:fld id="{4FBC0A81-8795-4C94-8324-587DCBC8A208}" type="datetime1">
              <a:rPr lang="en-US" smtClean="0"/>
              <a:t>8/17/2022</a:t>
            </a:fld>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fld id="{BC74534D-00DF-4BCF-952B-092C4A93C6E8}" type="datetime1">
              <a:rPr lang="en-US" smtClean="0"/>
              <a:t>8/17/2022</a:t>
            </a:fld>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
        <p:nvSpPr>
          <p:cNvPr id="2" name="Date Placeholder 1"/>
          <p:cNvSpPr>
            <a:spLocks noGrp="1"/>
          </p:cNvSpPr>
          <p:nvPr>
            <p:ph type="dt" sz="half" idx="10"/>
          </p:nvPr>
        </p:nvSpPr>
        <p:spPr/>
        <p:txBody>
          <a:bodyPr/>
          <a:lstStyle/>
          <a:p>
            <a:pPr>
              <a:defRPr/>
            </a:pPr>
            <a:fld id="{A0BDD599-CD71-4203-B134-07DB4D4FCAE3}" type="datetime1">
              <a:rPr lang="en-US" smtClean="0"/>
              <a:t>8/17/2022</a:t>
            </a:fld>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fld id="{6C07476E-0662-422B-A335-B323A6F027A2}" type="datetime1">
              <a:rPr lang="en-US" smtClean="0"/>
              <a:t>8/17/2022</a:t>
            </a:fld>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8" name="Date Placeholder 7"/>
          <p:cNvSpPr>
            <a:spLocks noGrp="1"/>
          </p:cNvSpPr>
          <p:nvPr>
            <p:ph type="dt" sz="half" idx="11"/>
          </p:nvPr>
        </p:nvSpPr>
        <p:spPr/>
        <p:txBody>
          <a:bodyPr/>
          <a:lstStyle/>
          <a:p>
            <a:fld id="{3F4DDB0E-65AF-470B-8C9B-E9A48D465CA4}" type="datetime1">
              <a:rPr lang="en-US" smtClean="0"/>
              <a:t>8/17/2022</a:t>
            </a:fld>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48</a:t>
            </a:fld>
            <a:endParaRPr lang="en-US"/>
          </a:p>
        </p:txBody>
      </p:sp>
    </p:spTree>
    <p:extLst>
      <p:ext uri="{BB962C8B-B14F-4D97-AF65-F5344CB8AC3E}">
        <p14:creationId xmlns:p14="http://schemas.microsoft.com/office/powerpoint/2010/main" val="1540873107"/>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7" name="Date Placeholder 6"/>
          <p:cNvSpPr>
            <a:spLocks noGrp="1"/>
          </p:cNvSpPr>
          <p:nvPr>
            <p:ph type="dt" sz="half" idx="11"/>
          </p:nvPr>
        </p:nvSpPr>
        <p:spPr/>
        <p:txBody>
          <a:bodyPr/>
          <a:lstStyle/>
          <a:p>
            <a:fld id="{11F7D555-9AC5-45CF-8446-0E11EAFB3BC1}" type="datetime1">
              <a:rPr lang="en-US" smtClean="0"/>
              <a:t>8/17/2022</a:t>
            </a:fld>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49</a:t>
            </a:fld>
            <a:endParaRPr lang="en-US"/>
          </a:p>
        </p:txBody>
      </p:sp>
    </p:spTree>
    <p:extLst>
      <p:ext uri="{BB962C8B-B14F-4D97-AF65-F5344CB8AC3E}">
        <p14:creationId xmlns:p14="http://schemas.microsoft.com/office/powerpoint/2010/main" val="4067452244"/>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fld id="{BB69A1DB-DC09-4754-AE1F-B312BD08A069}"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7" name="Date Placeholder 6"/>
          <p:cNvSpPr>
            <a:spLocks noGrp="1"/>
          </p:cNvSpPr>
          <p:nvPr>
            <p:ph type="dt" sz="half" idx="11"/>
          </p:nvPr>
        </p:nvSpPr>
        <p:spPr/>
        <p:txBody>
          <a:bodyPr/>
          <a:lstStyle/>
          <a:p>
            <a:fld id="{C9F148C3-77F4-478D-8D47-8577D5DA48CF}" type="datetime1">
              <a:rPr lang="en-US" smtClean="0"/>
              <a:t>8/17/2022</a:t>
            </a:fld>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50</a:t>
            </a:fld>
            <a:endParaRPr lang="en-US"/>
          </a:p>
        </p:txBody>
      </p:sp>
    </p:spTree>
    <p:extLst>
      <p:ext uri="{BB962C8B-B14F-4D97-AF65-F5344CB8AC3E}">
        <p14:creationId xmlns:p14="http://schemas.microsoft.com/office/powerpoint/2010/main" val="1882709869"/>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8" name="Date Placeholder 7"/>
          <p:cNvSpPr>
            <a:spLocks noGrp="1"/>
          </p:cNvSpPr>
          <p:nvPr>
            <p:ph type="dt" sz="half" idx="11"/>
          </p:nvPr>
        </p:nvSpPr>
        <p:spPr/>
        <p:txBody>
          <a:bodyPr/>
          <a:lstStyle/>
          <a:p>
            <a:fld id="{B31380A1-76FD-4F68-9AB3-BC26D90951EF}" type="datetime1">
              <a:rPr lang="en-US" smtClean="0"/>
              <a:t>8/17/2022</a:t>
            </a:fld>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835753158"/>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fld id="{D94B4B8E-C66E-40F8-AC64-89D6F552D8F7}" type="datetime1">
              <a:rPr lang="en-US" smtClean="0"/>
              <a:t>8/17/2022</a:t>
            </a:fld>
            <a:endParaRPr lang="en-US"/>
          </a:p>
        </p:txBody>
      </p:sp>
    </p:spTree>
    <p:extLst>
      <p:ext uri="{BB962C8B-B14F-4D97-AF65-F5344CB8AC3E}">
        <p14:creationId xmlns:p14="http://schemas.microsoft.com/office/powerpoint/2010/main" val="598877174"/>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fld id="{7064405B-4EAA-4D9B-B92A-545A63E9D038}" type="datetime1">
              <a:rPr lang="en-US" smtClean="0"/>
              <a:t>8/17/2022</a:t>
            </a:fld>
            <a:endParaRPr lang="en-US"/>
          </a:p>
        </p:txBody>
      </p:sp>
    </p:spTree>
    <p:extLst>
      <p:ext uri="{BB962C8B-B14F-4D97-AF65-F5344CB8AC3E}">
        <p14:creationId xmlns:p14="http://schemas.microsoft.com/office/powerpoint/2010/main" val="830475239"/>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fld id="{1DFE5C81-A57A-4844-9BDB-7A02D7C8180E}" type="datetime1">
              <a:rPr lang="en-US" smtClean="0"/>
              <a:t>8/17/2022</a:t>
            </a:fld>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extLst>
      <p:ext uri="{BB962C8B-B14F-4D97-AF65-F5344CB8AC3E}">
        <p14:creationId xmlns:p14="http://schemas.microsoft.com/office/powerpoint/2010/main" val="242320685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43"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6C8D0E7D-8565-4B82-B167-AD7DB2B30868}" type="datetime1">
              <a:rPr lang="en-US" smtClean="0"/>
              <a:t>8/17/2022</a:t>
            </a:fld>
            <a:endParaRPr lang="en-US"/>
          </a:p>
        </p:txBody>
      </p:sp>
    </p:spTree>
    <p:extLst>
      <p:ext uri="{BB962C8B-B14F-4D97-AF65-F5344CB8AC3E}">
        <p14:creationId xmlns:p14="http://schemas.microsoft.com/office/powerpoint/2010/main" val="577089289"/>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15"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96C2FE82-B942-42DD-BC62-8AE8F56E9877}" type="datetime1">
              <a:rPr lang="en-US" smtClean="0"/>
              <a:t>8/17/2022</a:t>
            </a:fld>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2" name="Date Placeholder 1"/>
          <p:cNvSpPr>
            <a:spLocks noGrp="1"/>
          </p:cNvSpPr>
          <p:nvPr>
            <p:ph type="dt" sz="half" idx="10"/>
          </p:nvPr>
        </p:nvSpPr>
        <p:spPr/>
        <p:txBody>
          <a:bodyPr/>
          <a:lstStyle/>
          <a:p>
            <a:pPr>
              <a:defRPr/>
            </a:pPr>
            <a:fld id="{89347750-85BE-4795-BD81-D7F64F31F75D}" type="datetime1">
              <a:rPr lang="en-US" smtClean="0"/>
              <a:t>8/17/2022</a:t>
            </a:fld>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fld id="{79EB4D61-5054-4725-8B6B-4C7F34DB91CE}" type="datetime1">
              <a:rPr lang="en-US" smtClean="0"/>
              <a:t>8/17/2022</a:t>
            </a:fld>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smtClean="0"/>
              <a:t>UML sequence </a:t>
            </a:r>
            <a:r>
              <a:rPr lang="en-GB" dirty="0"/>
              <a:t>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
        <p:nvSpPr>
          <p:cNvPr id="2" name="Date Placeholder 1"/>
          <p:cNvSpPr>
            <a:spLocks noGrp="1"/>
          </p:cNvSpPr>
          <p:nvPr>
            <p:ph type="dt" sz="half" idx="10"/>
          </p:nvPr>
        </p:nvSpPr>
        <p:spPr/>
        <p:txBody>
          <a:bodyPr/>
          <a:lstStyle/>
          <a:p>
            <a:pPr>
              <a:defRPr/>
            </a:pPr>
            <a:fld id="{6DFE16D2-370A-4B85-9EF2-9CC7C8A454D1}" type="datetime1">
              <a:rPr lang="en-US" smtClean="0"/>
              <a:t>8/17/2022</a:t>
            </a:fld>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fld id="{515843F4-7CA8-478D-8438-DBA2EE787F88}" type="datetime1">
              <a:rPr lang="en-US" smtClean="0"/>
              <a:t>8/17/2022</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fld id="{84DF45CF-9819-43F5-824E-83428A9A1919}" type="datetime1">
              <a:rPr lang="en-US" smtClean="0"/>
              <a:t>8/17/2022</a:t>
            </a:fld>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a:t>
            </a:r>
            <a:r>
              <a:rPr lang="en-GB" dirty="0" smtClean="0"/>
              <a:t>state</a:t>
            </a:r>
            <a:r>
              <a:rPr lang="en-GB" dirty="0" smtClean="0"/>
              <a:t> WHAT </a:t>
            </a:r>
            <a:r>
              <a:rPr lang="en-GB" dirty="0"/>
              <a:t>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
        <p:nvSpPr>
          <p:cNvPr id="2" name="Date Placeholder 1"/>
          <p:cNvSpPr>
            <a:spLocks noGrp="1"/>
          </p:cNvSpPr>
          <p:nvPr>
            <p:ph type="dt" sz="half" idx="10"/>
          </p:nvPr>
        </p:nvSpPr>
        <p:spPr/>
        <p:txBody>
          <a:bodyPr/>
          <a:lstStyle/>
          <a:p>
            <a:pPr>
              <a:defRPr/>
            </a:pPr>
            <a:fld id="{EF0B3FFB-95F0-4F38-BF9F-4CC1C3ADB28C}" type="datetime1">
              <a:rPr lang="en-US" smtClean="0"/>
              <a:t>8/17/2022</a:t>
            </a:fld>
            <a:endParaRPr lang="en-US"/>
          </a:p>
        </p:txBody>
      </p:sp>
    </p:spTree>
    <p:extLst>
      <p:ext uri="{BB962C8B-B14F-4D97-AF65-F5344CB8AC3E}">
        <p14:creationId xmlns:p14="http://schemas.microsoft.com/office/powerpoint/2010/main" val="360449160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fld id="{9B7BF7EA-633A-4D63-AD7B-87F1AF7F4D46}" type="datetime1">
              <a:rPr lang="en-US" smtClean="0"/>
              <a:t>8/17/2022</a:t>
            </a:fld>
            <a:endParaRPr lang="en-US"/>
          </a:p>
        </p:txBody>
      </p:sp>
    </p:spTree>
    <p:extLst>
      <p:ext uri="{BB962C8B-B14F-4D97-AF65-F5344CB8AC3E}">
        <p14:creationId xmlns:p14="http://schemas.microsoft.com/office/powerpoint/2010/main" val="74181069"/>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fld id="{56A9F6E4-8021-4571-AE3E-4457E1D65E0B}" type="datetime1">
              <a:rPr lang="en-US" smtClean="0"/>
              <a:t>8/17/2022</a:t>
            </a:fld>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fld id="{A2DEFB93-B5ED-443C-8F6E-2E9743E3129D}" type="datetime1">
              <a:rPr lang="en-US" smtClean="0"/>
              <a:t>8/17/2022</a:t>
            </a:fld>
            <a:endParaRPr lang="en-US"/>
          </a:p>
        </p:txBody>
      </p:sp>
    </p:spTree>
    <p:extLst>
      <p:ext uri="{BB962C8B-B14F-4D97-AF65-F5344CB8AC3E}">
        <p14:creationId xmlns:p14="http://schemas.microsoft.com/office/powerpoint/2010/main" val="152194109"/>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3" name="Date Placeholder 2"/>
          <p:cNvSpPr>
            <a:spLocks noGrp="1"/>
          </p:cNvSpPr>
          <p:nvPr>
            <p:ph type="dt" sz="half" idx="10"/>
          </p:nvPr>
        </p:nvSpPr>
        <p:spPr/>
        <p:txBody>
          <a:bodyPr/>
          <a:lstStyle/>
          <a:p>
            <a:pPr>
              <a:defRPr/>
            </a:pPr>
            <a:fld id="{0A37056A-ABF7-4AF7-BA4E-FC64F71F920E}" type="datetime1">
              <a:rPr lang="en-US" smtClean="0"/>
              <a:t>8/17/2022</a:t>
            </a:fld>
            <a:endParaRPr lang="en-US"/>
          </a:p>
        </p:txBody>
      </p:sp>
    </p:spTree>
    <p:extLst>
      <p:ext uri="{BB962C8B-B14F-4D97-AF65-F5344CB8AC3E}">
        <p14:creationId xmlns:p14="http://schemas.microsoft.com/office/powerpoint/2010/main" val="226900112"/>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3" name="Date Placeholder 2"/>
          <p:cNvSpPr>
            <a:spLocks noGrp="1"/>
          </p:cNvSpPr>
          <p:nvPr>
            <p:ph type="dt" sz="half" idx="10"/>
          </p:nvPr>
        </p:nvSpPr>
        <p:spPr/>
        <p:txBody>
          <a:bodyPr/>
          <a:lstStyle/>
          <a:p>
            <a:pPr>
              <a:defRPr/>
            </a:pPr>
            <a:fld id="{ECF1CB41-10DC-48CC-991C-17E22BD56CB8}" type="datetime1">
              <a:rPr lang="en-US" smtClean="0"/>
              <a:t>8/17/2022</a:t>
            </a:fld>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2" name="Date Placeholder 1"/>
          <p:cNvSpPr>
            <a:spLocks noGrp="1"/>
          </p:cNvSpPr>
          <p:nvPr>
            <p:ph type="dt" sz="half" idx="10"/>
          </p:nvPr>
        </p:nvSpPr>
        <p:spPr/>
        <p:txBody>
          <a:bodyPr/>
          <a:lstStyle/>
          <a:p>
            <a:pPr>
              <a:defRPr/>
            </a:pPr>
            <a:fld id="{446A01E4-0EAB-4C03-805D-810F06B75703}" type="datetime1">
              <a:rPr lang="en-US" smtClean="0"/>
              <a:t>8/17/2022</a:t>
            </a:fld>
            <a:endParaRPr 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a:t>
            </a:r>
            <a:r>
              <a:rPr lang="en-GB" sz="2400" dirty="0" smtClean="0">
                <a:solidFill>
                  <a:srgbClr val="000000"/>
                </a:solidFill>
              </a:rPr>
              <a:t> Does </a:t>
            </a:r>
            <a:r>
              <a:rPr lang="en-GB" sz="2400" dirty="0">
                <a:solidFill>
                  <a:srgbClr val="000000"/>
                </a:solidFill>
              </a:rPr>
              <a:t>the system provide the functions which best support the customer’s needs?</a:t>
            </a:r>
          </a:p>
          <a:p>
            <a:r>
              <a:rPr lang="en-GB" sz="2400" dirty="0">
                <a:solidFill>
                  <a:srgbClr val="000000"/>
                </a:solidFill>
              </a:rPr>
              <a:t>Consistency</a:t>
            </a:r>
            <a:r>
              <a:rPr lang="en-GB" sz="2400" dirty="0" smtClean="0">
                <a:solidFill>
                  <a:srgbClr val="000000"/>
                </a:solidFill>
              </a:rPr>
              <a:t>. </a:t>
            </a:r>
            <a:r>
              <a:rPr lang="en-GB" sz="2400" dirty="0">
                <a:solidFill>
                  <a:srgbClr val="000000"/>
                </a:solidFill>
              </a:rPr>
              <a:t>Are there any requirements conflicts?</a:t>
            </a:r>
          </a:p>
          <a:p>
            <a:r>
              <a:rPr lang="en-GB" sz="2400" dirty="0" smtClean="0">
                <a:solidFill>
                  <a:srgbClr val="000000"/>
                </a:solidFill>
              </a:rPr>
              <a:t>Completeness. Are </a:t>
            </a:r>
            <a:r>
              <a:rPr lang="en-GB" sz="2400" dirty="0">
                <a:solidFill>
                  <a:srgbClr val="000000"/>
                </a:solidFill>
              </a:rPr>
              <a:t>all functions required by the customer included?</a:t>
            </a:r>
          </a:p>
          <a:p>
            <a:r>
              <a:rPr lang="en-GB" sz="2400" dirty="0" smtClean="0">
                <a:solidFill>
                  <a:srgbClr val="000000"/>
                </a:solidFill>
              </a:rPr>
              <a:t>Realism. Can </a:t>
            </a:r>
            <a:r>
              <a:rPr lang="en-GB" sz="2400" dirty="0">
                <a:solidFill>
                  <a:srgbClr val="000000"/>
                </a:solidFill>
              </a:rPr>
              <a:t>the requirements be implemented given available budget and technology</a:t>
            </a:r>
          </a:p>
          <a:p>
            <a:r>
              <a:rPr lang="en-GB" sz="2400" dirty="0">
                <a:solidFill>
                  <a:srgbClr val="000000"/>
                </a:solidFill>
              </a:rPr>
              <a:t>Verifiability.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2" name="Date Placeholder 1"/>
          <p:cNvSpPr>
            <a:spLocks noGrp="1"/>
          </p:cNvSpPr>
          <p:nvPr>
            <p:ph type="dt" sz="half" idx="10"/>
          </p:nvPr>
        </p:nvSpPr>
        <p:spPr/>
        <p:txBody>
          <a:bodyPr/>
          <a:lstStyle/>
          <a:p>
            <a:pPr>
              <a:defRPr/>
            </a:pPr>
            <a:fld id="{3DCFA6E9-47B1-42A8-97CF-49BAA97851FF}" type="datetime1">
              <a:rPr lang="en-US" smtClean="0"/>
              <a:t>8/17/2022</a:t>
            </a:fld>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2" name="Date Placeholder 1"/>
          <p:cNvSpPr>
            <a:spLocks noGrp="1"/>
          </p:cNvSpPr>
          <p:nvPr>
            <p:ph type="dt" sz="half" idx="10"/>
          </p:nvPr>
        </p:nvSpPr>
        <p:spPr/>
        <p:txBody>
          <a:bodyPr/>
          <a:lstStyle/>
          <a:p>
            <a:pPr>
              <a:defRPr/>
            </a:pPr>
            <a:fld id="{9B7088CA-7398-4F56-8667-3C7A2C396C64}" type="datetime1">
              <a:rPr lang="en-US" smtClean="0"/>
              <a:t>8/17/2022</a:t>
            </a:fld>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8" name="Date Placeholder 7"/>
          <p:cNvSpPr>
            <a:spLocks noGrp="1"/>
          </p:cNvSpPr>
          <p:nvPr>
            <p:ph type="dt" sz="half" idx="11"/>
          </p:nvPr>
        </p:nvSpPr>
        <p:spPr/>
        <p:txBody>
          <a:bodyPr/>
          <a:lstStyle/>
          <a:p>
            <a:fld id="{BF1383B4-9785-422E-87EF-C9CA22E20354}" type="datetime1">
              <a:rPr lang="en-US" smtClean="0"/>
              <a:t>8/17/2022</a:t>
            </a:fld>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3030646383"/>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a:t>
            </a:r>
            <a:endParaRPr lang="en-US" dirty="0"/>
          </a:p>
        </p:txBody>
      </p:sp>
      <p:sp>
        <p:nvSpPr>
          <p:cNvPr id="3" name="Content Placeholder 2"/>
          <p:cNvSpPr>
            <a:spLocks noGrp="1"/>
          </p:cNvSpPr>
          <p:nvPr>
            <p:ph idx="1"/>
          </p:nvPr>
        </p:nvSpPr>
        <p:spPr/>
        <p:txBody>
          <a:bodyPr/>
          <a:lstStyle/>
          <a:p>
            <a:r>
              <a:rPr lang="en-GB" dirty="0" smtClean="0"/>
              <a:t>Mentcare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8" name="Date Placeholder 7"/>
          <p:cNvSpPr>
            <a:spLocks noGrp="1"/>
          </p:cNvSpPr>
          <p:nvPr>
            <p:ph type="dt" sz="half" idx="11"/>
          </p:nvPr>
        </p:nvSpPr>
        <p:spPr/>
        <p:txBody>
          <a:bodyPr/>
          <a:lstStyle/>
          <a:p>
            <a:fld id="{6BB4DB5A-2390-48A7-9FEA-0D39B688EC78}" type="datetime1">
              <a:rPr lang="en-US" smtClean="0"/>
              <a:t>8/17/2022</a:t>
            </a:fld>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530495082"/>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8" name="Date Placeholder 7"/>
          <p:cNvSpPr>
            <a:spLocks noGrp="1"/>
          </p:cNvSpPr>
          <p:nvPr>
            <p:ph type="dt" sz="half" idx="11"/>
          </p:nvPr>
        </p:nvSpPr>
        <p:spPr/>
        <p:txBody>
          <a:bodyPr/>
          <a:lstStyle/>
          <a:p>
            <a:fld id="{49B96A9F-668D-4599-A0F3-D46BCDC3E2B6}" type="datetime1">
              <a:rPr lang="en-US" smtClean="0"/>
              <a:t>8/17/2022</a:t>
            </a:fld>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4018942827"/>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4711</TotalTime>
  <Words>4099</Words>
  <Application>Microsoft Office PowerPoint</Application>
  <PresentationFormat>On-screen Show (4:3)</PresentationFormat>
  <Paragraphs>476</Paragraphs>
  <Slides>69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7" baseType="lpstr">
      <vt:lpstr>ＭＳ Ｐゴシック</vt:lpstr>
      <vt:lpstr>Arial</vt:lpstr>
      <vt:lpstr>Calibri</vt:lpstr>
      <vt:lpstr>Times New Roman</vt:lpstr>
      <vt:lpstr>Wingdings</vt:lpstr>
      <vt:lpstr>Zapf Dingbats</vt:lpstr>
      <vt:lpstr>SE10 slides</vt:lpstr>
      <vt:lpstr>Document</vt:lpstr>
      <vt:lpstr>Requirements Engineering</vt:lpstr>
      <vt:lpstr>Topics covered</vt:lpstr>
      <vt:lpstr>Requirements engineering</vt:lpstr>
      <vt:lpstr>What is a requirement?</vt:lpstr>
      <vt:lpstr>Requirements abstraction (Davis)</vt:lpstr>
      <vt:lpstr>Types of requirement</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Another Example: The LIBSYS system</vt:lpstr>
      <vt:lpstr>Examples of functional requirements of LIBSYS</vt:lpstr>
      <vt:lpstr>Requirements imprecision in LIBSYS</vt:lpstr>
      <vt:lpstr>Non-functional requirements LIBSYS</vt:lpstr>
      <vt:lpstr>Domain Requirements of LIBSYS</vt:lpstr>
      <vt:lpstr>Requirements engineering processes</vt:lpstr>
      <vt:lpstr>Requirements engineering processes</vt:lpstr>
      <vt:lpstr>A spiral view of the requirements engineering process </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Insulin pump control system</vt:lpstr>
      <vt:lpstr>Insulin pump hardware architecture</vt:lpstr>
      <vt:lpstr>Activity model of the insulin pump</vt:lpstr>
      <vt:lpstr>Essential high-level requirements</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Sankita</cp:lastModifiedBy>
  <cp:revision>39</cp:revision>
  <cp:lastPrinted>2010-01-11T10:54:43Z</cp:lastPrinted>
  <dcterms:created xsi:type="dcterms:W3CDTF">2010-01-08T19:43:52Z</dcterms:created>
  <dcterms:modified xsi:type="dcterms:W3CDTF">2022-08-17T07:04:00Z</dcterms:modified>
</cp:coreProperties>
</file>