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2"/>
  </p:notesMasterIdLst>
  <p:handoutMasterIdLst>
    <p:handoutMasterId r:id="rId33"/>
  </p:handoutMasterIdLst>
  <p:sldIdLst>
    <p:sldId id="347" r:id="rId2"/>
    <p:sldId id="256" r:id="rId3"/>
    <p:sldId id="296" r:id="rId4"/>
    <p:sldId id="369" r:id="rId5"/>
    <p:sldId id="297" r:id="rId6"/>
    <p:sldId id="298" r:id="rId7"/>
    <p:sldId id="368" r:id="rId8"/>
    <p:sldId id="259" r:id="rId9"/>
    <p:sldId id="260" r:id="rId10"/>
    <p:sldId id="299" r:id="rId11"/>
    <p:sldId id="300" r:id="rId12"/>
    <p:sldId id="301" r:id="rId13"/>
    <p:sldId id="351" r:id="rId14"/>
    <p:sldId id="285" r:id="rId15"/>
    <p:sldId id="359" r:id="rId16"/>
    <p:sldId id="286" r:id="rId17"/>
    <p:sldId id="302" r:id="rId18"/>
    <p:sldId id="353" r:id="rId19"/>
    <p:sldId id="354" r:id="rId20"/>
    <p:sldId id="355" r:id="rId21"/>
    <p:sldId id="356" r:id="rId22"/>
    <p:sldId id="357" r:id="rId23"/>
    <p:sldId id="358" r:id="rId24"/>
    <p:sldId id="348" r:id="rId25"/>
    <p:sldId id="362" r:id="rId26"/>
    <p:sldId id="363" r:id="rId27"/>
    <p:sldId id="364" r:id="rId28"/>
    <p:sldId id="365" r:id="rId29"/>
    <p:sldId id="366" r:id="rId30"/>
    <p:sldId id="367" r:id="rId31"/>
  </p:sldIdLst>
  <p:sldSz cx="9144000" cy="6858000" type="screen4x3"/>
  <p:notesSz cx="6756400" cy="99314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8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8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8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8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800" kern="1200">
        <a:solidFill>
          <a:schemeClr val="tx1"/>
        </a:solidFill>
        <a:latin typeface="Times" pitchFamily="18" charset="0"/>
        <a:ea typeface="+mn-ea"/>
        <a:cs typeface="+mn-cs"/>
      </a:defRPr>
    </a:lvl5pPr>
    <a:lvl6pPr marL="2286000" algn="l" defTabSz="914400" rtl="0" eaLnBrk="1" latinLnBrk="0" hangingPunct="1">
      <a:defRPr sz="800" kern="1200">
        <a:solidFill>
          <a:schemeClr val="tx1"/>
        </a:solidFill>
        <a:latin typeface="Times" pitchFamily="18" charset="0"/>
        <a:ea typeface="+mn-ea"/>
        <a:cs typeface="+mn-cs"/>
      </a:defRPr>
    </a:lvl6pPr>
    <a:lvl7pPr marL="2743200" algn="l" defTabSz="914400" rtl="0" eaLnBrk="1" latinLnBrk="0" hangingPunct="1">
      <a:defRPr sz="800" kern="1200">
        <a:solidFill>
          <a:schemeClr val="tx1"/>
        </a:solidFill>
        <a:latin typeface="Times" pitchFamily="18" charset="0"/>
        <a:ea typeface="+mn-ea"/>
        <a:cs typeface="+mn-cs"/>
      </a:defRPr>
    </a:lvl7pPr>
    <a:lvl8pPr marL="3200400" algn="l" defTabSz="914400" rtl="0" eaLnBrk="1" latinLnBrk="0" hangingPunct="1">
      <a:defRPr sz="800" kern="1200">
        <a:solidFill>
          <a:schemeClr val="tx1"/>
        </a:solidFill>
        <a:latin typeface="Times" pitchFamily="18" charset="0"/>
        <a:ea typeface="+mn-ea"/>
        <a:cs typeface="+mn-cs"/>
      </a:defRPr>
    </a:lvl8pPr>
    <a:lvl9pPr marL="3657600" algn="l" defTabSz="914400" rtl="0" eaLnBrk="1" latinLnBrk="0" hangingPunct="1">
      <a:defRPr sz="8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006699"/>
    <a:srgbClr val="00808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80" d="100"/>
          <a:sy n="80" d="100"/>
        </p:scale>
        <p:origin x="-594" y="-49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6.xml"/><Relationship Id="rId1" Type="http://schemas.openxmlformats.org/officeDocument/2006/relationships/slide" Target="slides/slide1.xml"/><Relationship Id="rId6" Type="http://schemas.openxmlformats.org/officeDocument/2006/relationships/slide" Target="slides/slide14.xml"/><Relationship Id="rId5" Type="http://schemas.openxmlformats.org/officeDocument/2006/relationships/slide" Target="slides/slide12.xml"/><Relationship Id="rId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5539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9638"/>
            <a:ext cx="4956175" cy="418465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4819" name="Rectangle 3"/>
          <p:cNvSpPr>
            <a:spLocks noGrp="1" noRot="1" noChangeAspect="1" noChangeArrowheads="1" noTextEdit="1"/>
          </p:cNvSpPr>
          <p:nvPr>
            <p:ph type="sldImg" idx="2"/>
          </p:nvPr>
        </p:nvSpPr>
        <p:spPr bwMode="auto">
          <a:xfrm>
            <a:off x="1063625" y="868363"/>
            <a:ext cx="4629150" cy="34734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763803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xfrm>
            <a:off x="3826620" y="9433239"/>
            <a:ext cx="2928196" cy="496570"/>
          </a:xfrm>
          <a:prstGeom prst="rect">
            <a:avLst/>
          </a:prstGeom>
          <a:noFill/>
        </p:spPr>
        <p:txBody>
          <a:bodyPr/>
          <a:lstStyle/>
          <a:p>
            <a:fld id="{7670DF06-4775-4E82-8772-90B18856C867}" type="slidenum">
              <a:rPr lang="en-GB" smtClean="0"/>
              <a:pPr/>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endParaRPr lang="en-US" smtClean="0"/>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ln/>
        </p:spPr>
        <p:txBody>
          <a:bodyPr/>
          <a:lstStyle/>
          <a:p>
            <a:endParaRPr lang="en-US"/>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ln/>
        </p:spPr>
        <p:txBody>
          <a:bodyPr/>
          <a:lstStyle/>
          <a:p>
            <a:endParaRPr lang="en-US"/>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w="9525"/>
        </p:spPr>
        <p:txBody>
          <a:bodyPr/>
          <a:lstStyle/>
          <a:p>
            <a:endParaRPr lang="en-US" smtClean="0"/>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p:spPr>
        <p:txBody>
          <a:bodyPr/>
          <a:lstStyle/>
          <a:p>
            <a:endParaRPr lang="en-US" smtClean="0"/>
          </a:p>
        </p:txBody>
      </p:sp>
      <p:sp>
        <p:nvSpPr>
          <p:cNvPr id="40963"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p:spPr>
        <p:txBody>
          <a:bodyPr/>
          <a:lstStyle/>
          <a:p>
            <a:endParaRPr lang="en-US" smtClean="0"/>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7/22/2009</a:t>
            </a:r>
            <a:endParaRPr lang="en-US"/>
          </a:p>
        </p:txBody>
      </p:sp>
      <p:sp>
        <p:nvSpPr>
          <p:cNvPr id="19" name="Footer Placeholder 18"/>
          <p:cNvSpPr>
            <a:spLocks noGrp="1"/>
          </p:cNvSpPr>
          <p:nvPr>
            <p:ph type="ftr" sz="quarter" idx="11"/>
          </p:nvPr>
        </p:nvSpPr>
        <p:spPr/>
        <p:txBody>
          <a:bodyPr/>
          <a:lstStyle/>
          <a:p>
            <a:r>
              <a:rPr kumimoji="0" lang="en-US" smtClean="0"/>
              <a:t>COMP201 - Software Engineering</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7/22/2009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7/22/2009</a:t>
            </a:r>
            <a:endParaRPr lang="en-US"/>
          </a:p>
        </p:txBody>
      </p:sp>
      <p:sp>
        <p:nvSpPr>
          <p:cNvPr id="8" name="Footer Placeholder 7"/>
          <p:cNvSpPr>
            <a:spLocks noGrp="1"/>
          </p:cNvSpPr>
          <p:nvPr>
            <p:ph type="ftr" sz="quarter" idx="11"/>
          </p:nvPr>
        </p:nvSpPr>
        <p:spPr/>
        <p:txBody>
          <a:bodyPr/>
          <a:lstStyle/>
          <a:p>
            <a:r>
              <a:rPr kumimoji="0" lang="en-US" smtClean="0"/>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7/22/2009</a:t>
            </a:r>
            <a:endParaRPr lang="en-US"/>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7/22/2009</a:t>
            </a:r>
            <a:endParaRPr lang="en-US"/>
          </a:p>
        </p:txBody>
      </p:sp>
      <p:sp>
        <p:nvSpPr>
          <p:cNvPr id="3" name="Footer Placeholder 2"/>
          <p:cNvSpPr>
            <a:spLocks noGrp="1"/>
          </p:cNvSpPr>
          <p:nvPr>
            <p:ph type="ftr" sz="quarter" idx="11"/>
          </p:nvPr>
        </p:nvSpPr>
        <p:spPr/>
        <p:txBody>
          <a:bodyPr/>
          <a:lstStyle/>
          <a:p>
            <a:r>
              <a:rPr kumimoji="0" lang="en-US" smtClean="0"/>
              <a:t>COMP201 - Software Engineering</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7/22/2009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7/22/2009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24648"/>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7/22/2009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smtClean="0">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Microsoft_Word_97_-_2003_Document1.doc"/></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571480"/>
            <a:ext cx="7772400" cy="1643074"/>
          </a:xfrm>
        </p:spPr>
        <p:txBody>
          <a:bodyPr>
            <a:normAutofit fontScale="90000"/>
          </a:bodyPr>
          <a:lstStyle/>
          <a:p>
            <a:pPr eaLnBrk="1" hangingPunct="1"/>
            <a:r>
              <a:rPr lang="en-GB" dirty="0" smtClean="0">
                <a:solidFill>
                  <a:srgbClr val="FF0000"/>
                </a:solidFill>
                <a:effectLst>
                  <a:outerShdw blurRad="38100" dist="38100" dir="2700000" algn="tl">
                    <a:srgbClr val="000000">
                      <a:alpha val="43137"/>
                    </a:srgbClr>
                  </a:outerShdw>
                </a:effectLst>
              </a:rPr>
              <a:t>Software Engineering</a:t>
            </a:r>
            <a:br>
              <a:rPr lang="en-GB" dirty="0" smtClean="0">
                <a:solidFill>
                  <a:srgbClr val="FF0000"/>
                </a:solidFill>
                <a:effectLst>
                  <a:outerShdw blurRad="38100" dist="38100" dir="2700000" algn="tl">
                    <a:srgbClr val="000000">
                      <a:alpha val="43137"/>
                    </a:srgbClr>
                  </a:outerShdw>
                </a:effectLst>
              </a:rPr>
            </a:br>
            <a:r>
              <a:rPr lang="en-GB" dirty="0" smtClean="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10712" y="2373313"/>
            <a:ext cx="7924800" cy="3556017"/>
          </a:xfrm>
        </p:spPr>
        <p:txBody>
          <a:bodyPr>
            <a:normAutofit lnSpcReduction="10000"/>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COMP 201 web-page:</a:t>
            </a:r>
          </a:p>
          <a:p>
            <a:r>
              <a:rPr lang="en-GB" sz="2200" b="1" dirty="0"/>
              <a:t>http://www.csc.liv.ac.uk/~coopes/comp201</a:t>
            </a:r>
          </a:p>
          <a:p>
            <a:pPr eaLnBrk="1" hangingPunct="1"/>
            <a:endParaRPr lang="en-GB" sz="2800" u="sng" dirty="0" smtClean="0"/>
          </a:p>
          <a:p>
            <a:pPr eaLnBrk="1" hangingPunct="1"/>
            <a:r>
              <a:rPr lang="en-GB" sz="2800" u="sng" dirty="0" smtClean="0"/>
              <a:t>Lecture 11 – Formal Specifications</a:t>
            </a:r>
          </a:p>
          <a:p>
            <a:pPr eaLnBrk="1" hangingPunct="1"/>
            <a:endParaRPr lang="en-GB" b="1"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GB" dirty="0" smtClean="0"/>
              <a:t>Specification Techniques</a:t>
            </a:r>
          </a:p>
        </p:txBody>
      </p:sp>
      <p:sp>
        <p:nvSpPr>
          <p:cNvPr id="11267" name="Rectangle 1027"/>
          <p:cNvSpPr>
            <a:spLocks noGrp="1" noChangeArrowheads="1"/>
          </p:cNvSpPr>
          <p:nvPr>
            <p:ph idx="1"/>
          </p:nvPr>
        </p:nvSpPr>
        <p:spPr>
          <a:xfrm>
            <a:off x="381000" y="1676400"/>
            <a:ext cx="8413750" cy="4724400"/>
          </a:xfrm>
        </p:spPr>
        <p:txBody>
          <a:bodyPr>
            <a:normAutofit/>
          </a:bodyPr>
          <a:lstStyle/>
          <a:p>
            <a:r>
              <a:rPr lang="en-GB" sz="2800" b="1" dirty="0" smtClean="0">
                <a:solidFill>
                  <a:schemeClr val="accent3"/>
                </a:solidFill>
              </a:rPr>
              <a:t>Algebraic approach</a:t>
            </a:r>
          </a:p>
          <a:p>
            <a:pPr lvl="1"/>
            <a:r>
              <a:rPr lang="en-GB" sz="2800" dirty="0" smtClean="0"/>
              <a:t>The system is specified in terms of its operations and their relationships</a:t>
            </a:r>
          </a:p>
          <a:p>
            <a:r>
              <a:rPr lang="en-GB" sz="2800" b="1" dirty="0" smtClean="0">
                <a:solidFill>
                  <a:schemeClr val="accent3"/>
                </a:solidFill>
              </a:rPr>
              <a:t>Model-based approach</a:t>
            </a:r>
          </a:p>
          <a:p>
            <a:pPr lvl="1"/>
            <a:r>
              <a:rPr lang="en-GB" sz="2800" dirty="0" smtClean="0"/>
              <a:t>The system is specified in terms of a state model that is constructed using mathematical constructs such as sets and sequences. </a:t>
            </a:r>
          </a:p>
          <a:p>
            <a:pPr lvl="1"/>
            <a:r>
              <a:rPr lang="en-GB" sz="2800" dirty="0" smtClean="0"/>
              <a:t>Operations are defined by modifications to the system’s state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GB" dirty="0" smtClean="0"/>
              <a:t>Formal Specification Languages</a:t>
            </a:r>
          </a:p>
        </p:txBody>
      </p:sp>
      <p:graphicFrame>
        <p:nvGraphicFramePr>
          <p:cNvPr id="1026" name="Object 4"/>
          <p:cNvGraphicFramePr>
            <a:graphicFrameLocks noChangeAspect="1"/>
          </p:cNvGraphicFramePr>
          <p:nvPr/>
        </p:nvGraphicFramePr>
        <p:xfrm>
          <a:off x="304800" y="1676400"/>
          <a:ext cx="8229600" cy="2481263"/>
        </p:xfrm>
        <a:graphic>
          <a:graphicData uri="http://schemas.openxmlformats.org/presentationml/2006/ole">
            <mc:AlternateContent xmlns:mc="http://schemas.openxmlformats.org/markup-compatibility/2006">
              <mc:Choice xmlns:v="urn:schemas-microsoft-com:vml" Requires="v">
                <p:oleObj spid="_x0000_s1032" name="Document" r:id="rId4" imgW="5486400" imgH="1654920" progId="">
                  <p:embed/>
                </p:oleObj>
              </mc:Choice>
              <mc:Fallback>
                <p:oleObj name="Document" r:id="rId4" imgW="5486400" imgH="165492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9615" r="9612" b="10696"/>
                      <a:stretch>
                        <a:fillRect/>
                      </a:stretch>
                    </p:blipFill>
                    <p:spPr bwMode="auto">
                      <a:xfrm>
                        <a:off x="304800" y="1676400"/>
                        <a:ext cx="8229600"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a:grpSpLocks/>
          </p:cNvGrpSpPr>
          <p:nvPr/>
        </p:nvGrpSpPr>
        <p:grpSpPr bwMode="auto">
          <a:xfrm>
            <a:off x="2514600" y="3429000"/>
            <a:ext cx="6248400" cy="2895600"/>
            <a:chOff x="1584" y="2160"/>
            <a:chExt cx="3936" cy="1824"/>
          </a:xfrm>
        </p:grpSpPr>
        <p:sp>
          <p:nvSpPr>
            <p:cNvPr id="1029" name="Text Box 5"/>
            <p:cNvSpPr txBox="1">
              <a:spLocks noChangeArrowheads="1"/>
            </p:cNvSpPr>
            <p:nvPr/>
          </p:nvSpPr>
          <p:spPr bwMode="auto">
            <a:xfrm>
              <a:off x="1776" y="3216"/>
              <a:ext cx="3648" cy="576"/>
            </a:xfrm>
            <a:prstGeom prst="rect">
              <a:avLst/>
            </a:prstGeom>
            <a:noFill/>
            <a:ln w="12700">
              <a:noFill/>
              <a:miter lim="800000"/>
              <a:headEnd/>
              <a:tailEnd/>
            </a:ln>
          </p:spPr>
          <p:txBody>
            <a:bodyPr>
              <a:spAutoFit/>
            </a:bodyPr>
            <a:lstStyle/>
            <a:p>
              <a:pPr algn="ctr">
                <a:spcBef>
                  <a:spcPct val="50000"/>
                </a:spcBef>
              </a:pPr>
              <a:r>
                <a:rPr lang="en-GB" sz="2400" b="1">
                  <a:solidFill>
                    <a:srgbClr val="0000FF"/>
                  </a:solidFill>
                </a:rPr>
                <a:t>ASML - Abstract State Machine Language </a:t>
              </a:r>
            </a:p>
            <a:p>
              <a:pPr algn="ctr">
                <a:spcBef>
                  <a:spcPct val="50000"/>
                </a:spcBef>
              </a:pPr>
              <a:r>
                <a:rPr lang="en-GB" sz="2000"/>
                <a:t>Yuri. Gurevich, Microsoft Research, 2001</a:t>
              </a:r>
            </a:p>
          </p:txBody>
        </p:sp>
        <p:sp>
          <p:nvSpPr>
            <p:cNvPr id="1030" name="Oval 6"/>
            <p:cNvSpPr>
              <a:spLocks noChangeArrowheads="1"/>
            </p:cNvSpPr>
            <p:nvPr/>
          </p:nvSpPr>
          <p:spPr bwMode="auto">
            <a:xfrm>
              <a:off x="1584" y="2976"/>
              <a:ext cx="3936" cy="1008"/>
            </a:xfrm>
            <a:prstGeom prst="ellipse">
              <a:avLst/>
            </a:prstGeom>
            <a:noFill/>
            <a:ln w="57150">
              <a:solidFill>
                <a:srgbClr val="00FF00"/>
              </a:solidFill>
              <a:round/>
              <a:headEnd/>
              <a:tailEnd/>
            </a:ln>
          </p:spPr>
          <p:txBody>
            <a:bodyPr wrap="none" anchor="ctr"/>
            <a:lstStyle/>
            <a:p>
              <a:endParaRPr lang="en-US"/>
            </a:p>
          </p:txBody>
        </p:sp>
        <p:sp>
          <p:nvSpPr>
            <p:cNvPr id="1031" name="AutoShape 7"/>
            <p:cNvSpPr>
              <a:spLocks noChangeArrowheads="1"/>
            </p:cNvSpPr>
            <p:nvPr/>
          </p:nvSpPr>
          <p:spPr bwMode="auto">
            <a:xfrm rot="-6918130">
              <a:off x="2856" y="2568"/>
              <a:ext cx="864" cy="240"/>
            </a:xfrm>
            <a:custGeom>
              <a:avLst/>
              <a:gdLst>
                <a:gd name="T0" fmla="*/ 648 w 21600"/>
                <a:gd name="T1" fmla="*/ 0 h 21600"/>
                <a:gd name="T2" fmla="*/ 0 w 21600"/>
                <a:gd name="T3" fmla="*/ 120 h 21600"/>
                <a:gd name="T4" fmla="*/ 648 w 21600"/>
                <a:gd name="T5" fmla="*/ 240 h 21600"/>
                <a:gd name="T6" fmla="*/ 864 w 21600"/>
                <a:gd name="T7" fmla="*/ 12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a:tailEnd/>
            </a:ln>
          </p:spPr>
          <p:txBody>
            <a:bodyPr wrap="none" anchor="ctr"/>
            <a:lstStyle/>
            <a:p>
              <a:endParaRPr lang="en-US"/>
            </a:p>
          </p:txBody>
        </p:sp>
        <p:sp>
          <p:nvSpPr>
            <p:cNvPr id="1032" name="AutoShape 8"/>
            <p:cNvSpPr>
              <a:spLocks noChangeArrowheads="1"/>
            </p:cNvSpPr>
            <p:nvPr/>
          </p:nvSpPr>
          <p:spPr bwMode="auto">
            <a:xfrm rot="6918130" flipH="1">
              <a:off x="4241" y="2544"/>
              <a:ext cx="1008" cy="240"/>
            </a:xfrm>
            <a:custGeom>
              <a:avLst/>
              <a:gdLst>
                <a:gd name="T0" fmla="*/ 756 w 21600"/>
                <a:gd name="T1" fmla="*/ 0 h 21600"/>
                <a:gd name="T2" fmla="*/ 0 w 21600"/>
                <a:gd name="T3" fmla="*/ 120 h 21600"/>
                <a:gd name="T4" fmla="*/ 756 w 21600"/>
                <a:gd name="T5" fmla="*/ 240 h 21600"/>
                <a:gd name="T6" fmla="*/ 1008 w 21600"/>
                <a:gd name="T7" fmla="*/ 12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a:tailEnd/>
            </a:ln>
          </p:spPr>
          <p:txBody>
            <a:bodyPr wrap="none" anchor="ctr"/>
            <a:lstStyle/>
            <a:p>
              <a:endParaRPr lang="en-US"/>
            </a:p>
          </p:txBody>
        </p:sp>
      </p:grpSp>
      <p:sp>
        <p:nvSpPr>
          <p:cNvPr id="9" name="Slide Number Placeholder 8"/>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10" name="Footer Placeholder 9"/>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smtClean="0"/>
              <a:t>Use of Formal Specification</a:t>
            </a:r>
          </a:p>
        </p:txBody>
      </p:sp>
      <p:sp>
        <p:nvSpPr>
          <p:cNvPr id="12291" name="Rectangle 3"/>
          <p:cNvSpPr>
            <a:spLocks noGrp="1" noChangeArrowheads="1"/>
          </p:cNvSpPr>
          <p:nvPr>
            <p:ph idx="1"/>
          </p:nvPr>
        </p:nvSpPr>
        <p:spPr>
          <a:xfrm>
            <a:off x="228600" y="1676400"/>
            <a:ext cx="8763000" cy="4800600"/>
          </a:xfrm>
        </p:spPr>
        <p:txBody>
          <a:bodyPr/>
          <a:lstStyle/>
          <a:p>
            <a:r>
              <a:rPr lang="en-GB" b="1" dirty="0" smtClean="0">
                <a:solidFill>
                  <a:schemeClr val="accent3"/>
                </a:solidFill>
              </a:rPr>
              <a:t>Formal specification </a:t>
            </a:r>
            <a:r>
              <a:rPr lang="en-GB" b="1" dirty="0" smtClean="0"/>
              <a:t>involves investing more effort in the early phases</a:t>
            </a:r>
            <a:r>
              <a:rPr lang="en-GB" dirty="0" smtClean="0"/>
              <a:t> of software development </a:t>
            </a:r>
          </a:p>
          <a:p>
            <a:pPr>
              <a:buFont typeface="Zapf Dingbats" charset="2"/>
              <a:buNone/>
            </a:pPr>
            <a:r>
              <a:rPr lang="en-GB" dirty="0" smtClean="0"/>
              <a:t>	This </a:t>
            </a:r>
            <a:r>
              <a:rPr lang="en-GB" dirty="0" smtClean="0">
                <a:solidFill>
                  <a:schemeClr val="accent2"/>
                </a:solidFill>
              </a:rPr>
              <a:t>reduces requirements errors </a:t>
            </a:r>
            <a:r>
              <a:rPr lang="en-GB" dirty="0" smtClean="0"/>
              <a:t>as it forces a detailed analysis of the requirements </a:t>
            </a:r>
          </a:p>
          <a:p>
            <a:endParaRPr lang="en-GB" b="1" dirty="0" smtClean="0">
              <a:solidFill>
                <a:srgbClr val="FF0000"/>
              </a:solidFill>
            </a:endParaRPr>
          </a:p>
          <a:p>
            <a:r>
              <a:rPr lang="en-GB" b="1" dirty="0" smtClean="0"/>
              <a:t>Incompleteness</a:t>
            </a:r>
            <a:r>
              <a:rPr lang="en-GB" dirty="0" smtClean="0"/>
              <a:t> and </a:t>
            </a:r>
            <a:r>
              <a:rPr lang="en-GB" b="1" dirty="0" smtClean="0"/>
              <a:t>inconsistencies</a:t>
            </a:r>
            <a:r>
              <a:rPr lang="en-GB" dirty="0" smtClean="0"/>
              <a:t> can be discovered and resolved.</a:t>
            </a:r>
          </a:p>
          <a:p>
            <a:pPr>
              <a:buFont typeface="Zapf Dingbats" charset="2"/>
              <a:buNone/>
            </a:pPr>
            <a:r>
              <a:rPr lang="en-GB" dirty="0" smtClean="0"/>
              <a:t>	Hence, savings are made as the amount of rework due to requirements problems is reduced</a:t>
            </a:r>
          </a:p>
        </p:txBody>
      </p:sp>
      <p:sp>
        <p:nvSpPr>
          <p:cNvPr id="12292" name="AutoShape 4"/>
          <p:cNvSpPr>
            <a:spLocks noChangeArrowheads="1"/>
          </p:cNvSpPr>
          <p:nvPr/>
        </p:nvSpPr>
        <p:spPr bwMode="auto">
          <a:xfrm>
            <a:off x="0" y="2285992"/>
            <a:ext cx="457200" cy="609600"/>
          </a:xfrm>
          <a:prstGeom prst="curvedRightArrow">
            <a:avLst>
              <a:gd name="adj1" fmla="val 26667"/>
              <a:gd name="adj2" fmla="val 53333"/>
              <a:gd name="adj3" fmla="val 33333"/>
            </a:avLst>
          </a:prstGeom>
          <a:solidFill>
            <a:schemeClr val="accent1"/>
          </a:solidFill>
          <a:ln w="12700">
            <a:solidFill>
              <a:schemeClr val="tx1"/>
            </a:solidFill>
            <a:miter lim="800000"/>
            <a:headEnd/>
            <a:tailEnd/>
          </a:ln>
        </p:spPr>
        <p:txBody>
          <a:bodyPr wrap="none" anchor="ctr"/>
          <a:lstStyle/>
          <a:p>
            <a:endParaRPr lang="en-US"/>
          </a:p>
        </p:txBody>
      </p:sp>
      <p:sp>
        <p:nvSpPr>
          <p:cNvPr id="12293" name="AutoShape 5"/>
          <p:cNvSpPr>
            <a:spLocks noChangeArrowheads="1"/>
          </p:cNvSpPr>
          <p:nvPr/>
        </p:nvSpPr>
        <p:spPr bwMode="auto">
          <a:xfrm>
            <a:off x="0" y="4500570"/>
            <a:ext cx="457200" cy="609600"/>
          </a:xfrm>
          <a:prstGeom prst="curvedRightArrow">
            <a:avLst>
              <a:gd name="adj1" fmla="val 26667"/>
              <a:gd name="adj2" fmla="val 53333"/>
              <a:gd name="adj3" fmla="val 33333"/>
            </a:avLst>
          </a:prstGeom>
          <a:solidFill>
            <a:schemeClr val="accent1"/>
          </a:solidFill>
          <a:ln w="12700">
            <a:solidFill>
              <a:schemeClr val="tx1"/>
            </a:solidFill>
            <a:miter lim="800000"/>
            <a:headEnd/>
            <a:tailEnd/>
          </a:ln>
        </p:spPr>
        <p:txBody>
          <a:bodyPr wrap="none" anchor="ctr"/>
          <a:lstStyle/>
          <a:p>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7" name="Footer Placeholder 6"/>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596" y="5357826"/>
            <a:ext cx="7858180" cy="928694"/>
          </a:xfrm>
          <a:prstGeom prst="rect">
            <a:avLst/>
          </a:prstGeom>
          <a:gradFill>
            <a:gsLst>
              <a:gs pos="0">
                <a:schemeClr val="accent6">
                  <a:lumMod val="40000"/>
                  <a:lumOff val="60000"/>
                  <a:alpha val="88000"/>
                </a:schemeClr>
              </a:gs>
              <a:gs pos="50000">
                <a:schemeClr val="accent6">
                  <a:lumMod val="20000"/>
                  <a:lumOff val="80000"/>
                </a:schemeClr>
              </a:gs>
              <a:gs pos="100000">
                <a:schemeClr val="accent1">
                  <a:tint val="23500"/>
                  <a:satMod val="160000"/>
                </a:schemeClr>
              </a:gs>
            </a:gsLst>
            <a:lin ang="5400000" scaled="0"/>
          </a:gradFill>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Formal Specification</a:t>
            </a:r>
            <a:endParaRPr lang="en-GB" dirty="0"/>
          </a:p>
        </p:txBody>
      </p:sp>
      <p:sp>
        <p:nvSpPr>
          <p:cNvPr id="3" name="Content Placeholder 2"/>
          <p:cNvSpPr>
            <a:spLocks noGrp="1"/>
          </p:cNvSpPr>
          <p:nvPr>
            <p:ph idx="1"/>
          </p:nvPr>
        </p:nvSpPr>
        <p:spPr/>
        <p:txBody>
          <a:bodyPr/>
          <a:lstStyle/>
          <a:p>
            <a:r>
              <a:rPr lang="en-GB" dirty="0" smtClean="0"/>
              <a:t>Critical systems development usually follows a software process based on the </a:t>
            </a:r>
            <a:r>
              <a:rPr lang="en-GB" dirty="0" smtClean="0">
                <a:solidFill>
                  <a:schemeClr val="accent2"/>
                </a:solidFill>
              </a:rPr>
              <a:t>waterfall model</a:t>
            </a:r>
            <a:r>
              <a:rPr lang="en-GB" dirty="0" smtClean="0"/>
              <a:t>.</a:t>
            </a:r>
          </a:p>
          <a:p>
            <a:r>
              <a:rPr lang="en-GB" dirty="0" smtClean="0"/>
              <a:t>The system requirements and design are expressed in detail, reducing ambiguity, and carefully analysed and refined before implementation begins</a:t>
            </a:r>
          </a:p>
          <a:p>
            <a:r>
              <a:rPr lang="en-GB" dirty="0" smtClean="0"/>
              <a:t>A large benefit of formal specification is its ability to uncover potential problems and ambiguities in the requirements.</a:t>
            </a:r>
          </a:p>
          <a:p>
            <a:r>
              <a:rPr lang="en-GB" b="1" dirty="0" smtClean="0"/>
              <a:t>Question</a:t>
            </a:r>
            <a:r>
              <a:rPr lang="en-GB" dirty="0" smtClean="0"/>
              <a:t>: Why does this mean the waterfall model is often used?</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dirty="0" smtClean="0"/>
              <a:t>Interface Specification</a:t>
            </a:r>
          </a:p>
        </p:txBody>
      </p:sp>
      <p:sp>
        <p:nvSpPr>
          <p:cNvPr id="14339" name="Rectangle 3"/>
          <p:cNvSpPr>
            <a:spLocks noGrp="1" noChangeArrowheads="1"/>
          </p:cNvSpPr>
          <p:nvPr>
            <p:ph idx="1"/>
          </p:nvPr>
        </p:nvSpPr>
        <p:spPr>
          <a:xfrm>
            <a:off x="381000" y="1676400"/>
            <a:ext cx="8413750" cy="4724400"/>
          </a:xfrm>
        </p:spPr>
        <p:txBody>
          <a:bodyPr/>
          <a:lstStyle/>
          <a:p>
            <a:pPr>
              <a:lnSpc>
                <a:spcPct val="90000"/>
              </a:lnSpc>
            </a:pPr>
            <a:r>
              <a:rPr lang="en-GB" dirty="0" smtClean="0"/>
              <a:t>Large systems are decomposed into subsystems with </a:t>
            </a:r>
            <a:r>
              <a:rPr lang="en-GB" dirty="0" smtClean="0">
                <a:solidFill>
                  <a:schemeClr val="accent3"/>
                </a:solidFill>
              </a:rPr>
              <a:t>well-defined interfaces</a:t>
            </a:r>
            <a:r>
              <a:rPr lang="en-GB" dirty="0" smtClean="0"/>
              <a:t> between these subsystems</a:t>
            </a:r>
          </a:p>
          <a:p>
            <a:pPr>
              <a:lnSpc>
                <a:spcPct val="90000"/>
              </a:lnSpc>
            </a:pPr>
            <a:r>
              <a:rPr lang="en-GB" dirty="0" smtClean="0"/>
              <a:t>Specification of subsystem interfaces allows independent development of the different subsystems</a:t>
            </a:r>
          </a:p>
          <a:p>
            <a:pPr>
              <a:lnSpc>
                <a:spcPct val="90000"/>
              </a:lnSpc>
            </a:pPr>
            <a:r>
              <a:rPr lang="en-GB" dirty="0" smtClean="0"/>
              <a:t>Interfaces may be defined as </a:t>
            </a:r>
            <a:r>
              <a:rPr lang="en-GB" dirty="0" smtClean="0">
                <a:solidFill>
                  <a:schemeClr val="accent3"/>
                </a:solidFill>
              </a:rPr>
              <a:t>abstract data types </a:t>
            </a:r>
            <a:r>
              <a:rPr lang="en-GB" dirty="0" smtClean="0"/>
              <a:t>or </a:t>
            </a:r>
            <a:r>
              <a:rPr lang="en-GB" dirty="0" smtClean="0">
                <a:solidFill>
                  <a:schemeClr val="accent3"/>
                </a:solidFill>
              </a:rPr>
              <a:t>object classes</a:t>
            </a:r>
          </a:p>
          <a:p>
            <a:pPr>
              <a:lnSpc>
                <a:spcPct val="90000"/>
              </a:lnSpc>
            </a:pPr>
            <a:endParaRPr lang="en-GB" sz="900" dirty="0" smtClean="0">
              <a:solidFill>
                <a:srgbClr val="FF0000"/>
              </a:solidFill>
            </a:endParaRPr>
          </a:p>
          <a:p>
            <a:pPr algn="ctr">
              <a:lnSpc>
                <a:spcPct val="90000"/>
              </a:lnSpc>
              <a:buFont typeface="Zapf Dingbats" charset="2"/>
              <a:buNone/>
            </a:pPr>
            <a:r>
              <a:rPr lang="en-GB" dirty="0" smtClean="0"/>
              <a:t>	</a:t>
            </a:r>
            <a:r>
              <a:rPr lang="en-GB" b="1" dirty="0" smtClean="0"/>
              <a:t>The algebraic approach to formal specification is particularly well-suited to interface specification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Sub-System Interface Specification</a:t>
            </a:r>
            <a:endParaRPr lang="en-GB" dirty="0"/>
          </a:p>
        </p:txBody>
      </p:sp>
      <p:sp>
        <p:nvSpPr>
          <p:cNvPr id="3" name="Content Placeholder 2"/>
          <p:cNvSpPr>
            <a:spLocks noGrp="1"/>
          </p:cNvSpPr>
          <p:nvPr>
            <p:ph idx="1"/>
          </p:nvPr>
        </p:nvSpPr>
        <p:spPr/>
        <p:txBody>
          <a:bodyPr/>
          <a:lstStyle/>
          <a:p>
            <a:r>
              <a:rPr lang="en-GB" dirty="0" smtClean="0"/>
              <a:t>Clear and unambiguous sub-system interface specifications reduce the chance of misunderstandings between a provider and user of a sub-system.</a:t>
            </a:r>
          </a:p>
          <a:p>
            <a:r>
              <a:rPr lang="en-GB" dirty="0" smtClean="0"/>
              <a:t>The algebraic approach to specification was originally developed for the definition of </a:t>
            </a:r>
            <a:r>
              <a:rPr lang="en-GB" i="1" dirty="0" smtClean="0"/>
              <a:t>abstract data types</a:t>
            </a:r>
            <a:r>
              <a:rPr lang="en-GB" dirty="0" smtClean="0"/>
              <a:t>.</a:t>
            </a:r>
          </a:p>
          <a:p>
            <a:r>
              <a:rPr lang="en-GB" dirty="0" smtClean="0"/>
              <a:t>This idea was then extended to model complete system specifications.</a:t>
            </a:r>
          </a:p>
          <a:p>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GB" dirty="0" smtClean="0"/>
              <a:t>Sub-System Interfaces</a:t>
            </a:r>
          </a:p>
        </p:txBody>
      </p:sp>
      <p:pic>
        <p:nvPicPr>
          <p:cNvPr id="15363" name="Picture 3"/>
          <p:cNvPicPr>
            <a:picLocks noChangeArrowheads="1"/>
          </p:cNvPicPr>
          <p:nvPr/>
        </p:nvPicPr>
        <p:blipFill>
          <a:blip r:embed="rId3" cstate="print"/>
          <a:srcRect/>
          <a:stretch>
            <a:fillRect/>
          </a:stretch>
        </p:blipFill>
        <p:spPr bwMode="auto">
          <a:xfrm>
            <a:off x="428596" y="2214554"/>
            <a:ext cx="8201025" cy="2970212"/>
          </a:xfrm>
          <a:prstGeom prst="rect">
            <a:avLst/>
          </a:prstGeom>
          <a:noFill/>
          <a:ln w="12700">
            <a:noFill/>
            <a:miter lim="800000"/>
            <a:headEnd/>
            <a:tailEnd/>
          </a:ln>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85728"/>
            <a:ext cx="9144000" cy="1143008"/>
          </a:xfrm>
          <a:noFill/>
        </p:spPr>
        <p:txBody>
          <a:bodyPr>
            <a:noAutofit/>
          </a:bodyPr>
          <a:lstStyle/>
          <a:p>
            <a:r>
              <a:rPr lang="en-GB" sz="3600" dirty="0" smtClean="0"/>
              <a:t>The Structure of an Algebraic Specification</a:t>
            </a:r>
          </a:p>
        </p:txBody>
      </p:sp>
      <p:sp>
        <p:nvSpPr>
          <p:cNvPr id="16387" name="Rectangle 4"/>
          <p:cNvSpPr>
            <a:spLocks noChangeArrowheads="1"/>
          </p:cNvSpPr>
          <p:nvPr/>
        </p:nvSpPr>
        <p:spPr bwMode="auto">
          <a:xfrm>
            <a:off x="430213" y="2549525"/>
            <a:ext cx="606425" cy="334963"/>
          </a:xfrm>
          <a:prstGeom prst="rect">
            <a:avLst/>
          </a:prstGeom>
          <a:noFill/>
          <a:ln w="9525">
            <a:noFill/>
            <a:miter lim="800000"/>
            <a:headEnd/>
            <a:tailEnd/>
          </a:ln>
        </p:spPr>
        <p:txBody>
          <a:bodyPr wrap="none" lIns="0" tIns="0" rIns="0" bIns="0">
            <a:spAutoFit/>
          </a:bodyPr>
          <a:lstStyle/>
          <a:p>
            <a:r>
              <a:rPr lang="en-US" sz="2200" b="1">
                <a:solidFill>
                  <a:srgbClr val="000000"/>
                </a:solidFill>
                <a:latin typeface="Arial" charset="0"/>
              </a:rPr>
              <a:t>sort </a:t>
            </a:r>
            <a:endParaRPr lang="en-US" sz="2400">
              <a:latin typeface="Arial" charset="0"/>
            </a:endParaRPr>
          </a:p>
        </p:txBody>
      </p:sp>
      <p:sp>
        <p:nvSpPr>
          <p:cNvPr id="16388" name="Rectangle 5"/>
          <p:cNvSpPr>
            <a:spLocks noChangeArrowheads="1"/>
          </p:cNvSpPr>
          <p:nvPr/>
        </p:nvSpPr>
        <p:spPr bwMode="auto">
          <a:xfrm>
            <a:off x="1033463" y="2549525"/>
            <a:ext cx="1182687" cy="334963"/>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&lt; name &gt;</a:t>
            </a:r>
            <a:endParaRPr lang="en-US" sz="2400">
              <a:latin typeface="Arial" charset="0"/>
            </a:endParaRPr>
          </a:p>
        </p:txBody>
      </p:sp>
      <p:sp>
        <p:nvSpPr>
          <p:cNvPr id="16389" name="Rectangle 6"/>
          <p:cNvSpPr>
            <a:spLocks noChangeArrowheads="1"/>
          </p:cNvSpPr>
          <p:nvPr/>
        </p:nvSpPr>
        <p:spPr bwMode="auto">
          <a:xfrm>
            <a:off x="430213" y="2865438"/>
            <a:ext cx="1025525" cy="334962"/>
          </a:xfrm>
          <a:prstGeom prst="rect">
            <a:avLst/>
          </a:prstGeom>
          <a:noFill/>
          <a:ln w="9525">
            <a:noFill/>
            <a:miter lim="800000"/>
            <a:headEnd/>
            <a:tailEnd/>
          </a:ln>
        </p:spPr>
        <p:txBody>
          <a:bodyPr wrap="none" lIns="0" tIns="0" rIns="0" bIns="0">
            <a:spAutoFit/>
          </a:bodyPr>
          <a:lstStyle/>
          <a:p>
            <a:r>
              <a:rPr lang="en-US" sz="2200" b="1">
                <a:solidFill>
                  <a:srgbClr val="000000"/>
                </a:solidFill>
                <a:latin typeface="Arial" charset="0"/>
              </a:rPr>
              <a:t>imports</a:t>
            </a:r>
            <a:endParaRPr lang="en-US" sz="2400">
              <a:latin typeface="Arial" charset="0"/>
            </a:endParaRPr>
          </a:p>
        </p:txBody>
      </p:sp>
      <p:sp>
        <p:nvSpPr>
          <p:cNvPr id="16390" name="Rectangle 7"/>
          <p:cNvSpPr>
            <a:spLocks noChangeArrowheads="1"/>
          </p:cNvSpPr>
          <p:nvPr/>
        </p:nvSpPr>
        <p:spPr bwMode="auto">
          <a:xfrm>
            <a:off x="1458913" y="2865438"/>
            <a:ext cx="90963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 &lt; LIST</a:t>
            </a:r>
            <a:endParaRPr lang="en-US" sz="2400">
              <a:latin typeface="Arial" charset="0"/>
            </a:endParaRPr>
          </a:p>
        </p:txBody>
      </p:sp>
      <p:sp>
        <p:nvSpPr>
          <p:cNvPr id="16391" name="Rectangle 8"/>
          <p:cNvSpPr>
            <a:spLocks noChangeArrowheads="1"/>
          </p:cNvSpPr>
          <p:nvPr/>
        </p:nvSpPr>
        <p:spPr bwMode="auto">
          <a:xfrm>
            <a:off x="2379663" y="2865438"/>
            <a:ext cx="2017712"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 OF SPECIFICA</a:t>
            </a:r>
            <a:endParaRPr lang="en-US" sz="2400">
              <a:latin typeface="Arial" charset="0"/>
            </a:endParaRPr>
          </a:p>
        </p:txBody>
      </p:sp>
      <p:sp>
        <p:nvSpPr>
          <p:cNvPr id="16392" name="Rectangle 9"/>
          <p:cNvSpPr>
            <a:spLocks noChangeArrowheads="1"/>
          </p:cNvSpPr>
          <p:nvPr/>
        </p:nvSpPr>
        <p:spPr bwMode="auto">
          <a:xfrm>
            <a:off x="4398963" y="2865438"/>
            <a:ext cx="1979612"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TION NAMES &gt;</a:t>
            </a:r>
            <a:endParaRPr lang="en-US" sz="2400">
              <a:latin typeface="Arial" charset="0"/>
            </a:endParaRPr>
          </a:p>
        </p:txBody>
      </p:sp>
      <p:sp>
        <p:nvSpPr>
          <p:cNvPr id="16393" name="Rectangle 10"/>
          <p:cNvSpPr>
            <a:spLocks noChangeArrowheads="1"/>
          </p:cNvSpPr>
          <p:nvPr/>
        </p:nvSpPr>
        <p:spPr bwMode="auto">
          <a:xfrm>
            <a:off x="430213" y="3535363"/>
            <a:ext cx="31115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Inf</a:t>
            </a:r>
            <a:endParaRPr lang="en-US" sz="2400">
              <a:latin typeface="Arial" charset="0"/>
            </a:endParaRPr>
          </a:p>
        </p:txBody>
      </p:sp>
      <p:sp>
        <p:nvSpPr>
          <p:cNvPr id="16394" name="Rectangle 11"/>
          <p:cNvSpPr>
            <a:spLocks noChangeArrowheads="1"/>
          </p:cNvSpPr>
          <p:nvPr/>
        </p:nvSpPr>
        <p:spPr bwMode="auto">
          <a:xfrm>
            <a:off x="714375" y="3535363"/>
            <a:ext cx="249238"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or</a:t>
            </a:r>
            <a:endParaRPr lang="en-US" sz="2400">
              <a:latin typeface="Arial" charset="0"/>
            </a:endParaRPr>
          </a:p>
        </p:txBody>
      </p:sp>
      <p:sp>
        <p:nvSpPr>
          <p:cNvPr id="16395" name="Rectangle 12"/>
          <p:cNvSpPr>
            <a:spLocks noChangeArrowheads="1"/>
          </p:cNvSpPr>
          <p:nvPr/>
        </p:nvSpPr>
        <p:spPr bwMode="auto">
          <a:xfrm>
            <a:off x="962025" y="3535363"/>
            <a:ext cx="121285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mal descr</a:t>
            </a:r>
            <a:endParaRPr lang="en-US" sz="2400">
              <a:latin typeface="Arial" charset="0"/>
            </a:endParaRPr>
          </a:p>
        </p:txBody>
      </p:sp>
      <p:sp>
        <p:nvSpPr>
          <p:cNvPr id="16396" name="Rectangle 13"/>
          <p:cNvSpPr>
            <a:spLocks noChangeArrowheads="1"/>
          </p:cNvSpPr>
          <p:nvPr/>
        </p:nvSpPr>
        <p:spPr bwMode="auto">
          <a:xfrm>
            <a:off x="2201863" y="3535363"/>
            <a:ext cx="191293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iption of the sor</a:t>
            </a:r>
            <a:endParaRPr lang="en-US" sz="2400">
              <a:latin typeface="Arial" charset="0"/>
            </a:endParaRPr>
          </a:p>
        </p:txBody>
      </p:sp>
      <p:sp>
        <p:nvSpPr>
          <p:cNvPr id="16397" name="Rectangle 14"/>
          <p:cNvSpPr>
            <a:spLocks noChangeArrowheads="1"/>
          </p:cNvSpPr>
          <p:nvPr/>
        </p:nvSpPr>
        <p:spPr bwMode="auto">
          <a:xfrm>
            <a:off x="4151313" y="3535363"/>
            <a:ext cx="1617662"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t and its oper</a:t>
            </a:r>
            <a:endParaRPr lang="en-US" sz="2400">
              <a:latin typeface="Arial" charset="0"/>
            </a:endParaRPr>
          </a:p>
        </p:txBody>
      </p:sp>
      <p:sp>
        <p:nvSpPr>
          <p:cNvPr id="16398" name="Rectangle 15"/>
          <p:cNvSpPr>
            <a:spLocks noChangeArrowheads="1"/>
          </p:cNvSpPr>
          <p:nvPr/>
        </p:nvSpPr>
        <p:spPr bwMode="auto">
          <a:xfrm>
            <a:off x="5780088" y="3535363"/>
            <a:ext cx="746125"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ations</a:t>
            </a:r>
            <a:endParaRPr lang="en-US" sz="2400">
              <a:latin typeface="Arial" charset="0"/>
            </a:endParaRPr>
          </a:p>
        </p:txBody>
      </p:sp>
      <p:sp>
        <p:nvSpPr>
          <p:cNvPr id="16399" name="Rectangle 16"/>
          <p:cNvSpPr>
            <a:spLocks noChangeArrowheads="1"/>
          </p:cNvSpPr>
          <p:nvPr/>
        </p:nvSpPr>
        <p:spPr bwMode="auto">
          <a:xfrm>
            <a:off x="430213" y="4133850"/>
            <a:ext cx="622300" cy="334963"/>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Oper</a:t>
            </a:r>
            <a:endParaRPr lang="en-US" sz="2400">
              <a:latin typeface="Arial" charset="0"/>
            </a:endParaRPr>
          </a:p>
        </p:txBody>
      </p:sp>
      <p:sp>
        <p:nvSpPr>
          <p:cNvPr id="16400" name="Rectangle 17"/>
          <p:cNvSpPr>
            <a:spLocks noChangeArrowheads="1"/>
          </p:cNvSpPr>
          <p:nvPr/>
        </p:nvSpPr>
        <p:spPr bwMode="auto">
          <a:xfrm>
            <a:off x="1033463" y="4133850"/>
            <a:ext cx="6796087" cy="334963"/>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ation signatures setting out the names and the types of</a:t>
            </a:r>
            <a:endParaRPr lang="en-US" sz="2400">
              <a:latin typeface="Arial" charset="0"/>
            </a:endParaRPr>
          </a:p>
        </p:txBody>
      </p:sp>
      <p:sp>
        <p:nvSpPr>
          <p:cNvPr id="16401" name="Rectangle 18"/>
          <p:cNvSpPr>
            <a:spLocks noChangeArrowheads="1"/>
          </p:cNvSpPr>
          <p:nvPr/>
        </p:nvSpPr>
        <p:spPr bwMode="auto">
          <a:xfrm>
            <a:off x="430213" y="4449763"/>
            <a:ext cx="667385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the parameters to the operations defined over the sort</a:t>
            </a:r>
            <a:endParaRPr lang="en-US" sz="2400">
              <a:latin typeface="Arial" charset="0"/>
            </a:endParaRPr>
          </a:p>
        </p:txBody>
      </p:sp>
      <p:sp>
        <p:nvSpPr>
          <p:cNvPr id="16402" name="Rectangle 19"/>
          <p:cNvSpPr>
            <a:spLocks noChangeArrowheads="1"/>
          </p:cNvSpPr>
          <p:nvPr/>
        </p:nvSpPr>
        <p:spPr bwMode="auto">
          <a:xfrm>
            <a:off x="430213" y="5084763"/>
            <a:ext cx="3078162"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Axioms defining the oper</a:t>
            </a:r>
            <a:endParaRPr lang="en-US" sz="2400">
              <a:latin typeface="Arial" charset="0"/>
            </a:endParaRPr>
          </a:p>
        </p:txBody>
      </p:sp>
      <p:sp>
        <p:nvSpPr>
          <p:cNvPr id="16403" name="Rectangle 20"/>
          <p:cNvSpPr>
            <a:spLocks noChangeArrowheads="1"/>
          </p:cNvSpPr>
          <p:nvPr/>
        </p:nvSpPr>
        <p:spPr bwMode="auto">
          <a:xfrm>
            <a:off x="3513138" y="5084763"/>
            <a:ext cx="97948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ations o</a:t>
            </a:r>
            <a:endParaRPr lang="en-US" sz="2400">
              <a:latin typeface="Arial" charset="0"/>
            </a:endParaRPr>
          </a:p>
        </p:txBody>
      </p:sp>
      <p:sp>
        <p:nvSpPr>
          <p:cNvPr id="16404" name="Rectangle 21"/>
          <p:cNvSpPr>
            <a:spLocks noChangeArrowheads="1"/>
          </p:cNvSpPr>
          <p:nvPr/>
        </p:nvSpPr>
        <p:spPr bwMode="auto">
          <a:xfrm>
            <a:off x="4505325" y="5084763"/>
            <a:ext cx="13970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v</a:t>
            </a:r>
            <a:endParaRPr lang="en-US" sz="2400">
              <a:latin typeface="Arial" charset="0"/>
            </a:endParaRPr>
          </a:p>
        </p:txBody>
      </p:sp>
      <p:sp>
        <p:nvSpPr>
          <p:cNvPr id="16405" name="Rectangle 22"/>
          <p:cNvSpPr>
            <a:spLocks noChangeArrowheads="1"/>
          </p:cNvSpPr>
          <p:nvPr/>
        </p:nvSpPr>
        <p:spPr bwMode="auto">
          <a:xfrm>
            <a:off x="4646613" y="5084763"/>
            <a:ext cx="118268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er the sor</a:t>
            </a:r>
            <a:endParaRPr lang="en-US" sz="2400">
              <a:latin typeface="Arial" charset="0"/>
            </a:endParaRPr>
          </a:p>
        </p:txBody>
      </p:sp>
      <p:sp>
        <p:nvSpPr>
          <p:cNvPr id="16406" name="Rectangle 23"/>
          <p:cNvSpPr>
            <a:spLocks noChangeArrowheads="1"/>
          </p:cNvSpPr>
          <p:nvPr/>
        </p:nvSpPr>
        <p:spPr bwMode="auto">
          <a:xfrm>
            <a:off x="5851525" y="5084763"/>
            <a:ext cx="77788"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t</a:t>
            </a:r>
            <a:endParaRPr lang="en-US" sz="2400">
              <a:latin typeface="Arial" charset="0"/>
            </a:endParaRPr>
          </a:p>
        </p:txBody>
      </p:sp>
      <p:sp>
        <p:nvSpPr>
          <p:cNvPr id="16407" name="Line 24"/>
          <p:cNvSpPr>
            <a:spLocks noChangeShapeType="1"/>
          </p:cNvSpPr>
          <p:nvPr/>
        </p:nvSpPr>
        <p:spPr bwMode="auto">
          <a:xfrm>
            <a:off x="76200" y="5013325"/>
            <a:ext cx="8220075" cy="1588"/>
          </a:xfrm>
          <a:prstGeom prst="line">
            <a:avLst/>
          </a:prstGeom>
          <a:noFill/>
          <a:ln w="34925">
            <a:solidFill>
              <a:srgbClr val="000000"/>
            </a:solidFill>
            <a:round/>
            <a:headEnd/>
            <a:tailEnd/>
          </a:ln>
        </p:spPr>
        <p:txBody>
          <a:bodyPr/>
          <a:lstStyle/>
          <a:p>
            <a:endParaRPr lang="en-GB"/>
          </a:p>
        </p:txBody>
      </p:sp>
      <p:sp>
        <p:nvSpPr>
          <p:cNvPr id="16408" name="Line 25"/>
          <p:cNvSpPr>
            <a:spLocks noChangeShapeType="1"/>
          </p:cNvSpPr>
          <p:nvPr/>
        </p:nvSpPr>
        <p:spPr bwMode="auto">
          <a:xfrm>
            <a:off x="76200" y="3992563"/>
            <a:ext cx="8220075" cy="1587"/>
          </a:xfrm>
          <a:prstGeom prst="line">
            <a:avLst/>
          </a:prstGeom>
          <a:noFill/>
          <a:ln w="34925">
            <a:solidFill>
              <a:srgbClr val="000000"/>
            </a:solidFill>
            <a:round/>
            <a:headEnd/>
            <a:tailEnd/>
          </a:ln>
        </p:spPr>
        <p:txBody>
          <a:bodyPr/>
          <a:lstStyle/>
          <a:p>
            <a:endParaRPr lang="en-GB"/>
          </a:p>
        </p:txBody>
      </p:sp>
      <p:sp>
        <p:nvSpPr>
          <p:cNvPr id="16409" name="Line 26"/>
          <p:cNvSpPr>
            <a:spLocks noChangeShapeType="1"/>
          </p:cNvSpPr>
          <p:nvPr/>
        </p:nvSpPr>
        <p:spPr bwMode="auto">
          <a:xfrm>
            <a:off x="76200" y="3429000"/>
            <a:ext cx="8220075" cy="1588"/>
          </a:xfrm>
          <a:prstGeom prst="line">
            <a:avLst/>
          </a:prstGeom>
          <a:noFill/>
          <a:ln w="34925">
            <a:solidFill>
              <a:srgbClr val="000000"/>
            </a:solidFill>
            <a:round/>
            <a:headEnd/>
            <a:tailEnd/>
          </a:ln>
        </p:spPr>
        <p:txBody>
          <a:bodyPr/>
          <a:lstStyle/>
          <a:p>
            <a:endParaRPr lang="en-GB"/>
          </a:p>
        </p:txBody>
      </p:sp>
      <p:sp>
        <p:nvSpPr>
          <p:cNvPr id="16410" name="Rectangle 27"/>
          <p:cNvSpPr>
            <a:spLocks noChangeArrowheads="1"/>
          </p:cNvSpPr>
          <p:nvPr/>
        </p:nvSpPr>
        <p:spPr bwMode="auto">
          <a:xfrm>
            <a:off x="573088" y="2055813"/>
            <a:ext cx="171450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&lt; SPECIFICA</a:t>
            </a:r>
            <a:endParaRPr lang="en-US" sz="2400">
              <a:latin typeface="Arial" charset="0"/>
            </a:endParaRPr>
          </a:p>
        </p:txBody>
      </p:sp>
      <p:sp>
        <p:nvSpPr>
          <p:cNvPr id="16411" name="Rectangle 28"/>
          <p:cNvSpPr>
            <a:spLocks noChangeArrowheads="1"/>
          </p:cNvSpPr>
          <p:nvPr/>
        </p:nvSpPr>
        <p:spPr bwMode="auto">
          <a:xfrm>
            <a:off x="2273300" y="2055813"/>
            <a:ext cx="274320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TION NAME &gt; (Gener</a:t>
            </a:r>
            <a:endParaRPr lang="en-US" sz="2400">
              <a:latin typeface="Arial" charset="0"/>
            </a:endParaRPr>
          </a:p>
        </p:txBody>
      </p:sp>
      <p:sp>
        <p:nvSpPr>
          <p:cNvPr id="16412" name="Rectangle 29"/>
          <p:cNvSpPr>
            <a:spLocks noChangeArrowheads="1"/>
          </p:cNvSpPr>
          <p:nvPr/>
        </p:nvSpPr>
        <p:spPr bwMode="auto">
          <a:xfrm>
            <a:off x="5072063" y="2055813"/>
            <a:ext cx="46513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ic P</a:t>
            </a:r>
            <a:endParaRPr lang="en-US" sz="2400">
              <a:latin typeface="Arial" charset="0"/>
            </a:endParaRPr>
          </a:p>
        </p:txBody>
      </p:sp>
      <p:sp>
        <p:nvSpPr>
          <p:cNvPr id="16413" name="Rectangle 30"/>
          <p:cNvSpPr>
            <a:spLocks noChangeArrowheads="1"/>
          </p:cNvSpPr>
          <p:nvPr/>
        </p:nvSpPr>
        <p:spPr bwMode="auto">
          <a:xfrm>
            <a:off x="5532438" y="2055813"/>
            <a:ext cx="24923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ar</a:t>
            </a:r>
            <a:endParaRPr lang="en-US" sz="2400">
              <a:latin typeface="Arial" charset="0"/>
            </a:endParaRPr>
          </a:p>
        </p:txBody>
      </p:sp>
      <p:sp>
        <p:nvSpPr>
          <p:cNvPr id="16414" name="Rectangle 31"/>
          <p:cNvSpPr>
            <a:spLocks noChangeArrowheads="1"/>
          </p:cNvSpPr>
          <p:nvPr/>
        </p:nvSpPr>
        <p:spPr bwMode="auto">
          <a:xfrm>
            <a:off x="5780088" y="2055813"/>
            <a:ext cx="96520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ameter)</a:t>
            </a:r>
            <a:endParaRPr lang="en-US" sz="2400">
              <a:latin typeface="Arial" charset="0"/>
            </a:endParaRPr>
          </a:p>
        </p:txBody>
      </p:sp>
      <p:sp>
        <p:nvSpPr>
          <p:cNvPr id="16415" name="Freeform 32"/>
          <p:cNvSpPr>
            <a:spLocks/>
          </p:cNvSpPr>
          <p:nvPr/>
        </p:nvSpPr>
        <p:spPr bwMode="auto">
          <a:xfrm>
            <a:off x="76200" y="2232025"/>
            <a:ext cx="8220075" cy="3379788"/>
          </a:xfrm>
          <a:custGeom>
            <a:avLst/>
            <a:gdLst>
              <a:gd name="T0" fmla="*/ 4307 w 5178"/>
              <a:gd name="T1" fmla="*/ 0 h 2129"/>
              <a:gd name="T2" fmla="*/ 4932 w 5178"/>
              <a:gd name="T3" fmla="*/ 0 h 2129"/>
              <a:gd name="T4" fmla="*/ 5111 w 5178"/>
              <a:gd name="T5" fmla="*/ 88 h 2129"/>
              <a:gd name="T6" fmla="*/ 5155 w 5178"/>
              <a:gd name="T7" fmla="*/ 155 h 2129"/>
              <a:gd name="T8" fmla="*/ 5178 w 5178"/>
              <a:gd name="T9" fmla="*/ 266 h 2129"/>
              <a:gd name="T10" fmla="*/ 5178 w 5178"/>
              <a:gd name="T11" fmla="*/ 1863 h 2129"/>
              <a:gd name="T12" fmla="*/ 5155 w 5178"/>
              <a:gd name="T13" fmla="*/ 1974 h 2129"/>
              <a:gd name="T14" fmla="*/ 5111 w 5178"/>
              <a:gd name="T15" fmla="*/ 2040 h 2129"/>
              <a:gd name="T16" fmla="*/ 4932 w 5178"/>
              <a:gd name="T17" fmla="*/ 2129 h 2129"/>
              <a:gd name="T18" fmla="*/ 246 w 5178"/>
              <a:gd name="T19" fmla="*/ 2129 h 2129"/>
              <a:gd name="T20" fmla="*/ 67 w 5178"/>
              <a:gd name="T21" fmla="*/ 2040 h 2129"/>
              <a:gd name="T22" fmla="*/ 23 w 5178"/>
              <a:gd name="T23" fmla="*/ 1974 h 2129"/>
              <a:gd name="T24" fmla="*/ 0 w 5178"/>
              <a:gd name="T25" fmla="*/ 1863 h 2129"/>
              <a:gd name="T26" fmla="*/ 0 w 5178"/>
              <a:gd name="T27" fmla="*/ 266 h 2129"/>
              <a:gd name="T28" fmla="*/ 23 w 5178"/>
              <a:gd name="T29" fmla="*/ 155 h 2129"/>
              <a:gd name="T30" fmla="*/ 67 w 5178"/>
              <a:gd name="T31" fmla="*/ 88 h 2129"/>
              <a:gd name="T32" fmla="*/ 246 w 5178"/>
              <a:gd name="T33" fmla="*/ 0 h 2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78"/>
              <a:gd name="T52" fmla="*/ 0 h 2129"/>
              <a:gd name="T53" fmla="*/ 5178 w 5178"/>
              <a:gd name="T54" fmla="*/ 2129 h 2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78" h="2129">
                <a:moveTo>
                  <a:pt x="4307" y="0"/>
                </a:moveTo>
                <a:lnTo>
                  <a:pt x="4932" y="0"/>
                </a:lnTo>
                <a:lnTo>
                  <a:pt x="5111" y="88"/>
                </a:lnTo>
                <a:lnTo>
                  <a:pt x="5155" y="155"/>
                </a:lnTo>
                <a:lnTo>
                  <a:pt x="5178" y="266"/>
                </a:lnTo>
                <a:lnTo>
                  <a:pt x="5178" y="1863"/>
                </a:lnTo>
                <a:lnTo>
                  <a:pt x="5155" y="1974"/>
                </a:lnTo>
                <a:lnTo>
                  <a:pt x="5111" y="2040"/>
                </a:lnTo>
                <a:lnTo>
                  <a:pt x="4932" y="2129"/>
                </a:lnTo>
                <a:lnTo>
                  <a:pt x="246" y="2129"/>
                </a:lnTo>
                <a:lnTo>
                  <a:pt x="67" y="2040"/>
                </a:lnTo>
                <a:lnTo>
                  <a:pt x="23" y="1974"/>
                </a:lnTo>
                <a:lnTo>
                  <a:pt x="0" y="1863"/>
                </a:lnTo>
                <a:lnTo>
                  <a:pt x="0" y="266"/>
                </a:lnTo>
                <a:lnTo>
                  <a:pt x="23" y="155"/>
                </a:lnTo>
                <a:lnTo>
                  <a:pt x="67" y="88"/>
                </a:lnTo>
                <a:lnTo>
                  <a:pt x="246" y="0"/>
                </a:lnTo>
              </a:path>
            </a:pathLst>
          </a:custGeom>
          <a:noFill/>
          <a:ln w="34925">
            <a:solidFill>
              <a:srgbClr val="000000"/>
            </a:solidFill>
            <a:round/>
            <a:headEnd/>
            <a:tailEnd/>
          </a:ln>
        </p:spPr>
        <p:txBody>
          <a:bodyPr/>
          <a:lstStyle/>
          <a:p>
            <a:endParaRPr lang="en-US"/>
          </a:p>
        </p:txBody>
      </p:sp>
      <p:sp>
        <p:nvSpPr>
          <p:cNvPr id="71713" name="Oval 33"/>
          <p:cNvSpPr>
            <a:spLocks noChangeArrowheads="1"/>
          </p:cNvSpPr>
          <p:nvPr/>
        </p:nvSpPr>
        <p:spPr bwMode="auto">
          <a:xfrm>
            <a:off x="6858000" y="2590800"/>
            <a:ext cx="1752600" cy="685800"/>
          </a:xfrm>
          <a:prstGeom prst="ellipse">
            <a:avLst/>
          </a:prstGeom>
          <a:solidFill>
            <a:srgbClr val="CC99FF"/>
          </a:solidFill>
          <a:ln w="12700">
            <a:solidFill>
              <a:schemeClr val="tx1"/>
            </a:solidFill>
            <a:round/>
            <a:headEnd/>
            <a:tailEnd/>
          </a:ln>
        </p:spPr>
        <p:txBody>
          <a:bodyPr wrap="none" anchor="ctr"/>
          <a:lstStyle/>
          <a:p>
            <a:pPr algn="ctr"/>
            <a:r>
              <a:rPr lang="en-GB" sz="2400"/>
              <a:t>introduction</a:t>
            </a:r>
          </a:p>
        </p:txBody>
      </p:sp>
      <p:sp>
        <p:nvSpPr>
          <p:cNvPr id="71714" name="Oval 34"/>
          <p:cNvSpPr>
            <a:spLocks noChangeArrowheads="1"/>
          </p:cNvSpPr>
          <p:nvPr/>
        </p:nvSpPr>
        <p:spPr bwMode="auto">
          <a:xfrm>
            <a:off x="7315200" y="3429000"/>
            <a:ext cx="1752600" cy="609600"/>
          </a:xfrm>
          <a:prstGeom prst="ellipse">
            <a:avLst/>
          </a:prstGeom>
          <a:solidFill>
            <a:srgbClr val="C0C0C0"/>
          </a:solidFill>
          <a:ln w="12700">
            <a:solidFill>
              <a:schemeClr val="tx1"/>
            </a:solidFill>
            <a:round/>
            <a:headEnd/>
            <a:tailEnd/>
          </a:ln>
        </p:spPr>
        <p:txBody>
          <a:bodyPr wrap="none" anchor="ctr"/>
          <a:lstStyle/>
          <a:p>
            <a:pPr algn="ctr"/>
            <a:r>
              <a:rPr lang="en-GB" sz="2400">
                <a:latin typeface="Arial" charset="0"/>
              </a:rPr>
              <a:t>description</a:t>
            </a:r>
          </a:p>
        </p:txBody>
      </p:sp>
      <p:sp>
        <p:nvSpPr>
          <p:cNvPr id="71715" name="Oval 35"/>
          <p:cNvSpPr>
            <a:spLocks noChangeArrowheads="1"/>
          </p:cNvSpPr>
          <p:nvPr/>
        </p:nvSpPr>
        <p:spPr bwMode="auto">
          <a:xfrm>
            <a:off x="7315200" y="4419600"/>
            <a:ext cx="1752600" cy="685800"/>
          </a:xfrm>
          <a:prstGeom prst="ellipse">
            <a:avLst/>
          </a:prstGeom>
          <a:solidFill>
            <a:srgbClr val="CCFFCC"/>
          </a:solidFill>
          <a:ln w="12700">
            <a:solidFill>
              <a:schemeClr val="tx1"/>
            </a:solidFill>
            <a:round/>
            <a:headEnd/>
            <a:tailEnd/>
          </a:ln>
        </p:spPr>
        <p:txBody>
          <a:bodyPr wrap="none" anchor="ctr"/>
          <a:lstStyle/>
          <a:p>
            <a:pPr algn="ctr"/>
            <a:r>
              <a:rPr lang="en-GB" sz="2400">
                <a:latin typeface="Arial" charset="0"/>
              </a:rPr>
              <a:t>signature</a:t>
            </a:r>
          </a:p>
        </p:txBody>
      </p:sp>
      <p:sp>
        <p:nvSpPr>
          <p:cNvPr id="71716" name="Oval 36"/>
          <p:cNvSpPr>
            <a:spLocks noChangeArrowheads="1"/>
          </p:cNvSpPr>
          <p:nvPr/>
        </p:nvSpPr>
        <p:spPr bwMode="auto">
          <a:xfrm>
            <a:off x="6934200" y="5181600"/>
            <a:ext cx="1752600" cy="685800"/>
          </a:xfrm>
          <a:prstGeom prst="ellipse">
            <a:avLst/>
          </a:prstGeom>
          <a:solidFill>
            <a:srgbClr val="FFFF99"/>
          </a:solidFill>
          <a:ln w="12700">
            <a:solidFill>
              <a:schemeClr val="tx1"/>
            </a:solidFill>
            <a:round/>
            <a:headEnd/>
            <a:tailEnd/>
          </a:ln>
        </p:spPr>
        <p:txBody>
          <a:bodyPr wrap="none" anchor="ctr"/>
          <a:lstStyle/>
          <a:p>
            <a:pPr algn="ctr"/>
            <a:r>
              <a:rPr lang="en-GB" sz="2800">
                <a:latin typeface="Arial" charset="0"/>
              </a:rPr>
              <a:t>axioms</a:t>
            </a:r>
          </a:p>
        </p:txBody>
      </p:sp>
      <p:sp>
        <p:nvSpPr>
          <p:cNvPr id="36" name="Slide Number Placeholder 35"/>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37" name="Footer Placeholder 36"/>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71713"/>
                                        </p:tgtEl>
                                        <p:attrNameLst>
                                          <p:attrName>style.visibility</p:attrName>
                                        </p:attrNameLst>
                                      </p:cBhvr>
                                      <p:to>
                                        <p:strVal val="visible"/>
                                      </p:to>
                                    </p:set>
                                    <p:anim calcmode="lin" valueType="num">
                                      <p:cBhvr additive="base">
                                        <p:cTn id="7" dur="500" fill="hold"/>
                                        <p:tgtEl>
                                          <p:spTgt spid="71713"/>
                                        </p:tgtEl>
                                        <p:attrNameLst>
                                          <p:attrName>ppt_x</p:attrName>
                                        </p:attrNameLst>
                                      </p:cBhvr>
                                      <p:tavLst>
                                        <p:tav tm="0">
                                          <p:val>
                                            <p:strVal val="1+#ppt_w/2"/>
                                          </p:val>
                                        </p:tav>
                                        <p:tav tm="100000">
                                          <p:val>
                                            <p:strVal val="#ppt_x"/>
                                          </p:val>
                                        </p:tav>
                                      </p:tavLst>
                                    </p:anim>
                                    <p:anim calcmode="lin" valueType="num">
                                      <p:cBhvr additive="base">
                                        <p:cTn id="8" dur="500" fill="hold"/>
                                        <p:tgtEl>
                                          <p:spTgt spid="717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71714"/>
                                        </p:tgtEl>
                                        <p:attrNameLst>
                                          <p:attrName>style.visibility</p:attrName>
                                        </p:attrNameLst>
                                      </p:cBhvr>
                                      <p:to>
                                        <p:strVal val="visible"/>
                                      </p:to>
                                    </p:set>
                                    <p:anim calcmode="lin" valueType="num">
                                      <p:cBhvr additive="base">
                                        <p:cTn id="13" dur="500" fill="hold"/>
                                        <p:tgtEl>
                                          <p:spTgt spid="71714"/>
                                        </p:tgtEl>
                                        <p:attrNameLst>
                                          <p:attrName>ppt_x</p:attrName>
                                        </p:attrNameLst>
                                      </p:cBhvr>
                                      <p:tavLst>
                                        <p:tav tm="0">
                                          <p:val>
                                            <p:strVal val="1+#ppt_w/2"/>
                                          </p:val>
                                        </p:tav>
                                        <p:tav tm="100000">
                                          <p:val>
                                            <p:strVal val="#ppt_x"/>
                                          </p:val>
                                        </p:tav>
                                      </p:tavLst>
                                    </p:anim>
                                    <p:anim calcmode="lin" valueType="num">
                                      <p:cBhvr additive="base">
                                        <p:cTn id="14" dur="500" fill="hold"/>
                                        <p:tgtEl>
                                          <p:spTgt spid="717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71715"/>
                                        </p:tgtEl>
                                        <p:attrNameLst>
                                          <p:attrName>style.visibility</p:attrName>
                                        </p:attrNameLst>
                                      </p:cBhvr>
                                      <p:to>
                                        <p:strVal val="visible"/>
                                      </p:to>
                                    </p:set>
                                    <p:anim calcmode="lin" valueType="num">
                                      <p:cBhvr additive="base">
                                        <p:cTn id="19" dur="500" fill="hold"/>
                                        <p:tgtEl>
                                          <p:spTgt spid="71715"/>
                                        </p:tgtEl>
                                        <p:attrNameLst>
                                          <p:attrName>ppt_x</p:attrName>
                                        </p:attrNameLst>
                                      </p:cBhvr>
                                      <p:tavLst>
                                        <p:tav tm="0">
                                          <p:val>
                                            <p:strVal val="1+#ppt_w/2"/>
                                          </p:val>
                                        </p:tav>
                                        <p:tav tm="100000">
                                          <p:val>
                                            <p:strVal val="#ppt_x"/>
                                          </p:val>
                                        </p:tav>
                                      </p:tavLst>
                                    </p:anim>
                                    <p:anim calcmode="lin" valueType="num">
                                      <p:cBhvr additive="base">
                                        <p:cTn id="20" dur="500" fill="hold"/>
                                        <p:tgtEl>
                                          <p:spTgt spid="717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71716"/>
                                        </p:tgtEl>
                                        <p:attrNameLst>
                                          <p:attrName>style.visibility</p:attrName>
                                        </p:attrNameLst>
                                      </p:cBhvr>
                                      <p:to>
                                        <p:strVal val="visible"/>
                                      </p:to>
                                    </p:set>
                                    <p:anim calcmode="lin" valueType="num">
                                      <p:cBhvr additive="base">
                                        <p:cTn id="25" dur="500" fill="hold"/>
                                        <p:tgtEl>
                                          <p:spTgt spid="71716"/>
                                        </p:tgtEl>
                                        <p:attrNameLst>
                                          <p:attrName>ppt_x</p:attrName>
                                        </p:attrNameLst>
                                      </p:cBhvr>
                                      <p:tavLst>
                                        <p:tav tm="0">
                                          <p:val>
                                            <p:strVal val="1+#ppt_w/2"/>
                                          </p:val>
                                        </p:tav>
                                        <p:tav tm="100000">
                                          <p:val>
                                            <p:strVal val="#ppt_x"/>
                                          </p:val>
                                        </p:tav>
                                      </p:tavLst>
                                    </p:anim>
                                    <p:anim calcmode="lin" valueType="num">
                                      <p:cBhvr additive="base">
                                        <p:cTn id="26" dur="500" fill="hold"/>
                                        <p:tgtEl>
                                          <p:spTgt spid="71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3" grpId="0" animBg="1" autoUpdateAnimBg="0"/>
      <p:bldP spid="71714" grpId="0" animBg="1" autoUpdateAnimBg="0"/>
      <p:bldP spid="71715" grpId="0" animBg="1" autoUpdateAnimBg="0"/>
      <p:bldP spid="7171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Structure of an Algebraic Specification</a:t>
            </a:r>
            <a:endParaRPr lang="en-GB" dirty="0"/>
          </a:p>
        </p:txBody>
      </p:sp>
      <p:sp>
        <p:nvSpPr>
          <p:cNvPr id="3" name="Content Placeholder 2"/>
          <p:cNvSpPr>
            <a:spLocks noGrp="1"/>
          </p:cNvSpPr>
          <p:nvPr>
            <p:ph idx="1"/>
          </p:nvPr>
        </p:nvSpPr>
        <p:spPr/>
        <p:txBody>
          <a:bodyPr/>
          <a:lstStyle/>
          <a:p>
            <a:r>
              <a:rPr lang="en-GB" b="1" dirty="0" smtClean="0"/>
              <a:t>Introduction</a:t>
            </a:r>
            <a:r>
              <a:rPr lang="en-GB" dirty="0" smtClean="0"/>
              <a:t> – Declares the sort (the type name) of the entity being specified, i.e., a set of objects with common characteristics. It also imports other specifications to use.</a:t>
            </a:r>
          </a:p>
          <a:p>
            <a:r>
              <a:rPr lang="en-GB" b="1" dirty="0" smtClean="0"/>
              <a:t>Description</a:t>
            </a:r>
            <a:r>
              <a:rPr lang="en-GB" dirty="0" smtClean="0"/>
              <a:t> – An informal description of the operations to aid understanding.</a:t>
            </a:r>
          </a:p>
          <a:p>
            <a:r>
              <a:rPr lang="en-GB" b="1" dirty="0" smtClean="0"/>
              <a:t>Signature </a:t>
            </a:r>
            <a:r>
              <a:rPr lang="en-GB" dirty="0" smtClean="0"/>
              <a:t>– Defines the syntax of the interface to the abstract data type (object), including their names, parameter list and return types.</a:t>
            </a:r>
          </a:p>
          <a:p>
            <a:r>
              <a:rPr lang="en-GB" b="1" dirty="0" smtClean="0"/>
              <a:t>Axioms</a:t>
            </a:r>
            <a:r>
              <a:rPr lang="en-GB" dirty="0" smtClean="0"/>
              <a:t> – Defines the semantics of the operations by defining axioms characterising the behaviour.</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18</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28596" y="428604"/>
            <a:ext cx="8247063" cy="1108075"/>
          </a:xfrm>
          <a:noFill/>
          <a:ln/>
        </p:spPr>
        <p:txBody>
          <a:bodyPr lIns="90840" tIns="44623" rIns="90840" bIns="44623" anchor="b"/>
          <a:lstStyle/>
          <a:p>
            <a:r>
              <a:rPr lang="en-GB" dirty="0"/>
              <a:t>Systematic </a:t>
            </a:r>
            <a:r>
              <a:rPr lang="en-GB" dirty="0" smtClean="0"/>
              <a:t>Algebraic Specification</a:t>
            </a:r>
            <a:endParaRPr lang="en-GB" dirty="0"/>
          </a:p>
        </p:txBody>
      </p:sp>
      <p:sp>
        <p:nvSpPr>
          <p:cNvPr id="73731" name="Rectangle 3"/>
          <p:cNvSpPr>
            <a:spLocks noGrp="1" noChangeArrowheads="1"/>
          </p:cNvSpPr>
          <p:nvPr>
            <p:ph type="body" idx="1"/>
          </p:nvPr>
        </p:nvSpPr>
        <p:spPr>
          <a:xfrm>
            <a:off x="500034" y="1785926"/>
            <a:ext cx="8229600" cy="4389120"/>
          </a:xfrm>
          <a:noFill/>
          <a:ln/>
        </p:spPr>
        <p:txBody>
          <a:bodyPr lIns="90840" tIns="44623" rIns="90840" bIns="44623">
            <a:normAutofit/>
          </a:bodyPr>
          <a:lstStyle/>
          <a:p>
            <a:r>
              <a:rPr lang="en-GB" sz="2800" b="1" dirty="0">
                <a:solidFill>
                  <a:schemeClr val="accent3"/>
                </a:solidFill>
              </a:rPr>
              <a:t>Algebraic specifications </a:t>
            </a:r>
            <a:r>
              <a:rPr lang="en-GB" sz="2800" dirty="0"/>
              <a:t>of a system may be developed in a systematic </a:t>
            </a:r>
            <a:r>
              <a:rPr lang="en-GB" sz="2800" dirty="0" smtClean="0"/>
              <a:t>way:</a:t>
            </a:r>
            <a:endParaRPr lang="en-GB" sz="2800" dirty="0"/>
          </a:p>
          <a:p>
            <a:pPr lvl="1"/>
            <a:r>
              <a:rPr lang="en-GB" sz="2800" dirty="0"/>
              <a:t>Specification structuring;  </a:t>
            </a:r>
          </a:p>
          <a:p>
            <a:pPr lvl="1"/>
            <a:r>
              <a:rPr lang="en-GB" sz="2800" dirty="0"/>
              <a:t>Specification naming;</a:t>
            </a:r>
          </a:p>
          <a:p>
            <a:pPr lvl="1"/>
            <a:r>
              <a:rPr lang="en-GB" sz="2800" dirty="0"/>
              <a:t>Operation selection; </a:t>
            </a:r>
          </a:p>
          <a:p>
            <a:pPr lvl="1"/>
            <a:r>
              <a:rPr lang="en-GB" sz="2800" dirty="0"/>
              <a:t>Informal operation specification;</a:t>
            </a:r>
          </a:p>
          <a:p>
            <a:pPr lvl="1"/>
            <a:r>
              <a:rPr lang="en-GB" sz="2800" dirty="0"/>
              <a:t>Syntax definition;</a:t>
            </a:r>
          </a:p>
          <a:p>
            <a:pPr lvl="1"/>
            <a:r>
              <a:rPr lang="en-GB" sz="2800" dirty="0"/>
              <a:t>Axiom definition.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85720" y="263525"/>
            <a:ext cx="8705880" cy="1450963"/>
          </a:xfrm>
          <a:noFill/>
        </p:spPr>
        <p:txBody>
          <a:bodyPr/>
          <a:lstStyle/>
          <a:p>
            <a:r>
              <a:rPr lang="en-GB" sz="3200" dirty="0" smtClean="0">
                <a:solidFill>
                  <a:schemeClr val="accent1"/>
                </a:solidFill>
              </a:rPr>
              <a:t>Formal Specification</a:t>
            </a:r>
            <a:r>
              <a:rPr lang="en-GB" sz="3200" dirty="0" smtClean="0"/>
              <a:t> - Techniques for the Unambiguous Specification of Software</a:t>
            </a:r>
          </a:p>
        </p:txBody>
      </p:sp>
      <p:sp>
        <p:nvSpPr>
          <p:cNvPr id="4099" name="Rectangle 5"/>
          <p:cNvSpPr>
            <a:spLocks noGrp="1" noChangeArrowheads="1"/>
          </p:cNvSpPr>
          <p:nvPr>
            <p:ph idx="1"/>
          </p:nvPr>
        </p:nvSpPr>
        <p:spPr>
          <a:xfrm>
            <a:off x="304800" y="1600200"/>
            <a:ext cx="8413750" cy="4724400"/>
          </a:xfrm>
          <a:noFill/>
        </p:spPr>
        <p:txBody>
          <a:bodyPr/>
          <a:lstStyle/>
          <a:p>
            <a:pPr>
              <a:buFont typeface="Zapf Dingbats" charset="2"/>
              <a:buNone/>
            </a:pPr>
            <a:endParaRPr lang="en-GB" dirty="0" smtClean="0"/>
          </a:p>
          <a:p>
            <a:pPr>
              <a:buFont typeface="Zapf Dingbats" charset="2"/>
              <a:buNone/>
            </a:pPr>
            <a:r>
              <a:rPr lang="en-GB" sz="3200" b="1" u="sng" dirty="0" smtClean="0"/>
              <a:t>Objectives:</a:t>
            </a:r>
          </a:p>
          <a:p>
            <a:pPr>
              <a:buFont typeface="Zapf Dingbats" charset="2"/>
              <a:buNone/>
            </a:pPr>
            <a:endParaRPr lang="en-GB" sz="1800" b="1" u="sng" dirty="0" smtClean="0"/>
          </a:p>
          <a:p>
            <a:r>
              <a:rPr lang="en-GB" b="1" dirty="0" smtClean="0"/>
              <a:t>To explain</a:t>
            </a:r>
            <a:r>
              <a:rPr lang="en-GB" dirty="0" smtClean="0"/>
              <a:t> why formal specification techniques help discover problems in system requirements</a:t>
            </a:r>
          </a:p>
          <a:p>
            <a:r>
              <a:rPr lang="en-GB" b="1" dirty="0" smtClean="0"/>
              <a:t>To describe the use of: </a:t>
            </a:r>
          </a:p>
          <a:p>
            <a:pPr lvl="1"/>
            <a:r>
              <a:rPr lang="en-GB" dirty="0" smtClean="0">
                <a:solidFill>
                  <a:schemeClr val="accent3"/>
                </a:solidFill>
              </a:rPr>
              <a:t>algebraic techniques </a:t>
            </a:r>
            <a:r>
              <a:rPr lang="en-GB" dirty="0" smtClean="0"/>
              <a:t>(for interface specification) and </a:t>
            </a:r>
          </a:p>
          <a:p>
            <a:pPr lvl="1"/>
            <a:r>
              <a:rPr lang="en-GB" dirty="0" smtClean="0">
                <a:solidFill>
                  <a:schemeClr val="accent3"/>
                </a:solidFill>
              </a:rPr>
              <a:t>model-based techniques </a:t>
            </a:r>
            <a:r>
              <a:rPr lang="en-GB" dirty="0" smtClean="0"/>
              <a:t>(for behavioural specification)</a:t>
            </a:r>
          </a:p>
          <a:p>
            <a:r>
              <a:rPr lang="en-GB" b="1" dirty="0" smtClean="0"/>
              <a:t>To introduce </a:t>
            </a:r>
            <a:r>
              <a:rPr lang="en-GB" dirty="0" smtClean="0">
                <a:solidFill>
                  <a:schemeClr val="accent2"/>
                </a:solidFill>
              </a:rPr>
              <a:t>Abstract State Machine Model </a:t>
            </a:r>
            <a:r>
              <a:rPr lang="en-GB" dirty="0" smtClean="0"/>
              <a:t>(ASML)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p:spPr>
        <p:txBody>
          <a:bodyPr lIns="90840" tIns="44623" rIns="90840" bIns="44623" anchor="b"/>
          <a:lstStyle/>
          <a:p>
            <a:r>
              <a:rPr lang="en-GB" dirty="0"/>
              <a:t>Specification </a:t>
            </a:r>
            <a:r>
              <a:rPr lang="en-GB" dirty="0" smtClean="0"/>
              <a:t>Operations</a:t>
            </a:r>
            <a:endParaRPr lang="en-GB" dirty="0"/>
          </a:p>
        </p:txBody>
      </p:sp>
      <p:sp>
        <p:nvSpPr>
          <p:cNvPr id="74755" name="Rectangle 3"/>
          <p:cNvSpPr>
            <a:spLocks noGrp="1" noChangeArrowheads="1"/>
          </p:cNvSpPr>
          <p:nvPr>
            <p:ph type="body" idx="1"/>
          </p:nvPr>
        </p:nvSpPr>
        <p:spPr>
          <a:noFill/>
          <a:ln/>
        </p:spPr>
        <p:txBody>
          <a:bodyPr lIns="90840" tIns="44623" rIns="90840" bIns="44623"/>
          <a:lstStyle/>
          <a:p>
            <a:r>
              <a:rPr lang="en-GB" dirty="0">
                <a:solidFill>
                  <a:schemeClr val="accent3"/>
                </a:solidFill>
              </a:rPr>
              <a:t>Constructor operations</a:t>
            </a:r>
            <a:r>
              <a:rPr lang="en-GB" dirty="0"/>
              <a:t>. Operations which create entities of the type being specified.</a:t>
            </a:r>
          </a:p>
          <a:p>
            <a:r>
              <a:rPr lang="en-GB" dirty="0">
                <a:solidFill>
                  <a:schemeClr val="accent3"/>
                </a:solidFill>
              </a:rPr>
              <a:t>Inspection operations</a:t>
            </a:r>
            <a:r>
              <a:rPr lang="en-GB" dirty="0"/>
              <a:t>. Operations which evaluate entities of the type being specified.</a:t>
            </a:r>
          </a:p>
          <a:p>
            <a:r>
              <a:rPr lang="en-GB" dirty="0"/>
              <a:t>To specify behaviour, define the inspector operations for each constructor operation.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28596" y="785794"/>
            <a:ext cx="8229600" cy="724648"/>
          </a:xfrm>
          <a:noFill/>
          <a:ln/>
        </p:spPr>
        <p:txBody>
          <a:bodyPr lIns="90840" tIns="44623" rIns="90840" bIns="44623" anchor="b"/>
          <a:lstStyle/>
          <a:p>
            <a:r>
              <a:rPr lang="en-GB" dirty="0" smtClean="0"/>
              <a:t>Example: Operations </a:t>
            </a:r>
            <a:r>
              <a:rPr lang="en-GB" dirty="0"/>
              <a:t>on a </a:t>
            </a:r>
            <a:r>
              <a:rPr lang="en-GB" dirty="0" smtClean="0"/>
              <a:t>List </a:t>
            </a:r>
            <a:r>
              <a:rPr lang="en-GB" dirty="0"/>
              <a:t>ADT</a:t>
            </a:r>
          </a:p>
        </p:txBody>
      </p:sp>
      <p:sp>
        <p:nvSpPr>
          <p:cNvPr id="75779" name="Rectangle 3"/>
          <p:cNvSpPr>
            <a:spLocks noGrp="1" noChangeArrowheads="1"/>
          </p:cNvSpPr>
          <p:nvPr>
            <p:ph type="body" idx="1"/>
          </p:nvPr>
        </p:nvSpPr>
        <p:spPr>
          <a:noFill/>
          <a:ln/>
        </p:spPr>
        <p:txBody>
          <a:bodyPr lIns="90840" tIns="44623" rIns="90840" bIns="44623"/>
          <a:lstStyle/>
          <a:p>
            <a:r>
              <a:rPr lang="en-GB" dirty="0" smtClean="0"/>
              <a:t>Let us take an example of a “</a:t>
            </a:r>
            <a:r>
              <a:rPr lang="en-GB" dirty="0" smtClean="0">
                <a:solidFill>
                  <a:schemeClr val="accent3"/>
                </a:solidFill>
              </a:rPr>
              <a:t>list</a:t>
            </a:r>
            <a:r>
              <a:rPr lang="en-GB" dirty="0" smtClean="0"/>
              <a:t>” abstract data type.</a:t>
            </a:r>
          </a:p>
          <a:p>
            <a:r>
              <a:rPr lang="en-GB" dirty="0" smtClean="0"/>
              <a:t>A list contains a sequence of elements of some type where elements may be added to the end and removed from the front (this is also called a </a:t>
            </a:r>
            <a:r>
              <a:rPr lang="en-GB" i="1" dirty="0" smtClean="0"/>
              <a:t>queue</a:t>
            </a:r>
            <a:r>
              <a:rPr lang="en-GB" dirty="0" smtClean="0"/>
              <a:t>, how does this differ from a </a:t>
            </a:r>
            <a:r>
              <a:rPr lang="en-GB" i="1" dirty="0" smtClean="0"/>
              <a:t>stack</a:t>
            </a:r>
            <a:r>
              <a:rPr lang="en-GB" dirty="0" smtClean="0"/>
              <a:t>?).</a:t>
            </a:r>
          </a:p>
          <a:p>
            <a:r>
              <a:rPr lang="en-GB" dirty="0" smtClean="0"/>
              <a:t>We want operations to </a:t>
            </a:r>
            <a:r>
              <a:rPr lang="en-GB" dirty="0" smtClean="0">
                <a:solidFill>
                  <a:schemeClr val="accent2"/>
                </a:solidFill>
              </a:rPr>
              <a:t>Create</a:t>
            </a:r>
            <a:r>
              <a:rPr lang="en-GB" dirty="0" smtClean="0"/>
              <a:t>, </a:t>
            </a:r>
            <a:r>
              <a:rPr lang="en-GB" dirty="0" smtClean="0">
                <a:solidFill>
                  <a:schemeClr val="accent2"/>
                </a:solidFill>
              </a:rPr>
              <a:t>Cons</a:t>
            </a:r>
            <a:r>
              <a:rPr lang="en-GB" dirty="0" smtClean="0"/>
              <a:t> (create a new list with an added member), </a:t>
            </a:r>
            <a:r>
              <a:rPr lang="en-GB" dirty="0" smtClean="0">
                <a:solidFill>
                  <a:schemeClr val="accent2"/>
                </a:solidFill>
              </a:rPr>
              <a:t>Head</a:t>
            </a:r>
            <a:r>
              <a:rPr lang="en-GB" dirty="0" smtClean="0"/>
              <a:t> (to evaluate the first element), </a:t>
            </a:r>
            <a:r>
              <a:rPr lang="en-GB" dirty="0" smtClean="0">
                <a:solidFill>
                  <a:schemeClr val="accent2"/>
                </a:solidFill>
              </a:rPr>
              <a:t>Length</a:t>
            </a:r>
            <a:r>
              <a:rPr lang="en-GB" dirty="0" smtClean="0"/>
              <a:t> and </a:t>
            </a:r>
            <a:r>
              <a:rPr lang="en-GB" dirty="0" smtClean="0">
                <a:solidFill>
                  <a:schemeClr val="accent2"/>
                </a:solidFill>
              </a:rPr>
              <a:t>Tail</a:t>
            </a:r>
            <a:r>
              <a:rPr lang="en-GB" dirty="0" smtClean="0"/>
              <a:t> (which creates a list by removing the first (head) element).</a:t>
            </a:r>
          </a:p>
          <a:p>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28596" y="785794"/>
            <a:ext cx="8229600" cy="724648"/>
          </a:xfrm>
          <a:noFill/>
          <a:ln/>
        </p:spPr>
        <p:txBody>
          <a:bodyPr lIns="90840" tIns="44623" rIns="90840" bIns="44623" anchor="b"/>
          <a:lstStyle/>
          <a:p>
            <a:r>
              <a:rPr lang="en-GB" dirty="0" smtClean="0"/>
              <a:t>Example: Operations </a:t>
            </a:r>
            <a:r>
              <a:rPr lang="en-GB" dirty="0"/>
              <a:t>on a </a:t>
            </a:r>
            <a:r>
              <a:rPr lang="en-GB" dirty="0" smtClean="0"/>
              <a:t>List </a:t>
            </a:r>
            <a:r>
              <a:rPr lang="en-GB" dirty="0"/>
              <a:t>ADT</a:t>
            </a:r>
          </a:p>
        </p:txBody>
      </p:sp>
      <p:sp>
        <p:nvSpPr>
          <p:cNvPr id="75779" name="Rectangle 3"/>
          <p:cNvSpPr>
            <a:spLocks noGrp="1" noChangeArrowheads="1"/>
          </p:cNvSpPr>
          <p:nvPr>
            <p:ph type="body" idx="1"/>
          </p:nvPr>
        </p:nvSpPr>
        <p:spPr>
          <a:noFill/>
          <a:ln/>
        </p:spPr>
        <p:txBody>
          <a:bodyPr lIns="90840" tIns="44623" rIns="90840" bIns="44623">
            <a:normAutofit/>
          </a:bodyPr>
          <a:lstStyle/>
          <a:p>
            <a:r>
              <a:rPr lang="en-GB" sz="2800" dirty="0"/>
              <a:t>Constructor operations which evaluate to sort List</a:t>
            </a:r>
          </a:p>
          <a:p>
            <a:pPr lvl="1"/>
            <a:r>
              <a:rPr lang="en-GB" sz="2800" dirty="0">
                <a:solidFill>
                  <a:schemeClr val="accent2"/>
                </a:solidFill>
              </a:rPr>
              <a:t>Create</a:t>
            </a:r>
            <a:r>
              <a:rPr lang="en-GB" sz="2800" dirty="0"/>
              <a:t>, </a:t>
            </a:r>
            <a:r>
              <a:rPr lang="en-GB" sz="2800" dirty="0">
                <a:solidFill>
                  <a:schemeClr val="accent2"/>
                </a:solidFill>
              </a:rPr>
              <a:t>Cons</a:t>
            </a:r>
            <a:r>
              <a:rPr lang="en-GB" sz="2800" dirty="0"/>
              <a:t> and </a:t>
            </a:r>
            <a:r>
              <a:rPr lang="en-GB" sz="2800" dirty="0">
                <a:solidFill>
                  <a:schemeClr val="accent2"/>
                </a:solidFill>
              </a:rPr>
              <a:t>Tail</a:t>
            </a:r>
            <a:r>
              <a:rPr lang="en-GB" sz="2800" dirty="0"/>
              <a:t>.</a:t>
            </a:r>
          </a:p>
          <a:p>
            <a:r>
              <a:rPr lang="en-GB" sz="2800" dirty="0"/>
              <a:t>Inspection operations which take sort list as a parameter and return some other sort</a:t>
            </a:r>
          </a:p>
          <a:p>
            <a:pPr lvl="1"/>
            <a:r>
              <a:rPr lang="en-GB" sz="2800" dirty="0">
                <a:solidFill>
                  <a:schemeClr val="accent2"/>
                </a:solidFill>
              </a:rPr>
              <a:t>Head</a:t>
            </a:r>
            <a:r>
              <a:rPr lang="en-GB" sz="2800" dirty="0"/>
              <a:t> and </a:t>
            </a:r>
            <a:r>
              <a:rPr lang="en-GB" sz="2800" dirty="0">
                <a:solidFill>
                  <a:schemeClr val="accent2"/>
                </a:solidFill>
              </a:rPr>
              <a:t>Length</a:t>
            </a:r>
            <a:r>
              <a:rPr lang="en-GB" sz="2800" dirty="0"/>
              <a:t>.</a:t>
            </a:r>
          </a:p>
          <a:p>
            <a:r>
              <a:rPr lang="en-GB" sz="2800" dirty="0">
                <a:solidFill>
                  <a:schemeClr val="accent2"/>
                </a:solidFill>
              </a:rPr>
              <a:t>Tail</a:t>
            </a:r>
            <a:r>
              <a:rPr lang="en-GB" sz="2800" dirty="0"/>
              <a:t> can be defined using the simpler </a:t>
            </a:r>
            <a:br>
              <a:rPr lang="en-GB" sz="2800" dirty="0"/>
            </a:br>
            <a:r>
              <a:rPr lang="en-GB" sz="2800" dirty="0"/>
              <a:t>constructors </a:t>
            </a:r>
            <a:r>
              <a:rPr lang="en-GB" sz="2800" dirty="0">
                <a:solidFill>
                  <a:schemeClr val="accent2"/>
                </a:solidFill>
              </a:rPr>
              <a:t>Create</a:t>
            </a:r>
            <a:r>
              <a:rPr lang="en-GB" sz="2800" dirty="0"/>
              <a:t> and </a:t>
            </a:r>
            <a:r>
              <a:rPr lang="en-GB" sz="2800" dirty="0">
                <a:solidFill>
                  <a:schemeClr val="accent2"/>
                </a:solidFill>
              </a:rPr>
              <a:t>Cons</a:t>
            </a:r>
            <a:r>
              <a:rPr lang="en-GB" sz="2800" dirty="0"/>
              <a:t>. No need to define </a:t>
            </a:r>
            <a:r>
              <a:rPr lang="en-GB" sz="2800" dirty="0">
                <a:solidFill>
                  <a:schemeClr val="accent2"/>
                </a:solidFill>
              </a:rPr>
              <a:t>Head</a:t>
            </a:r>
            <a:r>
              <a:rPr lang="en-GB" sz="2800" dirty="0"/>
              <a:t> and </a:t>
            </a:r>
            <a:r>
              <a:rPr lang="en-GB" sz="2800" dirty="0">
                <a:solidFill>
                  <a:schemeClr val="accent2"/>
                </a:solidFill>
              </a:rPr>
              <a:t>Length</a:t>
            </a:r>
            <a:r>
              <a:rPr lang="en-GB" sz="2800" dirty="0"/>
              <a:t> with </a:t>
            </a:r>
            <a:r>
              <a:rPr lang="en-GB" sz="2800" dirty="0">
                <a:solidFill>
                  <a:schemeClr val="accent2"/>
                </a:solidFill>
              </a:rPr>
              <a:t>Tail</a:t>
            </a:r>
            <a:r>
              <a:rPr lang="en-GB" sz="2800" dirty="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8596" y="642918"/>
            <a:ext cx="8229600" cy="724648"/>
          </a:xfrm>
        </p:spPr>
        <p:txBody>
          <a:bodyPr/>
          <a:lstStyle/>
          <a:p>
            <a:r>
              <a:rPr lang="en-GB" dirty="0" smtClean="0"/>
              <a:t>Example: List Specification</a:t>
            </a:r>
            <a:endParaRPr lang="en-GB" dirty="0"/>
          </a:p>
        </p:txBody>
      </p:sp>
      <p:sp>
        <p:nvSpPr>
          <p:cNvPr id="56326" name="Rectangle 6"/>
          <p:cNvSpPr>
            <a:spLocks noChangeArrowheads="1"/>
          </p:cNvSpPr>
          <p:nvPr/>
        </p:nvSpPr>
        <p:spPr bwMode="auto">
          <a:xfrm>
            <a:off x="1142976" y="1500174"/>
            <a:ext cx="6429420" cy="4714908"/>
          </a:xfrm>
          <a:prstGeom prst="rect">
            <a:avLst/>
          </a:prstGeom>
          <a:solidFill>
            <a:schemeClr val="bg1">
              <a:lumMod val="95000"/>
            </a:schemeClr>
          </a:solidFill>
          <a:ln w="12700">
            <a:noFill/>
            <a:miter lim="800000"/>
            <a:headEnd/>
            <a:tailEnd/>
          </a:ln>
          <a:effectLst>
            <a:outerShdw blurRad="127000" dist="12700" dir="18900000" sx="101000" sy="101000" algn="bl" rotWithShape="0">
              <a:prstClr val="black">
                <a:alpha val="26000"/>
              </a:prstClr>
            </a:outerShdw>
          </a:effectLst>
        </p:spPr>
        <p:txBody>
          <a:bodyPr wrap="none" anchor="ctr"/>
          <a:lstStyle/>
          <a:p>
            <a:endParaRPr lang="en-GB"/>
          </a:p>
        </p:txBody>
      </p:sp>
      <p:sp>
        <p:nvSpPr>
          <p:cNvPr id="5" name="TextBox 4"/>
          <p:cNvSpPr txBox="1"/>
          <p:nvPr/>
        </p:nvSpPr>
        <p:spPr>
          <a:xfrm>
            <a:off x="1285852" y="1643050"/>
            <a:ext cx="6072230" cy="738664"/>
          </a:xfrm>
          <a:prstGeom prst="rect">
            <a:avLst/>
          </a:prstGeom>
          <a:noFill/>
          <a:ln w="15875">
            <a:solidFill>
              <a:schemeClr val="accent1"/>
            </a:solidFill>
          </a:ln>
        </p:spPr>
        <p:txBody>
          <a:bodyPr wrap="square" rtlCol="0">
            <a:spAutoFit/>
          </a:bodyPr>
          <a:lstStyle/>
          <a:p>
            <a:r>
              <a:rPr lang="en-GB" sz="1400" dirty="0" smtClean="0">
                <a:latin typeface="+mn-lt"/>
              </a:rPr>
              <a:t>List(Elem)</a:t>
            </a:r>
          </a:p>
          <a:p>
            <a:r>
              <a:rPr lang="en-GB" sz="1400" b="1" dirty="0" smtClean="0">
                <a:latin typeface="+mn-lt"/>
              </a:rPr>
              <a:t>sort</a:t>
            </a:r>
            <a:r>
              <a:rPr lang="en-GB" sz="1400" dirty="0" smtClean="0">
                <a:latin typeface="+mn-lt"/>
              </a:rPr>
              <a:t> List</a:t>
            </a:r>
          </a:p>
          <a:p>
            <a:r>
              <a:rPr lang="en-GB" sz="1400" b="1" dirty="0" smtClean="0">
                <a:latin typeface="+mn-lt"/>
              </a:rPr>
              <a:t>Imports</a:t>
            </a:r>
            <a:r>
              <a:rPr lang="en-GB" sz="1400" dirty="0" smtClean="0">
                <a:latin typeface="+mn-lt"/>
              </a:rPr>
              <a:t> INTEGER</a:t>
            </a:r>
          </a:p>
        </p:txBody>
      </p:sp>
      <p:sp>
        <p:nvSpPr>
          <p:cNvPr id="6" name="TextBox 5"/>
          <p:cNvSpPr txBox="1"/>
          <p:nvPr/>
        </p:nvSpPr>
        <p:spPr>
          <a:xfrm>
            <a:off x="1285852" y="2357430"/>
            <a:ext cx="6072230" cy="1169551"/>
          </a:xfrm>
          <a:prstGeom prst="rect">
            <a:avLst/>
          </a:prstGeom>
          <a:noFill/>
          <a:ln w="15875">
            <a:solidFill>
              <a:schemeClr val="accent1"/>
            </a:solidFill>
          </a:ln>
        </p:spPr>
        <p:txBody>
          <a:bodyPr wrap="square" rtlCol="0">
            <a:spAutoFit/>
          </a:bodyPr>
          <a:lstStyle/>
          <a:p>
            <a:r>
              <a:rPr lang="en-GB" sz="1400" dirty="0" smtClean="0">
                <a:latin typeface="+mn-lt"/>
              </a:rPr>
              <a:t>Defines a list where elements are added at the end and removed from the front. The operations are Create, which brings an empty list into existence, Cons, which creates a new list with an added member, Length, which evaluates the list size, Head, which evaluates the list size, Head, which evaluates the front element of the list and Tail, which creates a list by removing the head from its input list.</a:t>
            </a:r>
            <a:endParaRPr lang="en-GB" sz="1400" dirty="0">
              <a:latin typeface="+mn-lt"/>
            </a:endParaRPr>
          </a:p>
        </p:txBody>
      </p:sp>
      <p:sp>
        <p:nvSpPr>
          <p:cNvPr id="7" name="TextBox 6"/>
          <p:cNvSpPr txBox="1"/>
          <p:nvPr/>
        </p:nvSpPr>
        <p:spPr>
          <a:xfrm>
            <a:off x="1285852" y="3500438"/>
            <a:ext cx="6072230" cy="1169551"/>
          </a:xfrm>
          <a:prstGeom prst="rect">
            <a:avLst/>
          </a:prstGeom>
          <a:noFill/>
          <a:ln w="15875">
            <a:solidFill>
              <a:schemeClr val="accent1"/>
            </a:solidFill>
          </a:ln>
        </p:spPr>
        <p:txBody>
          <a:bodyPr wrap="square" rtlCol="0">
            <a:spAutoFit/>
          </a:bodyPr>
          <a:lstStyle/>
          <a:p>
            <a:r>
              <a:rPr lang="en-GB" sz="1400" dirty="0" smtClean="0">
                <a:latin typeface="+mn-lt"/>
              </a:rPr>
              <a:t>Create -&gt; List</a:t>
            </a:r>
          </a:p>
          <a:p>
            <a:r>
              <a:rPr lang="en-GB" sz="1400" dirty="0" smtClean="0">
                <a:latin typeface="+mn-lt"/>
              </a:rPr>
              <a:t>Cons(List, Elem) -&gt; List</a:t>
            </a:r>
          </a:p>
          <a:p>
            <a:r>
              <a:rPr lang="en-GB" sz="1400" dirty="0" smtClean="0">
                <a:latin typeface="+mn-lt"/>
              </a:rPr>
              <a:t>Head (List) -&gt; Elem</a:t>
            </a:r>
          </a:p>
          <a:p>
            <a:r>
              <a:rPr lang="en-GB" sz="1400" dirty="0" smtClean="0">
                <a:latin typeface="+mn-lt"/>
              </a:rPr>
              <a:t>Length (List) -&gt; Integer</a:t>
            </a:r>
          </a:p>
          <a:p>
            <a:r>
              <a:rPr lang="en-GB" sz="1400" dirty="0" smtClean="0">
                <a:latin typeface="+mn-lt"/>
              </a:rPr>
              <a:t>Tail (List) -&gt; List</a:t>
            </a:r>
            <a:endParaRPr lang="en-GB" sz="1400" dirty="0">
              <a:latin typeface="+mn-lt"/>
            </a:endParaRPr>
          </a:p>
        </p:txBody>
      </p:sp>
      <p:sp>
        <p:nvSpPr>
          <p:cNvPr id="8" name="TextBox 7"/>
          <p:cNvSpPr txBox="1"/>
          <p:nvPr/>
        </p:nvSpPr>
        <p:spPr>
          <a:xfrm>
            <a:off x="1285852" y="4643446"/>
            <a:ext cx="6072230" cy="1384995"/>
          </a:xfrm>
          <a:prstGeom prst="rect">
            <a:avLst/>
          </a:prstGeom>
          <a:noFill/>
          <a:ln w="15875">
            <a:solidFill>
              <a:schemeClr val="accent1"/>
            </a:solidFill>
          </a:ln>
        </p:spPr>
        <p:txBody>
          <a:bodyPr wrap="square" rtlCol="0">
            <a:spAutoFit/>
          </a:bodyPr>
          <a:lstStyle/>
          <a:p>
            <a:r>
              <a:rPr lang="en-GB" sz="1400" dirty="0" smtClean="0">
                <a:latin typeface="+mn-lt"/>
              </a:rPr>
              <a:t>Head(Create) = Undefined </a:t>
            </a:r>
            <a:r>
              <a:rPr lang="en-GB" sz="1400" b="1" dirty="0" smtClean="0">
                <a:latin typeface="+mn-lt"/>
              </a:rPr>
              <a:t>exception</a:t>
            </a:r>
            <a:r>
              <a:rPr lang="en-GB" sz="1400" dirty="0" smtClean="0">
                <a:latin typeface="+mn-lt"/>
              </a:rPr>
              <a:t> (empty List)</a:t>
            </a:r>
          </a:p>
          <a:p>
            <a:r>
              <a:rPr lang="en-GB" sz="1400" dirty="0" smtClean="0">
                <a:latin typeface="+mn-lt"/>
              </a:rPr>
              <a:t>Head(Cons(</a:t>
            </a:r>
            <a:r>
              <a:rPr lang="en-GB" sz="1400" dirty="0" err="1" smtClean="0">
                <a:latin typeface="+mn-lt"/>
              </a:rPr>
              <a:t>L,v</a:t>
            </a:r>
            <a:r>
              <a:rPr lang="en-GB" sz="1400" dirty="0" smtClean="0">
                <a:latin typeface="+mn-lt"/>
              </a:rPr>
              <a:t>)) = </a:t>
            </a:r>
            <a:r>
              <a:rPr lang="en-GB" sz="1400" b="1" dirty="0" smtClean="0">
                <a:latin typeface="+mn-lt"/>
              </a:rPr>
              <a:t>if</a:t>
            </a:r>
            <a:r>
              <a:rPr lang="en-GB" sz="1400" dirty="0" smtClean="0">
                <a:latin typeface="+mn-lt"/>
              </a:rPr>
              <a:t> L = Create </a:t>
            </a:r>
            <a:r>
              <a:rPr lang="en-GB" sz="1400" b="1" dirty="0" smtClean="0">
                <a:latin typeface="+mn-lt"/>
              </a:rPr>
              <a:t>then</a:t>
            </a:r>
            <a:r>
              <a:rPr lang="en-GB" sz="1400" dirty="0" smtClean="0">
                <a:latin typeface="+mn-lt"/>
              </a:rPr>
              <a:t> v </a:t>
            </a:r>
            <a:r>
              <a:rPr lang="en-GB" sz="1400" b="1" dirty="0" smtClean="0">
                <a:latin typeface="+mn-lt"/>
              </a:rPr>
              <a:t>else</a:t>
            </a:r>
            <a:r>
              <a:rPr lang="en-GB" sz="1400" dirty="0" smtClean="0">
                <a:latin typeface="+mn-lt"/>
              </a:rPr>
              <a:t> Head (L)</a:t>
            </a:r>
          </a:p>
          <a:p>
            <a:r>
              <a:rPr lang="en-GB" sz="1400" dirty="0" smtClean="0">
                <a:latin typeface="+mn-lt"/>
              </a:rPr>
              <a:t>Length(Create) = 0</a:t>
            </a:r>
          </a:p>
          <a:p>
            <a:r>
              <a:rPr lang="en-GB" sz="1400" dirty="0" smtClean="0">
                <a:latin typeface="+mn-lt"/>
              </a:rPr>
              <a:t>Length(Cons(</a:t>
            </a:r>
            <a:r>
              <a:rPr lang="en-GB" sz="1400" dirty="0" err="1" smtClean="0">
                <a:latin typeface="+mn-lt"/>
              </a:rPr>
              <a:t>L,v</a:t>
            </a:r>
            <a:r>
              <a:rPr lang="en-GB" sz="1400" dirty="0" smtClean="0">
                <a:latin typeface="+mn-lt"/>
              </a:rPr>
              <a:t>)) = Length (L) + 1</a:t>
            </a:r>
          </a:p>
          <a:p>
            <a:r>
              <a:rPr lang="en-GB" sz="1400" dirty="0" smtClean="0">
                <a:latin typeface="+mn-lt"/>
              </a:rPr>
              <a:t>Tail(Create) = Create</a:t>
            </a:r>
          </a:p>
          <a:p>
            <a:r>
              <a:rPr lang="en-GB" sz="1400" dirty="0" smtClean="0">
                <a:latin typeface="+mn-lt"/>
              </a:rPr>
              <a:t>Tail(Cons(</a:t>
            </a:r>
            <a:r>
              <a:rPr lang="en-GB" sz="1400" dirty="0" err="1" smtClean="0">
                <a:latin typeface="+mn-lt"/>
              </a:rPr>
              <a:t>L,v</a:t>
            </a:r>
            <a:r>
              <a:rPr lang="en-GB" sz="1400" dirty="0" smtClean="0">
                <a:latin typeface="+mn-lt"/>
              </a:rPr>
              <a:t>)) = </a:t>
            </a:r>
            <a:r>
              <a:rPr lang="en-GB" sz="1400" b="1" dirty="0" smtClean="0">
                <a:latin typeface="+mn-lt"/>
              </a:rPr>
              <a:t>if</a:t>
            </a:r>
            <a:r>
              <a:rPr lang="en-GB" sz="1400" dirty="0" smtClean="0">
                <a:latin typeface="+mn-lt"/>
              </a:rPr>
              <a:t> L = Create </a:t>
            </a:r>
            <a:r>
              <a:rPr lang="en-GB" sz="1400" b="1" dirty="0" smtClean="0">
                <a:latin typeface="+mn-lt"/>
              </a:rPr>
              <a:t>then</a:t>
            </a:r>
            <a:r>
              <a:rPr lang="en-GB" sz="1400" dirty="0" smtClean="0">
                <a:latin typeface="+mn-lt"/>
              </a:rPr>
              <a:t> Create </a:t>
            </a:r>
            <a:r>
              <a:rPr lang="en-GB" sz="1400" b="1" dirty="0" smtClean="0">
                <a:latin typeface="+mn-lt"/>
              </a:rPr>
              <a:t>else</a:t>
            </a:r>
            <a:r>
              <a:rPr lang="en-GB" sz="1400" dirty="0" smtClean="0">
                <a:latin typeface="+mn-lt"/>
              </a:rPr>
              <a:t> Cons(Tail(L), v)</a:t>
            </a:r>
            <a:endParaRPr lang="en-GB" sz="1400" dirty="0">
              <a:latin typeface="+mn-lt"/>
            </a:endParaRPr>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10" name="Footer Placeholder 9"/>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Interface Specification in Critical Systems</a:t>
            </a:r>
            <a:endParaRPr lang="en-GB" dirty="0"/>
          </a:p>
        </p:txBody>
      </p:sp>
      <p:sp>
        <p:nvSpPr>
          <p:cNvPr id="3" name="Content Placeholder 2"/>
          <p:cNvSpPr>
            <a:spLocks noGrp="1"/>
          </p:cNvSpPr>
          <p:nvPr>
            <p:ph idx="1"/>
          </p:nvPr>
        </p:nvSpPr>
        <p:spPr>
          <a:xfrm>
            <a:off x="457200" y="1643050"/>
            <a:ext cx="8229600" cy="4681550"/>
          </a:xfrm>
        </p:spPr>
        <p:txBody>
          <a:bodyPr/>
          <a:lstStyle/>
          <a:p>
            <a:r>
              <a:rPr lang="en-GB" sz="2800" dirty="0" smtClean="0"/>
              <a:t>Let us consider another example: an </a:t>
            </a:r>
            <a:r>
              <a:rPr lang="en-GB" sz="2800" i="1" dirty="0" smtClean="0"/>
              <a:t>air traffic control system</a:t>
            </a:r>
            <a:r>
              <a:rPr lang="en-GB" sz="2800" dirty="0" smtClean="0"/>
              <a:t> where aircraft fly through managed sectors of airspace.</a:t>
            </a:r>
          </a:p>
          <a:p>
            <a:r>
              <a:rPr lang="en-GB" sz="2800" dirty="0" smtClean="0"/>
              <a:t>Each </a:t>
            </a:r>
            <a:r>
              <a:rPr lang="en-GB" sz="2800" dirty="0" smtClean="0">
                <a:solidFill>
                  <a:schemeClr val="accent3"/>
                </a:solidFill>
              </a:rPr>
              <a:t>sector</a:t>
            </a:r>
            <a:r>
              <a:rPr lang="en-GB" sz="2800" dirty="0" smtClean="0"/>
              <a:t> may include a number of aircraft but, for safety reasons, </a:t>
            </a:r>
            <a:r>
              <a:rPr lang="en-GB" sz="2800" b="1" dirty="0" smtClean="0"/>
              <a:t>these must be separated</a:t>
            </a:r>
            <a:r>
              <a:rPr lang="en-GB" sz="2800" dirty="0" smtClean="0"/>
              <a:t>.</a:t>
            </a:r>
          </a:p>
          <a:p>
            <a:r>
              <a:rPr lang="en-GB" sz="2800" dirty="0" smtClean="0"/>
              <a:t>In this example, a simple vertical separation of 300m is proposed.</a:t>
            </a:r>
          </a:p>
          <a:p>
            <a:r>
              <a:rPr lang="en-GB" sz="2800" dirty="0" smtClean="0"/>
              <a:t>The system should warn the controller if aircraft are instructed to move so that the separation rule is breached.</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dirty="0"/>
              <a:t>A </a:t>
            </a:r>
            <a:r>
              <a:rPr lang="en-GB" dirty="0" smtClean="0"/>
              <a:t>Sector Object</a:t>
            </a:r>
            <a:endParaRPr lang="en-GB" dirty="0"/>
          </a:p>
        </p:txBody>
      </p:sp>
      <p:sp>
        <p:nvSpPr>
          <p:cNvPr id="82947" name="Rectangle 3"/>
          <p:cNvSpPr>
            <a:spLocks noGrp="1" noChangeArrowheads="1"/>
          </p:cNvSpPr>
          <p:nvPr>
            <p:ph type="body" idx="1"/>
          </p:nvPr>
        </p:nvSpPr>
        <p:spPr/>
        <p:txBody>
          <a:bodyPr>
            <a:normAutofit/>
          </a:bodyPr>
          <a:lstStyle/>
          <a:p>
            <a:r>
              <a:rPr lang="en-GB" sz="2800" dirty="0"/>
              <a:t>Critical operations on an object representing a controlled sector are</a:t>
            </a:r>
          </a:p>
          <a:p>
            <a:pPr lvl="1"/>
            <a:r>
              <a:rPr lang="en-GB" sz="2800" dirty="0" smtClean="0">
                <a:solidFill>
                  <a:schemeClr val="accent3"/>
                </a:solidFill>
              </a:rPr>
              <a:t>Enter</a:t>
            </a:r>
            <a:r>
              <a:rPr lang="en-GB" sz="2800" dirty="0" smtClean="0"/>
              <a:t> - </a:t>
            </a:r>
            <a:r>
              <a:rPr lang="en-GB" sz="2800" dirty="0"/>
              <a:t>Add an aircraft to the controlled airspace;</a:t>
            </a:r>
          </a:p>
          <a:p>
            <a:pPr lvl="1"/>
            <a:r>
              <a:rPr lang="en-GB" sz="2800" dirty="0" smtClean="0">
                <a:solidFill>
                  <a:schemeClr val="accent3"/>
                </a:solidFill>
              </a:rPr>
              <a:t>Leave</a:t>
            </a:r>
            <a:r>
              <a:rPr lang="en-GB" sz="2800" dirty="0" smtClean="0"/>
              <a:t> - </a:t>
            </a:r>
            <a:r>
              <a:rPr lang="en-GB" sz="2800" dirty="0"/>
              <a:t>Remove an aircraft from the controlled airspace;</a:t>
            </a:r>
          </a:p>
          <a:p>
            <a:pPr lvl="1"/>
            <a:r>
              <a:rPr lang="en-GB" sz="2800" dirty="0" smtClean="0">
                <a:solidFill>
                  <a:schemeClr val="accent3"/>
                </a:solidFill>
              </a:rPr>
              <a:t>Move</a:t>
            </a:r>
            <a:r>
              <a:rPr lang="en-GB" sz="2800" dirty="0" smtClean="0"/>
              <a:t> - </a:t>
            </a:r>
            <a:r>
              <a:rPr lang="en-GB" sz="2800" dirty="0"/>
              <a:t>Move an aircraft from one height to another;</a:t>
            </a:r>
          </a:p>
          <a:p>
            <a:pPr lvl="1"/>
            <a:r>
              <a:rPr lang="en-GB" sz="2800" dirty="0" smtClean="0">
                <a:solidFill>
                  <a:schemeClr val="accent3"/>
                </a:solidFill>
              </a:rPr>
              <a:t>Lookup</a:t>
            </a:r>
            <a:r>
              <a:rPr lang="en-GB" sz="2800" dirty="0" smtClean="0"/>
              <a:t> - </a:t>
            </a:r>
            <a:r>
              <a:rPr lang="en-GB" sz="2800" dirty="0"/>
              <a:t>Given an aircraft identifier, return its current height;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a:ln/>
        </p:spPr>
        <p:txBody>
          <a:bodyPr lIns="90840" tIns="44623" rIns="90840" bIns="44623" anchor="b"/>
          <a:lstStyle/>
          <a:p>
            <a:r>
              <a:rPr lang="en-GB" dirty="0"/>
              <a:t>Primitive </a:t>
            </a:r>
            <a:r>
              <a:rPr lang="en-GB" dirty="0" smtClean="0"/>
              <a:t>Operations</a:t>
            </a:r>
            <a:endParaRPr lang="en-GB" dirty="0"/>
          </a:p>
        </p:txBody>
      </p:sp>
      <p:sp>
        <p:nvSpPr>
          <p:cNvPr id="80899" name="Rectangle 3"/>
          <p:cNvSpPr>
            <a:spLocks noGrp="1" noChangeArrowheads="1"/>
          </p:cNvSpPr>
          <p:nvPr>
            <p:ph type="body" idx="1"/>
          </p:nvPr>
        </p:nvSpPr>
        <p:spPr>
          <a:xfrm>
            <a:off x="428596" y="1571612"/>
            <a:ext cx="8229600" cy="4714908"/>
          </a:xfrm>
          <a:noFill/>
          <a:ln/>
        </p:spPr>
        <p:txBody>
          <a:bodyPr lIns="90840" tIns="44623" rIns="90840" bIns="44623">
            <a:noAutofit/>
          </a:bodyPr>
          <a:lstStyle/>
          <a:p>
            <a:r>
              <a:rPr lang="en-GB" sz="2800" dirty="0"/>
              <a:t>It is sometimes necessary to introduce additional operations to simplify the specification.</a:t>
            </a:r>
          </a:p>
          <a:p>
            <a:r>
              <a:rPr lang="en-GB" sz="2800" dirty="0"/>
              <a:t>The other operations can then be defined using these more primitive operations.</a:t>
            </a:r>
          </a:p>
          <a:p>
            <a:r>
              <a:rPr lang="en-GB" sz="2800" dirty="0"/>
              <a:t>Primitive operations</a:t>
            </a:r>
          </a:p>
          <a:p>
            <a:pPr lvl="1"/>
            <a:r>
              <a:rPr lang="en-GB" dirty="0" smtClean="0">
                <a:solidFill>
                  <a:schemeClr val="accent2"/>
                </a:solidFill>
              </a:rPr>
              <a:t>Create</a:t>
            </a:r>
            <a:r>
              <a:rPr lang="en-GB" dirty="0" smtClean="0"/>
              <a:t> - </a:t>
            </a:r>
            <a:r>
              <a:rPr lang="en-GB" dirty="0"/>
              <a:t>Bring an instance of a sector into existence;</a:t>
            </a:r>
          </a:p>
          <a:p>
            <a:pPr lvl="1"/>
            <a:r>
              <a:rPr lang="en-GB" dirty="0" smtClean="0">
                <a:solidFill>
                  <a:schemeClr val="accent2"/>
                </a:solidFill>
              </a:rPr>
              <a:t>Put</a:t>
            </a:r>
            <a:r>
              <a:rPr lang="en-GB" dirty="0" smtClean="0"/>
              <a:t> - </a:t>
            </a:r>
            <a:r>
              <a:rPr lang="en-GB" dirty="0"/>
              <a:t>Add an aircraft without safety checks;</a:t>
            </a:r>
          </a:p>
          <a:p>
            <a:pPr lvl="1"/>
            <a:r>
              <a:rPr lang="en-GB" dirty="0" smtClean="0">
                <a:solidFill>
                  <a:schemeClr val="accent2"/>
                </a:solidFill>
              </a:rPr>
              <a:t>In-space</a:t>
            </a:r>
            <a:r>
              <a:rPr lang="en-GB" dirty="0" smtClean="0"/>
              <a:t> - </a:t>
            </a:r>
            <a:r>
              <a:rPr lang="en-GB" dirty="0"/>
              <a:t>Determine if a given aircraft is in the sector;</a:t>
            </a:r>
          </a:p>
          <a:p>
            <a:pPr lvl="1"/>
            <a:r>
              <a:rPr lang="en-GB" dirty="0" smtClean="0">
                <a:solidFill>
                  <a:schemeClr val="accent2"/>
                </a:solidFill>
              </a:rPr>
              <a:t>Occupied</a:t>
            </a:r>
            <a:r>
              <a:rPr lang="en-GB" dirty="0" smtClean="0"/>
              <a:t> - </a:t>
            </a:r>
            <a:r>
              <a:rPr lang="en-GB" dirty="0"/>
              <a:t>Given a height, determine if there is an aircraft within 300m of that height.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8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785786" y="1500174"/>
            <a:ext cx="7643866" cy="5000660"/>
          </a:xfrm>
          <a:prstGeom prst="rect">
            <a:avLst/>
          </a:prstGeom>
          <a:solidFill>
            <a:schemeClr val="bg1">
              <a:lumMod val="95000"/>
            </a:schemeClr>
          </a:solidFill>
          <a:ln w="12700">
            <a:noFill/>
            <a:miter lim="800000"/>
            <a:headEnd/>
            <a:tailEnd/>
          </a:ln>
          <a:effectLst>
            <a:outerShdw blurRad="127000" dist="12700" dir="18900000" sx="101000" sy="101000" algn="bl" rotWithShape="0">
              <a:prstClr val="black">
                <a:alpha val="26000"/>
              </a:prstClr>
            </a:outerShdw>
          </a:effectLst>
        </p:spPr>
        <p:txBody>
          <a:bodyPr wrap="none" anchor="ctr"/>
          <a:lstStyle/>
          <a:p>
            <a:endParaRPr lang="en-GB"/>
          </a:p>
        </p:txBody>
      </p:sp>
      <p:sp>
        <p:nvSpPr>
          <p:cNvPr id="91138" name="Rectangle 2"/>
          <p:cNvSpPr>
            <a:spLocks noGrp="1" noChangeArrowheads="1"/>
          </p:cNvSpPr>
          <p:nvPr>
            <p:ph type="title"/>
          </p:nvPr>
        </p:nvSpPr>
        <p:spPr/>
        <p:txBody>
          <a:bodyPr/>
          <a:lstStyle/>
          <a:p>
            <a:r>
              <a:rPr lang="en-US" dirty="0"/>
              <a:t>Sector </a:t>
            </a:r>
            <a:r>
              <a:rPr lang="en-US" dirty="0" smtClean="0"/>
              <a:t>Specification </a:t>
            </a:r>
            <a:r>
              <a:rPr lang="en-US" dirty="0"/>
              <a:t>(1)</a:t>
            </a:r>
          </a:p>
        </p:txBody>
      </p:sp>
      <p:pic>
        <p:nvPicPr>
          <p:cNvPr id="91141" name="Picture 5"/>
          <p:cNvPicPr>
            <a:picLocks noChangeAspect="1" noChangeArrowheads="1"/>
          </p:cNvPicPr>
          <p:nvPr/>
        </p:nvPicPr>
        <p:blipFill>
          <a:blip r:embed="rId2" cstate="print"/>
          <a:srcRect b="54680"/>
          <a:stretch>
            <a:fillRect/>
          </a:stretch>
        </p:blipFill>
        <p:spPr bwMode="auto">
          <a:xfrm>
            <a:off x="1071538" y="1643050"/>
            <a:ext cx="7133857" cy="4786346"/>
          </a:xfrm>
          <a:prstGeom prst="rect">
            <a:avLst/>
          </a:prstGeom>
          <a:noFill/>
        </p:spPr>
      </p:pic>
      <p:sp>
        <p:nvSpPr>
          <p:cNvPr id="6" name="Slide Number Placeholder 5"/>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7" name="Footer Placeholder 6"/>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1142976" y="1357298"/>
            <a:ext cx="6786610" cy="5214974"/>
          </a:xfrm>
          <a:prstGeom prst="rect">
            <a:avLst/>
          </a:prstGeom>
          <a:solidFill>
            <a:schemeClr val="bg1">
              <a:lumMod val="95000"/>
            </a:schemeClr>
          </a:solidFill>
          <a:ln w="12700">
            <a:noFill/>
            <a:miter lim="800000"/>
            <a:headEnd/>
            <a:tailEnd/>
          </a:ln>
          <a:effectLst>
            <a:outerShdw blurRad="127000" dist="12700" dir="18900000" sx="101000" sy="101000" algn="bl" rotWithShape="0">
              <a:prstClr val="black">
                <a:alpha val="26000"/>
              </a:prstClr>
            </a:outerShdw>
          </a:effectLst>
        </p:spPr>
        <p:txBody>
          <a:bodyPr wrap="none" anchor="ctr"/>
          <a:lstStyle/>
          <a:p>
            <a:endParaRPr lang="en-GB"/>
          </a:p>
        </p:txBody>
      </p:sp>
      <p:sp>
        <p:nvSpPr>
          <p:cNvPr id="94210" name="Rectangle 2"/>
          <p:cNvSpPr>
            <a:spLocks noGrp="1" noChangeArrowheads="1"/>
          </p:cNvSpPr>
          <p:nvPr>
            <p:ph type="title"/>
          </p:nvPr>
        </p:nvSpPr>
        <p:spPr>
          <a:xfrm>
            <a:off x="457200" y="571480"/>
            <a:ext cx="8229600" cy="724648"/>
          </a:xfrm>
        </p:spPr>
        <p:txBody>
          <a:bodyPr/>
          <a:lstStyle/>
          <a:p>
            <a:r>
              <a:rPr lang="en-US" dirty="0"/>
              <a:t>Sector </a:t>
            </a:r>
            <a:r>
              <a:rPr lang="en-US" dirty="0" smtClean="0"/>
              <a:t>Specification </a:t>
            </a:r>
            <a:r>
              <a:rPr lang="en-US" dirty="0"/>
              <a:t>(2)</a:t>
            </a:r>
          </a:p>
        </p:txBody>
      </p:sp>
      <p:pic>
        <p:nvPicPr>
          <p:cNvPr id="94213" name="Picture 5"/>
          <p:cNvPicPr>
            <a:picLocks noChangeAspect="1" noChangeArrowheads="1"/>
          </p:cNvPicPr>
          <p:nvPr/>
        </p:nvPicPr>
        <p:blipFill>
          <a:blip r:embed="rId2" cstate="print"/>
          <a:srcRect t="44682"/>
          <a:stretch>
            <a:fillRect/>
          </a:stretch>
        </p:blipFill>
        <p:spPr bwMode="auto">
          <a:xfrm>
            <a:off x="1428728" y="1442351"/>
            <a:ext cx="6215106" cy="5090569"/>
          </a:xfrm>
          <a:prstGeom prst="rect">
            <a:avLst/>
          </a:prstGeom>
          <a:noFill/>
        </p:spPr>
      </p:pic>
      <p:sp>
        <p:nvSpPr>
          <p:cNvPr id="6" name="Slide Number Placeholder 5"/>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7" name="Footer Placeholder 6"/>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dirty="0"/>
              <a:t>Specification </a:t>
            </a:r>
            <a:r>
              <a:rPr lang="en-GB" dirty="0" smtClean="0"/>
              <a:t>Commentary for Sector</a:t>
            </a:r>
            <a:endParaRPr lang="en-GB" dirty="0"/>
          </a:p>
        </p:txBody>
      </p:sp>
      <p:sp>
        <p:nvSpPr>
          <p:cNvPr id="83971" name="Rectangle 3"/>
          <p:cNvSpPr>
            <a:spLocks noGrp="1" noChangeArrowheads="1"/>
          </p:cNvSpPr>
          <p:nvPr>
            <p:ph type="body" idx="1"/>
          </p:nvPr>
        </p:nvSpPr>
        <p:spPr/>
        <p:txBody>
          <a:bodyPr>
            <a:normAutofit/>
          </a:bodyPr>
          <a:lstStyle/>
          <a:p>
            <a:r>
              <a:rPr lang="en-GB" sz="2800" dirty="0"/>
              <a:t>Use the basic constructors </a:t>
            </a:r>
            <a:r>
              <a:rPr lang="en-GB" sz="2800" dirty="0">
                <a:solidFill>
                  <a:schemeClr val="accent2"/>
                </a:solidFill>
              </a:rPr>
              <a:t>Create</a:t>
            </a:r>
            <a:r>
              <a:rPr lang="en-GB" sz="2800" dirty="0"/>
              <a:t> and </a:t>
            </a:r>
            <a:r>
              <a:rPr lang="en-GB" sz="2800" dirty="0">
                <a:solidFill>
                  <a:schemeClr val="accent2"/>
                </a:solidFill>
              </a:rPr>
              <a:t>Put</a:t>
            </a:r>
            <a:r>
              <a:rPr lang="en-GB" sz="2800" dirty="0"/>
              <a:t> to specify other operations.</a:t>
            </a:r>
          </a:p>
          <a:p>
            <a:r>
              <a:rPr lang="en-GB" sz="2800" dirty="0"/>
              <a:t>Define </a:t>
            </a:r>
            <a:r>
              <a:rPr lang="en-GB" sz="2800" dirty="0">
                <a:solidFill>
                  <a:schemeClr val="accent2"/>
                </a:solidFill>
              </a:rPr>
              <a:t>Occupied</a:t>
            </a:r>
            <a:r>
              <a:rPr lang="en-GB" sz="2800" dirty="0"/>
              <a:t> and </a:t>
            </a:r>
            <a:r>
              <a:rPr lang="en-GB" sz="2800" dirty="0">
                <a:solidFill>
                  <a:schemeClr val="accent2"/>
                </a:solidFill>
              </a:rPr>
              <a:t>In-space</a:t>
            </a:r>
            <a:r>
              <a:rPr lang="en-GB" sz="2800" dirty="0"/>
              <a:t> using </a:t>
            </a:r>
            <a:r>
              <a:rPr lang="en-GB" sz="2800" dirty="0">
                <a:solidFill>
                  <a:schemeClr val="accent2"/>
                </a:solidFill>
              </a:rPr>
              <a:t>Create</a:t>
            </a:r>
            <a:r>
              <a:rPr lang="en-GB" sz="2800" dirty="0"/>
              <a:t> and </a:t>
            </a:r>
            <a:r>
              <a:rPr lang="en-GB" sz="2800" dirty="0">
                <a:solidFill>
                  <a:schemeClr val="accent2"/>
                </a:solidFill>
              </a:rPr>
              <a:t>Put</a:t>
            </a:r>
            <a:r>
              <a:rPr lang="en-GB" sz="2800" dirty="0"/>
              <a:t> and use them to make checks in other operation definitions.</a:t>
            </a:r>
          </a:p>
          <a:p>
            <a:r>
              <a:rPr lang="en-GB" sz="2800" dirty="0"/>
              <a:t>All operations that result in changes to the sector must check that the safety criterion holds.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r>
              <a:rPr lang="en-GB" dirty="0" smtClean="0"/>
              <a:t>Formal Methods</a:t>
            </a:r>
          </a:p>
        </p:txBody>
      </p:sp>
      <p:sp>
        <p:nvSpPr>
          <p:cNvPr id="5123" name="Rectangle 1027"/>
          <p:cNvSpPr>
            <a:spLocks noGrp="1" noChangeArrowheads="1"/>
          </p:cNvSpPr>
          <p:nvPr>
            <p:ph idx="1"/>
          </p:nvPr>
        </p:nvSpPr>
        <p:spPr>
          <a:xfrm>
            <a:off x="381000" y="1676400"/>
            <a:ext cx="8413750" cy="4800600"/>
          </a:xfrm>
        </p:spPr>
        <p:txBody>
          <a:bodyPr/>
          <a:lstStyle/>
          <a:p>
            <a:r>
              <a:rPr lang="en-GB" b="1" dirty="0" smtClean="0"/>
              <a:t>Formal specification</a:t>
            </a:r>
            <a:r>
              <a:rPr lang="en-GB" dirty="0" smtClean="0"/>
              <a:t> is part of a more general collection of techniques that are known as </a:t>
            </a:r>
            <a:r>
              <a:rPr lang="en-GB" dirty="0" smtClean="0">
                <a:solidFill>
                  <a:schemeClr val="accent3"/>
                </a:solidFill>
              </a:rPr>
              <a:t>‘formal methods’ </a:t>
            </a:r>
          </a:p>
          <a:p>
            <a:pPr lvl="1"/>
            <a:r>
              <a:rPr lang="en-GB" sz="1800" b="1" dirty="0" smtClean="0">
                <a:solidFill>
                  <a:schemeClr val="accent1">
                    <a:lumMod val="75000"/>
                    <a:lumOff val="25000"/>
                  </a:schemeClr>
                </a:solidFill>
              </a:rPr>
              <a:t>COMP313</a:t>
            </a:r>
            <a:r>
              <a:rPr lang="en-GB" sz="1800" i="1" dirty="0" smtClean="0"/>
              <a:t> “Formal Methods”</a:t>
            </a:r>
            <a:r>
              <a:rPr lang="en-GB" dirty="0" smtClean="0"/>
              <a:t> </a:t>
            </a:r>
          </a:p>
          <a:p>
            <a:pPr algn="ctr">
              <a:buFont typeface="Zapf Dingbats" charset="2"/>
              <a:buNone/>
            </a:pPr>
            <a:r>
              <a:rPr lang="en-GB" dirty="0" smtClean="0">
                <a:solidFill>
                  <a:srgbClr val="009900"/>
                </a:solidFill>
              </a:rPr>
              <a:t>		These are all based on the mathematical representation and analysis of software</a:t>
            </a:r>
          </a:p>
          <a:p>
            <a:r>
              <a:rPr lang="en-GB" b="1" dirty="0" smtClean="0">
                <a:solidFill>
                  <a:schemeClr val="accent3"/>
                </a:solidFill>
              </a:rPr>
              <a:t>Formal methods </a:t>
            </a:r>
            <a:r>
              <a:rPr lang="en-GB" dirty="0" smtClean="0"/>
              <a:t>include</a:t>
            </a:r>
          </a:p>
          <a:p>
            <a:pPr lvl="1"/>
            <a:r>
              <a:rPr lang="en-GB" dirty="0" smtClean="0"/>
              <a:t>Formal specification</a:t>
            </a:r>
          </a:p>
          <a:p>
            <a:pPr lvl="1"/>
            <a:r>
              <a:rPr lang="en-GB" dirty="0" smtClean="0"/>
              <a:t>Specification analysis and proof</a:t>
            </a:r>
          </a:p>
          <a:p>
            <a:pPr lvl="1"/>
            <a:r>
              <a:rPr lang="en-GB" dirty="0" smtClean="0"/>
              <a:t>Transformational development</a:t>
            </a:r>
          </a:p>
          <a:p>
            <a:pPr lvl="1"/>
            <a:r>
              <a:rPr lang="en-GB" dirty="0" smtClean="0"/>
              <a:t>Program verification</a:t>
            </a:r>
          </a:p>
        </p:txBody>
      </p:sp>
      <p:sp>
        <p:nvSpPr>
          <p:cNvPr id="5124" name="AutoShape 1028"/>
          <p:cNvSpPr>
            <a:spLocks noChangeArrowheads="1"/>
          </p:cNvSpPr>
          <p:nvPr/>
        </p:nvSpPr>
        <p:spPr bwMode="auto">
          <a:xfrm>
            <a:off x="1285852" y="3000372"/>
            <a:ext cx="533400" cy="762000"/>
          </a:xfrm>
          <a:prstGeom prst="curvedRightArrow">
            <a:avLst>
              <a:gd name="adj1" fmla="val 28571"/>
              <a:gd name="adj2" fmla="val 57143"/>
              <a:gd name="adj3" fmla="val 33333"/>
            </a:avLst>
          </a:prstGeom>
          <a:solidFill>
            <a:schemeClr val="accent1"/>
          </a:solidFill>
          <a:ln w="12700">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846964"/>
            <a:ext cx="8229600" cy="724648"/>
          </a:xfrm>
          <a:noFill/>
          <a:ln/>
        </p:spPr>
        <p:txBody>
          <a:bodyPr lIns="90840" tIns="44623" rIns="90840" bIns="44623" anchor="b"/>
          <a:lstStyle/>
          <a:p>
            <a:r>
              <a:rPr lang="en-GB" dirty="0" smtClean="0"/>
              <a:t>Lecture Key Points</a:t>
            </a:r>
            <a:endParaRPr lang="en-GB" dirty="0"/>
          </a:p>
        </p:txBody>
      </p:sp>
      <p:sp>
        <p:nvSpPr>
          <p:cNvPr id="51203" name="Rectangle 3"/>
          <p:cNvSpPr>
            <a:spLocks noGrp="1" noChangeArrowheads="1"/>
          </p:cNvSpPr>
          <p:nvPr>
            <p:ph type="body" idx="1"/>
          </p:nvPr>
        </p:nvSpPr>
        <p:spPr>
          <a:noFill/>
          <a:ln/>
        </p:spPr>
        <p:txBody>
          <a:bodyPr lIns="90840" tIns="44623" rIns="90840" bIns="44623">
            <a:normAutofit/>
          </a:bodyPr>
          <a:lstStyle/>
          <a:p>
            <a:pPr>
              <a:lnSpc>
                <a:spcPct val="90000"/>
              </a:lnSpc>
            </a:pPr>
            <a:r>
              <a:rPr lang="en-GB" sz="2800" dirty="0"/>
              <a:t>Formal system specification complements informal specification techniques.</a:t>
            </a:r>
          </a:p>
          <a:p>
            <a:pPr>
              <a:lnSpc>
                <a:spcPct val="90000"/>
              </a:lnSpc>
            </a:pPr>
            <a:r>
              <a:rPr lang="en-GB" sz="2800" dirty="0"/>
              <a:t>Formal specifications are precise and unambiguous. They remove areas of doubt in a specification.</a:t>
            </a:r>
          </a:p>
          <a:p>
            <a:pPr>
              <a:lnSpc>
                <a:spcPct val="90000"/>
              </a:lnSpc>
            </a:pPr>
            <a:r>
              <a:rPr lang="en-GB" sz="2800" dirty="0"/>
              <a:t>Formal specification forces an analysis of the system requirements at an early stage. Correcting errors at this stage is cheaper than modifying a delivered system.</a:t>
            </a:r>
          </a:p>
          <a:p>
            <a:pPr>
              <a:lnSpc>
                <a:spcPct val="90000"/>
              </a:lnSpc>
            </a:pPr>
            <a:r>
              <a:rPr lang="en-GB" sz="2800" dirty="0"/>
              <a:t>Formal specification techniques are most applicable in the development of critical systems and standards.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Formal Methods in reality</a:t>
            </a:r>
            <a:endParaRPr lang="en-GB" dirty="0"/>
          </a:p>
        </p:txBody>
      </p:sp>
      <p:sp>
        <p:nvSpPr>
          <p:cNvPr id="3" name="Content Placeholder 2"/>
          <p:cNvSpPr>
            <a:spLocks noGrp="1"/>
          </p:cNvSpPr>
          <p:nvPr>
            <p:ph idx="1"/>
          </p:nvPr>
        </p:nvSpPr>
        <p:spPr/>
        <p:txBody>
          <a:bodyPr>
            <a:normAutofit lnSpcReduction="10000"/>
          </a:bodyPr>
          <a:lstStyle/>
          <a:p>
            <a:r>
              <a:rPr lang="en-GB" dirty="0" smtClean="0"/>
              <a:t>When software was first developed</a:t>
            </a:r>
          </a:p>
          <a:p>
            <a:pPr lvl="1"/>
            <a:r>
              <a:rPr lang="en-GB" dirty="0" smtClean="0"/>
              <a:t>Is was done using assembly language</a:t>
            </a:r>
          </a:p>
          <a:p>
            <a:pPr lvl="1"/>
            <a:r>
              <a:rPr lang="en-GB" dirty="0" smtClean="0"/>
              <a:t>No OO, no high level languages</a:t>
            </a:r>
          </a:p>
          <a:p>
            <a:pPr lvl="1"/>
            <a:r>
              <a:rPr lang="en-GB" dirty="0" smtClean="0"/>
              <a:t>limited understanding of software testing</a:t>
            </a:r>
          </a:p>
          <a:p>
            <a:r>
              <a:rPr lang="en-GB" dirty="0" smtClean="0"/>
              <a:t>Modern software development</a:t>
            </a:r>
          </a:p>
          <a:p>
            <a:pPr lvl="1"/>
            <a:r>
              <a:rPr lang="en-GB" dirty="0" smtClean="0"/>
              <a:t>Many ways to make high quality software</a:t>
            </a:r>
          </a:p>
          <a:p>
            <a:r>
              <a:rPr lang="en-GB" dirty="0" smtClean="0"/>
              <a:t>So</a:t>
            </a:r>
          </a:p>
          <a:p>
            <a:pPr lvl="1"/>
            <a:r>
              <a:rPr lang="en-GB" dirty="0" smtClean="0"/>
              <a:t>Mostly formal methods not used</a:t>
            </a:r>
          </a:p>
          <a:p>
            <a:pPr lvl="1"/>
            <a:r>
              <a:rPr lang="en-GB" dirty="0" smtClean="0"/>
              <a:t>The most acceptable techniques are approaches like programming by contract (e.g. Eiffel)</a:t>
            </a:r>
          </a:p>
          <a:p>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Tree>
    <p:extLst>
      <p:ext uri="{BB962C8B-B14F-4D97-AF65-F5344CB8AC3E}">
        <p14:creationId xmlns:p14="http://schemas.microsoft.com/office/powerpoint/2010/main" val="26084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GB" dirty="0" smtClean="0"/>
              <a:t>Acceptance of Formal Methods</a:t>
            </a:r>
          </a:p>
        </p:txBody>
      </p:sp>
      <p:sp>
        <p:nvSpPr>
          <p:cNvPr id="6147" name="Rectangle 1027"/>
          <p:cNvSpPr>
            <a:spLocks noGrp="1" noChangeArrowheads="1"/>
          </p:cNvSpPr>
          <p:nvPr>
            <p:ph idx="1"/>
          </p:nvPr>
        </p:nvSpPr>
        <p:spPr>
          <a:xfrm>
            <a:off x="304800" y="1643050"/>
            <a:ext cx="8413750" cy="4648200"/>
          </a:xfrm>
        </p:spPr>
        <p:txBody>
          <a:bodyPr>
            <a:normAutofit lnSpcReduction="10000"/>
          </a:bodyPr>
          <a:lstStyle/>
          <a:p>
            <a:r>
              <a:rPr lang="en-GB" dirty="0" smtClean="0"/>
              <a:t>Formal methods have not become mainstream software development techniques as was once predicted</a:t>
            </a:r>
          </a:p>
          <a:p>
            <a:pPr lvl="1"/>
            <a:r>
              <a:rPr lang="en-GB" dirty="0" smtClean="0">
                <a:solidFill>
                  <a:schemeClr val="accent3"/>
                </a:solidFill>
              </a:rPr>
              <a:t>Other software engineering techniques have been successful at increasing system quality</a:t>
            </a:r>
            <a:r>
              <a:rPr lang="en-GB" dirty="0" smtClean="0"/>
              <a:t>. Hence the need for formal methods has been reduced</a:t>
            </a:r>
          </a:p>
          <a:p>
            <a:pPr lvl="1"/>
            <a:r>
              <a:rPr lang="en-GB" dirty="0" smtClean="0"/>
              <a:t>Market changes have made time-to-market rather than software with a low error count the key factor. </a:t>
            </a:r>
            <a:r>
              <a:rPr lang="en-GB" dirty="0" smtClean="0">
                <a:solidFill>
                  <a:schemeClr val="accent3"/>
                </a:solidFill>
              </a:rPr>
              <a:t>Formal methods do not reduce time to market</a:t>
            </a:r>
          </a:p>
          <a:p>
            <a:pPr lvl="1"/>
            <a:r>
              <a:rPr lang="en-GB" dirty="0" smtClean="0">
                <a:solidFill>
                  <a:schemeClr val="accent3"/>
                </a:solidFill>
              </a:rPr>
              <a:t>The scope of formal methods is limited. </a:t>
            </a:r>
            <a:r>
              <a:rPr lang="en-GB" dirty="0" smtClean="0"/>
              <a:t>They are not well-suited to specifying and analysing user interfaces and user interaction for example</a:t>
            </a:r>
          </a:p>
          <a:p>
            <a:pPr lvl="1"/>
            <a:r>
              <a:rPr lang="en-GB" dirty="0" smtClean="0"/>
              <a:t>Formal methods are </a:t>
            </a:r>
            <a:r>
              <a:rPr lang="en-GB" dirty="0" smtClean="0">
                <a:solidFill>
                  <a:schemeClr val="accent3"/>
                </a:solidFill>
              </a:rPr>
              <a:t>hard to scale up to large systems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r>
              <a:rPr lang="en-GB" dirty="0" smtClean="0"/>
              <a:t>Use of Formal Methods</a:t>
            </a:r>
          </a:p>
        </p:txBody>
      </p:sp>
      <p:sp>
        <p:nvSpPr>
          <p:cNvPr id="66563" name="Rectangle 1027"/>
          <p:cNvSpPr>
            <a:spLocks noGrp="1" noChangeArrowheads="1"/>
          </p:cNvSpPr>
          <p:nvPr>
            <p:ph idx="1"/>
          </p:nvPr>
        </p:nvSpPr>
        <p:spPr/>
        <p:txBody>
          <a:bodyPr>
            <a:normAutofit/>
          </a:bodyPr>
          <a:lstStyle/>
          <a:p>
            <a:pPr>
              <a:lnSpc>
                <a:spcPct val="90000"/>
              </a:lnSpc>
            </a:pPr>
            <a:r>
              <a:rPr lang="en-GB" sz="2800" dirty="0" smtClean="0"/>
              <a:t>Their principal benefits are in reducing the number of errors in systems so their main area of applicability is </a:t>
            </a:r>
            <a:r>
              <a:rPr lang="en-GB" sz="2800" dirty="0" smtClean="0">
                <a:solidFill>
                  <a:schemeClr val="accent3"/>
                </a:solidFill>
              </a:rPr>
              <a:t>critical systems:</a:t>
            </a:r>
          </a:p>
          <a:p>
            <a:pPr lvl="1">
              <a:lnSpc>
                <a:spcPct val="90000"/>
              </a:lnSpc>
            </a:pPr>
            <a:r>
              <a:rPr lang="en-GB" sz="2800" dirty="0" smtClean="0"/>
              <a:t>Air traffic control information systems,</a:t>
            </a:r>
          </a:p>
          <a:p>
            <a:pPr lvl="1">
              <a:lnSpc>
                <a:spcPct val="90000"/>
              </a:lnSpc>
            </a:pPr>
            <a:r>
              <a:rPr lang="en-GB" sz="2800" dirty="0" smtClean="0"/>
              <a:t>Railway signalling systems</a:t>
            </a:r>
          </a:p>
          <a:p>
            <a:pPr lvl="1">
              <a:lnSpc>
                <a:spcPct val="90000"/>
              </a:lnSpc>
            </a:pPr>
            <a:r>
              <a:rPr lang="en-GB" sz="2800" dirty="0" smtClean="0"/>
              <a:t>Spacecraft systems</a:t>
            </a:r>
          </a:p>
          <a:p>
            <a:pPr lvl="1">
              <a:lnSpc>
                <a:spcPct val="90000"/>
              </a:lnSpc>
            </a:pPr>
            <a:r>
              <a:rPr lang="en-GB" sz="2800" dirty="0" smtClean="0"/>
              <a:t>Medical control systems</a:t>
            </a:r>
          </a:p>
          <a:p>
            <a:pPr>
              <a:lnSpc>
                <a:spcPct val="90000"/>
              </a:lnSpc>
            </a:pPr>
            <a:endParaRPr lang="en-GB" sz="1050" dirty="0" smtClean="0"/>
          </a:p>
          <a:p>
            <a:pPr>
              <a:lnSpc>
                <a:spcPct val="90000"/>
              </a:lnSpc>
            </a:pPr>
            <a:r>
              <a:rPr lang="en-GB" sz="2800" dirty="0" smtClean="0"/>
              <a:t>In this area, the </a:t>
            </a:r>
            <a:r>
              <a:rPr lang="en-GB" sz="2800" dirty="0" smtClean="0">
                <a:solidFill>
                  <a:schemeClr val="accent2"/>
                </a:solidFill>
              </a:rPr>
              <a:t>use of formal methods is most likely to be cost-effective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Reading</a:t>
            </a:r>
            <a:endParaRPr lang="en-GB" dirty="0"/>
          </a:p>
        </p:txBody>
      </p:sp>
      <p:sp>
        <p:nvSpPr>
          <p:cNvPr id="3" name="Content Placeholder 2"/>
          <p:cNvSpPr>
            <a:spLocks noGrp="1"/>
          </p:cNvSpPr>
          <p:nvPr>
            <p:ph idx="1"/>
          </p:nvPr>
        </p:nvSpPr>
        <p:spPr>
          <a:xfrm>
            <a:off x="457200" y="1785926"/>
            <a:ext cx="8229600" cy="4538674"/>
          </a:xfrm>
        </p:spPr>
        <p:txBody>
          <a:bodyPr>
            <a:normAutofit fontScale="92500"/>
          </a:bodyPr>
          <a:lstStyle/>
          <a:p>
            <a:r>
              <a:rPr lang="en-GB" dirty="0" smtClean="0"/>
              <a:t>1) “Formal Methods: Promises and Problems”, </a:t>
            </a:r>
            <a:r>
              <a:rPr lang="en-GB" dirty="0" err="1" smtClean="0"/>
              <a:t>Luqi</a:t>
            </a:r>
            <a:r>
              <a:rPr lang="en-GB" dirty="0" smtClean="0"/>
              <a:t> and J. </a:t>
            </a:r>
            <a:r>
              <a:rPr lang="en-GB" dirty="0" err="1" smtClean="0"/>
              <a:t>Goguen</a:t>
            </a:r>
            <a:r>
              <a:rPr lang="en-GB" dirty="0" smtClean="0"/>
              <a:t>, IEEE Software, 14 (1), 1997:</a:t>
            </a:r>
          </a:p>
          <a:p>
            <a:endParaRPr lang="en-GB" dirty="0" smtClean="0"/>
          </a:p>
          <a:p>
            <a:r>
              <a:rPr lang="en-GB" dirty="0" smtClean="0"/>
              <a:t>“Software development failures have reached staggering proportions: an estimated $81 billion was spent on </a:t>
            </a:r>
            <a:r>
              <a:rPr lang="en-GB" dirty="0" smtClean="0"/>
              <a:t>cancelled </a:t>
            </a:r>
            <a:r>
              <a:rPr lang="en-GB" dirty="0" smtClean="0"/>
              <a:t>software projects in 1995 and an estimated $100 billion in 1996.” [1]</a:t>
            </a:r>
          </a:p>
          <a:p>
            <a:endParaRPr lang="en-GB" dirty="0" smtClean="0"/>
          </a:p>
          <a:p>
            <a:r>
              <a:rPr lang="en-GB" dirty="0" smtClean="0"/>
              <a:t>“Experience shows that many of the most vexing problems in software development arise because any computer system is situated in a particular social context..” [1]</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1" y="320661"/>
            <a:ext cx="8405842" cy="1108075"/>
          </a:xfrm>
          <a:noFill/>
        </p:spPr>
        <p:txBody>
          <a:bodyPr/>
          <a:lstStyle/>
          <a:p>
            <a:pPr algn="ctr"/>
            <a:r>
              <a:rPr lang="en-GB" dirty="0" smtClean="0"/>
              <a:t>Specification in the Software Process</a:t>
            </a:r>
          </a:p>
        </p:txBody>
      </p:sp>
      <p:sp>
        <p:nvSpPr>
          <p:cNvPr id="8195" name="Rectangle 3"/>
          <p:cNvSpPr>
            <a:spLocks noGrp="1" noChangeArrowheads="1"/>
          </p:cNvSpPr>
          <p:nvPr>
            <p:ph idx="1"/>
          </p:nvPr>
        </p:nvSpPr>
        <p:spPr>
          <a:xfrm>
            <a:off x="381000" y="1676400"/>
            <a:ext cx="8413750" cy="4724400"/>
          </a:xfrm>
          <a:noFill/>
        </p:spPr>
        <p:txBody>
          <a:bodyPr>
            <a:normAutofit/>
          </a:bodyPr>
          <a:lstStyle/>
          <a:p>
            <a:r>
              <a:rPr lang="en-GB" sz="2800" b="1" dirty="0" smtClean="0"/>
              <a:t>Specification</a:t>
            </a:r>
            <a:r>
              <a:rPr lang="en-GB" sz="2800" dirty="0" smtClean="0"/>
              <a:t> and design are inextricably mixed.</a:t>
            </a:r>
            <a:endParaRPr lang="en-GB" sz="2800" b="1" dirty="0" smtClean="0">
              <a:solidFill>
                <a:srgbClr val="0000FF"/>
              </a:solidFill>
            </a:endParaRPr>
          </a:p>
          <a:p>
            <a:r>
              <a:rPr lang="en-GB" sz="2800" b="1" dirty="0" smtClean="0"/>
              <a:t>Architectural design</a:t>
            </a:r>
            <a:r>
              <a:rPr lang="en-GB" sz="2800" dirty="0" smtClean="0"/>
              <a:t> </a:t>
            </a:r>
            <a:r>
              <a:rPr lang="en-GB" sz="2800" u="sng" dirty="0" smtClean="0">
                <a:solidFill>
                  <a:schemeClr val="accent3"/>
                </a:solidFill>
              </a:rPr>
              <a:t>is essential</a:t>
            </a:r>
            <a:r>
              <a:rPr lang="en-GB" sz="2800" dirty="0" smtClean="0">
                <a:solidFill>
                  <a:schemeClr val="accent3"/>
                </a:solidFill>
              </a:rPr>
              <a:t> </a:t>
            </a:r>
            <a:r>
              <a:rPr lang="en-GB" sz="2800" dirty="0" smtClean="0"/>
              <a:t>to structure a specification.</a:t>
            </a:r>
            <a:endParaRPr lang="en-GB" sz="2800" b="1" dirty="0" smtClean="0">
              <a:solidFill>
                <a:srgbClr val="0000FF"/>
              </a:solidFill>
            </a:endParaRPr>
          </a:p>
          <a:p>
            <a:r>
              <a:rPr lang="en-GB" sz="2800" b="1" dirty="0" smtClean="0"/>
              <a:t>Formal specifications</a:t>
            </a:r>
            <a:r>
              <a:rPr lang="en-GB" sz="2800" dirty="0" smtClean="0"/>
              <a:t> are expressed in a mathematical notation with precisely defined </a:t>
            </a:r>
            <a:r>
              <a:rPr lang="en-GB" sz="2800" dirty="0" smtClean="0">
                <a:solidFill>
                  <a:schemeClr val="accent3"/>
                </a:solidFill>
              </a:rPr>
              <a:t>vocabulary</a:t>
            </a:r>
            <a:r>
              <a:rPr lang="en-GB" sz="2800" dirty="0" smtClean="0"/>
              <a:t>, </a:t>
            </a:r>
            <a:r>
              <a:rPr lang="en-GB" sz="2800" dirty="0" smtClean="0">
                <a:solidFill>
                  <a:schemeClr val="accent3"/>
                </a:solidFill>
              </a:rPr>
              <a:t>syntax</a:t>
            </a:r>
            <a:r>
              <a:rPr lang="en-GB" sz="2800" dirty="0" smtClean="0"/>
              <a:t> and </a:t>
            </a:r>
            <a:r>
              <a:rPr lang="en-GB" sz="2800" dirty="0" smtClean="0">
                <a:solidFill>
                  <a:schemeClr val="accent3"/>
                </a:solidFill>
              </a:rPr>
              <a:t>semantics</a:t>
            </a:r>
            <a:r>
              <a:rPr lang="en-GB" sz="2800" dirty="0" smtClean="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5" name="Footer Placeholder 4"/>
          <p:cNvSpPr>
            <a:spLocks noGrp="1"/>
          </p:cNvSpPr>
          <p:nvPr>
            <p:ph type="ftr" sz="quarter" idx="11"/>
          </p:nvPr>
        </p:nvSpPr>
        <p:spPr/>
        <p:txBody>
          <a:bodyPr/>
          <a:lstStyle/>
          <a:p>
            <a:r>
              <a:rPr kumimoji="0" lang="en-US" dirty="0" smtClean="0"/>
              <a:t>COMP201 - Software Engineering</a:t>
            </a:r>
            <a:endParaRPr kumimoji="0"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GB" dirty="0" smtClean="0"/>
              <a:t>Specification and Design</a:t>
            </a:r>
          </a:p>
        </p:txBody>
      </p:sp>
      <p:pic>
        <p:nvPicPr>
          <p:cNvPr id="9219" name="Picture 3"/>
          <p:cNvPicPr>
            <a:picLocks noChangeArrowheads="1"/>
          </p:cNvPicPr>
          <p:nvPr/>
        </p:nvPicPr>
        <p:blipFill>
          <a:blip r:embed="rId3" cstate="print"/>
          <a:srcRect/>
          <a:stretch>
            <a:fillRect/>
          </a:stretch>
        </p:blipFill>
        <p:spPr bwMode="auto">
          <a:xfrm>
            <a:off x="382588" y="2460625"/>
            <a:ext cx="8340725" cy="2816225"/>
          </a:xfrm>
          <a:prstGeom prst="rect">
            <a:avLst/>
          </a:prstGeom>
          <a:noFill/>
          <a:ln w="12700">
            <a:noFill/>
            <a:miter lim="800000"/>
            <a:headEnd/>
            <a:tailEnd/>
          </a:ln>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2764</TotalTime>
  <Pages>29</Pages>
  <Words>1753</Words>
  <Application>Microsoft Office PowerPoint</Application>
  <PresentationFormat>On-screen Show (4:3)</PresentationFormat>
  <Paragraphs>257</Paragraphs>
  <Slides>30</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Flow</vt:lpstr>
      <vt:lpstr>Document</vt:lpstr>
      <vt:lpstr>Software Engineering COMP 201</vt:lpstr>
      <vt:lpstr>Formal Specification - Techniques for the Unambiguous Specification of Software</vt:lpstr>
      <vt:lpstr>Formal Methods</vt:lpstr>
      <vt:lpstr>Formal Methods in reality</vt:lpstr>
      <vt:lpstr>Acceptance of Formal Methods</vt:lpstr>
      <vt:lpstr>Use of Formal Methods</vt:lpstr>
      <vt:lpstr>Background Reading</vt:lpstr>
      <vt:lpstr>Specification in the Software Process</vt:lpstr>
      <vt:lpstr>Specification and Design</vt:lpstr>
      <vt:lpstr>Specification Techniques</vt:lpstr>
      <vt:lpstr>Formal Specification Languages</vt:lpstr>
      <vt:lpstr>Use of Formal Specification</vt:lpstr>
      <vt:lpstr>Formal Specification</vt:lpstr>
      <vt:lpstr>Interface Specification</vt:lpstr>
      <vt:lpstr>Sub-System Interface Specification</vt:lpstr>
      <vt:lpstr>Sub-System Interfaces</vt:lpstr>
      <vt:lpstr>The Structure of an Algebraic Specification</vt:lpstr>
      <vt:lpstr>The Structure of an Algebraic Specification</vt:lpstr>
      <vt:lpstr>Systematic Algebraic Specification</vt:lpstr>
      <vt:lpstr>Specification Operations</vt:lpstr>
      <vt:lpstr>Example: Operations on a List ADT</vt:lpstr>
      <vt:lpstr>Example: Operations on a List ADT</vt:lpstr>
      <vt:lpstr>Example: List Specification</vt:lpstr>
      <vt:lpstr>Interface Specification in Critical Systems</vt:lpstr>
      <vt:lpstr>A Sector Object</vt:lpstr>
      <vt:lpstr>Primitive Operations</vt:lpstr>
      <vt:lpstr>Sector Specification (1)</vt:lpstr>
      <vt:lpstr>Sector Specification (2)</vt:lpstr>
      <vt:lpstr>Specification Commentary for Sector</vt:lpstr>
      <vt:lpstr>Lecture 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Specification</dc:title>
  <dc:creator>Paul Bell</dc:creator>
  <cp:lastModifiedBy>Quinn</cp:lastModifiedBy>
  <cp:revision>112</cp:revision>
  <cp:lastPrinted>2001-08-10T22:40:21Z</cp:lastPrinted>
  <dcterms:created xsi:type="dcterms:W3CDTF">1995-12-22T13:55:34Z</dcterms:created>
  <dcterms:modified xsi:type="dcterms:W3CDTF">2014-09-18T15:21:13Z</dcterms:modified>
</cp:coreProperties>
</file>