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330" r:id="rId2"/>
    <p:sldId id="302" r:id="rId3"/>
    <p:sldId id="303" r:id="rId4"/>
    <p:sldId id="304" r:id="rId5"/>
    <p:sldId id="305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33" r:id="rId24"/>
    <p:sldId id="326" r:id="rId25"/>
    <p:sldId id="327" r:id="rId26"/>
    <p:sldId id="334" r:id="rId27"/>
    <p:sldId id="335" r:id="rId28"/>
    <p:sldId id="336" r:id="rId29"/>
    <p:sldId id="338" r:id="rId30"/>
  </p:sldIdLst>
  <p:sldSz cx="9144000" cy="6858000" type="screen4x3"/>
  <p:notesSz cx="6781800" cy="9918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A05"/>
    <a:srgbClr val="FF9900"/>
    <a:srgbClr val="99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7" d="100"/>
          <a:sy n="97" d="100"/>
        </p:scale>
        <p:origin x="-11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75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9150" y="4713288"/>
            <a:ext cx="5143500" cy="418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33" tIns="45308" rIns="92233" bIns="45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notes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858838"/>
            <a:ext cx="4649788" cy="3487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22438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1006" y="9421176"/>
            <a:ext cx="2939204" cy="495935"/>
          </a:xfrm>
          <a:prstGeom prst="rect">
            <a:avLst/>
          </a:prstGeom>
          <a:noFill/>
        </p:spPr>
        <p:txBody>
          <a:bodyPr lIns="91577" tIns="45789" rIns="91577" bIns="45789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9150" y="4713288"/>
            <a:ext cx="5143500" cy="418465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2233" tIns="45308" rIns="92233" bIns="45308"/>
          <a:lstStyle/>
          <a:p>
            <a:endParaRPr lang="en-GB"/>
          </a:p>
        </p:txBody>
      </p:sp>
      <p:sp>
        <p:nvSpPr>
          <p:cNvPr id="5427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76325" y="865188"/>
            <a:ext cx="4632325" cy="34750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96086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2869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7/22/2009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  <a:lumOff val="2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Lecturer: </a:t>
            </a:r>
            <a:r>
              <a:rPr lang="en-GB" sz="2800" b="1" dirty="0"/>
              <a:t>Sebastian </a:t>
            </a:r>
            <a:r>
              <a:rPr lang="en-GB" sz="2800" b="1" dirty="0" err="1"/>
              <a:t>Coope</a:t>
            </a:r>
            <a:endParaRPr lang="en-GB" sz="2800" b="1" dirty="0"/>
          </a:p>
          <a:p>
            <a:r>
              <a:rPr lang="en-GB" sz="2800" i="1" dirty="0"/>
              <a:t>Ashton Building, Room G.18</a:t>
            </a:r>
          </a:p>
          <a:p>
            <a:r>
              <a:rPr lang="en-GB" sz="2800" i="1" dirty="0"/>
              <a:t>E-mail: </a:t>
            </a:r>
            <a:r>
              <a:rPr lang="en-GB" sz="2800" b="1" i="1" dirty="0"/>
              <a:t>coopes@liverpool.ac.uk </a:t>
            </a:r>
          </a:p>
          <a:p>
            <a:endParaRPr lang="en-GB" sz="2400" b="1" i="1" dirty="0"/>
          </a:p>
          <a:p>
            <a:r>
              <a:rPr lang="en-GB" sz="2800" b="1" dirty="0"/>
              <a:t>COMP 201 web-page:</a:t>
            </a:r>
          </a:p>
          <a:p>
            <a:r>
              <a:rPr lang="en-GB" sz="2800" b="1" dirty="0"/>
              <a:t>http://www.csc.liv.ac.uk/~coopes/comp201</a:t>
            </a:r>
          </a:p>
          <a:p>
            <a:pPr eaLnBrk="1" hangingPunct="1"/>
            <a:endParaRPr lang="en-GB" sz="2800" u="sng" dirty="0" smtClean="0"/>
          </a:p>
          <a:p>
            <a:pPr eaLnBrk="1" hangingPunct="1"/>
            <a:r>
              <a:rPr lang="en-GB" sz="2800" u="sng" dirty="0" smtClean="0"/>
              <a:t>Lecture </a:t>
            </a:r>
            <a:r>
              <a:rPr lang="en-GB" sz="2800" u="sng" dirty="0" smtClean="0"/>
              <a:t>16 – Distributed System Architectures</a:t>
            </a:r>
          </a:p>
          <a:p>
            <a:pPr eaLnBrk="1" hangingPunct="1"/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</a:t>
            </a:r>
            <a:r>
              <a:rPr lang="en-GB" dirty="0" smtClean="0"/>
              <a:t>Client-Server Architectures</a:t>
            </a:r>
            <a:endParaRPr lang="en-GB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3"/>
                </a:solidFill>
              </a:rPr>
              <a:t>The application is modelled as a set of services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/>
              <a:t>that are provided </a:t>
            </a:r>
            <a:r>
              <a:rPr lang="en-GB" dirty="0">
                <a:solidFill>
                  <a:schemeClr val="accent2"/>
                </a:solidFill>
              </a:rPr>
              <a:t>by servers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a set of clients </a:t>
            </a:r>
            <a:r>
              <a:rPr lang="en-GB" dirty="0"/>
              <a:t>that use these services</a:t>
            </a:r>
          </a:p>
          <a:p>
            <a:r>
              <a:rPr lang="en-GB" b="1" dirty="0">
                <a:solidFill>
                  <a:schemeClr val="accent1"/>
                </a:solidFill>
              </a:rPr>
              <a:t>Clients know of servers but servers need not know of clients</a:t>
            </a:r>
          </a:p>
          <a:p>
            <a:r>
              <a:rPr lang="en-GB" dirty="0"/>
              <a:t>Clients and servers are </a:t>
            </a:r>
            <a:r>
              <a:rPr lang="en-GB" u="sng" dirty="0">
                <a:solidFill>
                  <a:schemeClr val="accent3"/>
                </a:solidFill>
              </a:rPr>
              <a:t>logical processes</a:t>
            </a:r>
            <a:r>
              <a:rPr lang="en-GB" dirty="0">
                <a:solidFill>
                  <a:schemeClr val="accent3"/>
                </a:solidFill>
              </a:rPr>
              <a:t> </a:t>
            </a:r>
          </a:p>
          <a:p>
            <a:r>
              <a:rPr lang="en-GB" dirty="0"/>
              <a:t>The mapping of processors to processes is not necessarily 1 :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smtClean="0"/>
              <a:t>Client-Server System</a:t>
            </a:r>
            <a:endParaRPr lang="en-GB" dirty="0"/>
          </a:p>
        </p:txBody>
      </p:sp>
      <p:pic>
        <p:nvPicPr>
          <p:cNvPr id="65539" name="Picture 3" descr="11.3 Client-server-procs.eps  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071678"/>
            <a:ext cx="8493125" cy="342106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Computers in a C/S </a:t>
            </a:r>
            <a:r>
              <a:rPr lang="en-GB" dirty="0" smtClean="0"/>
              <a:t>Network</a:t>
            </a:r>
            <a:endParaRPr lang="en-GB" dirty="0"/>
          </a:p>
        </p:txBody>
      </p:sp>
      <p:pic>
        <p:nvPicPr>
          <p:cNvPr id="66563" name="Picture 3" descr="11.4 C/S-network.eps          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88" y="2293938"/>
            <a:ext cx="8340725" cy="323215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Layered </a:t>
            </a:r>
            <a:r>
              <a:rPr lang="en-GB" dirty="0" smtClean="0"/>
              <a:t>Application Architecture</a:t>
            </a:r>
            <a:endParaRPr lang="en-GB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Presentation layer</a:t>
            </a:r>
          </a:p>
          <a:p>
            <a:pPr lvl="1"/>
            <a:r>
              <a:rPr lang="en-GB" dirty="0"/>
              <a:t>Concerned with presenting the results of a computation to system users and with collecting user inputs</a:t>
            </a:r>
          </a:p>
          <a:p>
            <a:r>
              <a:rPr lang="en-GB" dirty="0">
                <a:solidFill>
                  <a:schemeClr val="accent3"/>
                </a:solidFill>
              </a:rPr>
              <a:t>Application processing layer</a:t>
            </a:r>
          </a:p>
          <a:p>
            <a:pPr lvl="1"/>
            <a:r>
              <a:rPr lang="en-GB" dirty="0"/>
              <a:t>Concerned with providing application specific functionality e.g., in a banking system, banking functions such as open account, close account, etc.</a:t>
            </a:r>
          </a:p>
          <a:p>
            <a:r>
              <a:rPr lang="en-GB" dirty="0">
                <a:solidFill>
                  <a:schemeClr val="accent3"/>
                </a:solidFill>
              </a:rPr>
              <a:t>Data management layer</a:t>
            </a:r>
          </a:p>
          <a:p>
            <a:pPr lvl="1"/>
            <a:r>
              <a:rPr lang="en-GB" dirty="0"/>
              <a:t>Concerned with managing the system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</a:t>
            </a:r>
            <a:r>
              <a:rPr lang="en-GB" dirty="0" smtClean="0"/>
              <a:t>Layers</a:t>
            </a:r>
            <a:endParaRPr lang="en-GB" dirty="0"/>
          </a:p>
        </p:txBody>
      </p:sp>
      <p:pic>
        <p:nvPicPr>
          <p:cNvPr id="68611" name="Picture 3" descr="11.5 Layered-sys.eps          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4313" y="1758950"/>
            <a:ext cx="3257550" cy="435927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 and </a:t>
            </a:r>
            <a:r>
              <a:rPr lang="en-GB" dirty="0" smtClean="0"/>
              <a:t>Fat Clients</a:t>
            </a:r>
            <a:endParaRPr lang="en-GB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935480"/>
            <a:ext cx="8329642" cy="4389120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b="1" i="1" dirty="0">
                <a:solidFill>
                  <a:schemeClr val="accent3"/>
                </a:solidFill>
              </a:rPr>
              <a:t>Thin-client model</a:t>
            </a:r>
            <a:r>
              <a:rPr lang="en-GB" dirty="0">
                <a:solidFill>
                  <a:schemeClr val="accent3"/>
                </a:solidFill>
              </a:rPr>
              <a:t>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In a thin-client model, all of the application processing and data management is carried out on the server. </a:t>
            </a:r>
            <a:r>
              <a:rPr lang="en-GB" b="1" dirty="0"/>
              <a:t>The client is simply responsible for running the presentation software</a:t>
            </a:r>
            <a:r>
              <a:rPr lang="en-GB" dirty="0"/>
              <a:t>.</a:t>
            </a:r>
          </a:p>
          <a:p>
            <a:pPr algn="just"/>
            <a:r>
              <a:rPr lang="en-GB" b="1" i="1" dirty="0">
                <a:solidFill>
                  <a:schemeClr val="accent3"/>
                </a:solidFill>
              </a:rPr>
              <a:t>Fat-client model</a:t>
            </a:r>
            <a:r>
              <a:rPr lang="en-GB" dirty="0">
                <a:solidFill>
                  <a:schemeClr val="accent3"/>
                </a:solidFill>
              </a:rPr>
              <a:t> </a:t>
            </a:r>
          </a:p>
          <a:p>
            <a:pPr lvl="1" algn="just"/>
            <a:r>
              <a:rPr lang="en-GB" dirty="0"/>
              <a:t>In this model, the server is only responsible for data management.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software on the client implements the application logic and the interactions with the system user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 and </a:t>
            </a:r>
            <a:r>
              <a:rPr lang="en-GB" dirty="0" smtClean="0"/>
              <a:t>Fat Clients</a:t>
            </a:r>
            <a:endParaRPr lang="en-GB" dirty="0"/>
          </a:p>
        </p:txBody>
      </p:sp>
      <p:pic>
        <p:nvPicPr>
          <p:cNvPr id="70659" name="Picture 3" descr="11.6 Two-tier-c/s.eps         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88" y="2141538"/>
            <a:ext cx="7958137" cy="322421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 </a:t>
            </a:r>
            <a:r>
              <a:rPr lang="en-GB" dirty="0" smtClean="0"/>
              <a:t>Client Model</a:t>
            </a:r>
            <a:endParaRPr lang="en-GB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>
                <a:solidFill>
                  <a:schemeClr val="accent2"/>
                </a:solidFill>
              </a:rPr>
              <a:t>Used when legacy systems are migrated to client server architectures. </a:t>
            </a:r>
          </a:p>
          <a:p>
            <a:pPr lvl="1"/>
            <a:r>
              <a:rPr lang="en-GB"/>
              <a:t>The legacy system acts as a server in its own right with a graphical interface implemented on a client</a:t>
            </a:r>
          </a:p>
          <a:p>
            <a:r>
              <a:rPr lang="en-GB">
                <a:solidFill>
                  <a:schemeClr val="accent1"/>
                </a:solidFill>
              </a:rPr>
              <a:t>A major disadvantage is that it places a heavy processing load on both the server and the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Fat </a:t>
            </a:r>
            <a:r>
              <a:rPr lang="en-GB" dirty="0" smtClean="0"/>
              <a:t>Client Model</a:t>
            </a:r>
            <a:endParaRPr lang="en-GB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More processing is delegated to the client</a:t>
            </a:r>
            <a:r>
              <a:rPr lang="en-GB" dirty="0"/>
              <a:t> as the application processing is locally executed</a:t>
            </a:r>
          </a:p>
          <a:p>
            <a:r>
              <a:rPr lang="en-GB" dirty="0">
                <a:solidFill>
                  <a:schemeClr val="accent1"/>
                </a:solidFill>
              </a:rPr>
              <a:t>Most suitable for new </a:t>
            </a:r>
            <a:r>
              <a:rPr lang="en-GB" dirty="0" smtClean="0">
                <a:solidFill>
                  <a:schemeClr val="accent1"/>
                </a:solidFill>
              </a:rPr>
              <a:t>client-server </a:t>
            </a:r>
            <a:r>
              <a:rPr lang="en-GB" dirty="0">
                <a:solidFill>
                  <a:schemeClr val="accent1"/>
                </a:solidFill>
              </a:rPr>
              <a:t>systems where the capabilities of the client system are known in advance</a:t>
            </a:r>
          </a:p>
          <a:p>
            <a:r>
              <a:rPr lang="en-GB" dirty="0">
                <a:solidFill>
                  <a:schemeClr val="accent2"/>
                </a:solidFill>
              </a:rPr>
              <a:t>More complex than a thin client model especially for management.</a:t>
            </a:r>
            <a:r>
              <a:rPr lang="en-GB" dirty="0"/>
              <a:t> New versions of the application have to be installed on all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smtClean="0"/>
              <a:t>Client-Server </a:t>
            </a:r>
            <a:r>
              <a:rPr lang="en-GB" dirty="0"/>
              <a:t>ATM </a:t>
            </a:r>
            <a:r>
              <a:rPr lang="en-GB" dirty="0" smtClean="0"/>
              <a:t>System</a:t>
            </a:r>
            <a:endParaRPr lang="en-GB" dirty="0"/>
          </a:p>
        </p:txBody>
      </p:sp>
      <p:pic>
        <p:nvPicPr>
          <p:cNvPr id="73731" name="Picture 3" descr="11.7 ATM-CS-system.eps        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175" y="1911350"/>
            <a:ext cx="7651750" cy="42037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458200" cy="1308087"/>
          </a:xfrm>
          <a:noFill/>
          <a:ln/>
        </p:spPr>
        <p:txBody>
          <a:bodyPr lIns="90840" tIns="44623" rIns="90840" bIns="44623"/>
          <a:lstStyle/>
          <a:p>
            <a:r>
              <a:rPr lang="en-GB" dirty="0"/>
              <a:t>Distributed Systems Architectures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2357430"/>
            <a:ext cx="8218516" cy="3325817"/>
          </a:xfrm>
          <a:noFill/>
          <a:ln/>
        </p:spPr>
        <p:txBody>
          <a:bodyPr lIns="90840" tIns="44623" rIns="90840" bIns="44623">
            <a:normAutofit/>
          </a:bodyPr>
          <a:lstStyle/>
          <a:p>
            <a:pPr marL="0" indent="0" algn="ctr">
              <a:buFont typeface="Zapf Dingbats" charset="2"/>
              <a:buNone/>
            </a:pPr>
            <a:r>
              <a:rPr lang="en-GB" sz="3600" dirty="0"/>
              <a:t>Architectural design for software that executes on </a:t>
            </a:r>
            <a:r>
              <a:rPr lang="en-GB" sz="3600" dirty="0">
                <a:solidFill>
                  <a:schemeClr val="accent2"/>
                </a:solidFill>
              </a:rPr>
              <a:t>more than one processor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Three-Tier Architectures</a:t>
            </a:r>
            <a:endParaRPr lang="en-GB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>
                <a:solidFill>
                  <a:schemeClr val="accent2"/>
                </a:solidFill>
              </a:rPr>
              <a:t>In a three-tier architecture, each of the application architecture layers may execute on a separate processor</a:t>
            </a:r>
          </a:p>
          <a:p>
            <a:r>
              <a:rPr lang="en-GB" dirty="0"/>
              <a:t>Allows for better performance than a thin-client approach and is simpler to manage than a fat-client approach</a:t>
            </a:r>
          </a:p>
          <a:p>
            <a:r>
              <a:rPr lang="en-GB" b="1" dirty="0">
                <a:solidFill>
                  <a:schemeClr val="accent1"/>
                </a:solidFill>
              </a:rPr>
              <a:t>A more scalable architecture</a:t>
            </a:r>
            <a:r>
              <a:rPr lang="en-GB" dirty="0"/>
              <a:t> - as demands increase, extra servers can be </a:t>
            </a:r>
            <a:r>
              <a:rPr lang="en-GB" dirty="0" smtClean="0"/>
              <a:t>added to the data management or application processing layers.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smtClean="0"/>
              <a:t>3-Tier Client-Server Architecture</a:t>
            </a:r>
            <a:endParaRPr lang="en-GB" dirty="0"/>
          </a:p>
        </p:txBody>
      </p:sp>
      <p:pic>
        <p:nvPicPr>
          <p:cNvPr id="75779" name="Picture 3" descr="11.8 Three-tier-c/s.eps       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88" y="2830513"/>
            <a:ext cx="8340725" cy="165576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</a:t>
            </a:r>
            <a:r>
              <a:rPr lang="en-GB" dirty="0" smtClean="0"/>
              <a:t>Internet Banking System</a:t>
            </a:r>
            <a:endParaRPr lang="en-GB" dirty="0"/>
          </a:p>
        </p:txBody>
      </p:sp>
      <p:pic>
        <p:nvPicPr>
          <p:cNvPr id="76803" name="Picture 3" descr="11.9 Internet-banking.eps     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88" y="2141538"/>
            <a:ext cx="8034337" cy="35306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928694"/>
          </a:xfrm>
        </p:spPr>
        <p:txBody>
          <a:bodyPr/>
          <a:lstStyle/>
          <a:p>
            <a:r>
              <a:rPr lang="en-GB" dirty="0" smtClean="0"/>
              <a:t>Use of Client-Server Architectures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1439246"/>
          <a:ext cx="8358246" cy="499015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940307"/>
                <a:gridCol w="6417939"/>
              </a:tblGrid>
              <a:tr h="426789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Architecture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Applications</a:t>
                      </a:r>
                      <a:endParaRPr lang="en-GB" sz="2000" dirty="0"/>
                    </a:p>
                  </a:txBody>
                  <a:tcPr/>
                </a:tc>
              </a:tr>
              <a:tr h="206828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Two-tier</a:t>
                      </a:r>
                      <a:r>
                        <a:rPr lang="en-GB" sz="2000" baseline="0" dirty="0" smtClean="0"/>
                        <a:t> C/S with thin clients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Legacy system applications</a:t>
                      </a:r>
                      <a:r>
                        <a:rPr lang="en-GB" sz="2000" baseline="0" dirty="0" smtClean="0"/>
                        <a:t> where separating application processing and data management is impractical. Computationally-intensive applications such as compilers with little or no data management. Data-intensive applications (browsing/querying) with little or no application processing.</a:t>
                      </a:r>
                      <a:endParaRPr lang="en-GB" sz="2000" dirty="0"/>
                    </a:p>
                  </a:txBody>
                  <a:tcPr/>
                </a:tc>
              </a:tr>
              <a:tr h="14116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Two-tier</a:t>
                      </a:r>
                      <a:r>
                        <a:rPr lang="en-GB" sz="2000" baseline="0" dirty="0" smtClean="0"/>
                        <a:t> C/S with fat clients</a:t>
                      </a:r>
                      <a:endParaRPr lang="en-GB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Applications where processing</a:t>
                      </a:r>
                      <a:r>
                        <a:rPr lang="en-GB" sz="2000" baseline="0" dirty="0" smtClean="0"/>
                        <a:t> uses off-the-shelf software (</a:t>
                      </a:r>
                      <a:r>
                        <a:rPr lang="en-GB" sz="2000" baseline="0" dirty="0" err="1" smtClean="0"/>
                        <a:t>eg</a:t>
                      </a:r>
                      <a:r>
                        <a:rPr lang="en-GB" sz="2000" baseline="0" dirty="0" smtClean="0"/>
                        <a:t>. Microsoft Excel) on the client. Applications with relatively stable end-user functionality used in an environment with well-established system management.</a:t>
                      </a:r>
                      <a:endParaRPr lang="en-GB" sz="2000" dirty="0"/>
                    </a:p>
                  </a:txBody>
                  <a:tcPr/>
                </a:tc>
              </a:tr>
              <a:tr h="1083388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Three-tier or multi-tier C/S architecture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Large-scale</a:t>
                      </a:r>
                      <a:r>
                        <a:rPr lang="en-GB" sz="2000" baseline="0" dirty="0" smtClean="0"/>
                        <a:t> applications with hundreds or thousands of clients. Applications where both the data and applications are volatile.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80" y="266700"/>
            <a:ext cx="8534400" cy="1104900"/>
          </a:xfrm>
        </p:spPr>
        <p:txBody>
          <a:bodyPr/>
          <a:lstStyle/>
          <a:p>
            <a:r>
              <a:rPr lang="en-GB" dirty="0"/>
              <a:t>3. Distributed </a:t>
            </a:r>
            <a:r>
              <a:rPr lang="en-GB" dirty="0" smtClean="0"/>
              <a:t>Object Architectures</a:t>
            </a:r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495800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There is no distinction in a distributed object architectures between clients and servers</a:t>
            </a:r>
          </a:p>
          <a:p>
            <a:r>
              <a:rPr lang="en-GB" dirty="0"/>
              <a:t>Each distributable entity is an object that </a:t>
            </a:r>
          </a:p>
          <a:p>
            <a:pPr lvl="1"/>
            <a:r>
              <a:rPr lang="en-GB" b="1" dirty="0">
                <a:solidFill>
                  <a:schemeClr val="accent3"/>
                </a:solidFill>
              </a:rPr>
              <a:t>provides</a:t>
            </a:r>
            <a:r>
              <a:rPr lang="en-GB" dirty="0"/>
              <a:t> services to other objects and </a:t>
            </a:r>
          </a:p>
          <a:p>
            <a:pPr lvl="1"/>
            <a:r>
              <a:rPr lang="en-GB" b="1" dirty="0">
                <a:solidFill>
                  <a:schemeClr val="accent3"/>
                </a:solidFill>
              </a:rPr>
              <a:t>receives</a:t>
            </a:r>
            <a:r>
              <a:rPr lang="en-GB" dirty="0"/>
              <a:t> services from other objects</a:t>
            </a:r>
          </a:p>
          <a:p>
            <a:r>
              <a:rPr lang="en-GB" dirty="0"/>
              <a:t>Object communication is through a middleware system called an object request broker (software bus)</a:t>
            </a:r>
          </a:p>
          <a:p>
            <a:r>
              <a:rPr lang="en-GB" dirty="0"/>
              <a:t>However, </a:t>
            </a:r>
            <a:r>
              <a:rPr lang="en-GB" dirty="0" smtClean="0"/>
              <a:t>they can be more </a:t>
            </a:r>
            <a:r>
              <a:rPr lang="en-GB" dirty="0"/>
              <a:t>complex to design than </a:t>
            </a:r>
            <a:r>
              <a:rPr lang="en-GB" dirty="0" smtClean="0"/>
              <a:t>client-server </a:t>
            </a:r>
            <a:r>
              <a:rPr lang="en-GB" dirty="0"/>
              <a:t>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</a:t>
            </a:r>
            <a:r>
              <a:rPr lang="en-GB" dirty="0" smtClean="0"/>
              <a:t>Object Architecture</a:t>
            </a:r>
            <a:endParaRPr lang="en-GB" dirty="0"/>
          </a:p>
        </p:txBody>
      </p:sp>
      <p:pic>
        <p:nvPicPr>
          <p:cNvPr id="79875" name="Picture 3" descr="11.11 Distributed-objs.eps    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363" y="1911350"/>
            <a:ext cx="7269162" cy="37592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500042"/>
            <a:ext cx="8715436" cy="1071570"/>
          </a:xfrm>
        </p:spPr>
        <p:txBody>
          <a:bodyPr>
            <a:noAutofit/>
          </a:bodyPr>
          <a:lstStyle/>
          <a:p>
            <a:r>
              <a:rPr lang="en-GB" sz="3600" dirty="0"/>
              <a:t>Advantages of </a:t>
            </a:r>
            <a:r>
              <a:rPr lang="en-GB" sz="3600" dirty="0" smtClean="0"/>
              <a:t>Distributed Object Architecture</a:t>
            </a:r>
            <a:endParaRPr lang="en-GB" sz="480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allows the system designer to delay decisions on where and how services should be </a:t>
            </a:r>
            <a:r>
              <a:rPr lang="en-GB" dirty="0" smtClean="0"/>
              <a:t>provided</a:t>
            </a:r>
          </a:p>
          <a:p>
            <a:pPr lvl="1"/>
            <a:r>
              <a:rPr lang="en-GB" dirty="0" smtClean="0"/>
              <a:t>Service-providing objects can </a:t>
            </a:r>
            <a:r>
              <a:rPr lang="en-GB" b="1" dirty="0" smtClean="0"/>
              <a:t>execute on any node </a:t>
            </a:r>
            <a:r>
              <a:rPr lang="en-GB" dirty="0" smtClean="0"/>
              <a:t>of the network and thus the distinction between thin/fat-client models becomes irrelevant.</a:t>
            </a:r>
            <a:endParaRPr lang="en-GB" dirty="0"/>
          </a:p>
          <a:p>
            <a:r>
              <a:rPr lang="en-GB" dirty="0"/>
              <a:t>It is a very open system architecture that allows new resources to be added to it as </a:t>
            </a:r>
            <a:r>
              <a:rPr lang="en-GB" dirty="0" smtClean="0"/>
              <a:t>required</a:t>
            </a:r>
          </a:p>
          <a:p>
            <a:pPr lvl="1"/>
            <a:r>
              <a:rPr lang="en-GB" b="1" dirty="0" smtClean="0"/>
              <a:t>Object communication standards </a:t>
            </a:r>
            <a:r>
              <a:rPr lang="en-GB" dirty="0" smtClean="0"/>
              <a:t>have been developed allowing objects written in different languages to communicate with each other.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500042"/>
            <a:ext cx="8715436" cy="1071570"/>
          </a:xfrm>
        </p:spPr>
        <p:txBody>
          <a:bodyPr>
            <a:noAutofit/>
          </a:bodyPr>
          <a:lstStyle/>
          <a:p>
            <a:r>
              <a:rPr lang="en-GB" sz="3600" dirty="0"/>
              <a:t>Advantages of </a:t>
            </a:r>
            <a:r>
              <a:rPr lang="en-GB" sz="3600" dirty="0" smtClean="0"/>
              <a:t>Distributed Object Architecture</a:t>
            </a:r>
            <a:endParaRPr lang="en-GB" sz="480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system is </a:t>
            </a:r>
            <a:r>
              <a:rPr lang="en-GB" b="1" dirty="0"/>
              <a:t>flexible</a:t>
            </a:r>
            <a:r>
              <a:rPr lang="en-GB" dirty="0"/>
              <a:t> and </a:t>
            </a:r>
            <a:r>
              <a:rPr lang="en-GB" b="1" dirty="0" smtClean="0"/>
              <a:t>scalable</a:t>
            </a:r>
          </a:p>
          <a:p>
            <a:pPr lvl="1"/>
            <a:r>
              <a:rPr lang="en-GB" dirty="0" smtClean="0"/>
              <a:t>New objects can be added as the load on the system increases without disrupting the other system objects. Replicated object can be created to cope with load.</a:t>
            </a:r>
            <a:endParaRPr lang="en-GB" dirty="0"/>
          </a:p>
          <a:p>
            <a:r>
              <a:rPr lang="en-GB" dirty="0"/>
              <a:t>It is possible to reconfigure the system dynamically with </a:t>
            </a:r>
            <a:r>
              <a:rPr lang="en-GB" b="1" dirty="0"/>
              <a:t>objects migrating across the network </a:t>
            </a:r>
            <a:r>
              <a:rPr lang="en-GB" dirty="0"/>
              <a:t>as </a:t>
            </a:r>
            <a:r>
              <a:rPr lang="en-GB" dirty="0" smtClean="0"/>
              <a:t>required</a:t>
            </a:r>
          </a:p>
          <a:p>
            <a:pPr lvl="1"/>
            <a:r>
              <a:rPr lang="en-GB" dirty="0" smtClean="0"/>
              <a:t>This may be important when there is fluctuating patterns of demand on services. A service-providing object can migrate to the same processor as service-requesting objects, thus improving performance.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 Key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Client-server systems are distributed systems where the system is modelled as a set of services provided by servers to client processes.</a:t>
            </a:r>
          </a:p>
          <a:p>
            <a:r>
              <a:rPr lang="en-GB" dirty="0" smtClean="0"/>
              <a:t>In a client-server system, the user interface always runs on a client and data management is always provided by a shared server.</a:t>
            </a:r>
          </a:p>
          <a:p>
            <a:r>
              <a:rPr lang="en-GB" dirty="0" smtClean="0"/>
              <a:t>Application functionality may be implemented on the client computer or the server.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 Key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a distributed object architecture, there is no distinction between clients and servers; objects provide general services that may be called on by other objects.</a:t>
            </a:r>
          </a:p>
          <a:p>
            <a:r>
              <a:rPr lang="en-GB" dirty="0" smtClean="0"/>
              <a:t>Distributed object systems require middleware to handle object communications and to allow objects to be added or removed from the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</a:t>
            </a:r>
            <a:r>
              <a:rPr lang="en-GB" dirty="0" smtClean="0"/>
              <a:t>Systems</a:t>
            </a:r>
            <a:endParaRPr lang="en-GB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Virtually all large computer-based systems are now </a:t>
            </a:r>
            <a:r>
              <a:rPr lang="en-GB" u="sng" dirty="0">
                <a:solidFill>
                  <a:schemeClr val="accent1"/>
                </a:solidFill>
              </a:rPr>
              <a:t>distributed systems</a:t>
            </a:r>
          </a:p>
          <a:p>
            <a:r>
              <a:rPr lang="en-GB" b="1" dirty="0">
                <a:solidFill>
                  <a:schemeClr val="accent2"/>
                </a:solidFill>
              </a:rPr>
              <a:t>Information processing </a:t>
            </a:r>
            <a:r>
              <a:rPr lang="en-GB" dirty="0"/>
              <a:t>is distributed over several computers rather than confined to a single machine</a:t>
            </a:r>
          </a:p>
          <a:p>
            <a:r>
              <a:rPr lang="en-GB" b="1" dirty="0">
                <a:solidFill>
                  <a:schemeClr val="accent2"/>
                </a:solidFill>
              </a:rPr>
              <a:t>Distributed software engineering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is now very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</a:t>
            </a:r>
            <a:r>
              <a:rPr lang="en-GB" dirty="0" smtClean="0"/>
              <a:t>Types</a:t>
            </a:r>
            <a:endParaRPr lang="en-GB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accent2"/>
                </a:solidFill>
              </a:rPr>
              <a:t>Personal systems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that are not distributed and that are designed to run on a personal computer or workstation.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b="1" dirty="0">
                <a:solidFill>
                  <a:schemeClr val="accent2"/>
                </a:solidFill>
              </a:rPr>
              <a:t>Embedded systems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that run on a single processor or on an integrated group of processors. 		</a:t>
            </a:r>
          </a:p>
          <a:p>
            <a:pPr algn="just">
              <a:lnSpc>
                <a:spcPct val="90000"/>
              </a:lnSpc>
            </a:pPr>
            <a:r>
              <a:rPr lang="en-GB" b="1" dirty="0">
                <a:solidFill>
                  <a:schemeClr val="accent2"/>
                </a:solidFill>
              </a:rPr>
              <a:t>Distributed systems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where the system software runs on a loosely integrated group of cooperating processors linked by a network.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3525"/>
            <a:ext cx="8763000" cy="1108075"/>
          </a:xfrm>
        </p:spPr>
        <p:txBody>
          <a:bodyPr/>
          <a:lstStyle/>
          <a:p>
            <a:r>
              <a:rPr lang="en-GB" dirty="0"/>
              <a:t>Distributed </a:t>
            </a:r>
            <a:r>
              <a:rPr lang="en-GB" dirty="0" smtClean="0"/>
              <a:t>System Characteristics</a:t>
            </a:r>
            <a:endParaRPr lang="en-GB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Resource sharing</a:t>
            </a:r>
          </a:p>
          <a:p>
            <a:r>
              <a:rPr lang="en-GB" dirty="0"/>
              <a:t>Openness</a:t>
            </a:r>
          </a:p>
          <a:p>
            <a:r>
              <a:rPr lang="en-GB" dirty="0"/>
              <a:t>Concurrency</a:t>
            </a:r>
          </a:p>
          <a:p>
            <a:r>
              <a:rPr lang="en-GB" dirty="0"/>
              <a:t>Scalability</a:t>
            </a:r>
          </a:p>
          <a:p>
            <a:r>
              <a:rPr lang="en-GB" dirty="0"/>
              <a:t>Fault tolerance</a:t>
            </a:r>
          </a:p>
          <a:p>
            <a:r>
              <a:rPr lang="en-GB" dirty="0"/>
              <a:t>Transparency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962400" y="2895600"/>
            <a:ext cx="4800600" cy="3505200"/>
          </a:xfrm>
          <a:prstGeom prst="rect">
            <a:avLst/>
          </a:prstGeom>
          <a:noFill/>
          <a:ln w="57150" cmpd="thickThin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465138" indent="-465138">
              <a:buFont typeface="Zapf Dingbats" charset="2"/>
              <a:buNone/>
            </a:pPr>
            <a:r>
              <a:rPr lang="en-GB" dirty="0">
                <a:solidFill>
                  <a:schemeClr val="accent1"/>
                </a:solidFill>
              </a:rPr>
              <a:t>Distributed system 		</a:t>
            </a:r>
            <a:r>
              <a:rPr lang="en-GB" dirty="0"/>
              <a:t>	</a:t>
            </a:r>
            <a:r>
              <a:rPr lang="en-GB" dirty="0">
                <a:solidFill>
                  <a:schemeClr val="accent3"/>
                </a:solidFill>
              </a:rPr>
              <a:t>disadvantages</a:t>
            </a:r>
            <a:r>
              <a:rPr lang="en-GB" dirty="0">
                <a:solidFill>
                  <a:schemeClr val="accent1"/>
                </a:solidFill>
              </a:rPr>
              <a:t> :</a:t>
            </a:r>
            <a:endParaRPr lang="en-GB" dirty="0"/>
          </a:p>
          <a:p>
            <a:pPr marL="465138" indent="-465138"/>
            <a:r>
              <a:rPr lang="en-GB" dirty="0"/>
              <a:t>Complexity</a:t>
            </a:r>
          </a:p>
          <a:p>
            <a:pPr marL="465138" indent="-465138"/>
            <a:r>
              <a:rPr lang="en-GB" dirty="0"/>
              <a:t>Security</a:t>
            </a:r>
          </a:p>
          <a:p>
            <a:pPr marL="465138" indent="-465138"/>
            <a:r>
              <a:rPr lang="en-GB" dirty="0"/>
              <a:t>Manageability</a:t>
            </a:r>
          </a:p>
          <a:p>
            <a:pPr marL="465138" indent="-465138"/>
            <a:r>
              <a:rPr lang="en-GB" dirty="0"/>
              <a:t>Unpredictability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42"/>
            <a:ext cx="8229600" cy="857256"/>
          </a:xfrm>
        </p:spPr>
        <p:txBody>
          <a:bodyPr/>
          <a:lstStyle/>
          <a:p>
            <a:r>
              <a:rPr lang="en-GB" dirty="0"/>
              <a:t>Distributed </a:t>
            </a:r>
            <a:r>
              <a:rPr lang="en-GB" dirty="0" smtClean="0"/>
              <a:t>Systems Architectures</a:t>
            </a:r>
            <a:endParaRPr lang="en-GB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Client-server architectures</a:t>
            </a:r>
          </a:p>
          <a:p>
            <a:pPr lvl="1"/>
            <a:r>
              <a:rPr lang="en-GB" dirty="0"/>
              <a:t>Distributed services which are called on by clients. Servers that provide services are treated differently from clients that use services</a:t>
            </a:r>
          </a:p>
          <a:p>
            <a:r>
              <a:rPr lang="en-GB" b="1" dirty="0">
                <a:solidFill>
                  <a:schemeClr val="accent2"/>
                </a:solidFill>
              </a:rPr>
              <a:t>Distributed object architectures</a:t>
            </a:r>
          </a:p>
          <a:p>
            <a:pPr lvl="1"/>
            <a:r>
              <a:rPr lang="en-GB" dirty="0"/>
              <a:t>No distinction between clients and servers. Any object on the system may provide and use services from other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Middleware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that manages and supports the different components of a distributed system. In essence, it sits in the </a:t>
            </a:r>
            <a:r>
              <a:rPr lang="en-GB" b="1" i="1" dirty="0">
                <a:solidFill>
                  <a:schemeClr val="accent1"/>
                </a:solidFill>
              </a:rPr>
              <a:t>middle</a:t>
            </a:r>
            <a:r>
              <a:rPr lang="en-GB" i="1" dirty="0"/>
              <a:t> </a:t>
            </a:r>
            <a:r>
              <a:rPr lang="en-GB" dirty="0"/>
              <a:t>of the system</a:t>
            </a:r>
          </a:p>
          <a:p>
            <a:r>
              <a:rPr lang="en-GB" b="1" dirty="0">
                <a:solidFill>
                  <a:schemeClr val="accent1"/>
                </a:solidFill>
              </a:rPr>
              <a:t>Middleware</a:t>
            </a:r>
            <a:r>
              <a:rPr lang="en-GB" dirty="0"/>
              <a:t> is usually </a:t>
            </a:r>
            <a:r>
              <a:rPr lang="en-GB" b="1" dirty="0">
                <a:solidFill>
                  <a:schemeClr val="accent2"/>
                </a:solidFill>
              </a:rPr>
              <a:t>off-the-shelf</a:t>
            </a:r>
            <a:r>
              <a:rPr lang="en-GB" dirty="0"/>
              <a:t> rather than specially written software</a:t>
            </a:r>
          </a:p>
          <a:p>
            <a:r>
              <a:rPr lang="en-GB" dirty="0"/>
              <a:t>Examples</a:t>
            </a:r>
          </a:p>
          <a:p>
            <a:pPr lvl="1"/>
            <a:r>
              <a:rPr lang="en-GB" dirty="0">
                <a:solidFill>
                  <a:schemeClr val="accent3"/>
                </a:solidFill>
              </a:rPr>
              <a:t>Transaction processing monitors</a:t>
            </a:r>
          </a:p>
          <a:p>
            <a:pPr lvl="1"/>
            <a:r>
              <a:rPr lang="en-GB" dirty="0">
                <a:solidFill>
                  <a:schemeClr val="accent3"/>
                </a:solidFill>
              </a:rPr>
              <a:t>Data converters</a:t>
            </a:r>
          </a:p>
          <a:p>
            <a:pPr lvl="1"/>
            <a:r>
              <a:rPr lang="en-GB" dirty="0">
                <a:solidFill>
                  <a:schemeClr val="accent3"/>
                </a:solidFill>
              </a:rPr>
              <a:t>Communication controllers</a:t>
            </a:r>
          </a:p>
          <a:p>
            <a:pPr lvl="1"/>
            <a:endParaRPr lang="en-GB" dirty="0">
              <a:solidFill>
                <a:srgbClr val="99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Multiprocessor Architectures</a:t>
            </a:r>
            <a:endParaRPr lang="en-GB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3"/>
                </a:solidFill>
              </a:rPr>
              <a:t>Simplest distributed system model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1"/>
                </a:solidFill>
              </a:rPr>
              <a:t>System</a:t>
            </a:r>
            <a:r>
              <a:rPr lang="en-GB" dirty="0"/>
              <a:t> </a:t>
            </a:r>
            <a:r>
              <a:rPr lang="en-GB" dirty="0">
                <a:solidFill>
                  <a:schemeClr val="accent1"/>
                </a:solidFill>
              </a:rPr>
              <a:t>composed of multiple processes</a:t>
            </a:r>
            <a:r>
              <a:rPr lang="en-GB" dirty="0"/>
              <a:t> which may (but need not) execute on different processors</a:t>
            </a:r>
          </a:p>
          <a:p>
            <a:pPr>
              <a:lnSpc>
                <a:spcPct val="90000"/>
              </a:lnSpc>
            </a:pPr>
            <a:r>
              <a:rPr lang="en-GB" dirty="0"/>
              <a:t>Architectural model of many large real-time systems</a:t>
            </a:r>
          </a:p>
          <a:p>
            <a:pPr>
              <a:lnSpc>
                <a:spcPct val="90000"/>
              </a:lnSpc>
            </a:pPr>
            <a:r>
              <a:rPr lang="en-GB" dirty="0"/>
              <a:t>Distribution of process to processor may be pre-ordered or may be under the control of a dispatcher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dirty="0" smtClean="0"/>
              <a:t>Multiprocessor Traffic Control System</a:t>
            </a:r>
            <a:endParaRPr lang="en-GB" sz="4800" dirty="0"/>
          </a:p>
        </p:txBody>
      </p:sp>
      <p:pic>
        <p:nvPicPr>
          <p:cNvPr id="63491" name="Picture 3" descr="11.2 traffic-light-control.eps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588" y="2000240"/>
            <a:ext cx="8416925" cy="351155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865</TotalTime>
  <Pages>39</Pages>
  <Words>1241</Words>
  <Application>Microsoft Office PowerPoint</Application>
  <PresentationFormat>On-screen Show (4:3)</PresentationFormat>
  <Paragraphs>176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Software Engineering COMP 201</vt:lpstr>
      <vt:lpstr>Distributed Systems Architectures</vt:lpstr>
      <vt:lpstr>Distributed Systems</vt:lpstr>
      <vt:lpstr>System Types</vt:lpstr>
      <vt:lpstr>Distributed System Characteristics</vt:lpstr>
      <vt:lpstr>Distributed Systems Architectures</vt:lpstr>
      <vt:lpstr>Middleware</vt:lpstr>
      <vt:lpstr>1. Multiprocessor Architectures</vt:lpstr>
      <vt:lpstr>A Multiprocessor Traffic Control System</vt:lpstr>
      <vt:lpstr>2. Client-Server Architectures</vt:lpstr>
      <vt:lpstr>A Client-Server System</vt:lpstr>
      <vt:lpstr>Computers in a C/S Network</vt:lpstr>
      <vt:lpstr>Layered Application Architecture</vt:lpstr>
      <vt:lpstr>Application Layers</vt:lpstr>
      <vt:lpstr>Thin and Fat Clients</vt:lpstr>
      <vt:lpstr>Thin and Fat Clients</vt:lpstr>
      <vt:lpstr>Thin Client Model</vt:lpstr>
      <vt:lpstr>Fat Client Model</vt:lpstr>
      <vt:lpstr>A Client-Server ATM System</vt:lpstr>
      <vt:lpstr>Three-Tier Architectures</vt:lpstr>
      <vt:lpstr>A 3-Tier Client-Server Architecture</vt:lpstr>
      <vt:lpstr>An Internet Banking System</vt:lpstr>
      <vt:lpstr>Use of Client-Server Architectures</vt:lpstr>
      <vt:lpstr>3. Distributed Object Architectures</vt:lpstr>
      <vt:lpstr>Distributed Object Architecture</vt:lpstr>
      <vt:lpstr>Advantages of Distributed Object Architecture</vt:lpstr>
      <vt:lpstr>Advantages of Distributed Object Architecture</vt:lpstr>
      <vt:lpstr>Lecture Key Points</vt:lpstr>
      <vt:lpstr>Lecture 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Design</dc:title>
  <dc:creator>Paul Bell</dc:creator>
  <cp:lastModifiedBy>Seb</cp:lastModifiedBy>
  <cp:revision>84</cp:revision>
  <cp:lastPrinted>2001-08-10T22:45:15Z</cp:lastPrinted>
  <dcterms:created xsi:type="dcterms:W3CDTF">1995-12-29T20:33:40Z</dcterms:created>
  <dcterms:modified xsi:type="dcterms:W3CDTF">2011-09-20T11:57:33Z</dcterms:modified>
</cp:coreProperties>
</file>