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37"/>
  </p:notesMasterIdLst>
  <p:handoutMasterIdLst>
    <p:handoutMasterId r:id="rId38"/>
  </p:handoutMasterIdLst>
  <p:sldIdLst>
    <p:sldId id="595" r:id="rId2"/>
    <p:sldId id="571" r:id="rId3"/>
    <p:sldId id="555" r:id="rId4"/>
    <p:sldId id="593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601" r:id="rId13"/>
    <p:sldId id="563" r:id="rId14"/>
    <p:sldId id="572" r:id="rId15"/>
    <p:sldId id="573" r:id="rId16"/>
    <p:sldId id="574" r:id="rId17"/>
    <p:sldId id="596" r:id="rId18"/>
    <p:sldId id="581" r:id="rId19"/>
    <p:sldId id="583" r:id="rId20"/>
    <p:sldId id="582" r:id="rId21"/>
    <p:sldId id="575" r:id="rId22"/>
    <p:sldId id="594" r:id="rId23"/>
    <p:sldId id="576" r:id="rId24"/>
    <p:sldId id="577" r:id="rId25"/>
    <p:sldId id="578" r:id="rId26"/>
    <p:sldId id="569" r:id="rId27"/>
    <p:sldId id="599" r:id="rId28"/>
    <p:sldId id="585" r:id="rId29"/>
    <p:sldId id="586" r:id="rId30"/>
    <p:sldId id="587" r:id="rId31"/>
    <p:sldId id="600" r:id="rId32"/>
    <p:sldId id="589" r:id="rId33"/>
    <p:sldId id="590" r:id="rId34"/>
    <p:sldId id="597" r:id="rId35"/>
    <p:sldId id="598" r:id="rId36"/>
  </p:sldIdLst>
  <p:sldSz cx="9144000" cy="6858000" type="screen4x3"/>
  <p:notesSz cx="7086600" cy="102235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73" autoAdjust="0"/>
    <p:restoredTop sz="96127" autoAdjust="0"/>
  </p:normalViewPr>
  <p:slideViewPr>
    <p:cSldViewPr>
      <p:cViewPr varScale="1">
        <p:scale>
          <a:sx n="97" d="100"/>
          <a:sy n="97" d="100"/>
        </p:scale>
        <p:origin x="-11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98" y="-60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975360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1E8902D3-4130-42FF-9B85-0889F8B09A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36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1750" cy="3832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0718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713913"/>
            <a:ext cx="30718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5111A484-802B-4224-BB0C-48C29DBEEEC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20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08575" cy="38322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13636" y="9710688"/>
            <a:ext cx="3071303" cy="511175"/>
          </a:xfrm>
          <a:prstGeom prst="rect">
            <a:avLst/>
          </a:prstGeom>
          <a:noFill/>
        </p:spPr>
        <p:txBody>
          <a:bodyPr lIns="94920" tIns="47460" rIns="94920" bIns="47460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D0AD9-CD7C-444C-9CAA-139C61883B31}" type="slidenum">
              <a:rPr lang="en-GB"/>
              <a:pPr/>
              <a:t>29</a:t>
            </a:fld>
            <a:endParaRPr lang="en-GB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766763"/>
            <a:ext cx="5113337" cy="38354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93" tIns="48197" rIns="96393" bIns="48197"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04BC7-2C3D-4B02-9F1A-47EAB91D470E}" type="slidenum">
              <a:rPr lang="en-GB"/>
              <a:pPr/>
              <a:t>2</a:t>
            </a:fld>
            <a:endParaRPr lang="en-GB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0163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93" tIns="48197" rIns="96393" bIns="481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01F11-BFA5-4EB0-A606-3C046C077011}" type="slidenum">
              <a:rPr lang="en-GB"/>
              <a:pPr/>
              <a:t>14</a:t>
            </a:fld>
            <a:endParaRPr lang="en-GB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0163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93" tIns="48197" rIns="96393" bIns="481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3F3DD-33E7-409F-BF1B-38F89B7363E3}" type="slidenum">
              <a:rPr lang="en-GB"/>
              <a:pPr/>
              <a:t>15</a:t>
            </a:fld>
            <a:endParaRPr lang="en-GB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0163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93" tIns="48197" rIns="96393" bIns="481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D919C-1595-4426-A965-BAC01E0188F8}" type="slidenum">
              <a:rPr lang="en-GB"/>
              <a:pPr/>
              <a:t>16</a:t>
            </a:fld>
            <a:endParaRPr lang="en-GB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0163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93" tIns="48197" rIns="96393" bIns="481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92F68-4A14-4580-80B8-B72061469366}" type="slidenum">
              <a:rPr lang="en-GB"/>
              <a:pPr/>
              <a:t>21</a:t>
            </a:fld>
            <a:endParaRPr lang="en-GB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0163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93" tIns="48197" rIns="96393" bIns="481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273B0-AA96-46E5-BA1D-C894DA4E2A65}" type="slidenum">
              <a:rPr lang="en-GB"/>
              <a:pPr/>
              <a:t>23</a:t>
            </a:fld>
            <a:endParaRPr lang="en-GB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0163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93" tIns="48197" rIns="96393" bIns="481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B7A4C-AF72-46A8-A7D4-5EB6F6EF70D3}" type="slidenum">
              <a:rPr lang="en-GB"/>
              <a:pPr/>
              <a:t>25</a:t>
            </a:fld>
            <a:endParaRPr lang="en-GB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0163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93" tIns="48197" rIns="96393" bIns="481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8A04C-DBC1-4BDC-83B1-B41F419B5652}" type="slidenum">
              <a:rPr lang="en-GB"/>
              <a:pPr/>
              <a:t>28</a:t>
            </a:fld>
            <a:endParaRPr lang="en-GB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08575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93" tIns="48197" rIns="96393" bIns="4819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7E98-F8F3-4482-B747-61138EB2D6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266700"/>
            <a:ext cx="7772400" cy="723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77724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19500"/>
            <a:ext cx="77724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dirty="0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270000" y="6324600"/>
            <a:ext cx="72644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GB" sz="1800" dirty="0">
                <a:solidFill>
                  <a:schemeClr val="tx2"/>
                </a:solidFill>
                <a:latin typeface="Times" pitchFamily="18" charset="0"/>
              </a:rPr>
              <a:t>	</a:t>
            </a:r>
            <a:r>
              <a:rPr lang="en-GB" sz="1800" dirty="0">
                <a:solidFill>
                  <a:schemeClr val="folHlink"/>
                </a:solidFill>
                <a:latin typeface="Times" pitchFamily="18" charset="0"/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17 – Concepts of Object Oriented Design</a:t>
            </a:r>
          </a:p>
          <a:p>
            <a:pPr eaLnBrk="1" hangingPunct="1"/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Consider an object which we’ll call </a:t>
            </a:r>
            <a:r>
              <a:rPr lang="en-GB" dirty="0" err="1"/>
              <a:t>myClock</a:t>
            </a:r>
            <a:r>
              <a:rPr lang="en-GB" dirty="0"/>
              <a:t>, which understands the messages:</a:t>
            </a:r>
          </a:p>
          <a:p>
            <a:pPr lvl="1">
              <a:lnSpc>
                <a:spcPct val="90000"/>
              </a:lnSpc>
            </a:pPr>
            <a:r>
              <a:rPr lang="en-GB" dirty="0" err="1" smtClean="0"/>
              <a:t>reportTime</a:t>
            </a:r>
            <a:r>
              <a:rPr lang="en-GB" dirty="0" smtClean="0"/>
              <a:t>()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 err="1"/>
              <a:t>resetTimeTo</a:t>
            </a:r>
            <a:r>
              <a:rPr lang="en-GB" dirty="0"/>
              <a:t>(07:43), </a:t>
            </a:r>
            <a:r>
              <a:rPr lang="en-GB" dirty="0" err="1"/>
              <a:t>resetTimeTo</a:t>
            </a:r>
            <a:r>
              <a:rPr lang="en-GB" dirty="0"/>
              <a:t>(12:30) </a:t>
            </a:r>
            <a:r>
              <a:rPr lang="en-GB" dirty="0">
                <a:solidFill>
                  <a:schemeClr val="tx1"/>
                </a:solidFill>
              </a:rPr>
              <a:t>or indeed more generally</a:t>
            </a:r>
            <a:r>
              <a:rPr lang="en-GB" dirty="0"/>
              <a:t> </a:t>
            </a:r>
            <a:r>
              <a:rPr lang="en-GB" dirty="0" err="1"/>
              <a:t>resetTimeTo</a:t>
            </a:r>
            <a:r>
              <a:rPr lang="en-GB" dirty="0"/>
              <a:t>(</a:t>
            </a:r>
            <a:r>
              <a:rPr lang="en-GB" dirty="0" err="1"/>
              <a:t>newTime</a:t>
            </a:r>
            <a:r>
              <a:rPr lang="en-GB" dirty="0"/>
              <a:t>) </a:t>
            </a:r>
          </a:p>
          <a:p>
            <a:pPr>
              <a:lnSpc>
                <a:spcPct val="90000"/>
              </a:lnSpc>
            </a:pPr>
            <a:r>
              <a:rPr lang="en-GB" dirty="0"/>
              <a:t>How does it implement this functionality?</a:t>
            </a:r>
          </a:p>
          <a:p>
            <a:pPr>
              <a:lnSpc>
                <a:spcPct val="90000"/>
              </a:lnSpc>
            </a:pPr>
            <a:r>
              <a:rPr lang="en-GB" dirty="0"/>
              <a:t>The outside world doesn’t need to know – the information </a:t>
            </a:r>
            <a:r>
              <a:rPr lang="en-GB" dirty="0">
                <a:solidFill>
                  <a:schemeClr val="accent3"/>
                </a:solidFill>
              </a:rPr>
              <a:t>should be hidden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/>
              <a:t>but perhaps it has an attribute </a:t>
            </a:r>
            <a:r>
              <a:rPr lang="en-GB" i="1" dirty="0"/>
              <a:t>time</a:t>
            </a:r>
            <a:r>
              <a:rPr lang="en-GB" dirty="0"/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Or perhaps it passes these messages on to some other object, which it knows about, and has the other object deal with messages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Messages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message includes a </a:t>
            </a:r>
            <a:r>
              <a:rPr lang="en-GB" b="1" dirty="0">
                <a:solidFill>
                  <a:schemeClr val="accent2"/>
                </a:solidFill>
              </a:rPr>
              <a:t>selector</a:t>
            </a:r>
            <a:r>
              <a:rPr lang="en-GB" dirty="0"/>
              <a:t>; here we’ve seen the selectors </a:t>
            </a:r>
          </a:p>
          <a:p>
            <a:pPr lvl="1"/>
            <a:r>
              <a:rPr lang="en-GB" dirty="0" err="1"/>
              <a:t>reportTime</a:t>
            </a:r>
            <a:r>
              <a:rPr lang="en-GB" dirty="0"/>
              <a:t> and </a:t>
            </a:r>
            <a:r>
              <a:rPr lang="en-GB" dirty="0" err="1"/>
              <a:t>resetTimeTo</a:t>
            </a:r>
            <a:endParaRPr lang="en-GB" dirty="0"/>
          </a:p>
          <a:p>
            <a:r>
              <a:rPr lang="en-GB" dirty="0"/>
              <a:t>A message may, but need not, include one or more </a:t>
            </a:r>
            <a:r>
              <a:rPr lang="en-GB" b="1" dirty="0"/>
              <a:t>arguments</a:t>
            </a:r>
          </a:p>
          <a:p>
            <a:r>
              <a:rPr lang="en-GB" dirty="0" smtClean="0"/>
              <a:t>Often, </a:t>
            </a:r>
            <a:r>
              <a:rPr lang="en-GB" dirty="0"/>
              <a:t>for a given selector there is a single “correct” number of </a:t>
            </a:r>
            <a:r>
              <a:rPr lang="en-GB" dirty="0" smtClean="0"/>
              <a:t>arguments (</a:t>
            </a:r>
            <a:r>
              <a:rPr lang="en-GB" dirty="0" smtClean="0">
                <a:solidFill>
                  <a:schemeClr val="accent3"/>
                </a:solidFill>
              </a:rPr>
              <a:t>Recall</a:t>
            </a:r>
            <a:r>
              <a:rPr lang="en-GB" dirty="0" smtClean="0"/>
              <a:t> method overloading however..)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Person</a:t>
            </a:r>
          </a:p>
          <a:p>
            <a:pPr lvl="1"/>
            <a:r>
              <a:rPr lang="en-GB" dirty="0" smtClean="0"/>
              <a:t>Identity </a:t>
            </a:r>
            <a:r>
              <a:rPr lang="en-GB" dirty="0" err="1" smtClean="0"/>
              <a:t>Seb</a:t>
            </a:r>
            <a:r>
              <a:rPr lang="en-GB" dirty="0" err="1"/>
              <a:t>_</a:t>
            </a:r>
            <a:r>
              <a:rPr lang="en-GB" dirty="0" err="1" smtClean="0"/>
              <a:t>Coope</a:t>
            </a:r>
            <a:endParaRPr lang="en-GB" dirty="0" smtClean="0"/>
          </a:p>
          <a:p>
            <a:pPr lvl="1"/>
            <a:r>
              <a:rPr lang="en-GB" dirty="0" smtClean="0"/>
              <a:t>State	Age, weight, height</a:t>
            </a:r>
          </a:p>
          <a:p>
            <a:pPr lvl="1"/>
            <a:r>
              <a:rPr lang="en-GB" dirty="0" smtClean="0"/>
              <a:t>Behaviour</a:t>
            </a:r>
          </a:p>
          <a:p>
            <a:pPr lvl="2"/>
            <a:r>
              <a:rPr lang="en-GB" dirty="0" err="1" smtClean="0"/>
              <a:t>setAge</a:t>
            </a:r>
            <a:endParaRPr lang="en-GB" dirty="0"/>
          </a:p>
          <a:p>
            <a:r>
              <a:rPr lang="en-GB" dirty="0" smtClean="0"/>
              <a:t>Printer</a:t>
            </a:r>
          </a:p>
          <a:p>
            <a:pPr lvl="1"/>
            <a:r>
              <a:rPr lang="en-GB" dirty="0" smtClean="0"/>
              <a:t>State	offline, online</a:t>
            </a:r>
          </a:p>
          <a:p>
            <a:pPr lvl="1"/>
            <a:r>
              <a:rPr lang="en-GB" dirty="0"/>
              <a:t>Behaviour</a:t>
            </a:r>
          </a:p>
          <a:p>
            <a:pPr lvl="2"/>
            <a:r>
              <a:rPr lang="en-GB" dirty="0" err="1" smtClean="0"/>
              <a:t>printDocument</a:t>
            </a:r>
            <a:r>
              <a:rPr lang="en-GB" dirty="0" smtClean="0"/>
              <a:t>		Sends control signals to printer</a:t>
            </a:r>
          </a:p>
          <a:p>
            <a:r>
              <a:rPr lang="en-GB" dirty="0" smtClean="0"/>
              <a:t>Security login</a:t>
            </a:r>
          </a:p>
          <a:p>
            <a:pPr lvl="1"/>
            <a:r>
              <a:rPr lang="en-GB" dirty="0" smtClean="0"/>
              <a:t>State	username, password</a:t>
            </a:r>
          </a:p>
          <a:p>
            <a:pPr lvl="1"/>
            <a:r>
              <a:rPr lang="en-GB" dirty="0" smtClean="0"/>
              <a:t>Validate</a:t>
            </a:r>
          </a:p>
          <a:p>
            <a:pPr lvl="2"/>
            <a:r>
              <a:rPr lang="en-GB" dirty="0" smtClean="0"/>
              <a:t>Hash password, load credentials from database, check password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332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/>
              <a:t>Interfaces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500174"/>
            <a:ext cx="8558242" cy="4672026"/>
          </a:xfrm>
        </p:spPr>
        <p:txBody>
          <a:bodyPr/>
          <a:lstStyle/>
          <a:p>
            <a:r>
              <a:rPr lang="en-GB" dirty="0"/>
              <a:t>The object’s public interface defines which messages it will </a:t>
            </a:r>
            <a:r>
              <a:rPr lang="en-GB" dirty="0" smtClean="0"/>
              <a:t>accept</a:t>
            </a:r>
            <a:endParaRPr lang="en-GB" dirty="0"/>
          </a:p>
          <a:p>
            <a:r>
              <a:rPr lang="en-GB" dirty="0"/>
              <a:t>An object can </a:t>
            </a:r>
            <a:r>
              <a:rPr lang="en-GB" dirty="0" smtClean="0"/>
              <a:t>also send to itself any message which it is capable of understanding (in either its </a:t>
            </a:r>
            <a:r>
              <a:rPr lang="en-GB" b="1" dirty="0" smtClean="0"/>
              <a:t>public or private interface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So </a:t>
            </a:r>
            <a:r>
              <a:rPr lang="en-GB" dirty="0"/>
              <a:t>typically an object has two interfaces: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The public interface </a:t>
            </a:r>
            <a:r>
              <a:rPr lang="en-GB" dirty="0"/>
              <a:t>(any part of the system can use)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The  larger private interface </a:t>
            </a:r>
            <a:r>
              <a:rPr lang="en-GB" dirty="0" smtClean="0"/>
              <a:t>(which the object </a:t>
            </a:r>
            <a:r>
              <a:rPr lang="en-GB" dirty="0"/>
              <a:t>itself and other privileged parts of the system </a:t>
            </a:r>
            <a:r>
              <a:rPr lang="en-GB" dirty="0" smtClean="0"/>
              <a:t>can </a:t>
            </a:r>
            <a:r>
              <a:rPr lang="en-GB" dirty="0"/>
              <a:t>use)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266700"/>
            <a:ext cx="7772400" cy="1090598"/>
          </a:xfrm>
        </p:spPr>
        <p:txBody>
          <a:bodyPr/>
          <a:lstStyle/>
          <a:p>
            <a:r>
              <a:rPr lang="en-GB" dirty="0"/>
              <a:t>Object: </a:t>
            </a:r>
            <a:r>
              <a:rPr lang="en-GB" dirty="0" smtClean="0"/>
              <a:t>Classification</a:t>
            </a:r>
            <a:endParaRPr lang="en-GB" dirty="0"/>
          </a:p>
        </p:txBody>
      </p:sp>
      <p:graphicFrame>
        <p:nvGraphicFramePr>
          <p:cNvPr id="35123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71604" y="1428736"/>
          <a:ext cx="609600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8" name="Photo Editor Photo" r:id="rId4" imgW="3448531" imgH="2438095" progId="">
                  <p:embed/>
                </p:oleObj>
              </mc:Choice>
              <mc:Fallback>
                <p:oleObj name="Photo Editor Photo" r:id="rId4" imgW="3448531" imgH="243809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428736"/>
                        <a:ext cx="6096000" cy="431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28662" y="5929330"/>
            <a:ext cx="7772400" cy="533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It </a:t>
            </a:r>
            <a:r>
              <a:rPr lang="en-GB" sz="2400" dirty="0"/>
              <a:t>depends on the abstraction level and the point of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66700"/>
            <a:ext cx="8343930" cy="1019160"/>
          </a:xfrm>
        </p:spPr>
        <p:txBody>
          <a:bodyPr/>
          <a:lstStyle/>
          <a:p>
            <a:r>
              <a:rPr lang="en-GB" dirty="0"/>
              <a:t>Object: </a:t>
            </a:r>
            <a:r>
              <a:rPr lang="en-GB" dirty="0" smtClean="0"/>
              <a:t>Classification</a:t>
            </a:r>
            <a:endParaRPr lang="en-GB" dirty="0"/>
          </a:p>
        </p:txBody>
      </p:sp>
      <p:graphicFrame>
        <p:nvGraphicFramePr>
          <p:cNvPr id="35328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857356" y="1571612"/>
          <a:ext cx="4773612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86" name="Photo Editor Photo" r:id="rId4" imgW="3390476" imgH="2467319" progId="">
                  <p:embed/>
                </p:oleObj>
              </mc:Choice>
              <mc:Fallback>
                <p:oleObj name="Photo Editor Photo" r:id="rId4" imgW="3390476" imgH="246731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571612"/>
                        <a:ext cx="4773612" cy="347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14348" y="5072074"/>
            <a:ext cx="7772400" cy="1371600"/>
          </a:xfrm>
        </p:spPr>
        <p:txBody>
          <a:bodyPr/>
          <a:lstStyle/>
          <a:p>
            <a:r>
              <a:rPr lang="en-GB" sz="2400" dirty="0"/>
              <a:t>objects with the same data structure (attributes) and behaviour (operations) are grouped into a class</a:t>
            </a:r>
          </a:p>
          <a:p>
            <a:r>
              <a:rPr lang="en-GB" sz="2400" dirty="0"/>
              <a:t>each class defines a possibly infinite set of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/>
          <a:lstStyle/>
          <a:p>
            <a:r>
              <a:rPr lang="en-GB" dirty="0"/>
              <a:t>Object: </a:t>
            </a:r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/>
          </a:bodyPr>
          <a:lstStyle/>
          <a:p>
            <a:r>
              <a:rPr lang="en-GB" dirty="0"/>
              <a:t>Each </a:t>
            </a:r>
            <a:r>
              <a:rPr lang="en-GB" b="1" dirty="0"/>
              <a:t>object</a:t>
            </a:r>
            <a:r>
              <a:rPr lang="en-GB" dirty="0"/>
              <a:t> is an </a:t>
            </a:r>
            <a:r>
              <a:rPr lang="en-GB" dirty="0">
                <a:solidFill>
                  <a:schemeClr val="accent2"/>
                </a:solidFill>
              </a:rPr>
              <a:t>instance</a:t>
            </a:r>
            <a:r>
              <a:rPr lang="en-GB" dirty="0"/>
              <a:t> of a </a:t>
            </a:r>
            <a:r>
              <a:rPr lang="en-GB" b="1" dirty="0"/>
              <a:t>class</a:t>
            </a:r>
          </a:p>
          <a:p>
            <a:r>
              <a:rPr lang="en-GB" dirty="0"/>
              <a:t>Each object knows its class</a:t>
            </a:r>
          </a:p>
          <a:p>
            <a:r>
              <a:rPr lang="en-GB" dirty="0"/>
              <a:t>Each instance has its own value for each attribute (state) but shares the attribute names and operations with other instances of the class</a:t>
            </a:r>
          </a:p>
          <a:p>
            <a:pPr lvl="1"/>
            <a:r>
              <a:rPr lang="en-GB" sz="2600" dirty="0"/>
              <a:t>also “</a:t>
            </a:r>
            <a:r>
              <a:rPr lang="en-GB" sz="2600" dirty="0">
                <a:solidFill>
                  <a:schemeClr val="accent2"/>
                </a:solidFill>
              </a:rPr>
              <a:t>static</a:t>
            </a:r>
            <a:r>
              <a:rPr lang="en-GB" sz="2600" dirty="0"/>
              <a:t>” i.e. class variables</a:t>
            </a:r>
          </a:p>
          <a:p>
            <a:r>
              <a:rPr lang="en-GB" dirty="0" smtClean="0"/>
              <a:t>A class </a:t>
            </a:r>
            <a:r>
              <a:rPr lang="en-GB" dirty="0">
                <a:solidFill>
                  <a:schemeClr val="accent3"/>
                </a:solidFill>
              </a:rPr>
              <a:t>encapsulates </a:t>
            </a:r>
            <a:r>
              <a:rPr lang="en-GB" dirty="0"/>
              <a:t>data and behaviour, </a:t>
            </a:r>
            <a:r>
              <a:rPr lang="en-GB" i="1" dirty="0" smtClean="0"/>
              <a:t>hiding the implementation </a:t>
            </a:r>
            <a:r>
              <a:rPr lang="en-GB" i="1" dirty="0"/>
              <a:t>details</a:t>
            </a:r>
            <a:r>
              <a:rPr lang="en-GB" dirty="0"/>
              <a:t> of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Interface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/>
          <a:lstStyle/>
          <a:p>
            <a:r>
              <a:rPr lang="en-GB" sz="2800" dirty="0" smtClean="0"/>
              <a:t>Object interfaces have to be specified so that the objects and other components can be designed in parallel.</a:t>
            </a:r>
          </a:p>
          <a:p>
            <a:r>
              <a:rPr lang="en-GB" sz="2800" dirty="0" smtClean="0"/>
              <a:t>Objects may have several interfaces which are viewpoints on the methods provided.</a:t>
            </a:r>
          </a:p>
          <a:p>
            <a:r>
              <a:rPr lang="en-GB" sz="2800" dirty="0" smtClean="0"/>
              <a:t>Hiding information inside objects means that </a:t>
            </a:r>
            <a:br>
              <a:rPr lang="en-GB" sz="2800" dirty="0" smtClean="0"/>
            </a:br>
            <a:r>
              <a:rPr lang="en-GB" sz="2800" dirty="0" smtClean="0"/>
              <a:t>changes made to an object do not affect other </a:t>
            </a:r>
            <a:br>
              <a:rPr lang="en-GB" sz="2800" dirty="0" smtClean="0"/>
            </a:br>
            <a:r>
              <a:rPr lang="en-GB" sz="2800" dirty="0" smtClean="0"/>
              <a:t>objects in an unpredictable way.</a:t>
            </a:r>
          </a:p>
          <a:p>
            <a:endParaRPr lang="en-GB" sz="2800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14356"/>
            <a:ext cx="8572560" cy="785818"/>
          </a:xfrm>
        </p:spPr>
        <p:txBody>
          <a:bodyPr/>
          <a:lstStyle/>
          <a:p>
            <a:r>
              <a:rPr lang="en-GB" dirty="0"/>
              <a:t>Digression: </a:t>
            </a:r>
            <a:r>
              <a:rPr lang="en-GB" dirty="0" smtClean="0"/>
              <a:t>Why </a:t>
            </a:r>
            <a:r>
              <a:rPr lang="en-GB" dirty="0"/>
              <a:t>have </a:t>
            </a:r>
            <a:r>
              <a:rPr lang="en-GB" dirty="0" smtClean="0"/>
              <a:t>Classes?</a:t>
            </a:r>
            <a:endParaRPr lang="en-GB" dirty="0"/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not just have objects, which have state, behaviour and identity as we require?</a:t>
            </a:r>
          </a:p>
          <a:p>
            <a:r>
              <a:rPr lang="en-GB" dirty="0"/>
              <a:t>Classes in object oriented languages serve two purposes:</a:t>
            </a:r>
          </a:p>
          <a:p>
            <a:pPr lvl="1"/>
            <a:r>
              <a:rPr lang="en-GB" dirty="0"/>
              <a:t>Convenient way of describing a collection (a class) of objects which have the same properties</a:t>
            </a:r>
          </a:p>
          <a:p>
            <a:pPr lvl="1"/>
            <a:r>
              <a:rPr lang="en-GB" dirty="0"/>
              <a:t>In most modern OO languages, classes are used in the same way that types are used in many other languages</a:t>
            </a:r>
          </a:p>
          <a:p>
            <a:pPr lvl="2"/>
            <a:r>
              <a:rPr lang="en-GB" sz="2400" dirty="0"/>
              <a:t>To specify what values are acceptable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and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Often, </a:t>
            </a:r>
            <a:r>
              <a:rPr lang="en-GB" dirty="0"/>
              <a:t>people think of </a:t>
            </a:r>
            <a:r>
              <a:rPr lang="en-GB" dirty="0">
                <a:solidFill>
                  <a:schemeClr val="accent2"/>
                </a:solidFill>
              </a:rPr>
              <a:t>classes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types</a:t>
            </a:r>
            <a:r>
              <a:rPr lang="en-GB" dirty="0"/>
              <a:t> as being the same thing (indeed it is </a:t>
            </a:r>
            <a:r>
              <a:rPr lang="en-GB" dirty="0" smtClean="0"/>
              <a:t>sometimes convenient </a:t>
            </a:r>
            <a:r>
              <a:rPr lang="en-GB" dirty="0"/>
              <a:t>and not </a:t>
            </a:r>
            <a:r>
              <a:rPr lang="en-GB" dirty="0" smtClean="0"/>
              <a:t> misleading to </a:t>
            </a:r>
            <a:r>
              <a:rPr lang="en-GB" dirty="0"/>
              <a:t>do so</a:t>
            </a:r>
            <a:r>
              <a:rPr lang="en-GB" dirty="0" smtClean="0"/>
              <a:t>). It is not strictly correct however.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r>
              <a:rPr lang="en-GB" dirty="0"/>
              <a:t>Remember that a class </a:t>
            </a:r>
            <a:r>
              <a:rPr lang="en-GB" dirty="0" smtClean="0"/>
              <a:t>does not only define what </a:t>
            </a:r>
            <a:r>
              <a:rPr lang="en-GB" dirty="0"/>
              <a:t>messages an object </a:t>
            </a:r>
            <a:r>
              <a:rPr lang="en-GB" dirty="0" smtClean="0"/>
              <a:t>understands! </a:t>
            </a:r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It also defines what the object does in response to the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Object-Oriented</a:t>
            </a:r>
            <a:endParaRPr lang="en-GB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smtClean="0">
                <a:solidFill>
                  <a:schemeClr val="accent3"/>
                </a:solidFill>
              </a:rPr>
              <a:t>Object orientation </a:t>
            </a:r>
            <a:r>
              <a:rPr lang="en-GB" sz="2800" dirty="0" smtClean="0"/>
              <a:t>means </a:t>
            </a:r>
            <a:r>
              <a:rPr lang="en-GB" sz="2800" dirty="0"/>
              <a:t>to organize the software as a collection of discrete objects that incorporate both </a:t>
            </a:r>
            <a:r>
              <a:rPr lang="en-GB" sz="2800" b="1" dirty="0"/>
              <a:t>data structure </a:t>
            </a:r>
            <a:r>
              <a:rPr lang="en-GB" sz="2800" dirty="0"/>
              <a:t>and </a:t>
            </a:r>
            <a:r>
              <a:rPr lang="en-GB" sz="2800" b="1" dirty="0" smtClean="0"/>
              <a:t>behaviour</a:t>
            </a:r>
          </a:p>
          <a:p>
            <a:r>
              <a:rPr lang="en-GB" sz="2800" dirty="0" smtClean="0"/>
              <a:t>System functionality is expressed in terms of object </a:t>
            </a:r>
            <a:r>
              <a:rPr lang="en-GB" sz="2800" dirty="0" smtClean="0"/>
              <a:t>services</a:t>
            </a:r>
            <a:endParaRPr lang="en-GB" sz="28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GB" dirty="0"/>
              <a:t>What have </a:t>
            </a:r>
            <a:r>
              <a:rPr lang="en-GB" dirty="0" smtClean="0"/>
              <a:t>Objects </a:t>
            </a:r>
            <a:r>
              <a:rPr lang="en-GB" dirty="0"/>
              <a:t>to do with </a:t>
            </a:r>
            <a:r>
              <a:rPr lang="en-GB" dirty="0" smtClean="0"/>
              <a:t>Components</a:t>
            </a:r>
            <a:r>
              <a:rPr lang="en-GB" dirty="0"/>
              <a:t>?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538294"/>
            <a:ext cx="8258204" cy="48196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The hype surrounding object orientation sometimes suggests that any class is automatically a reusable component.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This, of course, is not true!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2"/>
                </a:solidFill>
              </a:rPr>
              <a:t>The first factor </a:t>
            </a:r>
            <a:r>
              <a:rPr lang="en-GB" sz="2400" dirty="0"/>
              <a:t>is that the reusability of a component is not simply </a:t>
            </a:r>
            <a:r>
              <a:rPr lang="en-GB" sz="2400" dirty="0" smtClean="0"/>
              <a:t>a property of </a:t>
            </a:r>
            <a:r>
              <a:rPr lang="en-GB" sz="2400" dirty="0"/>
              <a:t>the component itself, </a:t>
            </a:r>
            <a:r>
              <a:rPr lang="en-GB" sz="2400" dirty="0" smtClean="0"/>
              <a:t>i</a:t>
            </a:r>
            <a:r>
              <a:rPr lang="en-GB" dirty="0" smtClean="0"/>
              <a:t>t also depends upon </a:t>
            </a:r>
            <a:r>
              <a:rPr lang="en-GB" dirty="0"/>
              <a:t>the </a:t>
            </a:r>
            <a:r>
              <a:rPr lang="en-GB" i="1" dirty="0"/>
              <a:t>context </a:t>
            </a:r>
            <a:r>
              <a:rPr lang="en-GB" dirty="0"/>
              <a:t>of development and proposed reuse.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accent2"/>
                </a:solidFill>
              </a:rPr>
              <a:t>Another important factor </a:t>
            </a:r>
            <a:r>
              <a:rPr lang="en-GB" sz="2400" dirty="0"/>
              <a:t>is that the class structure often turns out to be too fine grained for effective reuse.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 order to reuse a single class you have </a:t>
            </a:r>
          </a:p>
          <a:p>
            <a:pPr lvl="2">
              <a:lnSpc>
                <a:spcPct val="90000"/>
              </a:lnSpc>
            </a:pPr>
            <a:r>
              <a:rPr lang="en-GB" sz="2400" dirty="0"/>
              <a:t>To be writing in the same programming language and </a:t>
            </a:r>
          </a:p>
          <a:p>
            <a:pPr lvl="2">
              <a:lnSpc>
                <a:spcPct val="90000"/>
              </a:lnSpc>
            </a:pPr>
            <a:r>
              <a:rPr lang="en-GB" sz="2400" dirty="0"/>
              <a:t>using a compatible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Object: </a:t>
            </a:r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Inheritance</a:t>
            </a:r>
            <a:r>
              <a:rPr lang="en-GB" dirty="0" smtClean="0"/>
              <a:t> is the </a:t>
            </a:r>
            <a:r>
              <a:rPr lang="en-GB" dirty="0"/>
              <a:t>sharing of attributes and operations among classes based upon a hierarchical relationship</a:t>
            </a:r>
          </a:p>
          <a:p>
            <a:r>
              <a:rPr lang="en-GB" dirty="0" smtClean="0"/>
              <a:t>A class </a:t>
            </a:r>
            <a:r>
              <a:rPr lang="en-GB" dirty="0"/>
              <a:t>can be defined broadly and then refined into successively finer subclasses</a:t>
            </a:r>
          </a:p>
          <a:p>
            <a:r>
              <a:rPr lang="en-GB" dirty="0" smtClean="0"/>
              <a:t>Each </a:t>
            </a:r>
            <a:r>
              <a:rPr lang="en-GB" dirty="0"/>
              <a:t>subclass incorporates or </a:t>
            </a:r>
            <a:r>
              <a:rPr lang="en-GB" dirty="0" smtClean="0"/>
              <a:t>inherits all of the </a:t>
            </a:r>
            <a:r>
              <a:rPr lang="en-GB" dirty="0"/>
              <a:t>properties of its super class and its own unique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Subclass </a:t>
            </a:r>
            <a:r>
              <a:rPr lang="en-GB" dirty="0">
                <a:sym typeface="Wingdings" pitchFamily="2" charset="2"/>
              </a:rPr>
              <a:t></a:t>
            </a:r>
            <a:r>
              <a:rPr lang="en-GB" dirty="0"/>
              <a:t> </a:t>
            </a:r>
            <a:r>
              <a:rPr lang="en-GB" dirty="0" err="1"/>
              <a:t>Superclass</a:t>
            </a:r>
            <a:r>
              <a:rPr lang="en-GB" dirty="0"/>
              <a:t> 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7298"/>
            <a:ext cx="8382000" cy="4586302"/>
          </a:xfrm>
        </p:spPr>
        <p:txBody>
          <a:bodyPr/>
          <a:lstStyle/>
          <a:p>
            <a:endParaRPr lang="en-GB" sz="3600" dirty="0"/>
          </a:p>
          <a:p>
            <a:r>
              <a:rPr lang="en-GB" sz="2800" dirty="0"/>
              <a:t>A </a:t>
            </a:r>
            <a:r>
              <a:rPr lang="en-GB" sz="2800" b="1" dirty="0">
                <a:solidFill>
                  <a:schemeClr val="accent2"/>
                </a:solidFill>
              </a:rPr>
              <a:t>subclass</a:t>
            </a:r>
            <a:r>
              <a:rPr lang="en-GB" sz="2800" b="1" dirty="0"/>
              <a:t> </a:t>
            </a:r>
            <a:r>
              <a:rPr lang="en-GB" sz="2800" dirty="0"/>
              <a:t>is an extended, specialized version of its </a:t>
            </a:r>
            <a:r>
              <a:rPr lang="en-GB" sz="2800" b="1" dirty="0" err="1">
                <a:solidFill>
                  <a:schemeClr val="accent2"/>
                </a:solidFill>
              </a:rPr>
              <a:t>superclass</a:t>
            </a:r>
            <a:r>
              <a:rPr lang="en-GB" sz="2800" dirty="0"/>
              <a:t>. </a:t>
            </a:r>
          </a:p>
          <a:p>
            <a:r>
              <a:rPr lang="en-GB" sz="2800" dirty="0"/>
              <a:t>It includes the operations and attributes of the </a:t>
            </a:r>
            <a:r>
              <a:rPr lang="en-GB" sz="2800" dirty="0" err="1"/>
              <a:t>superclass</a:t>
            </a:r>
            <a:r>
              <a:rPr lang="en-GB" sz="2800" dirty="0"/>
              <a:t>, and possibly </a:t>
            </a:r>
            <a:r>
              <a:rPr lang="en-GB" sz="2800" dirty="0" smtClean="0"/>
              <a:t>extra ones which extend the class.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Object: Inheritance</a:t>
            </a:r>
          </a:p>
        </p:txBody>
      </p:sp>
      <p:grpSp>
        <p:nvGrpSpPr>
          <p:cNvPr id="359428" name="Group 4"/>
          <p:cNvGrpSpPr>
            <a:grpSpLocks/>
          </p:cNvGrpSpPr>
          <p:nvPr/>
        </p:nvGrpSpPr>
        <p:grpSpPr bwMode="auto">
          <a:xfrm>
            <a:off x="785786" y="2428868"/>
            <a:ext cx="7569200" cy="3094038"/>
            <a:chOff x="608" y="720"/>
            <a:chExt cx="4768" cy="1949"/>
          </a:xfrm>
        </p:grpSpPr>
        <p:sp>
          <p:nvSpPr>
            <p:cNvPr id="359429" name="Rectangle 5"/>
            <p:cNvSpPr>
              <a:spLocks noChangeArrowheads="1"/>
            </p:cNvSpPr>
            <p:nvPr/>
          </p:nvSpPr>
          <p:spPr bwMode="auto">
            <a:xfrm>
              <a:off x="1564" y="816"/>
              <a:ext cx="580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Person</a:t>
              </a:r>
            </a:p>
          </p:txBody>
        </p:sp>
        <p:sp>
          <p:nvSpPr>
            <p:cNvPr id="359430" name="Rectangle 6"/>
            <p:cNvSpPr>
              <a:spLocks noChangeArrowheads="1"/>
            </p:cNvSpPr>
            <p:nvPr/>
          </p:nvSpPr>
          <p:spPr bwMode="auto">
            <a:xfrm>
              <a:off x="1905" y="1392"/>
              <a:ext cx="50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 dirty="0">
                  <a:latin typeface="Arial" charset="0"/>
                </a:rPr>
                <a:t>Nurse</a:t>
              </a:r>
            </a:p>
          </p:txBody>
        </p:sp>
        <p:sp>
          <p:nvSpPr>
            <p:cNvPr id="359431" name="Rectangle 7"/>
            <p:cNvSpPr>
              <a:spLocks noChangeArrowheads="1"/>
            </p:cNvSpPr>
            <p:nvPr/>
          </p:nvSpPr>
          <p:spPr bwMode="auto">
            <a:xfrm>
              <a:off x="1143" y="1392"/>
              <a:ext cx="54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Doctor</a:t>
              </a:r>
            </a:p>
          </p:txBody>
        </p:sp>
        <p:sp>
          <p:nvSpPr>
            <p:cNvPr id="359432" name="Line 8"/>
            <p:cNvSpPr>
              <a:spLocks noChangeShapeType="1"/>
            </p:cNvSpPr>
            <p:nvPr/>
          </p:nvSpPr>
          <p:spPr bwMode="auto">
            <a:xfrm flipV="1">
              <a:off x="1433" y="1056"/>
              <a:ext cx="33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33" name="Line 9"/>
            <p:cNvSpPr>
              <a:spLocks noChangeShapeType="1"/>
            </p:cNvSpPr>
            <p:nvPr/>
          </p:nvSpPr>
          <p:spPr bwMode="auto">
            <a:xfrm flipH="1" flipV="1">
              <a:off x="1961" y="1056"/>
              <a:ext cx="14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34" name="Rectangle 10"/>
            <p:cNvSpPr>
              <a:spLocks noChangeArrowheads="1"/>
            </p:cNvSpPr>
            <p:nvPr/>
          </p:nvSpPr>
          <p:spPr bwMode="auto">
            <a:xfrm>
              <a:off x="608" y="1920"/>
              <a:ext cx="66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Surgeon</a:t>
              </a:r>
            </a:p>
          </p:txBody>
        </p:sp>
        <p:sp>
          <p:nvSpPr>
            <p:cNvPr id="359435" name="Rectangle 11"/>
            <p:cNvSpPr>
              <a:spLocks noChangeArrowheads="1"/>
            </p:cNvSpPr>
            <p:nvPr/>
          </p:nvSpPr>
          <p:spPr bwMode="auto">
            <a:xfrm>
              <a:off x="1527" y="1920"/>
              <a:ext cx="548" cy="3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Family</a:t>
              </a:r>
            </a:p>
            <a:p>
              <a:pPr algn="ctr">
                <a:lnSpc>
                  <a:spcPct val="85000"/>
                </a:lnSpc>
              </a:pPr>
              <a:r>
                <a:rPr lang="en-GB" sz="1800">
                  <a:latin typeface="Arial" charset="0"/>
                </a:rPr>
                <a:t>Doctor</a:t>
              </a:r>
            </a:p>
          </p:txBody>
        </p:sp>
        <p:sp>
          <p:nvSpPr>
            <p:cNvPr id="359436" name="Line 12"/>
            <p:cNvSpPr>
              <a:spLocks noChangeShapeType="1"/>
            </p:cNvSpPr>
            <p:nvPr/>
          </p:nvSpPr>
          <p:spPr bwMode="auto">
            <a:xfrm flipV="1">
              <a:off x="1001" y="1632"/>
              <a:ext cx="287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37" name="Line 13"/>
            <p:cNvSpPr>
              <a:spLocks noChangeShapeType="1"/>
            </p:cNvSpPr>
            <p:nvPr/>
          </p:nvSpPr>
          <p:spPr bwMode="auto">
            <a:xfrm flipH="1" flipV="1">
              <a:off x="1481" y="1632"/>
              <a:ext cx="239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1296" y="2304"/>
              <a:ext cx="7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GB" sz="3200">
                  <a:solidFill>
                    <a:schemeClr val="folHlink"/>
                  </a:solidFill>
                  <a:latin typeface="Arial" charset="0"/>
                </a:rPr>
                <a:t>single</a:t>
              </a:r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3822" y="720"/>
              <a:ext cx="59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 dirty="0">
                  <a:latin typeface="Arial" charset="0"/>
                </a:rPr>
                <a:t>Vehicle</a:t>
              </a:r>
            </a:p>
          </p:txBody>
        </p:sp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3195" y="1296"/>
              <a:ext cx="95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Land Vehicle</a:t>
              </a:r>
            </a:p>
          </p:txBody>
        </p:sp>
        <p:sp>
          <p:nvSpPr>
            <p:cNvPr id="359441" name="Rectangle 17"/>
            <p:cNvSpPr>
              <a:spLocks noChangeArrowheads="1"/>
            </p:cNvSpPr>
            <p:nvPr/>
          </p:nvSpPr>
          <p:spPr bwMode="auto">
            <a:xfrm>
              <a:off x="4304" y="1296"/>
              <a:ext cx="1020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Water Vehicle</a:t>
              </a:r>
            </a:p>
          </p:txBody>
        </p:sp>
        <p:sp>
          <p:nvSpPr>
            <p:cNvPr id="359442" name="Rectangle 18"/>
            <p:cNvSpPr>
              <a:spLocks noChangeArrowheads="1"/>
            </p:cNvSpPr>
            <p:nvPr/>
          </p:nvSpPr>
          <p:spPr bwMode="auto">
            <a:xfrm>
              <a:off x="2971" y="2016"/>
              <a:ext cx="35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Car</a:t>
              </a:r>
            </a:p>
          </p:txBody>
        </p:sp>
        <p:sp>
          <p:nvSpPr>
            <p:cNvPr id="359443" name="Rectangle 19"/>
            <p:cNvSpPr>
              <a:spLocks noChangeArrowheads="1"/>
            </p:cNvSpPr>
            <p:nvPr/>
          </p:nvSpPr>
          <p:spPr bwMode="auto">
            <a:xfrm>
              <a:off x="3480" y="2016"/>
              <a:ext cx="13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Amphibious Vehicle</a:t>
              </a:r>
            </a:p>
          </p:txBody>
        </p:sp>
        <p:sp>
          <p:nvSpPr>
            <p:cNvPr id="359444" name="Rectangle 20"/>
            <p:cNvSpPr>
              <a:spLocks noChangeArrowheads="1"/>
            </p:cNvSpPr>
            <p:nvPr/>
          </p:nvSpPr>
          <p:spPr bwMode="auto">
            <a:xfrm>
              <a:off x="4956" y="2016"/>
              <a:ext cx="420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Boat</a:t>
              </a:r>
            </a:p>
          </p:txBody>
        </p:sp>
        <p:sp>
          <p:nvSpPr>
            <p:cNvPr id="359445" name="Line 21"/>
            <p:cNvSpPr>
              <a:spLocks noChangeShapeType="1"/>
            </p:cNvSpPr>
            <p:nvPr/>
          </p:nvSpPr>
          <p:spPr bwMode="auto">
            <a:xfrm flipV="1">
              <a:off x="3641" y="960"/>
              <a:ext cx="33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46" name="Line 22"/>
            <p:cNvSpPr>
              <a:spLocks noChangeShapeType="1"/>
            </p:cNvSpPr>
            <p:nvPr/>
          </p:nvSpPr>
          <p:spPr bwMode="auto">
            <a:xfrm flipH="1" flipV="1">
              <a:off x="4313" y="960"/>
              <a:ext cx="38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47" name="Line 23"/>
            <p:cNvSpPr>
              <a:spLocks noChangeShapeType="1"/>
            </p:cNvSpPr>
            <p:nvPr/>
          </p:nvSpPr>
          <p:spPr bwMode="auto">
            <a:xfrm flipV="1">
              <a:off x="3161" y="1536"/>
              <a:ext cx="335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48" name="Line 24"/>
            <p:cNvSpPr>
              <a:spLocks noChangeShapeType="1"/>
            </p:cNvSpPr>
            <p:nvPr/>
          </p:nvSpPr>
          <p:spPr bwMode="auto">
            <a:xfrm flipH="1" flipV="1">
              <a:off x="3785" y="1536"/>
              <a:ext cx="191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49" name="Line 25"/>
            <p:cNvSpPr>
              <a:spLocks noChangeShapeType="1"/>
            </p:cNvSpPr>
            <p:nvPr/>
          </p:nvSpPr>
          <p:spPr bwMode="auto">
            <a:xfrm flipV="1">
              <a:off x="4361" y="1536"/>
              <a:ext cx="191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50" name="Line 26"/>
            <p:cNvSpPr>
              <a:spLocks noChangeShapeType="1"/>
            </p:cNvSpPr>
            <p:nvPr/>
          </p:nvSpPr>
          <p:spPr bwMode="auto">
            <a:xfrm flipH="1" flipV="1">
              <a:off x="4937" y="1536"/>
              <a:ext cx="239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9451" name="Rectangle 27"/>
            <p:cNvSpPr>
              <a:spLocks noChangeArrowheads="1"/>
            </p:cNvSpPr>
            <p:nvPr/>
          </p:nvSpPr>
          <p:spPr bwMode="auto">
            <a:xfrm>
              <a:off x="3600" y="2256"/>
              <a:ext cx="9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GB" sz="3200">
                  <a:solidFill>
                    <a:schemeClr val="folHlink"/>
                  </a:solidFill>
                  <a:latin typeface="Arial" charset="0"/>
                </a:rPr>
                <a:t>multiple</a:t>
              </a: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- </a:t>
            </a:r>
            <a:r>
              <a:rPr lang="en-GB" dirty="0" smtClean="0"/>
              <a:t>Warning</a:t>
            </a:r>
            <a:endParaRPr lang="en-GB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One should not </a:t>
            </a:r>
            <a:r>
              <a:rPr lang="en-GB" sz="2400" dirty="0"/>
              <a:t>abuse inheritance</a:t>
            </a:r>
          </a:p>
          <a:p>
            <a:pPr lvl="1"/>
            <a:r>
              <a:rPr lang="en-GB" dirty="0"/>
              <a:t>It is not just a way to be able to access some of the </a:t>
            </a:r>
            <a:r>
              <a:rPr lang="en-GB" dirty="0" smtClean="0"/>
              <a:t>methods </a:t>
            </a:r>
            <a:r>
              <a:rPr lang="en-GB" dirty="0"/>
              <a:t>of the subclass</a:t>
            </a:r>
          </a:p>
          <a:p>
            <a:pPr lvl="1"/>
            <a:r>
              <a:rPr lang="en-GB" dirty="0"/>
              <a:t>A subclass must inherit </a:t>
            </a:r>
            <a:r>
              <a:rPr lang="en-GB" b="1" dirty="0"/>
              <a:t>all</a:t>
            </a:r>
            <a:r>
              <a:rPr lang="en-GB" dirty="0"/>
              <a:t> the </a:t>
            </a:r>
            <a:r>
              <a:rPr lang="en-GB" dirty="0" err="1"/>
              <a:t>superclass</a:t>
            </a:r>
            <a:endParaRPr lang="en-GB" dirty="0"/>
          </a:p>
          <a:p>
            <a:r>
              <a:rPr lang="en-GB" sz="2400" dirty="0">
                <a:solidFill>
                  <a:schemeClr val="accent2"/>
                </a:solidFill>
              </a:rPr>
              <a:t>Composition</a:t>
            </a:r>
            <a:r>
              <a:rPr lang="en-GB" sz="2400" dirty="0"/>
              <a:t> is often “better” than inheritance</a:t>
            </a:r>
          </a:p>
          <a:p>
            <a:endParaRPr lang="en-GB" sz="2400" dirty="0"/>
          </a:p>
          <a:p>
            <a:pPr eaLnBrk="1" hangingPunct="1"/>
            <a:r>
              <a:rPr kumimoji="0" lang="en-US" b="1" dirty="0">
                <a:solidFill>
                  <a:schemeClr val="accent3"/>
                </a:solidFill>
                <a:latin typeface="Times New Roman" charset="0"/>
              </a:rPr>
              <a:t>(!)</a:t>
            </a:r>
            <a:r>
              <a:rPr kumimoji="0" lang="en-US" b="1" dirty="0">
                <a:solidFill>
                  <a:srgbClr val="666699"/>
                </a:solidFill>
                <a:latin typeface="Times New Roman" charset="0"/>
              </a:rPr>
              <a:t> </a:t>
            </a:r>
            <a:r>
              <a:rPr kumimoji="0" lang="en-US" b="1" dirty="0">
                <a:solidFill>
                  <a:schemeClr val="accent2"/>
                </a:solidFill>
                <a:latin typeface="Times New Roman" charset="0"/>
              </a:rPr>
              <a:t>An object class is coupled to its </a:t>
            </a:r>
            <a:r>
              <a:rPr kumimoji="0" lang="en-US" b="1" dirty="0" smtClean="0">
                <a:solidFill>
                  <a:schemeClr val="accent2"/>
                </a:solidFill>
                <a:latin typeface="Times New Roman" charset="0"/>
              </a:rPr>
              <a:t>super-classes</a:t>
            </a:r>
            <a:r>
              <a:rPr kumimoji="0" lang="en-US" dirty="0">
                <a:latin typeface="Times New Roman" charset="0"/>
              </a:rPr>
              <a:t>. Changes made to the attributes </a:t>
            </a:r>
            <a:r>
              <a:rPr kumimoji="0" lang="en-US" dirty="0" smtClean="0">
                <a:latin typeface="Times New Roman" charset="0"/>
              </a:rPr>
              <a:t>or </a:t>
            </a:r>
            <a:r>
              <a:rPr kumimoji="0" lang="en-US" dirty="0">
                <a:latin typeface="Times New Roman" charset="0"/>
              </a:rPr>
              <a:t>operations in a super-class propagate to all </a:t>
            </a:r>
            <a:r>
              <a:rPr kumimoji="0" lang="en-US" dirty="0" smtClean="0">
                <a:latin typeface="Times New Roman" charset="0"/>
              </a:rPr>
              <a:t>sub-classes</a:t>
            </a:r>
            <a:r>
              <a:rPr kumimoji="0" lang="en-US" dirty="0">
                <a:latin typeface="Times New Roman" charset="0"/>
              </a:rPr>
              <a:t>.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Object: Polymorphism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Polymorphism </a:t>
            </a:r>
            <a:r>
              <a:rPr lang="en-GB" dirty="0" smtClean="0"/>
              <a:t>allows the programmer to use a subclass anywhere that a </a:t>
            </a:r>
            <a:r>
              <a:rPr lang="en-GB" dirty="0" err="1" smtClean="0"/>
              <a:t>superclass</a:t>
            </a:r>
            <a:r>
              <a:rPr lang="en-GB" dirty="0" smtClean="0"/>
              <a:t> is expected. E.g., if </a:t>
            </a:r>
            <a:r>
              <a:rPr lang="en-GB" dirty="0" smtClean="0">
                <a:solidFill>
                  <a:schemeClr val="accent3"/>
                </a:solidFill>
              </a:rPr>
              <a:t>B</a:t>
            </a:r>
            <a:r>
              <a:rPr lang="en-GB" dirty="0" smtClean="0"/>
              <a:t> is a subclass of type </a:t>
            </a:r>
            <a:r>
              <a:rPr lang="en-GB" dirty="0" smtClean="0">
                <a:solidFill>
                  <a:schemeClr val="accent3"/>
                </a:solidFill>
              </a:rPr>
              <a:t>A</a:t>
            </a:r>
            <a:r>
              <a:rPr lang="en-GB" dirty="0" smtClean="0"/>
              <a:t> then if an argument expects a variable of type </a:t>
            </a:r>
            <a:r>
              <a:rPr lang="en-GB" dirty="0" smtClean="0">
                <a:solidFill>
                  <a:schemeClr val="accent3"/>
                </a:solidFill>
              </a:rPr>
              <a:t>A</a:t>
            </a:r>
            <a:r>
              <a:rPr lang="en-GB" dirty="0" smtClean="0"/>
              <a:t>, it should also be able to take any variable of type </a:t>
            </a:r>
            <a:r>
              <a:rPr lang="en-GB" dirty="0" smtClean="0">
                <a:solidFill>
                  <a:schemeClr val="accent3"/>
                </a:solidFill>
              </a:rPr>
              <a:t>B</a:t>
            </a:r>
            <a:r>
              <a:rPr lang="en-GB" dirty="0" smtClean="0"/>
              <a:t>.</a:t>
            </a:r>
          </a:p>
          <a:p>
            <a:r>
              <a:rPr lang="en-GB" dirty="0" smtClean="0"/>
              <a:t>Polymorphism essentially reduces the amount of code duplication required. However, Object-Oriented Programming Languages also usually have a feature called “dynamic binding” which makes this idea even more </a:t>
            </a:r>
            <a:r>
              <a:rPr lang="en-GB" smtClean="0"/>
              <a:t>useful..</a:t>
            </a:r>
            <a:endParaRPr lang="en-GB" dirty="0" smtClean="0"/>
          </a:p>
          <a:p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5786" y="3714752"/>
            <a:ext cx="7286676" cy="857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</a:t>
            </a:r>
            <a:r>
              <a:rPr lang="en-GB" dirty="0" smtClean="0"/>
              <a:t>Binding</a:t>
            </a:r>
            <a:endParaRPr lang="en-GB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85926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Dynamic Binding </a:t>
            </a:r>
            <a:r>
              <a:rPr lang="en-GB" dirty="0" smtClean="0"/>
              <a:t>is when an object determines (possibly at run time) which code to execute as the result of a method call on a base type. </a:t>
            </a:r>
          </a:p>
          <a:p>
            <a:r>
              <a:rPr lang="en-GB" dirty="0" smtClean="0"/>
              <a:t>For example, imagine </a:t>
            </a:r>
            <a:r>
              <a:rPr lang="en-GB" dirty="0" smtClean="0">
                <a:solidFill>
                  <a:schemeClr val="accent2"/>
                </a:solidFill>
              </a:rPr>
              <a:t>C</a:t>
            </a:r>
            <a:r>
              <a:rPr lang="en-GB" dirty="0" smtClean="0"/>
              <a:t> is a subclass of </a:t>
            </a:r>
            <a:r>
              <a:rPr lang="en-GB" dirty="0" smtClean="0">
                <a:solidFill>
                  <a:schemeClr val="accent2"/>
                </a:solidFill>
              </a:rPr>
              <a:t>B</a:t>
            </a:r>
            <a:r>
              <a:rPr lang="en-GB" dirty="0" smtClean="0"/>
              <a:t> and both have a method named </a:t>
            </a:r>
            <a:r>
              <a:rPr lang="en-GB" dirty="0" err="1" smtClean="0"/>
              <a:t>printName</a:t>
            </a:r>
            <a:r>
              <a:rPr lang="en-GB" dirty="0" smtClean="0"/>
              <a:t>(). Then if we write: </a:t>
            </a:r>
          </a:p>
          <a:p>
            <a:pPr lvl="1">
              <a:buNone/>
            </a:pPr>
            <a:r>
              <a:rPr lang="en-GB" dirty="0" smtClean="0"/>
              <a:t>B temp = new C(); // (This is allowed by polymorphism)</a:t>
            </a:r>
          </a:p>
          <a:p>
            <a:pPr lvl="1">
              <a:buNone/>
            </a:pPr>
            <a:r>
              <a:rPr lang="en-GB" dirty="0" err="1" smtClean="0"/>
              <a:t>temp.printName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smtClean="0"/>
              <a:t>	we would invoke the </a:t>
            </a:r>
            <a:r>
              <a:rPr lang="en-GB" dirty="0" err="1" smtClean="0"/>
              <a:t>printName</a:t>
            </a:r>
            <a:r>
              <a:rPr lang="en-GB" dirty="0" smtClean="0"/>
              <a:t>() method of object </a:t>
            </a:r>
            <a:r>
              <a:rPr lang="en-GB" dirty="0" smtClean="0">
                <a:solidFill>
                  <a:schemeClr val="accent2"/>
                </a:solidFill>
              </a:rPr>
              <a:t>C</a:t>
            </a:r>
            <a:r>
              <a:rPr lang="en-GB" dirty="0" smtClean="0"/>
              <a:t>, </a:t>
            </a:r>
            <a:r>
              <a:rPr lang="en-GB" b="1" dirty="0" smtClean="0"/>
              <a:t>not </a:t>
            </a:r>
            <a:r>
              <a:rPr lang="en-GB" dirty="0" smtClean="0"/>
              <a:t>of object </a:t>
            </a:r>
            <a:r>
              <a:rPr lang="en-GB" dirty="0" smtClean="0">
                <a:solidFill>
                  <a:schemeClr val="accent2"/>
                </a:solidFill>
              </a:rPr>
              <a:t>B</a:t>
            </a:r>
            <a:r>
              <a:rPr lang="en-GB" dirty="0" smtClean="0"/>
              <a:t>, even though the type of temp is </a:t>
            </a:r>
            <a:r>
              <a:rPr lang="en-GB" dirty="0" smtClean="0">
                <a:solidFill>
                  <a:schemeClr val="accent2"/>
                </a:solidFill>
              </a:rPr>
              <a:t>B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is </a:t>
            </a:r>
            <a:r>
              <a:rPr lang="en-GB" b="1" i="1" dirty="0" smtClean="0"/>
              <a:t>dynamic binding</a:t>
            </a:r>
            <a:r>
              <a:rPr lang="en-GB" dirty="0" smtClean="0"/>
              <a:t>. Let us consider another example..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Dynamic Binding </a:t>
            </a:r>
            <a:r>
              <a:rPr lang="en-GB" sz="4000" dirty="0"/>
              <a:t>- </a:t>
            </a:r>
            <a:r>
              <a:rPr lang="en-GB" sz="4000" dirty="0" smtClean="0"/>
              <a:t>Example</a:t>
            </a:r>
            <a:endParaRPr lang="en-GB" sz="4000" dirty="0"/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714348" y="2285992"/>
            <a:ext cx="3500462" cy="2234458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GB" dirty="0">
                <a:latin typeface="+mn-lt"/>
              </a:rPr>
              <a:t>Vehicle v = null;</a:t>
            </a:r>
          </a:p>
          <a:p>
            <a:pPr>
              <a:spcBef>
                <a:spcPct val="20000"/>
              </a:spcBef>
            </a:pPr>
            <a:r>
              <a:rPr kumimoji="1" lang="en-GB" dirty="0">
                <a:latin typeface="+mn-lt"/>
              </a:rPr>
              <a:t>v = new Car();</a:t>
            </a:r>
          </a:p>
          <a:p>
            <a:pPr>
              <a:spcBef>
                <a:spcPct val="20000"/>
              </a:spcBef>
            </a:pPr>
            <a:r>
              <a:rPr kumimoji="1" lang="en-GB" dirty="0" err="1">
                <a:latin typeface="+mn-lt"/>
              </a:rPr>
              <a:t>v.startEngine</a:t>
            </a:r>
            <a:r>
              <a:rPr kumimoji="1" lang="en-GB" dirty="0">
                <a:latin typeface="+mn-lt"/>
              </a:rPr>
              <a:t>();</a:t>
            </a:r>
          </a:p>
          <a:p>
            <a:pPr>
              <a:spcBef>
                <a:spcPct val="20000"/>
              </a:spcBef>
            </a:pPr>
            <a:r>
              <a:rPr kumimoji="1" lang="en-GB" dirty="0">
                <a:latin typeface="+mn-lt"/>
              </a:rPr>
              <a:t>v = new Boat();</a:t>
            </a:r>
          </a:p>
          <a:p>
            <a:pPr>
              <a:spcBef>
                <a:spcPct val="20000"/>
              </a:spcBef>
            </a:pPr>
            <a:r>
              <a:rPr kumimoji="1" lang="en-GB" dirty="0" err="1">
                <a:latin typeface="+mn-lt"/>
              </a:rPr>
              <a:t>v.startEngine</a:t>
            </a:r>
            <a:r>
              <a:rPr kumimoji="1" lang="en-GB" dirty="0">
                <a:latin typeface="+mn-lt"/>
              </a:rPr>
              <a:t>(); </a:t>
            </a:r>
            <a:endParaRPr lang="en-GB" dirty="0">
              <a:latin typeface="+mn-lt"/>
            </a:endParaRPr>
          </a:p>
        </p:txBody>
      </p:sp>
      <p:graphicFrame>
        <p:nvGraphicFramePr>
          <p:cNvPr id="387072" name="Object 0"/>
          <p:cNvGraphicFramePr>
            <a:graphicFrameLocks noChangeAspect="1"/>
          </p:cNvGraphicFramePr>
          <p:nvPr/>
        </p:nvGraphicFramePr>
        <p:xfrm>
          <a:off x="4500562" y="2143116"/>
          <a:ext cx="4495800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1" name="Photo Editor Photo" r:id="rId3" imgW="3448531" imgH="2523810" progId="">
                  <p:embed/>
                </p:oleObj>
              </mc:Choice>
              <mc:Fallback>
                <p:oleObj name="Photo Editor Photo" r:id="rId3" imgW="3448531" imgH="252381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143116"/>
                        <a:ext cx="4495800" cy="333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3071802" y="2786058"/>
            <a:ext cx="1428760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2"/>
                </a:solidFill>
              </a:rPr>
              <a:t>Call Car </a:t>
            </a:r>
            <a:r>
              <a:rPr lang="en-GB" sz="1800" dirty="0" err="1" smtClean="0">
                <a:solidFill>
                  <a:schemeClr val="bg2"/>
                </a:solidFill>
              </a:rPr>
              <a:t>startEngine</a:t>
            </a:r>
            <a:r>
              <a:rPr lang="en-GB" sz="1800" dirty="0" smtClean="0">
                <a:solidFill>
                  <a:schemeClr val="bg2"/>
                </a:solidFill>
              </a:rPr>
              <a:t>() method</a:t>
            </a:r>
            <a:endParaRPr lang="en-GB" sz="18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926" y="4214818"/>
            <a:ext cx="1428760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2"/>
                </a:solidFill>
              </a:rPr>
              <a:t>Call Boat </a:t>
            </a:r>
            <a:r>
              <a:rPr lang="en-GB" sz="1800" dirty="0" err="1" smtClean="0">
                <a:solidFill>
                  <a:schemeClr val="bg2"/>
                </a:solidFill>
              </a:rPr>
              <a:t>startEngine</a:t>
            </a:r>
            <a:r>
              <a:rPr lang="en-GB" sz="1800" dirty="0" smtClean="0">
                <a:solidFill>
                  <a:schemeClr val="bg2"/>
                </a:solidFill>
              </a:rPr>
              <a:t>() method</a:t>
            </a:r>
            <a:endParaRPr lang="en-GB" sz="1800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 flipV="1">
            <a:off x="2643174" y="3247723"/>
            <a:ext cx="428628" cy="18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>
            <a:off x="2643174" y="4286263"/>
            <a:ext cx="285752" cy="390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596" y="266700"/>
            <a:ext cx="8334404" cy="1233474"/>
          </a:xfrm>
        </p:spPr>
        <p:txBody>
          <a:bodyPr/>
          <a:lstStyle/>
          <a:p>
            <a:pPr algn="ctr"/>
            <a:r>
              <a:rPr lang="en-GB" dirty="0" smtClean="0"/>
              <a:t>Unified Modelling Language(UML)</a:t>
            </a:r>
            <a:endParaRPr lang="en-GB" dirty="0"/>
          </a:p>
        </p:txBody>
      </p:sp>
      <p:sp>
        <p:nvSpPr>
          <p:cNvPr id="37171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Unify notations</a:t>
            </a:r>
          </a:p>
          <a:p>
            <a:r>
              <a:rPr lang="en-GB" sz="2400" dirty="0"/>
              <a:t>UML is a language for:</a:t>
            </a:r>
          </a:p>
          <a:p>
            <a:pPr lvl="1"/>
            <a:r>
              <a:rPr lang="en-GB" sz="2000" dirty="0">
                <a:solidFill>
                  <a:schemeClr val="accent2"/>
                </a:solidFill>
              </a:rPr>
              <a:t>Specifying</a:t>
            </a:r>
          </a:p>
          <a:p>
            <a:pPr lvl="1"/>
            <a:r>
              <a:rPr lang="en-GB" sz="2000" dirty="0">
                <a:solidFill>
                  <a:schemeClr val="accent2"/>
                </a:solidFill>
              </a:rPr>
              <a:t>Visualizing</a:t>
            </a:r>
            <a:r>
              <a:rPr lang="en-GB" sz="2000" dirty="0"/>
              <a:t> and</a:t>
            </a:r>
          </a:p>
          <a:p>
            <a:pPr lvl="1"/>
            <a:r>
              <a:rPr lang="en-GB" sz="2000" dirty="0">
                <a:solidFill>
                  <a:schemeClr val="accent2"/>
                </a:solidFill>
              </a:rPr>
              <a:t>Documenting</a:t>
            </a:r>
          </a:p>
          <a:p>
            <a:pPr>
              <a:buFontTx/>
              <a:buNone/>
            </a:pPr>
            <a:r>
              <a:rPr lang="en-GB" sz="2400" dirty="0"/>
              <a:t>	the </a:t>
            </a:r>
            <a:r>
              <a:rPr lang="en-GB" sz="2400" dirty="0" smtClean="0"/>
              <a:t>parts </a:t>
            </a:r>
            <a:r>
              <a:rPr lang="en-GB" sz="2400" dirty="0"/>
              <a:t>of a system under development</a:t>
            </a:r>
          </a:p>
          <a:p>
            <a:r>
              <a:rPr lang="en-GB" sz="2400" dirty="0"/>
              <a:t>Authors (</a:t>
            </a:r>
            <a:r>
              <a:rPr lang="en-GB" sz="2400" dirty="0" err="1"/>
              <a:t>Booch</a:t>
            </a:r>
            <a:r>
              <a:rPr lang="en-GB" sz="2400" dirty="0"/>
              <a:t>, </a:t>
            </a:r>
            <a:r>
              <a:rPr lang="en-GB" sz="2400" dirty="0" err="1"/>
              <a:t>Rumbaugh</a:t>
            </a:r>
            <a:r>
              <a:rPr lang="en-GB" sz="2400" dirty="0"/>
              <a:t> and Jacobsen) agreed on notation but </a:t>
            </a:r>
            <a:r>
              <a:rPr lang="en-GB" sz="2400" b="1" dirty="0">
                <a:solidFill>
                  <a:schemeClr val="accent3"/>
                </a:solidFill>
              </a:rPr>
              <a:t>not able to agree on a single method</a:t>
            </a:r>
          </a:p>
          <a:p>
            <a:pPr lvl="1"/>
            <a:r>
              <a:rPr lang="en-GB" sz="2000" dirty="0"/>
              <a:t>This is probably a “good thing”</a:t>
            </a:r>
          </a:p>
          <a:p>
            <a:r>
              <a:rPr lang="en-GB" sz="2400" dirty="0"/>
              <a:t>UML has been adopted by the </a:t>
            </a:r>
            <a:r>
              <a:rPr lang="en-GB" sz="2400" dirty="0" smtClean="0"/>
              <a:t>Object </a:t>
            </a:r>
            <a:r>
              <a:rPr lang="en-GB" sz="2400" dirty="0"/>
              <a:t>Management </a:t>
            </a:r>
            <a:r>
              <a:rPr lang="en-GB" sz="2400" dirty="0" smtClean="0"/>
              <a:t>Group (OMG) </a:t>
            </a:r>
            <a:r>
              <a:rPr lang="en-GB" sz="2400" dirty="0"/>
              <a:t>as an </a:t>
            </a:r>
            <a:r>
              <a:rPr lang="en-GB" sz="2400" dirty="0" smtClean="0"/>
              <a:t>Object-Oriented notation </a:t>
            </a:r>
            <a:r>
              <a:rPr lang="en-GB" sz="2400" dirty="0"/>
              <a:t>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– </a:t>
            </a:r>
            <a:r>
              <a:rPr lang="en-GB" dirty="0" smtClean="0"/>
              <a:t>Other </a:t>
            </a:r>
            <a:r>
              <a:rPr lang="en-GB" dirty="0"/>
              <a:t>I</a:t>
            </a:r>
            <a:r>
              <a:rPr lang="en-GB" dirty="0" smtClean="0"/>
              <a:t>nfluences</a:t>
            </a:r>
            <a:endParaRPr lang="en-GB" dirty="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Meyer – pre and post conditions</a:t>
            </a:r>
          </a:p>
          <a:p>
            <a:r>
              <a:rPr lang="en-GB" dirty="0" err="1"/>
              <a:t>Harel</a:t>
            </a:r>
            <a:r>
              <a:rPr lang="en-GB" dirty="0"/>
              <a:t> - </a:t>
            </a:r>
            <a:r>
              <a:rPr lang="en-GB" dirty="0" err="1"/>
              <a:t>statecharts</a:t>
            </a:r>
            <a:endParaRPr lang="en-GB" dirty="0"/>
          </a:p>
          <a:p>
            <a:r>
              <a:rPr lang="en-GB" dirty="0" err="1"/>
              <a:t>Wirfs</a:t>
            </a:r>
            <a:r>
              <a:rPr lang="en-GB" dirty="0"/>
              <a:t>-Brock - responsibilities</a:t>
            </a:r>
          </a:p>
          <a:p>
            <a:r>
              <a:rPr lang="en-GB" dirty="0"/>
              <a:t>Coleman - message numbering scheme</a:t>
            </a:r>
          </a:p>
          <a:p>
            <a:r>
              <a:rPr lang="en-GB" dirty="0" err="1"/>
              <a:t>Embley</a:t>
            </a:r>
            <a:r>
              <a:rPr lang="en-GB" dirty="0"/>
              <a:t> - singleton classes</a:t>
            </a:r>
          </a:p>
          <a:p>
            <a:r>
              <a:rPr lang="en-GB" dirty="0"/>
              <a:t>Gamma - patterns, notes</a:t>
            </a:r>
          </a:p>
          <a:p>
            <a:r>
              <a:rPr lang="en-GB" dirty="0" err="1"/>
              <a:t>Shlaer</a:t>
            </a:r>
            <a:r>
              <a:rPr lang="en-GB" dirty="0"/>
              <a:t>, Mellor - object lifecycles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</a:t>
            </a:r>
            <a:r>
              <a:rPr lang="en-GB" dirty="0" smtClean="0"/>
              <a:t>Concepts</a:t>
            </a:r>
            <a:endParaRPr lang="en-GB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14488"/>
            <a:ext cx="8329642" cy="4610112"/>
          </a:xfrm>
        </p:spPr>
        <p:txBody>
          <a:bodyPr/>
          <a:lstStyle/>
          <a:p>
            <a:r>
              <a:rPr lang="en-GB" dirty="0"/>
              <a:t>We continue to explore the question “what are good systems like?” by describing the object oriented paradigm.</a:t>
            </a:r>
          </a:p>
          <a:p>
            <a:r>
              <a:rPr lang="en-GB" dirty="0"/>
              <a:t>We shall answer these questions:</a:t>
            </a:r>
          </a:p>
          <a:p>
            <a:pPr lvl="1"/>
            <a:r>
              <a:rPr lang="en-GB" dirty="0"/>
              <a:t>What is an </a:t>
            </a:r>
            <a:r>
              <a:rPr lang="en-GB" dirty="0">
                <a:solidFill>
                  <a:schemeClr val="accent2"/>
                </a:solidFill>
              </a:rPr>
              <a:t>object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How do objects </a:t>
            </a:r>
            <a:r>
              <a:rPr lang="en-GB" dirty="0">
                <a:solidFill>
                  <a:schemeClr val="accent2"/>
                </a:solidFill>
              </a:rPr>
              <a:t>communicate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How is an object’s </a:t>
            </a:r>
            <a:r>
              <a:rPr lang="en-GB" dirty="0">
                <a:solidFill>
                  <a:schemeClr val="accent2"/>
                </a:solidFill>
              </a:rPr>
              <a:t>interface</a:t>
            </a:r>
            <a:r>
              <a:rPr lang="en-GB" dirty="0"/>
              <a:t> defined?</a:t>
            </a:r>
          </a:p>
          <a:p>
            <a:pPr lvl="1"/>
            <a:r>
              <a:rPr lang="en-GB" dirty="0"/>
              <a:t>What have objects to do with </a:t>
            </a:r>
            <a:r>
              <a:rPr lang="en-GB" dirty="0">
                <a:solidFill>
                  <a:schemeClr val="accent2"/>
                </a:solidFill>
              </a:rPr>
              <a:t>components</a:t>
            </a:r>
            <a:r>
              <a:rPr lang="en-GB" dirty="0"/>
              <a:t>?</a:t>
            </a:r>
          </a:p>
          <a:p>
            <a:r>
              <a:rPr lang="en-GB" dirty="0"/>
              <a:t>Finally we consider </a:t>
            </a:r>
            <a:r>
              <a:rPr lang="en-GB" dirty="0">
                <a:solidFill>
                  <a:schemeClr val="accent3"/>
                </a:solidFill>
              </a:rPr>
              <a:t>inheritance</a:t>
            </a:r>
            <a:r>
              <a:rPr lang="en-GB" dirty="0"/>
              <a:t>, </a:t>
            </a:r>
            <a:r>
              <a:rPr lang="en-GB" dirty="0">
                <a:solidFill>
                  <a:schemeClr val="accent3"/>
                </a:solidFill>
              </a:rPr>
              <a:t>polymorphism</a:t>
            </a:r>
            <a:r>
              <a:rPr lang="en-GB" dirty="0"/>
              <a:t> and </a:t>
            </a:r>
            <a:r>
              <a:rPr lang="en-GB" dirty="0">
                <a:solidFill>
                  <a:schemeClr val="accent3"/>
                </a:solidFill>
              </a:rPr>
              <a:t>dynamic binding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– </a:t>
            </a:r>
            <a:r>
              <a:rPr lang="en-GB" dirty="0" smtClean="0"/>
              <a:t>Some Notation</a:t>
            </a:r>
            <a:endParaRPr lang="en-GB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 classes </a:t>
            </a:r>
            <a:r>
              <a:rPr lang="en-GB" dirty="0"/>
              <a:t>are rectangles with the name at the top, attributes in the middle section (“compartment”) and operations in the next compartment.</a:t>
            </a:r>
          </a:p>
          <a:p>
            <a:r>
              <a:rPr lang="en-GB" dirty="0"/>
              <a:t>Relationships between object classes (known as associations) are shown as lines linking objects</a:t>
            </a:r>
          </a:p>
          <a:p>
            <a:r>
              <a:rPr lang="en-GB" dirty="0"/>
              <a:t>Inheritance is referred to as </a:t>
            </a:r>
            <a:r>
              <a:rPr lang="en-GB" dirty="0">
                <a:solidFill>
                  <a:schemeClr val="accent2"/>
                </a:solidFill>
              </a:rPr>
              <a:t>generalisation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It uses an </a:t>
            </a:r>
            <a:r>
              <a:rPr lang="en-GB" i="1" dirty="0"/>
              <a:t>open triangular arrow </a:t>
            </a:r>
            <a:r>
              <a:rPr lang="en-GB" dirty="0"/>
              <a:t>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System UML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85786" y="1643050"/>
            <a:ext cx="7467600" cy="4608513"/>
          </a:xfr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42976" y="1785926"/>
            <a:ext cx="3200400" cy="156966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accent3"/>
                </a:solidFill>
                <a:latin typeface="Arial" charset="0"/>
              </a:rPr>
              <a:t>Note that if you avoid “Generalisation” you have a recognisable ER diagram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CASE Tools/Workbenches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GB" dirty="0"/>
              <a:t>omputer </a:t>
            </a:r>
            <a:r>
              <a:rPr lang="en-GB" dirty="0">
                <a:solidFill>
                  <a:schemeClr val="accent3"/>
                </a:solidFill>
              </a:rPr>
              <a:t>A</a:t>
            </a:r>
            <a:r>
              <a:rPr lang="en-GB" dirty="0"/>
              <a:t>ided </a:t>
            </a:r>
            <a:r>
              <a:rPr lang="en-GB" dirty="0">
                <a:solidFill>
                  <a:schemeClr val="accent3"/>
                </a:solidFill>
              </a:rPr>
              <a:t>S</a:t>
            </a:r>
            <a:r>
              <a:rPr lang="en-GB" dirty="0"/>
              <a:t>oftware </a:t>
            </a:r>
            <a:r>
              <a:rPr lang="en-GB" dirty="0" smtClean="0">
                <a:solidFill>
                  <a:schemeClr val="accent3"/>
                </a:solidFill>
              </a:rPr>
              <a:t>E</a:t>
            </a:r>
            <a:r>
              <a:rPr lang="en-GB" dirty="0" smtClean="0"/>
              <a:t>ngineering (CASE)</a:t>
            </a:r>
            <a:endParaRPr lang="en-GB" dirty="0"/>
          </a:p>
          <a:p>
            <a:r>
              <a:rPr lang="en-GB" dirty="0"/>
              <a:t>A coherent set of tools to support </a:t>
            </a:r>
            <a:r>
              <a:rPr lang="en-GB" dirty="0" smtClean="0"/>
              <a:t>a software engineering method</a:t>
            </a:r>
            <a:endParaRPr lang="en-GB" dirty="0"/>
          </a:p>
          <a:p>
            <a:r>
              <a:rPr lang="en-GB" dirty="0"/>
              <a:t>These workbenches may support a specific SE method or may provide support </a:t>
            </a:r>
            <a:r>
              <a:rPr lang="en-GB" dirty="0" smtClean="0"/>
              <a:t>for </a:t>
            </a:r>
            <a:r>
              <a:rPr lang="en-GB" dirty="0"/>
              <a:t>creating several different types of system model. </a:t>
            </a:r>
          </a:p>
          <a:p>
            <a:r>
              <a:rPr lang="en-GB" dirty="0"/>
              <a:t>There </a:t>
            </a:r>
            <a:r>
              <a:rPr lang="en-GB" dirty="0" smtClean="0"/>
              <a:t>are </a:t>
            </a:r>
            <a:r>
              <a:rPr lang="en-GB" dirty="0"/>
              <a:t>also </a:t>
            </a:r>
            <a:r>
              <a:rPr lang="en-GB" dirty="0" smtClean="0">
                <a:solidFill>
                  <a:schemeClr val="accent2"/>
                </a:solidFill>
              </a:rPr>
              <a:t>meta-CASE</a:t>
            </a:r>
            <a:r>
              <a:rPr lang="en-GB" dirty="0" smtClean="0"/>
              <a:t> tools</a:t>
            </a:r>
            <a:endParaRPr lang="en-GB" dirty="0"/>
          </a:p>
          <a:p>
            <a:pPr lvl="1"/>
            <a:r>
              <a:rPr lang="en-GB" dirty="0"/>
              <a:t>A CASE tool to build CASE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Tool </a:t>
            </a:r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Diagram editors</a:t>
            </a:r>
          </a:p>
          <a:p>
            <a:r>
              <a:rPr lang="en-GB"/>
              <a:t>Model analysis and checking tools</a:t>
            </a:r>
          </a:p>
          <a:p>
            <a:r>
              <a:rPr lang="en-GB"/>
              <a:t>Repository and associated query language</a:t>
            </a:r>
          </a:p>
          <a:p>
            <a:r>
              <a:rPr lang="en-GB"/>
              <a:t>Data dictionary</a:t>
            </a:r>
          </a:p>
          <a:p>
            <a:r>
              <a:rPr lang="en-GB"/>
              <a:t>Report definition and generation tools</a:t>
            </a:r>
          </a:p>
          <a:p>
            <a:r>
              <a:rPr lang="en-GB"/>
              <a:t>Forms definition tools</a:t>
            </a:r>
          </a:p>
          <a:p>
            <a:r>
              <a:rPr lang="en-GB"/>
              <a:t>Code generation tools</a:t>
            </a:r>
          </a:p>
          <a:p>
            <a:r>
              <a:rPr lang="en-GB"/>
              <a:t>Import/export translators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35480"/>
            <a:ext cx="8072494" cy="438912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Object Oriented Design is an approach to design so that design components have their own </a:t>
            </a:r>
            <a:r>
              <a:rPr lang="en-GB" sz="2800" dirty="0" smtClean="0">
                <a:solidFill>
                  <a:schemeClr val="accent2"/>
                </a:solidFill>
              </a:rPr>
              <a:t>private state and operations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Objects should have a constructor as well as inspection operations. They provide services to other objects.</a:t>
            </a:r>
          </a:p>
          <a:p>
            <a:r>
              <a:rPr lang="en-GB" sz="2800" dirty="0" smtClean="0"/>
              <a:t>Objects may be implemented </a:t>
            </a:r>
            <a:r>
              <a:rPr lang="en-GB" sz="2800" i="1" dirty="0" smtClean="0"/>
              <a:t>sequentially</a:t>
            </a:r>
            <a:r>
              <a:rPr lang="en-GB" sz="2800" dirty="0" smtClean="0"/>
              <a:t> or </a:t>
            </a:r>
            <a:r>
              <a:rPr lang="en-GB" sz="2800" i="1" dirty="0" smtClean="0"/>
              <a:t>concurrently</a:t>
            </a:r>
            <a:r>
              <a:rPr lang="en-GB" sz="2800" dirty="0" smtClean="0"/>
              <a:t>.</a:t>
            </a:r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Object interfaces should be defined precisely using e.g. a programming language like Java.</a:t>
            </a:r>
          </a:p>
          <a:p>
            <a:r>
              <a:rPr lang="en-GB" sz="2800" dirty="0" smtClean="0"/>
              <a:t>Object-oriented design potentially simplifies  system evolution.</a:t>
            </a:r>
          </a:p>
          <a:p>
            <a:r>
              <a:rPr lang="en-GB" sz="2800" dirty="0" smtClean="0"/>
              <a:t>The Unified </a:t>
            </a:r>
            <a:r>
              <a:rPr lang="en-GB" sz="2800" dirty="0" err="1" smtClean="0"/>
              <a:t>Modeling</a:t>
            </a:r>
            <a:r>
              <a:rPr lang="en-GB" sz="2800" dirty="0" smtClean="0"/>
              <a:t> Language provides different notations for defining different object models.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Concepts</a:t>
            </a:r>
            <a:endParaRPr lang="en-GB" dirty="0"/>
          </a:p>
        </p:txBody>
      </p:sp>
      <p:sp>
        <p:nvSpPr>
          <p:cNvPr id="3850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think of what an object holds – but what it will do for you</a:t>
            </a:r>
          </a:p>
          <a:p>
            <a:pPr lvl="1"/>
            <a:r>
              <a:rPr lang="en-GB" dirty="0"/>
              <a:t>Consequently no public data members</a:t>
            </a:r>
          </a:p>
          <a:p>
            <a:pPr lvl="1"/>
            <a:r>
              <a:rPr lang="en-GB" dirty="0"/>
              <a:t>Think only about the </a:t>
            </a:r>
            <a:r>
              <a:rPr lang="en-GB" dirty="0" smtClean="0"/>
              <a:t>methods (the </a:t>
            </a:r>
            <a:r>
              <a:rPr lang="en-GB" i="1" dirty="0" smtClean="0"/>
              <a:t>public interface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Objects are </a:t>
            </a:r>
            <a:r>
              <a:rPr lang="en-GB" dirty="0" smtClean="0">
                <a:solidFill>
                  <a:schemeClr val="accent2"/>
                </a:solidFill>
              </a:rPr>
              <a:t>potentially</a:t>
            </a:r>
            <a:r>
              <a:rPr lang="en-GB" dirty="0" smtClean="0"/>
              <a:t> reusable components.</a:t>
            </a:r>
          </a:p>
          <a:p>
            <a:r>
              <a:rPr lang="en-GB" dirty="0" smtClean="0"/>
              <a:t>An </a:t>
            </a:r>
            <a:r>
              <a:rPr lang="en-GB" dirty="0"/>
              <a:t>object may represent something in the real world</a:t>
            </a:r>
          </a:p>
          <a:p>
            <a:pPr lvl="1"/>
            <a:r>
              <a:rPr lang="en-GB" dirty="0"/>
              <a:t>But often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</a:t>
            </a:r>
            <a:r>
              <a:rPr lang="en-GB" dirty="0" smtClean="0"/>
              <a:t>Object</a:t>
            </a:r>
            <a:r>
              <a:rPr lang="en-GB" dirty="0"/>
              <a:t>?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Conceptually, an object is a thing you can interact with: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you can send it various messages and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it will react</a:t>
            </a:r>
          </a:p>
          <a:p>
            <a:pPr>
              <a:lnSpc>
                <a:spcPct val="90000"/>
              </a:lnSpc>
            </a:pPr>
            <a:r>
              <a:rPr lang="en-GB" dirty="0"/>
              <a:t>How it behaves depends on the current internal state of the object, which may change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For example: as part of the object’s reaction to receiving a message.</a:t>
            </a:r>
          </a:p>
          <a:p>
            <a:pPr>
              <a:lnSpc>
                <a:spcPct val="90000"/>
              </a:lnSpc>
            </a:pPr>
            <a:r>
              <a:rPr lang="en-GB" dirty="0"/>
              <a:t>It matters which object you interact with, an object has an identity which distinguishes it from all other objects.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Again… What is an </a:t>
            </a:r>
            <a:r>
              <a:rPr lang="en-GB" dirty="0" smtClean="0"/>
              <a:t>Object</a:t>
            </a:r>
            <a:r>
              <a:rPr lang="en-GB" dirty="0"/>
              <a:t>?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An object is a thing which has </a:t>
            </a:r>
          </a:p>
          <a:p>
            <a:pPr lvl="1"/>
            <a:r>
              <a:rPr lang="en-GB" dirty="0" smtClean="0">
                <a:solidFill>
                  <a:schemeClr val="accent3"/>
                </a:solidFill>
              </a:rPr>
              <a:t>behaviour</a:t>
            </a:r>
            <a:r>
              <a:rPr lang="en-GB" dirty="0" smtClean="0"/>
              <a:t>, </a:t>
            </a:r>
          </a:p>
          <a:p>
            <a:pPr lvl="1"/>
            <a:r>
              <a:rPr lang="en-GB" dirty="0" smtClean="0">
                <a:solidFill>
                  <a:schemeClr val="accent3"/>
                </a:solidFill>
              </a:rPr>
              <a:t>state</a:t>
            </a:r>
            <a:r>
              <a:rPr lang="en-GB" dirty="0" smtClean="0"/>
              <a:t> and </a:t>
            </a:r>
          </a:p>
          <a:p>
            <a:pPr lvl="1"/>
            <a:r>
              <a:rPr lang="en-GB" dirty="0" smtClean="0">
                <a:solidFill>
                  <a:schemeClr val="accent3"/>
                </a:solidFill>
              </a:rPr>
              <a:t>identity </a:t>
            </a:r>
            <a:r>
              <a:rPr lang="en-GB" dirty="0" smtClean="0"/>
              <a:t>		[Grady, </a:t>
            </a:r>
            <a:r>
              <a:rPr lang="en-GB" dirty="0" err="1" smtClean="0"/>
              <a:t>Booch</a:t>
            </a:r>
            <a:r>
              <a:rPr lang="en-GB" dirty="0" smtClean="0"/>
              <a:t>, 1991]</a:t>
            </a:r>
          </a:p>
          <a:p>
            <a:r>
              <a:rPr lang="en-GB" sz="2800" dirty="0" smtClean="0"/>
              <a:t>Advantages:</a:t>
            </a:r>
          </a:p>
          <a:p>
            <a:pPr lvl="1"/>
            <a:r>
              <a:rPr lang="en-GB" dirty="0" smtClean="0"/>
              <a:t>Shared data areas are eliminated. Objects communicate by message passing.</a:t>
            </a:r>
          </a:p>
          <a:p>
            <a:pPr lvl="1"/>
            <a:r>
              <a:rPr lang="en-GB" dirty="0" smtClean="0"/>
              <a:t>Objects are independent and encapsulate state and representation information. Their independence can lead to easier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state</a:t>
            </a:r>
            <a:r>
              <a:rPr lang="en-GB" dirty="0"/>
              <a:t> of the object is all the data which it currently encapsulates</a:t>
            </a:r>
          </a:p>
          <a:p>
            <a:r>
              <a:rPr lang="en-GB" dirty="0"/>
              <a:t>An object normally has a number of named </a:t>
            </a:r>
            <a:r>
              <a:rPr lang="en-GB" i="1" dirty="0">
                <a:solidFill>
                  <a:schemeClr val="accent2"/>
                </a:solidFill>
              </a:rPr>
              <a:t>attributes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(or </a:t>
            </a:r>
            <a:r>
              <a:rPr lang="en-GB" i="1" dirty="0"/>
              <a:t>instance variables</a:t>
            </a:r>
            <a:r>
              <a:rPr lang="en-GB" dirty="0"/>
              <a:t> or </a:t>
            </a:r>
            <a:r>
              <a:rPr lang="en-GB" i="1" dirty="0"/>
              <a:t>data members</a:t>
            </a:r>
            <a:r>
              <a:rPr lang="en-GB" dirty="0"/>
              <a:t>) each of which has a value</a:t>
            </a:r>
          </a:p>
          <a:p>
            <a:r>
              <a:rPr lang="en-GB" dirty="0"/>
              <a:t>Some attributes can be </a:t>
            </a:r>
            <a:r>
              <a:rPr lang="en-GB" dirty="0" smtClean="0">
                <a:solidFill>
                  <a:schemeClr val="accent2"/>
                </a:solidFill>
              </a:rPr>
              <a:t>mutable</a:t>
            </a:r>
            <a:r>
              <a:rPr lang="en-GB" dirty="0" smtClean="0"/>
              <a:t> (variable)</a:t>
            </a:r>
            <a:endParaRPr lang="en-GB" dirty="0"/>
          </a:p>
          <a:p>
            <a:pPr lvl="1"/>
            <a:r>
              <a:rPr lang="en-GB" dirty="0"/>
              <a:t>An attribute ADDRESS </a:t>
            </a:r>
          </a:p>
          <a:p>
            <a:r>
              <a:rPr lang="en-GB" dirty="0"/>
              <a:t>other attributes may be </a:t>
            </a:r>
            <a:r>
              <a:rPr lang="en-GB" dirty="0" smtClean="0">
                <a:solidFill>
                  <a:schemeClr val="accent2"/>
                </a:solidFill>
              </a:rPr>
              <a:t>immutable</a:t>
            </a:r>
            <a:r>
              <a:rPr lang="en-GB" dirty="0" smtClean="0"/>
              <a:t> (constant)</a:t>
            </a:r>
            <a:endParaRPr lang="en-GB" dirty="0"/>
          </a:p>
          <a:p>
            <a:pPr lvl="1"/>
            <a:r>
              <a:rPr lang="en-GB" dirty="0"/>
              <a:t>Date of birth</a:t>
            </a:r>
          </a:p>
          <a:p>
            <a:pPr lvl="1"/>
            <a:r>
              <a:rPr lang="en-GB" dirty="0"/>
              <a:t>Identifying number</a:t>
            </a:r>
          </a:p>
          <a:p>
            <a:pPr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Behaviour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way an object acts and reacts, in terms of its state changes as message passing.</a:t>
            </a:r>
          </a:p>
          <a:p>
            <a:r>
              <a:rPr lang="en-GB" dirty="0"/>
              <a:t>An object understands certain messages,</a:t>
            </a:r>
          </a:p>
          <a:p>
            <a:pPr lvl="2"/>
            <a:r>
              <a:rPr lang="en-GB" sz="2400" dirty="0"/>
              <a:t>it can receive the message and act on them</a:t>
            </a:r>
            <a:r>
              <a:rPr lang="en-GB" dirty="0"/>
              <a:t>.</a:t>
            </a:r>
          </a:p>
          <a:p>
            <a:r>
              <a:rPr lang="en-GB" dirty="0"/>
              <a:t>The set of messages that the object understands, like the set of attributes it has, is normally </a:t>
            </a:r>
            <a:r>
              <a:rPr lang="en-GB" u="sng" dirty="0"/>
              <a:t>fixed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</a:t>
            </a:r>
            <a:r>
              <a:rPr lang="en-GB" dirty="0" smtClean="0"/>
              <a:t>is more Tricky</a:t>
            </a:r>
            <a:endParaRPr lang="en-GB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idea is that objects are not defined just by the current values of their attributes</a:t>
            </a:r>
          </a:p>
          <a:p>
            <a:r>
              <a:rPr lang="en-GB" dirty="0"/>
              <a:t>An object has </a:t>
            </a:r>
            <a:r>
              <a:rPr lang="en-GB" dirty="0" smtClean="0"/>
              <a:t>a continuous </a:t>
            </a:r>
            <a:r>
              <a:rPr lang="en-GB" dirty="0"/>
              <a:t>existence </a:t>
            </a:r>
          </a:p>
          <a:p>
            <a:pPr lvl="1"/>
            <a:r>
              <a:rPr lang="en-GB" sz="2600" dirty="0"/>
              <a:t>For example the values of the object’s attributes could change, perhaps in response to a message, but it would still be the same object</a:t>
            </a:r>
            <a:r>
              <a:rPr lang="en-GB" sz="2600" dirty="0" smtClean="0"/>
              <a:t>.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12895</TotalTime>
  <Words>1868</Words>
  <Application>Microsoft Office PowerPoint</Application>
  <PresentationFormat>On-screen Show (4:3)</PresentationFormat>
  <Paragraphs>295</Paragraphs>
  <Slides>35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Flow</vt:lpstr>
      <vt:lpstr>Photo Editor Photo</vt:lpstr>
      <vt:lpstr>Software Engineering COMP 201</vt:lpstr>
      <vt:lpstr>Object-Oriented</vt:lpstr>
      <vt:lpstr>Object Concepts</vt:lpstr>
      <vt:lpstr>Object Concepts</vt:lpstr>
      <vt:lpstr>What is an Object?</vt:lpstr>
      <vt:lpstr>Again… What is an Object?</vt:lpstr>
      <vt:lpstr>State</vt:lpstr>
      <vt:lpstr>Behaviour</vt:lpstr>
      <vt:lpstr>Identity is more Tricky</vt:lpstr>
      <vt:lpstr>Example </vt:lpstr>
      <vt:lpstr>Messages</vt:lpstr>
      <vt:lpstr> Examples</vt:lpstr>
      <vt:lpstr>Interfaces</vt:lpstr>
      <vt:lpstr>Object: Classification</vt:lpstr>
      <vt:lpstr>Object: Classification</vt:lpstr>
      <vt:lpstr>Object: Classification</vt:lpstr>
      <vt:lpstr>Object Interface Specification</vt:lpstr>
      <vt:lpstr>Digression: Why have Classes?</vt:lpstr>
      <vt:lpstr>Classes and Types</vt:lpstr>
      <vt:lpstr>What have Objects to do with Components?</vt:lpstr>
      <vt:lpstr>Object: Inheritance</vt:lpstr>
      <vt:lpstr>Subclass  Superclass </vt:lpstr>
      <vt:lpstr>Object: Inheritance</vt:lpstr>
      <vt:lpstr>Inheritance - Warning</vt:lpstr>
      <vt:lpstr>Object: Polymorphism</vt:lpstr>
      <vt:lpstr>Dynamic Binding</vt:lpstr>
      <vt:lpstr>Dynamic Binding - Example</vt:lpstr>
      <vt:lpstr>Unified Modelling Language(UML)</vt:lpstr>
      <vt:lpstr>UML – Other Influences</vt:lpstr>
      <vt:lpstr>UML – Some Notation</vt:lpstr>
      <vt:lpstr>Library System UML Example</vt:lpstr>
      <vt:lpstr>CASE Tools/Workbenches</vt:lpstr>
      <vt:lpstr>CASE Tool Components</vt:lpstr>
      <vt:lpstr>Key Points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Methods, UML Origins and OO reminder</dc:title>
  <dc:creator>Steve Fisher</dc:creator>
  <cp:lastModifiedBy>Quinn</cp:lastModifiedBy>
  <cp:revision>387</cp:revision>
  <cp:lastPrinted>1998-10-05T17:59:03Z</cp:lastPrinted>
  <dcterms:created xsi:type="dcterms:W3CDTF">1998-04-15T14:00:20Z</dcterms:created>
  <dcterms:modified xsi:type="dcterms:W3CDTF">2013-09-16T17:32:23Z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travasso@cs.umd.edu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C:\ght\Courses</vt:lpwstr>
  </property>
</Properties>
</file>