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607" r:id="rId2"/>
    <p:sldId id="615" r:id="rId3"/>
    <p:sldId id="589" r:id="rId4"/>
    <p:sldId id="592" r:id="rId5"/>
    <p:sldId id="593" r:id="rId6"/>
    <p:sldId id="590" r:id="rId7"/>
    <p:sldId id="591" r:id="rId8"/>
    <p:sldId id="594" r:id="rId9"/>
    <p:sldId id="595" r:id="rId10"/>
    <p:sldId id="611" r:id="rId11"/>
    <p:sldId id="596" r:id="rId12"/>
    <p:sldId id="609" r:id="rId13"/>
    <p:sldId id="610" r:id="rId14"/>
    <p:sldId id="598" r:id="rId15"/>
    <p:sldId id="597" r:id="rId16"/>
    <p:sldId id="599" r:id="rId17"/>
    <p:sldId id="600" r:id="rId18"/>
    <p:sldId id="601" r:id="rId19"/>
    <p:sldId id="602" r:id="rId20"/>
    <p:sldId id="603" r:id="rId21"/>
    <p:sldId id="608" r:id="rId22"/>
    <p:sldId id="617" r:id="rId23"/>
    <p:sldId id="604" r:id="rId24"/>
    <p:sldId id="612" r:id="rId25"/>
    <p:sldId id="605" r:id="rId26"/>
    <p:sldId id="613" r:id="rId27"/>
    <p:sldId id="614" r:id="rId28"/>
    <p:sldId id="606" r:id="rId29"/>
    <p:sldId id="616" r:id="rId30"/>
  </p:sldIdLst>
  <p:sldSz cx="9144000" cy="6858000" type="screen4x3"/>
  <p:notesSz cx="7086600" cy="93726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6600"/>
    <a:srgbClr val="0033CC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73" autoAdjust="0"/>
    <p:restoredTop sz="91676" autoAdjust="0"/>
  </p:normalViewPr>
  <p:slideViewPr>
    <p:cSldViewPr>
      <p:cViewPr varScale="1">
        <p:scale>
          <a:sx n="81" d="100"/>
          <a:sy n="81" d="100"/>
        </p:scale>
        <p:origin x="-135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98" y="-60"/>
      </p:cViewPr>
      <p:guideLst>
        <p:guide orient="horz" pos="2951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97213" cy="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97212" cy="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941810"/>
            <a:ext cx="3097213" cy="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941810"/>
            <a:ext cx="3097212" cy="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19146555-9F9F-4F58-A7FB-270FB572BBD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60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813" cy="4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4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4850"/>
            <a:ext cx="4683125" cy="35131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4" y="4451986"/>
            <a:ext cx="5197475" cy="421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905426"/>
            <a:ext cx="3071813" cy="46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05426"/>
            <a:ext cx="3071812" cy="46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C35139B5-4F12-4DA3-9CD4-07868769674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3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57313" y="704850"/>
            <a:ext cx="4384675" cy="3289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COMP201 - Software Engineering</a:t>
            </a:r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869F-7995-4988-8783-66E72EFBA79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97AA-1003-46D3-BB16-ED0484A18D2B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A8B-152D-49B5-B86C-C7F943B3A7BE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3F0-0639-4903-B297-8B78C46EF5D5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5D0E-05AE-4947-A6E9-71F9F45B0BF5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631E-D3FF-44CA-A58D-308BF9B4FEB0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2CB0-DCA2-414E-9955-C0A63B7D11AE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F397-EB93-4B1D-9184-0DB1BF4D9AA9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CAC0-EE75-40D5-A3D9-3ACC511A831C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Steve Fisher/RAL - 2001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0DA3A9-27AA-4088-99A7-DECE4C626F22}" type="slidenum">
              <a:rPr lang="en-GB" smtClean="0"/>
              <a:pPr/>
              <a:t>‹#›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92869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Steve Fisher/RAL - 2001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dirty="0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698D79-3247-494E-8405-CD367BB4B623}" type="slidenum">
              <a:rPr lang="en-GB" smtClean="0"/>
              <a:pPr/>
              <a:t>‹#›</a:t>
            </a:fld>
            <a:endParaRPr lang="en-GB" dirty="0"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18 – Introductory Case Study</a:t>
            </a:r>
          </a:p>
          <a:p>
            <a:pPr eaLnBrk="1" hangingPunct="1"/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Limiting Requirements</a:t>
            </a:r>
            <a:endParaRPr lang="en-GB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It is important </a:t>
            </a:r>
            <a:r>
              <a:rPr lang="en-GB" sz="2800" b="1" dirty="0" smtClean="0"/>
              <a:t>not to invent new requirements </a:t>
            </a:r>
            <a:r>
              <a:rPr lang="en-GB" sz="2800" dirty="0" smtClean="0"/>
              <a:t>for the system. After examining use-cases, it is often easy to think of new things the system could or should do, but these must first be discussed with the customer.</a:t>
            </a:r>
          </a:p>
          <a:p>
            <a:pPr lvl="1">
              <a:lnSpc>
                <a:spcPct val="90000"/>
              </a:lnSpc>
            </a:pPr>
            <a:r>
              <a:rPr lang="en-GB" sz="2800" dirty="0" smtClean="0">
                <a:solidFill>
                  <a:schemeClr val="accent3"/>
                </a:solidFill>
              </a:rPr>
              <a:t>For example</a:t>
            </a:r>
            <a:r>
              <a:rPr lang="en-GB" sz="2800" dirty="0" smtClean="0"/>
              <a:t>, perhaps it would be good to inform the doctor that a drug is out of stock via their online system? But this may not be what is wanted by the Dr, this may cause an overload of information! 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1C39-193D-486F-955E-A2C0F4552A3E}" type="slidenum">
              <a:rPr lang="en-GB"/>
              <a:pPr/>
              <a:t>10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8429684" cy="71438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Use </a:t>
            </a:r>
            <a:r>
              <a:rPr lang="en-GB" sz="3600" dirty="0" smtClean="0"/>
              <a:t>Case Diagram </a:t>
            </a:r>
            <a:r>
              <a:rPr lang="en-GB" sz="3600" dirty="0"/>
              <a:t>for the </a:t>
            </a:r>
            <a:r>
              <a:rPr lang="en-GB" sz="3600" dirty="0" smtClean="0"/>
              <a:t>First Iteration</a:t>
            </a:r>
            <a:endParaRPr lang="en-GB" sz="3600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4114800"/>
            <a:ext cx="8186766" cy="1981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Let us suppose that after discussing priorities with the customers we decide that the first iteration of the system should provide: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View appointments, schedule appointment, cancel appointment, re-book appointment, request repeat prescription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6449-D284-450D-96C1-961F0EBB7879}" type="slidenum">
              <a:rPr lang="en-GB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513168" cy="223224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/>
          </a:bodyPr>
          <a:lstStyle/>
          <a:p>
            <a:r>
              <a:rPr lang="en-GB" dirty="0" smtClean="0"/>
              <a:t>It may be easier to identify the amount of time required to implement all the required features of the system.</a:t>
            </a:r>
          </a:p>
          <a:p>
            <a:pPr lvl="1"/>
            <a:r>
              <a:rPr lang="en-GB" dirty="0" smtClean="0"/>
              <a:t>Such details can often be optimistically overlooked.</a:t>
            </a:r>
          </a:p>
          <a:p>
            <a:r>
              <a:rPr lang="en-GB" dirty="0" smtClean="0"/>
              <a:t>We can identify which requirements are important to key strategic (or most influential) personnel in the company.</a:t>
            </a:r>
          </a:p>
          <a:p>
            <a:pPr lvl="1"/>
            <a:r>
              <a:rPr lang="en-GB" dirty="0" smtClean="0"/>
              <a:t>By providing this functionality early, we can show the potential value of the software and avoid the project being cancelled.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12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/>
          </a:bodyPr>
          <a:lstStyle/>
          <a:p>
            <a:r>
              <a:rPr lang="en-GB" dirty="0" smtClean="0"/>
              <a:t>We may decide to implement more risky use cases first since we would hopefully still have contingency to tackle problems that arise </a:t>
            </a:r>
          </a:p>
          <a:p>
            <a:pPr lvl="1"/>
            <a:r>
              <a:rPr lang="en-GB" dirty="0" smtClean="0"/>
              <a:t>In other words, early in the development we have more flexibility in terms of time, money, design choices etc.</a:t>
            </a:r>
          </a:p>
          <a:p>
            <a:r>
              <a:rPr lang="en-GB" dirty="0" smtClean="0"/>
              <a:t>Use cases can be used to derive </a:t>
            </a:r>
            <a:r>
              <a:rPr lang="en-GB" dirty="0" smtClean="0">
                <a:solidFill>
                  <a:schemeClr val="accent3"/>
                </a:solidFill>
              </a:rPr>
              <a:t>validation checks </a:t>
            </a:r>
            <a:r>
              <a:rPr lang="en-GB" dirty="0" smtClean="0"/>
              <a:t>on the developed system, in order that it provides all required functionality.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13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</a:t>
            </a:r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standard jargon of analysis we often talk about the </a:t>
            </a:r>
            <a:r>
              <a:rPr lang="en-GB" b="1" i="1" dirty="0">
                <a:solidFill>
                  <a:schemeClr val="accent2"/>
                </a:solidFill>
              </a:rPr>
              <a:t>key domain abstractions</a:t>
            </a:r>
            <a:r>
              <a:rPr lang="en-GB" dirty="0"/>
              <a:t>.</a:t>
            </a:r>
          </a:p>
          <a:p>
            <a:r>
              <a:rPr lang="en-GB" dirty="0"/>
              <a:t>Identifying the right classes is one of the main skills of OO development.</a:t>
            </a:r>
          </a:p>
          <a:p>
            <a:r>
              <a:rPr lang="en-GB" dirty="0"/>
              <a:t>We start the process of identifying the </a:t>
            </a:r>
            <a:r>
              <a:rPr lang="en-GB" i="1" dirty="0"/>
              <a:t>key domain abstractions</a:t>
            </a:r>
            <a:r>
              <a:rPr lang="en-GB" dirty="0"/>
              <a:t> using the following approach, which is known as the </a:t>
            </a:r>
            <a:r>
              <a:rPr lang="en-GB" b="1" i="1" dirty="0" smtClean="0">
                <a:solidFill>
                  <a:schemeClr val="accent3"/>
                </a:solidFill>
              </a:rPr>
              <a:t>noun </a:t>
            </a:r>
            <a:r>
              <a:rPr lang="en-GB" b="1" i="1" dirty="0">
                <a:solidFill>
                  <a:schemeClr val="accent3"/>
                </a:solidFill>
              </a:rPr>
              <a:t>identification technique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1B31-8AD6-4ADA-9435-8B4B5EE7D194}" type="slidenum">
              <a:rPr lang="en-GB"/>
              <a:pPr/>
              <a:t>14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050"/>
            <a:ext cx="8229600" cy="928694"/>
          </a:xfrm>
        </p:spPr>
        <p:txBody>
          <a:bodyPr/>
          <a:lstStyle/>
          <a:p>
            <a:pPr algn="ctr"/>
            <a:r>
              <a:rPr lang="en-GB" sz="3200" dirty="0"/>
              <a:t>Identifying a list of candidate classes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717032"/>
            <a:ext cx="81534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Take a coherent, concise statement of the requirement of the system</a:t>
            </a:r>
          </a:p>
          <a:p>
            <a:pPr>
              <a:lnSpc>
                <a:spcPct val="90000"/>
              </a:lnSpc>
            </a:pPr>
            <a:r>
              <a:rPr lang="en-GB" dirty="0"/>
              <a:t>Underline its </a:t>
            </a:r>
            <a:r>
              <a:rPr lang="en-GB" i="1" dirty="0"/>
              <a:t>noun and noun phrases</a:t>
            </a:r>
            <a:r>
              <a:rPr lang="en-GB" dirty="0"/>
              <a:t>, that is, identify the words and phases </a:t>
            </a:r>
            <a:r>
              <a:rPr lang="en-GB" dirty="0" smtClean="0"/>
              <a:t>that </a:t>
            </a:r>
            <a:r>
              <a:rPr lang="en-GB" dirty="0"/>
              <a:t>denote things</a:t>
            </a:r>
          </a:p>
          <a:p>
            <a:pPr>
              <a:lnSpc>
                <a:spcPct val="90000"/>
              </a:lnSpc>
            </a:pPr>
            <a:r>
              <a:rPr lang="en-GB" dirty="0"/>
              <a:t>This gives a list of </a:t>
            </a:r>
            <a:r>
              <a:rPr lang="en-GB" dirty="0">
                <a:solidFill>
                  <a:schemeClr val="accent2"/>
                </a:solidFill>
              </a:rPr>
              <a:t>candidate classes</a:t>
            </a:r>
            <a:r>
              <a:rPr lang="en-GB" dirty="0"/>
              <a:t>, which we can then whittle down and modify to get an initial class list for the system 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B945-183C-47F2-BA6F-09100EABD8E5}" type="slidenum">
              <a:rPr lang="en-GB"/>
              <a:pPr/>
              <a:t>15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275725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u="sng" dirty="0" smtClean="0"/>
              <a:t>Clinic, </a:t>
            </a:r>
            <a:r>
              <a:rPr lang="en-GB" sz="1800" dirty="0" smtClean="0"/>
              <a:t> </a:t>
            </a:r>
            <a:r>
              <a:rPr lang="en-GB" sz="1800" dirty="0"/>
              <a:t>a</a:t>
            </a:r>
            <a:r>
              <a:rPr lang="en-GB" sz="1800" dirty="0" smtClean="0"/>
              <a:t>ppointments </a:t>
            </a:r>
            <a:r>
              <a:rPr lang="en-GB" sz="1800" dirty="0"/>
              <a:t>and </a:t>
            </a:r>
            <a:r>
              <a:rPr lang="en-GB" sz="1800" dirty="0" smtClean="0"/>
              <a:t>treatment </a:t>
            </a:r>
            <a:r>
              <a:rPr lang="en-GB" sz="1800" u="sng" dirty="0" smtClean="0"/>
              <a:t>system</a:t>
            </a:r>
            <a:endParaRPr lang="en-GB" sz="1800" u="sng" dirty="0"/>
          </a:p>
          <a:p>
            <a:r>
              <a:rPr lang="en-GB" sz="1800" dirty="0"/>
              <a:t>Before seeing a </a:t>
            </a:r>
            <a:r>
              <a:rPr lang="en-GB" sz="1800" u="sng" dirty="0"/>
              <a:t>doctor</a:t>
            </a:r>
            <a:r>
              <a:rPr lang="en-GB" sz="1800" dirty="0"/>
              <a:t> or </a:t>
            </a:r>
            <a:r>
              <a:rPr lang="en-GB" sz="1800" u="sng" dirty="0"/>
              <a:t>nurse</a:t>
            </a:r>
            <a:r>
              <a:rPr lang="en-GB" sz="1800" dirty="0"/>
              <a:t> the </a:t>
            </a:r>
            <a:r>
              <a:rPr lang="en-GB" sz="1800" u="sng" dirty="0"/>
              <a:t>patient</a:t>
            </a:r>
            <a:r>
              <a:rPr lang="en-GB" sz="1800" dirty="0"/>
              <a:t> needs to make an </a:t>
            </a:r>
            <a:r>
              <a:rPr lang="en-GB" sz="1800" u="sng" dirty="0"/>
              <a:t>appointment</a:t>
            </a:r>
            <a:r>
              <a:rPr lang="en-GB" sz="1800" dirty="0"/>
              <a:t>. The </a:t>
            </a:r>
            <a:r>
              <a:rPr lang="en-GB" sz="1800" u="sng" dirty="0"/>
              <a:t>appointment</a:t>
            </a:r>
            <a:r>
              <a:rPr lang="en-GB" sz="1800" dirty="0"/>
              <a:t> will be made by the </a:t>
            </a:r>
            <a:r>
              <a:rPr lang="en-GB" sz="1800" u="sng" dirty="0"/>
              <a:t>receptionist</a:t>
            </a:r>
            <a:r>
              <a:rPr lang="en-GB" sz="1800" dirty="0"/>
              <a:t>, before making the </a:t>
            </a:r>
            <a:r>
              <a:rPr lang="en-GB" sz="1800" u="sng" dirty="0"/>
              <a:t>appointment</a:t>
            </a:r>
            <a:r>
              <a:rPr lang="en-GB" sz="1800" dirty="0"/>
              <a:t> the </a:t>
            </a:r>
            <a:r>
              <a:rPr lang="en-GB" sz="1800" u="sng" dirty="0"/>
              <a:t>patient</a:t>
            </a:r>
            <a:r>
              <a:rPr lang="en-GB" sz="1800" dirty="0"/>
              <a:t> needs to ask the </a:t>
            </a:r>
            <a:r>
              <a:rPr lang="en-GB" sz="1800" u="sng" dirty="0"/>
              <a:t>patient</a:t>
            </a:r>
            <a:r>
              <a:rPr lang="en-GB" sz="1800" dirty="0"/>
              <a:t> which doctor they wish to see and if the appointment is a </a:t>
            </a:r>
            <a:r>
              <a:rPr lang="en-GB" sz="1800" u="sng" dirty="0" smtClean="0"/>
              <a:t>standard appointment </a:t>
            </a:r>
            <a:r>
              <a:rPr lang="en-GB" sz="1800" dirty="0"/>
              <a:t>or </a:t>
            </a:r>
            <a:r>
              <a:rPr lang="en-GB" sz="1800" u="sng" dirty="0"/>
              <a:t>urgent appointment</a:t>
            </a:r>
            <a:r>
              <a:rPr lang="en-GB" sz="1800" dirty="0"/>
              <a:t>. The receptionist will use this information, check the </a:t>
            </a:r>
            <a:r>
              <a:rPr lang="en-GB" sz="1800" u="sng" dirty="0"/>
              <a:t>appointment schedule</a:t>
            </a:r>
            <a:r>
              <a:rPr lang="en-GB" sz="1800" dirty="0"/>
              <a:t> and find a </a:t>
            </a:r>
            <a:r>
              <a:rPr lang="en-GB" sz="1800" u="sng" dirty="0"/>
              <a:t>free slot </a:t>
            </a:r>
            <a:r>
              <a:rPr lang="en-GB" sz="1800" dirty="0"/>
              <a:t>and make the </a:t>
            </a:r>
            <a:r>
              <a:rPr lang="en-GB" sz="1800" u="sng" dirty="0"/>
              <a:t>booking</a:t>
            </a:r>
            <a:r>
              <a:rPr lang="en-GB" sz="1800" dirty="0"/>
              <a:t>. When the patient sees the Dr, the Dr will sometimes issue a </a:t>
            </a:r>
            <a:r>
              <a:rPr lang="en-GB" sz="1800" u="sng" dirty="0"/>
              <a:t>prescription</a:t>
            </a:r>
            <a:r>
              <a:rPr lang="en-GB" sz="1800" dirty="0"/>
              <a:t>. The patient may at some </a:t>
            </a:r>
            <a:r>
              <a:rPr lang="en-GB" sz="1800" u="sng" dirty="0"/>
              <a:t>time</a:t>
            </a:r>
            <a:r>
              <a:rPr lang="en-GB" sz="1800" dirty="0"/>
              <a:t> request a repeat issue of their </a:t>
            </a:r>
            <a:r>
              <a:rPr lang="en-GB" sz="1800" u="sng" dirty="0" smtClean="0"/>
              <a:t>prescription</a:t>
            </a:r>
            <a:r>
              <a:rPr lang="en-GB" sz="1800" dirty="0" smtClean="0"/>
              <a:t>. Receptionists </a:t>
            </a:r>
            <a:r>
              <a:rPr lang="en-GB" sz="1800" dirty="0"/>
              <a:t>can also cancel </a:t>
            </a:r>
            <a:r>
              <a:rPr lang="en-GB" sz="1800" u="sng" dirty="0"/>
              <a:t>appointments</a:t>
            </a:r>
            <a:r>
              <a:rPr lang="en-GB" sz="1800" dirty="0" smtClean="0"/>
              <a:t>. Each doctor has a maximum of 2000 patients registered to them.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 smtClean="0"/>
              <a:t>Removing Superfluous Candidates</a:t>
            </a:r>
            <a:endParaRPr lang="en-GB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00174"/>
            <a:ext cx="8077200" cy="467202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In this particular case, we discard:</a:t>
            </a:r>
          </a:p>
          <a:p>
            <a:pPr lvl="1"/>
            <a:r>
              <a:rPr lang="en-GB" sz="2200" b="1" dirty="0" smtClean="0">
                <a:solidFill>
                  <a:schemeClr val="accent2"/>
                </a:solidFill>
              </a:rPr>
              <a:t>Clinic</a:t>
            </a:r>
            <a:r>
              <a:rPr lang="en-GB" sz="2200" dirty="0" smtClean="0"/>
              <a:t>, </a:t>
            </a:r>
            <a:r>
              <a:rPr lang="en-GB" sz="2200" dirty="0"/>
              <a:t>because it is outside the scope of our system</a:t>
            </a:r>
          </a:p>
          <a:p>
            <a:pPr lvl="1"/>
            <a:r>
              <a:rPr lang="en-GB" sz="2200" b="1" dirty="0" smtClean="0">
                <a:solidFill>
                  <a:schemeClr val="accent2"/>
                </a:solidFill>
              </a:rPr>
              <a:t>Urgent appointment</a:t>
            </a:r>
            <a:r>
              <a:rPr lang="en-GB" sz="2200" dirty="0"/>
              <a:t> </a:t>
            </a:r>
            <a:r>
              <a:rPr lang="en-GB" sz="2200" dirty="0" smtClean="0"/>
              <a:t>redundant covered by appointment</a:t>
            </a:r>
          </a:p>
          <a:p>
            <a:pPr lvl="1"/>
            <a:r>
              <a:rPr lang="en-GB" sz="2200" b="1" dirty="0" smtClean="0">
                <a:solidFill>
                  <a:schemeClr val="accent2"/>
                </a:solidFill>
              </a:rPr>
              <a:t>Time</a:t>
            </a:r>
            <a:r>
              <a:rPr lang="en-GB" sz="2200" dirty="0" smtClean="0"/>
              <a:t>, </a:t>
            </a:r>
            <a:r>
              <a:rPr lang="en-GB" sz="2200" dirty="0"/>
              <a:t>because it is a measure, not a thing</a:t>
            </a:r>
          </a:p>
          <a:p>
            <a:pPr lvl="1"/>
            <a:r>
              <a:rPr lang="en-GB" sz="2200" b="1" dirty="0" smtClean="0">
                <a:solidFill>
                  <a:schemeClr val="accent2"/>
                </a:solidFill>
              </a:rPr>
              <a:t>Free slot</a:t>
            </a:r>
            <a:r>
              <a:rPr lang="en-GB" sz="2200" dirty="0" smtClean="0"/>
              <a:t>, </a:t>
            </a:r>
            <a:r>
              <a:rPr lang="en-GB" sz="2200" dirty="0"/>
              <a:t>because it is vague (we need to clarify it)</a:t>
            </a:r>
          </a:p>
          <a:p>
            <a:pPr lvl="1"/>
            <a:r>
              <a:rPr lang="en-GB" sz="2200" b="1" dirty="0" smtClean="0">
                <a:solidFill>
                  <a:schemeClr val="accent2"/>
                </a:solidFill>
              </a:rPr>
              <a:t>System</a:t>
            </a:r>
            <a:r>
              <a:rPr lang="en-GB" sz="2200" dirty="0"/>
              <a:t>, because it is part of the meta-language of requirements description, not a part of </a:t>
            </a:r>
            <a:r>
              <a:rPr lang="en-GB" sz="2200" dirty="0" smtClean="0"/>
              <a:t>the domain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93DF-CE13-458E-A448-D1705B4CF7B8}" type="slidenum">
              <a:rPr lang="en-GB"/>
              <a:pPr/>
              <a:t>16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This leaves: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Doctor</a:t>
            </a:r>
          </a:p>
          <a:p>
            <a:r>
              <a:rPr lang="en-GB" dirty="0" smtClean="0"/>
              <a:t>Nurse</a:t>
            </a:r>
          </a:p>
          <a:p>
            <a:r>
              <a:rPr lang="en-GB" dirty="0" smtClean="0"/>
              <a:t>Receptionist</a:t>
            </a:r>
          </a:p>
          <a:p>
            <a:r>
              <a:rPr lang="en-GB" dirty="0" smtClean="0"/>
              <a:t>Patient</a:t>
            </a:r>
          </a:p>
          <a:p>
            <a:r>
              <a:rPr lang="en-GB" dirty="0" smtClean="0"/>
              <a:t>Appointment</a:t>
            </a:r>
          </a:p>
          <a:p>
            <a:r>
              <a:rPr lang="en-GB" dirty="0" smtClean="0"/>
              <a:t>Prescription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CDD23-C948-4CCA-A7B8-64B302290794}" type="slidenum">
              <a:rPr lang="en-GB"/>
              <a:pPr/>
              <a:t>17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785818"/>
          </a:xfrm>
        </p:spPr>
        <p:txBody>
          <a:bodyPr/>
          <a:lstStyle/>
          <a:p>
            <a:r>
              <a:rPr lang="en-GB" dirty="0"/>
              <a:t>Relations between </a:t>
            </a:r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/>
          <a:lstStyle/>
          <a:p>
            <a:r>
              <a:rPr lang="en-GB" dirty="0"/>
              <a:t>Next we identify and name important real-world relationships or associations between our classes</a:t>
            </a:r>
          </a:p>
          <a:p>
            <a:r>
              <a:rPr lang="en-GB" dirty="0"/>
              <a:t>We do this for two reasons: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To clarify our understanding of the domain</a:t>
            </a:r>
            <a:r>
              <a:rPr lang="en-GB" dirty="0"/>
              <a:t>, by describing our objects in terms of how they work together;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To sanity-check the coupling in our system</a:t>
            </a:r>
            <a:r>
              <a:rPr lang="en-GB" dirty="0"/>
              <a:t>, i.e. make sure that we are following good principles in </a:t>
            </a:r>
            <a:r>
              <a:rPr lang="en-GB" i="1" dirty="0"/>
              <a:t>modularising our design  </a:t>
            </a:r>
            <a:endParaRPr lang="en-GB" i="1" dirty="0" smtClean="0"/>
          </a:p>
          <a:p>
            <a:r>
              <a:rPr lang="en-GB" dirty="0" smtClean="0"/>
              <a:t>We shall now see the relations for the clinic system example..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D5AB6-A78D-47A5-95E5-276EF7B42E6D}" type="slidenum">
              <a:rPr lang="en-GB"/>
              <a:pPr/>
              <a:t>18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0" y="1614487"/>
            <a:ext cx="7265060" cy="4772393"/>
          </a:xfrm>
          <a:prstGeom prst="rect">
            <a:avLst/>
          </a:prstGeom>
        </p:spPr>
      </p:pic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28604"/>
            <a:ext cx="8701118" cy="790560"/>
          </a:xfrm>
        </p:spPr>
        <p:txBody>
          <a:bodyPr>
            <a:normAutofit/>
          </a:bodyPr>
          <a:lstStyle/>
          <a:p>
            <a:r>
              <a:rPr lang="en-GB" sz="3600" dirty="0"/>
              <a:t>Initial </a:t>
            </a:r>
            <a:r>
              <a:rPr lang="en-GB" sz="3600" dirty="0" smtClean="0"/>
              <a:t>Class Model of </a:t>
            </a:r>
            <a:r>
              <a:rPr lang="en-GB" sz="3600" dirty="0"/>
              <a:t>the </a:t>
            </a:r>
            <a:r>
              <a:rPr lang="en-GB" sz="3600" dirty="0" smtClean="0"/>
              <a:t>Health Clinic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DD7-0693-4871-8C8C-A1DEBF24F94F}" type="slidenum">
              <a:rPr lang="en-GB"/>
              <a:pPr/>
              <a:t>19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7845738" y="3019150"/>
            <a:ext cx="142879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These are </a:t>
            </a:r>
            <a:r>
              <a:rPr lang="en-GB" sz="1600" b="1" i="1" dirty="0" smtClean="0">
                <a:latin typeface="+mn-lt"/>
              </a:rPr>
              <a:t>multiplicities</a:t>
            </a:r>
            <a:r>
              <a:rPr lang="en-GB" sz="1600" dirty="0" smtClean="0">
                <a:latin typeface="+mn-lt"/>
              </a:rPr>
              <a:t> which we shall study in detail next lecture..</a:t>
            </a:r>
            <a:endParaRPr lang="en-GB" sz="1600" dirty="0">
              <a:latin typeface="+mn-lt"/>
            </a:endParaRPr>
          </a:p>
        </p:txBody>
      </p: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5508104" y="3019150"/>
            <a:ext cx="2337634" cy="66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>
            <a:off x="6012160" y="3680870"/>
            <a:ext cx="1833578" cy="319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UML</a:t>
            </a:r>
            <a:endParaRPr lang="en-GB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85926"/>
            <a:ext cx="8143932" cy="4389120"/>
          </a:xfrm>
        </p:spPr>
        <p:txBody>
          <a:bodyPr/>
          <a:lstStyle/>
          <a:p>
            <a:r>
              <a:rPr lang="en-GB" dirty="0" smtClean="0"/>
              <a:t>During this lecture, we shall see how various features of the </a:t>
            </a:r>
            <a:r>
              <a:rPr lang="en-GB" b="1" dirty="0" smtClean="0">
                <a:solidFill>
                  <a:schemeClr val="accent3"/>
                </a:solidFill>
              </a:rPr>
              <a:t>Unified </a:t>
            </a:r>
            <a:r>
              <a:rPr lang="en-GB" b="1" dirty="0" err="1" smtClean="0">
                <a:solidFill>
                  <a:schemeClr val="accent3"/>
                </a:solidFill>
              </a:rPr>
              <a:t>Modeling</a:t>
            </a:r>
            <a:r>
              <a:rPr lang="en-GB" b="1" dirty="0" smtClean="0">
                <a:solidFill>
                  <a:schemeClr val="accent3"/>
                </a:solidFill>
              </a:rPr>
              <a:t> Language </a:t>
            </a:r>
            <a:r>
              <a:rPr lang="en-GB" dirty="0" smtClean="0"/>
              <a:t>(UML) can help to reduce ambiguities and increase understanding of a proposed system</a:t>
            </a:r>
          </a:p>
          <a:p>
            <a:r>
              <a:rPr lang="en-GB" dirty="0" smtClean="0"/>
              <a:t>We will be studying an introductory case study based on a </a:t>
            </a:r>
            <a:r>
              <a:rPr lang="en-GB" dirty="0" smtClean="0"/>
              <a:t>health clinic</a:t>
            </a:r>
            <a:r>
              <a:rPr lang="en-GB" dirty="0" smtClean="0"/>
              <a:t> </a:t>
            </a:r>
            <a:r>
              <a:rPr lang="en-GB" dirty="0" smtClean="0"/>
              <a:t>system and giving an introduction to:</a:t>
            </a:r>
          </a:p>
          <a:p>
            <a:pPr lvl="1"/>
            <a:r>
              <a:rPr lang="en-GB" dirty="0" smtClean="0"/>
              <a:t>Use case diagrams</a:t>
            </a:r>
          </a:p>
          <a:p>
            <a:pPr lvl="1"/>
            <a:r>
              <a:rPr lang="en-GB" dirty="0" smtClean="0"/>
              <a:t>Class diagrams</a:t>
            </a:r>
          </a:p>
          <a:p>
            <a:pPr lvl="1"/>
            <a:r>
              <a:rPr lang="en-GB" dirty="0" smtClean="0"/>
              <a:t>Sequence diagrams</a:t>
            </a:r>
          </a:p>
          <a:p>
            <a:pPr lvl="1"/>
            <a:r>
              <a:rPr lang="en-GB" dirty="0" smtClean="0"/>
              <a:t>State diagrams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7981-1A4C-4442-97CE-8FF1A1C780C0}" type="slidenum">
              <a:rPr lang="en-GB"/>
              <a:pPr/>
              <a:t>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66700"/>
            <a:ext cx="8343930" cy="1019160"/>
          </a:xfrm>
        </p:spPr>
        <p:txBody>
          <a:bodyPr/>
          <a:lstStyle/>
          <a:p>
            <a:r>
              <a:rPr lang="en-GB" dirty="0"/>
              <a:t>Lets </a:t>
            </a:r>
            <a:r>
              <a:rPr lang="en-GB" dirty="0" smtClean="0"/>
              <a:t>Revise </a:t>
            </a:r>
            <a:r>
              <a:rPr lang="en-GB" dirty="0"/>
              <a:t>our </a:t>
            </a:r>
            <a:r>
              <a:rPr lang="en-GB" dirty="0" smtClean="0"/>
              <a:t>Class Model</a:t>
            </a:r>
            <a:endParaRPr lang="en-GB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500174"/>
            <a:ext cx="8572560" cy="45005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Finally, we may notice that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Doctor shares </a:t>
            </a:r>
            <a:r>
              <a:rPr lang="en-GB" dirty="0"/>
              <a:t>all the same associations that </a:t>
            </a:r>
            <a:r>
              <a:rPr lang="en-GB" dirty="0" smtClean="0"/>
              <a:t>Nurse </a:t>
            </a:r>
            <a:r>
              <a:rPr lang="en-GB" dirty="0"/>
              <a:t>does, and that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this agrees with our intuition that </a:t>
            </a:r>
            <a:r>
              <a:rPr lang="en-GB" dirty="0" smtClean="0"/>
              <a:t>both nurse and doctor are health care staff.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Recording this in the class diagram will clarify our understanding of the situation, that there is a generalization relationship </a:t>
            </a:r>
            <a:r>
              <a:rPr lang="en-GB" dirty="0" smtClean="0"/>
              <a:t>between these classes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Inheritance, Dr and Nurse are both health care staff</a:t>
            </a:r>
            <a:r>
              <a:rPr lang="en-GB" dirty="0"/>
              <a:t> </a:t>
            </a:r>
            <a:r>
              <a:rPr lang="en-GB" dirty="0" smtClean="0"/>
              <a:t>and receptionist is also staff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Notice Staff and </a:t>
            </a:r>
            <a:r>
              <a:rPr lang="en-GB" dirty="0" err="1" smtClean="0"/>
              <a:t>HealthCareStaff</a:t>
            </a:r>
            <a:r>
              <a:rPr lang="en-GB" dirty="0" smtClean="0"/>
              <a:t> are additional classes to help with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BE8D-3844-4355-8646-8997C460551E}" type="slidenum">
              <a:rPr lang="en-GB"/>
              <a:pPr/>
              <a:t>20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95300"/>
            <a:ext cx="8701118" cy="79056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Revised Health Class Model (hierarchy)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DD7-0693-4871-8C8C-A1DEBF24F94F}" type="slidenum">
              <a:rPr lang="en-GB"/>
              <a:pPr/>
              <a:t>21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5"/>
            <a:ext cx="4176464" cy="48556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</a:t>
            </a:r>
            <a:r>
              <a:rPr lang="en-GB" dirty="0" smtClean="0"/>
              <a:t>Health </a:t>
            </a:r>
            <a:r>
              <a:rPr lang="en-GB" dirty="0"/>
              <a:t>Class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22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4" y="1685924"/>
            <a:ext cx="8313174" cy="46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System </a:t>
            </a:r>
            <a:r>
              <a:rPr lang="en-GB" dirty="0"/>
              <a:t>in </a:t>
            </a:r>
            <a:r>
              <a:rPr lang="en-GB" dirty="0" smtClean="0"/>
              <a:t>Action</a:t>
            </a:r>
            <a:endParaRPr lang="en-GB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 class diagram gives a </a:t>
            </a:r>
            <a:r>
              <a:rPr lang="en-GB" sz="2800" b="1" dirty="0" smtClean="0">
                <a:solidFill>
                  <a:schemeClr val="accent3"/>
                </a:solidFill>
              </a:rPr>
              <a:t>static view </a:t>
            </a:r>
            <a:r>
              <a:rPr lang="en-GB" sz="2800" dirty="0" smtClean="0"/>
              <a:t>of the system, but we know nothing about the </a:t>
            </a:r>
            <a:r>
              <a:rPr lang="en-GB" sz="2800" b="1" dirty="0" smtClean="0">
                <a:solidFill>
                  <a:schemeClr val="accent3"/>
                </a:solidFill>
              </a:rPr>
              <a:t>dynamic behaviour</a:t>
            </a:r>
          </a:p>
          <a:p>
            <a:r>
              <a:rPr lang="en-GB" sz="2800" dirty="0" smtClean="0"/>
              <a:t>In </a:t>
            </a:r>
            <a:r>
              <a:rPr lang="en-GB" sz="2800" dirty="0"/>
              <a:t>UML we can use </a:t>
            </a:r>
            <a:r>
              <a:rPr lang="en-GB" sz="2800" dirty="0">
                <a:solidFill>
                  <a:schemeClr val="accent2"/>
                </a:solidFill>
              </a:rPr>
              <a:t>interaction diagrams </a:t>
            </a:r>
            <a:r>
              <a:rPr lang="en-GB" sz="2800" dirty="0"/>
              <a:t>to show how messages pass between objects of the system to carry out some </a:t>
            </a:r>
            <a:r>
              <a:rPr lang="en-GB" sz="2800" dirty="0" smtClean="0"/>
              <a:t>task</a:t>
            </a:r>
          </a:p>
          <a:p>
            <a:pPr lvl="1"/>
            <a:r>
              <a:rPr lang="en-GB" dirty="0" smtClean="0"/>
              <a:t>This will also show how the various classes realize the different use cases we identified in the use case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2AFD-8A0E-41B8-8D3C-55CB0054E8CA}" type="slidenum">
              <a:rPr lang="en-GB"/>
              <a:pPr/>
              <a:t>23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Sequence Diagram</a:t>
            </a:r>
            <a:endParaRPr lang="en-GB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Consider what happens in the appointment booking scenario when a user wishes to make an appointment</a:t>
            </a:r>
          </a:p>
          <a:p>
            <a:pPr lvl="1"/>
            <a:r>
              <a:rPr lang="en-GB" dirty="0" smtClean="0"/>
              <a:t>The </a:t>
            </a:r>
            <a:r>
              <a:rPr lang="en-GB" b="1" dirty="0" smtClean="0"/>
              <a:t>receptionist must check that the person is a valid patient</a:t>
            </a:r>
            <a:endParaRPr lang="en-GB" dirty="0" smtClean="0"/>
          </a:p>
          <a:p>
            <a:pPr lvl="1"/>
            <a:r>
              <a:rPr lang="en-GB" dirty="0" smtClean="0"/>
              <a:t>Then the doctor object must be checked to see if there are any available appointments</a:t>
            </a:r>
          </a:p>
          <a:p>
            <a:pPr lvl="1"/>
            <a:r>
              <a:rPr lang="en-GB" dirty="0" smtClean="0"/>
              <a:t>If there are any suitable slots available, a new appointment should be created and assigned to the doctor.</a:t>
            </a:r>
          </a:p>
          <a:p>
            <a:r>
              <a:rPr lang="en-GB" dirty="0" smtClean="0"/>
              <a:t>We now see how this is recorded in a sequence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2AFD-8A0E-41B8-8D3C-55CB0054E8CA}" type="slidenum">
              <a:rPr lang="en-GB"/>
              <a:pPr/>
              <a:t>24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188640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en-GB" dirty="0"/>
              <a:t>Interaction </a:t>
            </a:r>
            <a:r>
              <a:rPr lang="en-GB" dirty="0" smtClean="0"/>
              <a:t>Shown </a:t>
            </a:r>
            <a:r>
              <a:rPr lang="en-GB" dirty="0"/>
              <a:t>on a </a:t>
            </a:r>
            <a:r>
              <a:rPr lang="en-GB" dirty="0" smtClean="0"/>
              <a:t>Sequence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161C-2044-46F5-A541-3514FD5AFC72}" type="slidenum">
              <a:rPr lang="en-GB"/>
              <a:pPr/>
              <a:t>25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409078" cy="54340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shall see more on </a:t>
            </a:r>
            <a:r>
              <a:rPr lang="en-GB" b="1" dirty="0" smtClean="0">
                <a:solidFill>
                  <a:schemeClr val="accent3"/>
                </a:solidFill>
              </a:rPr>
              <a:t>sequence diagrams </a:t>
            </a:r>
            <a:r>
              <a:rPr lang="en-GB" dirty="0" smtClean="0"/>
              <a:t>later, but note their general structure and that they record which actors and classes are involved in an interaction.</a:t>
            </a:r>
          </a:p>
          <a:p>
            <a:r>
              <a:rPr lang="en-GB" dirty="0" smtClean="0"/>
              <a:t>In this example the interaction is very simple, there is a single execution path and nothing occurs in parallel; in more complex scenarios, sequence diagrams can clarify the working of a system to a greater extent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26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GB" dirty="0" smtClean="0"/>
              <a:t>Objects in the system have a </a:t>
            </a:r>
            <a:r>
              <a:rPr lang="en-GB" b="1" dirty="0" smtClean="0">
                <a:solidFill>
                  <a:schemeClr val="accent3"/>
                </a:solidFill>
              </a:rPr>
              <a:t>state</a:t>
            </a:r>
            <a:r>
              <a:rPr lang="en-GB" dirty="0" smtClean="0"/>
              <a:t> which is all the data which it currently encapsulates</a:t>
            </a:r>
          </a:p>
          <a:p>
            <a:r>
              <a:rPr lang="en-GB" dirty="0" smtClean="0"/>
              <a:t>For example, a Doctor object on the </a:t>
            </a:r>
            <a:r>
              <a:rPr lang="en-GB" dirty="0" smtClean="0"/>
              <a:t>health</a:t>
            </a:r>
            <a:r>
              <a:rPr lang="en-GB" dirty="0" smtClean="0"/>
              <a:t> </a:t>
            </a:r>
            <a:r>
              <a:rPr lang="en-GB" dirty="0" smtClean="0"/>
              <a:t>system can be available or fully booked</a:t>
            </a:r>
          </a:p>
          <a:p>
            <a:r>
              <a:rPr lang="en-GB" dirty="0" smtClean="0"/>
              <a:t>Running methods on the object can cause a change in state, i.e., by booking appointments to the doctor object we change its internal state.</a:t>
            </a:r>
          </a:p>
          <a:p>
            <a:r>
              <a:rPr lang="en-GB" dirty="0" smtClean="0"/>
              <a:t>Changes in object states can be modelled by a </a:t>
            </a:r>
            <a:r>
              <a:rPr lang="en-GB" b="1" dirty="0" smtClean="0">
                <a:solidFill>
                  <a:schemeClr val="accent3"/>
                </a:solidFill>
              </a:rPr>
              <a:t>state diagram</a:t>
            </a:r>
            <a:r>
              <a:rPr lang="en-GB" dirty="0" smtClean="0"/>
              <a:t>..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27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Changes of the System</a:t>
            </a:r>
            <a:r>
              <a:rPr lang="en-GB" dirty="0"/>
              <a:t>: </a:t>
            </a:r>
            <a:r>
              <a:rPr lang="en-GB" dirty="0" smtClean="0"/>
              <a:t>State Diagrams</a:t>
            </a:r>
            <a:endParaRPr lang="en-GB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5181600"/>
            <a:ext cx="8286808" cy="12477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State diagram for class </a:t>
            </a:r>
            <a:r>
              <a:rPr lang="en-GB" dirty="0" smtClean="0"/>
              <a:t>Doctor</a:t>
            </a:r>
          </a:p>
          <a:p>
            <a:r>
              <a:rPr lang="en-GB" dirty="0" smtClean="0"/>
              <a:t>We will consider state diagrams again in more detail in a later lecture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F85A-6796-458D-9FDA-A1DA759743AE}" type="slidenum">
              <a:rPr lang="en-GB"/>
              <a:pPr/>
              <a:t>28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8069260" cy="30963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GB" dirty="0" smtClean="0"/>
              <a:t>We have seen an </a:t>
            </a:r>
            <a:r>
              <a:rPr lang="en-GB" i="1" dirty="0" smtClean="0"/>
              <a:t>introduction </a:t>
            </a:r>
            <a:r>
              <a:rPr lang="en-GB" dirty="0" smtClean="0"/>
              <a:t>to the </a:t>
            </a:r>
            <a:r>
              <a:rPr lang="en-GB" b="1" dirty="0" smtClean="0"/>
              <a:t>Unified Modelling Language</a:t>
            </a:r>
            <a:r>
              <a:rPr lang="en-GB" dirty="0" smtClean="0"/>
              <a:t> (UML)</a:t>
            </a:r>
          </a:p>
          <a:p>
            <a:r>
              <a:rPr lang="en-GB" dirty="0" smtClean="0"/>
              <a:t>We studied an introductory case study based on a </a:t>
            </a:r>
            <a:r>
              <a:rPr lang="en-GB" dirty="0" smtClean="0"/>
              <a:t>health clinic</a:t>
            </a:r>
            <a:r>
              <a:rPr lang="en-GB" dirty="0" smtClean="0"/>
              <a:t> </a:t>
            </a:r>
            <a:r>
              <a:rPr lang="en-GB" dirty="0" smtClean="0"/>
              <a:t>system with an introduction to:</a:t>
            </a:r>
          </a:p>
          <a:p>
            <a:pPr lvl="1"/>
            <a:r>
              <a:rPr lang="en-GB" dirty="0" smtClean="0"/>
              <a:t>Use case diagrams</a:t>
            </a:r>
          </a:p>
          <a:p>
            <a:pPr lvl="1"/>
            <a:r>
              <a:rPr lang="en-GB" dirty="0" smtClean="0"/>
              <a:t>Class diagrams</a:t>
            </a:r>
          </a:p>
          <a:p>
            <a:pPr lvl="1"/>
            <a:r>
              <a:rPr lang="en-GB" dirty="0" smtClean="0"/>
              <a:t>Sequence diagrams</a:t>
            </a:r>
          </a:p>
          <a:p>
            <a:pPr lvl="1"/>
            <a:r>
              <a:rPr lang="en-GB" dirty="0" smtClean="0"/>
              <a:t>State diagrams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BB90-ACFF-48E2-AD3A-CA5A2DEC2C55}" type="slidenum">
              <a:rPr lang="en-GB" smtClean="0"/>
              <a:pPr/>
              <a:t>29</a:t>
            </a:fld>
            <a:endParaRPr lang="en-GB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85926"/>
            <a:ext cx="8143932" cy="43891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most difficult part of any design project is </a:t>
            </a:r>
            <a:r>
              <a:rPr lang="en-GB" dirty="0" smtClean="0"/>
              <a:t>understanding </a:t>
            </a:r>
            <a:r>
              <a:rPr lang="en-GB" dirty="0"/>
              <a:t>the task you are attempting</a:t>
            </a:r>
          </a:p>
          <a:p>
            <a:r>
              <a:rPr lang="en-GB" dirty="0" smtClean="0"/>
              <a:t>Example: you </a:t>
            </a:r>
            <a:r>
              <a:rPr lang="en-GB" dirty="0"/>
              <a:t>have been contacted to develop a computer system for a </a:t>
            </a:r>
            <a:r>
              <a:rPr lang="en-GB" dirty="0" smtClean="0"/>
              <a:t>university medical clinic. </a:t>
            </a:r>
            <a:endParaRPr lang="en-GB" dirty="0"/>
          </a:p>
          <a:p>
            <a:r>
              <a:rPr lang="en-GB" dirty="0" smtClean="0"/>
              <a:t>The clinic needs the following types of service</a:t>
            </a:r>
          </a:p>
          <a:p>
            <a:pPr lvl="1"/>
            <a:r>
              <a:rPr lang="en-GB" dirty="0" smtClean="0"/>
              <a:t>Staff management</a:t>
            </a:r>
          </a:p>
          <a:p>
            <a:pPr lvl="1"/>
            <a:r>
              <a:rPr lang="en-GB" dirty="0" smtClean="0"/>
              <a:t>Booking appointments</a:t>
            </a:r>
          </a:p>
          <a:p>
            <a:pPr lvl="1"/>
            <a:r>
              <a:rPr lang="en-GB" dirty="0" smtClean="0"/>
              <a:t>Keeping records</a:t>
            </a:r>
            <a:endParaRPr lang="en-GB" dirty="0"/>
          </a:p>
          <a:p>
            <a:r>
              <a:rPr lang="en-GB" dirty="0"/>
              <a:t>You are asked to build an </a:t>
            </a:r>
            <a:r>
              <a:rPr lang="en-GB" dirty="0">
                <a:solidFill>
                  <a:schemeClr val="accent2"/>
                </a:solidFill>
              </a:rPr>
              <a:t>interactive system </a:t>
            </a:r>
            <a:r>
              <a:rPr lang="en-GB" dirty="0"/>
              <a:t>which handles </a:t>
            </a:r>
            <a:r>
              <a:rPr lang="en-GB" dirty="0" smtClean="0"/>
              <a:t>all </a:t>
            </a:r>
            <a:r>
              <a:rPr lang="en-GB" dirty="0"/>
              <a:t>of these aspects </a:t>
            </a:r>
            <a:r>
              <a:rPr lang="en-GB" dirty="0">
                <a:solidFill>
                  <a:schemeClr val="accent2"/>
                </a:solidFill>
              </a:rPr>
              <a:t>online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77981-1A4C-4442-97CE-8FF1A1C780C0}" type="slidenum">
              <a:rPr lang="en-GB"/>
              <a:pPr/>
              <a:t>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/>
          <a:lstStyle/>
          <a:p>
            <a:r>
              <a:rPr lang="en-GB" dirty="0"/>
              <a:t>Clarifying the </a:t>
            </a:r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643050"/>
            <a:ext cx="8115328" cy="4500594"/>
          </a:xfrm>
        </p:spPr>
        <p:txBody>
          <a:bodyPr/>
          <a:lstStyle/>
          <a:p>
            <a:r>
              <a:rPr lang="en-GB" dirty="0"/>
              <a:t>Different users will have different, sometimes conflicting, priorities</a:t>
            </a:r>
          </a:p>
          <a:p>
            <a:r>
              <a:rPr lang="en-GB" dirty="0"/>
              <a:t>Users are not likely to have clear, </a:t>
            </a:r>
            <a:r>
              <a:rPr lang="en-GB" dirty="0" smtClean="0"/>
              <a:t>easily </a:t>
            </a:r>
            <a:r>
              <a:rPr lang="en-GB" dirty="0"/>
              <a:t>expressed views of what they want</a:t>
            </a:r>
          </a:p>
          <a:p>
            <a:r>
              <a:rPr lang="en-GB" dirty="0"/>
              <a:t>It is hard to imagine working with a system of which </a:t>
            </a:r>
            <a:r>
              <a:rPr lang="en-GB" dirty="0" smtClean="0"/>
              <a:t>you have </a:t>
            </a:r>
            <a:r>
              <a:rPr lang="en-GB" dirty="0"/>
              <a:t>only seen a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9439-D172-40B4-B39A-44FF76147784}" type="slidenum">
              <a:rPr lang="en-GB"/>
              <a:pPr/>
              <a:t>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8558242" cy="1019160"/>
          </a:xfrm>
          <a:noFill/>
          <a:ln/>
        </p:spPr>
        <p:txBody>
          <a:bodyPr lIns="18000" rIns="18000">
            <a:normAutofit/>
          </a:bodyPr>
          <a:lstStyle/>
          <a:p>
            <a:r>
              <a:rPr lang="en-GB" dirty="0"/>
              <a:t>Facts </a:t>
            </a:r>
            <a:r>
              <a:rPr lang="en-GB" dirty="0" smtClean="0"/>
              <a:t>about </a:t>
            </a:r>
            <a:r>
              <a:rPr lang="en-GB" dirty="0"/>
              <a:t>the </a:t>
            </a:r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Doctors, patients, admin staff</a:t>
            </a:r>
            <a:endParaRPr lang="en-GB" dirty="0"/>
          </a:p>
          <a:p>
            <a:pPr>
              <a:buFontTx/>
              <a:buNone/>
            </a:pPr>
            <a:endParaRPr lang="en-GB" dirty="0"/>
          </a:p>
          <a:p>
            <a:r>
              <a:rPr lang="en-GB" dirty="0" smtClean="0"/>
              <a:t>Appointments</a:t>
            </a:r>
            <a:endParaRPr lang="en-GB" dirty="0"/>
          </a:p>
          <a:p>
            <a:pPr>
              <a:buFontTx/>
              <a:buNone/>
            </a:pPr>
            <a:endParaRPr lang="en-GB" dirty="0"/>
          </a:p>
          <a:p>
            <a:r>
              <a:rPr lang="en-GB" dirty="0" smtClean="0"/>
              <a:t>Treatments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23C0-E7E8-40A1-A5F2-9F1B618D7FCC}" type="slidenum">
              <a:rPr lang="en-GB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91172" name="Oval 4"/>
          <p:cNvSpPr>
            <a:spLocks noChangeArrowheads="1"/>
          </p:cNvSpPr>
          <p:nvPr/>
        </p:nvSpPr>
        <p:spPr bwMode="auto">
          <a:xfrm>
            <a:off x="4419600" y="2133600"/>
            <a:ext cx="3733800" cy="36576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/>
              <a:t>Homework</a:t>
            </a:r>
          </a:p>
          <a:p>
            <a:pPr algn="ctr"/>
            <a:endParaRPr lang="en-GB"/>
          </a:p>
          <a:p>
            <a:pPr algn="ctr"/>
            <a:r>
              <a:rPr lang="en-GB"/>
              <a:t>Specify the facts about </a:t>
            </a:r>
          </a:p>
          <a:p>
            <a:pPr algn="ctr"/>
            <a:r>
              <a:rPr lang="en-GB"/>
              <a:t>the requirements that </a:t>
            </a:r>
          </a:p>
          <a:p>
            <a:pPr algn="ctr"/>
            <a:r>
              <a:rPr lang="en-GB"/>
              <a:t>an ideal system </a:t>
            </a:r>
          </a:p>
          <a:p>
            <a:pPr algn="ctr"/>
            <a:r>
              <a:rPr lang="en-GB"/>
              <a:t>would satisfy.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smtClean="0"/>
              <a:t>Case Model</a:t>
            </a:r>
            <a:endParaRPr lang="en-GB" dirty="0"/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system is to be seen as having high quality, it must meet the needs of its users</a:t>
            </a:r>
            <a:r>
              <a:rPr lang="en-GB" dirty="0" smtClean="0"/>
              <a:t>.</a:t>
            </a:r>
            <a:endParaRPr lang="en-GB" dirty="0">
              <a:solidFill>
                <a:srgbClr val="FF6600"/>
              </a:solidFill>
            </a:endParaRPr>
          </a:p>
          <a:p>
            <a:r>
              <a:rPr lang="en-GB" dirty="0"/>
              <a:t>So we take a </a:t>
            </a:r>
            <a:r>
              <a:rPr lang="en-GB" dirty="0">
                <a:solidFill>
                  <a:schemeClr val="accent2"/>
                </a:solidFill>
              </a:rPr>
              <a:t>user-oriented approach </a:t>
            </a:r>
            <a:r>
              <a:rPr lang="en-GB" dirty="0"/>
              <a:t>to systems analysis.</a:t>
            </a:r>
          </a:p>
          <a:p>
            <a:r>
              <a:rPr lang="en-GB" dirty="0"/>
              <a:t>We </a:t>
            </a:r>
            <a:r>
              <a:rPr lang="en-GB" dirty="0">
                <a:solidFill>
                  <a:schemeClr val="accent2"/>
                </a:solidFill>
              </a:rPr>
              <a:t>identify the users </a:t>
            </a:r>
            <a:r>
              <a:rPr lang="en-GB" dirty="0"/>
              <a:t>of the system and</a:t>
            </a:r>
            <a:r>
              <a:rPr lang="en-GB" dirty="0">
                <a:solidFill>
                  <a:srgbClr val="FF6600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the tasks </a:t>
            </a:r>
            <a:r>
              <a:rPr lang="en-GB" dirty="0"/>
              <a:t>they must undertake with the system.</a:t>
            </a:r>
          </a:p>
          <a:p>
            <a:r>
              <a:rPr lang="en-GB" dirty="0"/>
              <a:t>We also seek information about which tasks are most important, so that we can plan the development accordingly.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ED6-ECEB-49B8-B1B5-31FAF5345BB0}" type="slidenum">
              <a:rPr lang="en-GB"/>
              <a:pPr/>
              <a:t>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14356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GB" dirty="0"/>
              <a:t>What do we </a:t>
            </a:r>
            <a:r>
              <a:rPr lang="en-GB" dirty="0" smtClean="0"/>
              <a:t>Mean </a:t>
            </a:r>
            <a:r>
              <a:rPr lang="en-GB" dirty="0"/>
              <a:t>by </a:t>
            </a:r>
            <a:r>
              <a:rPr lang="en-GB" dirty="0" smtClean="0"/>
              <a:t>“Users</a:t>
            </a:r>
            <a:r>
              <a:rPr lang="en-GB" dirty="0"/>
              <a:t>” and </a:t>
            </a:r>
            <a:r>
              <a:rPr lang="en-GB" dirty="0" smtClean="0"/>
              <a:t>“Tasks</a:t>
            </a:r>
            <a:r>
              <a:rPr lang="en-GB" dirty="0"/>
              <a:t>”?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14488"/>
            <a:ext cx="8115328" cy="45005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UML </a:t>
            </a:r>
            <a:r>
              <a:rPr lang="en-GB" dirty="0" smtClean="0"/>
              <a:t>uses </a:t>
            </a:r>
            <a:r>
              <a:rPr lang="en-GB" dirty="0"/>
              <a:t>as technical terms </a:t>
            </a:r>
            <a:r>
              <a:rPr lang="en-GB" dirty="0" smtClean="0"/>
              <a:t>“</a:t>
            </a:r>
            <a:r>
              <a:rPr lang="en-GB" dirty="0" smtClean="0">
                <a:solidFill>
                  <a:schemeClr val="accent3"/>
                </a:solidFill>
              </a:rPr>
              <a:t>actors</a:t>
            </a:r>
            <a:r>
              <a:rPr lang="en-GB" dirty="0" smtClean="0"/>
              <a:t>” </a:t>
            </a:r>
            <a:r>
              <a:rPr lang="en-GB" dirty="0"/>
              <a:t>and </a:t>
            </a:r>
            <a:r>
              <a:rPr lang="en-GB" dirty="0" smtClean="0"/>
              <a:t>“</a:t>
            </a:r>
            <a:r>
              <a:rPr lang="en-GB" dirty="0" smtClean="0">
                <a:solidFill>
                  <a:schemeClr val="accent3"/>
                </a:solidFill>
              </a:rPr>
              <a:t>use cases</a:t>
            </a:r>
            <a:r>
              <a:rPr lang="en-GB" dirty="0" smtClean="0"/>
              <a:t>”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An </a:t>
            </a:r>
            <a:r>
              <a:rPr lang="en-GB" dirty="0">
                <a:solidFill>
                  <a:schemeClr val="accent3"/>
                </a:solidFill>
              </a:rPr>
              <a:t>actor</a:t>
            </a:r>
            <a:r>
              <a:rPr lang="en-GB" dirty="0"/>
              <a:t> is a user of a system in a particular role </a:t>
            </a:r>
            <a:r>
              <a:rPr lang="en-GB" i="1" dirty="0">
                <a:solidFill>
                  <a:schemeClr val="accent2"/>
                </a:solidFill>
              </a:rPr>
              <a:t>(an actor can also be an external system)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For example. Our system will have an actor </a:t>
            </a:r>
            <a:r>
              <a:rPr lang="en-GB" b="1" dirty="0" smtClean="0">
                <a:solidFill>
                  <a:schemeClr val="tx2"/>
                </a:solidFill>
              </a:rPr>
              <a:t>Receptionist</a:t>
            </a:r>
            <a:r>
              <a:rPr lang="en-GB" dirty="0" smtClean="0"/>
              <a:t> </a:t>
            </a:r>
            <a:r>
              <a:rPr lang="en-GB" dirty="0"/>
              <a:t>representing the person who interacts with the system to </a:t>
            </a:r>
            <a:r>
              <a:rPr lang="en-GB" dirty="0" smtClean="0"/>
              <a:t>book an appointment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A </a:t>
            </a:r>
            <a:r>
              <a:rPr lang="en-GB" dirty="0">
                <a:solidFill>
                  <a:schemeClr val="accent3"/>
                </a:solidFill>
              </a:rPr>
              <a:t>use case </a:t>
            </a:r>
            <a:r>
              <a:rPr lang="en-GB" dirty="0"/>
              <a:t>is a task which an actor needs to perform with the help of the system,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such as </a:t>
            </a:r>
            <a:r>
              <a:rPr lang="en-GB" b="1" dirty="0" err="1" smtClean="0">
                <a:solidFill>
                  <a:schemeClr val="accent2"/>
                </a:solidFill>
              </a:rPr>
              <a:t>BookAppointment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DB3C-043C-48EB-8B81-DACDDAFFE86C}" type="slidenum">
              <a:rPr lang="en-GB"/>
              <a:pPr/>
              <a:t>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84E1-B401-48BE-9BC0-166CEA4AE245}" type="slidenum">
              <a:rPr lang="en-GB"/>
              <a:pPr/>
              <a:t>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285720" y="642918"/>
            <a:ext cx="8643998" cy="707886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000" dirty="0">
                <a:solidFill>
                  <a:schemeClr val="tx2"/>
                </a:solidFill>
                <a:latin typeface="+mj-lt"/>
              </a:rPr>
              <a:t>Use </a:t>
            </a:r>
            <a:r>
              <a:rPr lang="en-GB" sz="4000" dirty="0" smtClean="0">
                <a:solidFill>
                  <a:schemeClr val="tx2"/>
                </a:solidFill>
                <a:latin typeface="+mj-lt"/>
              </a:rPr>
              <a:t>Case Diagram </a:t>
            </a:r>
            <a:r>
              <a:rPr lang="en-GB" sz="4000" dirty="0">
                <a:solidFill>
                  <a:schemeClr val="tx2"/>
                </a:solidFill>
                <a:latin typeface="+mj-lt"/>
              </a:rPr>
              <a:t>for the </a:t>
            </a:r>
            <a:r>
              <a:rPr lang="en-GB" sz="4000" dirty="0" smtClean="0">
                <a:solidFill>
                  <a:schemeClr val="tx2"/>
                </a:solidFill>
                <a:latin typeface="+mj-lt"/>
              </a:rPr>
              <a:t>clinic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1" y="1609724"/>
            <a:ext cx="8372390" cy="43395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Iterations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To limit the risk, it is better to aim to get to the ideal system in </a:t>
            </a:r>
            <a:r>
              <a:rPr lang="en-GB" dirty="0">
                <a:solidFill>
                  <a:schemeClr val="accent2"/>
                </a:solidFill>
              </a:rPr>
              <a:t>several steps </a:t>
            </a:r>
            <a:r>
              <a:rPr lang="en-GB" dirty="0"/>
              <a:t>or</a:t>
            </a:r>
            <a:r>
              <a:rPr lang="en-GB" dirty="0">
                <a:solidFill>
                  <a:srgbClr val="FF6600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iterations</a:t>
            </a:r>
            <a:r>
              <a:rPr lang="en-GB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first iteration results in the delivery of a system with only the most basic and essential functionality;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Later iterations enhance the system</a:t>
            </a:r>
          </a:p>
          <a:p>
            <a:pPr>
              <a:lnSpc>
                <a:spcPct val="90000"/>
              </a:lnSpc>
            </a:pPr>
            <a:r>
              <a:rPr lang="en-GB" dirty="0"/>
              <a:t>One of the main purposes of use cases is to help identify suitable dividing lines between interactions: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interaction can deliver enough of the system to allow certain use cases to be carried out, but not others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1C39-193D-486F-955E-A2C0F4552A3E}" type="slidenum">
              <a:rPr lang="en-GB"/>
              <a:pPr/>
              <a:t>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15053</TotalTime>
  <Words>1774</Words>
  <Application>Microsoft Office PowerPoint</Application>
  <PresentationFormat>On-screen Show (4:3)</PresentationFormat>
  <Paragraphs>200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Software Engineering COMP 201</vt:lpstr>
      <vt:lpstr>Introduction to UML</vt:lpstr>
      <vt:lpstr>The Problem</vt:lpstr>
      <vt:lpstr>Clarifying the Requirements</vt:lpstr>
      <vt:lpstr>Facts about the Requirements</vt:lpstr>
      <vt:lpstr>Use Case Model</vt:lpstr>
      <vt:lpstr>What do we Mean by “Users” and “Tasks”?</vt:lpstr>
      <vt:lpstr>PowerPoint Presentation</vt:lpstr>
      <vt:lpstr>Scope and Iterations</vt:lpstr>
      <vt:lpstr>Limiting Requirements</vt:lpstr>
      <vt:lpstr>Use Case Diagram for the First Iteration</vt:lpstr>
      <vt:lpstr>Use Case Advantages</vt:lpstr>
      <vt:lpstr>Use Case Advantages</vt:lpstr>
      <vt:lpstr>Identifying Classes</vt:lpstr>
      <vt:lpstr>Identifying a list of candidate classes</vt:lpstr>
      <vt:lpstr>Removing Superfluous Candidates</vt:lpstr>
      <vt:lpstr>This leaves:</vt:lpstr>
      <vt:lpstr>Relations between Classes</vt:lpstr>
      <vt:lpstr>Initial Class Model of the Health Clinic</vt:lpstr>
      <vt:lpstr>Lets Revise our Class Model</vt:lpstr>
      <vt:lpstr>Revised Health Class Model (hierarchy)</vt:lpstr>
      <vt:lpstr>Revised Health Class Model</vt:lpstr>
      <vt:lpstr>The System in Action</vt:lpstr>
      <vt:lpstr>An Example Sequence Diagram</vt:lpstr>
      <vt:lpstr>Interaction Shown on a Sequence Diagram</vt:lpstr>
      <vt:lpstr>Sequence Diagrams</vt:lpstr>
      <vt:lpstr>State Diagrams</vt:lpstr>
      <vt:lpstr>Changes of the System: State Diagrams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Methods, UML Origins and OO reminder</dc:title>
  <dc:creator>seb.coope@gmail.com</dc:creator>
  <cp:lastModifiedBy>Quinn</cp:lastModifiedBy>
  <cp:revision>423</cp:revision>
  <cp:lastPrinted>2013-09-17T09:13:21Z</cp:lastPrinted>
  <dcterms:created xsi:type="dcterms:W3CDTF">1998-04-15T14:00:20Z</dcterms:created>
  <dcterms:modified xsi:type="dcterms:W3CDTF">2015-09-22T11:39:20Z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travasso@cs.umd.edu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C:\ght\Courses</vt:lpwstr>
  </property>
</Properties>
</file>