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534" r:id="rId2"/>
    <p:sldId id="548" r:id="rId3"/>
    <p:sldId id="535" r:id="rId4"/>
    <p:sldId id="519" r:id="rId5"/>
    <p:sldId id="520" r:id="rId6"/>
    <p:sldId id="521" r:id="rId7"/>
    <p:sldId id="536" r:id="rId8"/>
    <p:sldId id="522" r:id="rId9"/>
    <p:sldId id="523" r:id="rId10"/>
    <p:sldId id="524" r:id="rId11"/>
    <p:sldId id="526" r:id="rId12"/>
    <p:sldId id="525" r:id="rId13"/>
    <p:sldId id="527" r:id="rId14"/>
    <p:sldId id="537" r:id="rId15"/>
    <p:sldId id="538" r:id="rId16"/>
    <p:sldId id="539" r:id="rId17"/>
    <p:sldId id="532" r:id="rId18"/>
    <p:sldId id="546" r:id="rId19"/>
    <p:sldId id="547" r:id="rId20"/>
    <p:sldId id="542" r:id="rId21"/>
    <p:sldId id="528" r:id="rId22"/>
    <p:sldId id="529" r:id="rId23"/>
    <p:sldId id="543" r:id="rId24"/>
    <p:sldId id="530" r:id="rId25"/>
    <p:sldId id="545" r:id="rId26"/>
    <p:sldId id="531" r:id="rId27"/>
    <p:sldId id="533" r:id="rId28"/>
    <p:sldId id="544" r:id="rId29"/>
  </p:sldIdLst>
  <p:sldSz cx="9144000" cy="6858000" type="screen4x3"/>
  <p:notesSz cx="7086600" cy="102235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FF"/>
    <a:srgbClr val="FF6600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1" autoAdjust="0"/>
    <p:restoredTop sz="87479" autoAdjust="0"/>
  </p:normalViewPr>
  <p:slideViewPr>
    <p:cSldViewPr snapToGrid="0">
      <p:cViewPr varScale="1">
        <p:scale>
          <a:sx n="95" d="100"/>
          <a:sy n="95" d="100"/>
        </p:scale>
        <p:origin x="-1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698" y="-60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975360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2437974C-E301-4179-BD0E-D1704E0C20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15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1750" cy="3832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0718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713913"/>
            <a:ext cx="30718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EBE318AB-BD41-429A-AD55-F9F8CA7A8D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67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7288" y="768350"/>
            <a:ext cx="4784725" cy="358775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DC8E-0C98-424D-ADA6-B838D397D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DA6E-BA49-4428-8C45-BC9167D3AC75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363-6663-47DF-9781-9C869EA51D66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31F8-724F-444C-B543-9B6D1AE05969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84CA-4036-43A6-A8FF-52A0E8B876DC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9C2-F101-4BD6-85F2-B16AC3B1957E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764E-B848-4B75-A56A-E2D317BF9D79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22B-F483-4793-ABF6-3E5BAF4B1194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559-00D0-4536-8D9B-8B7E5A41291D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Steve Fisher/RAL - 2001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CF4A51-0BEC-43ED-8447-7D013E249C0E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Steve Fisher/RAL - 2001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B86DC9-4196-4E1E-8B12-17F35C2339D6}" type="slidenum">
              <a:rPr lang="en-GB" smtClean="0"/>
              <a:pPr/>
              <a:t>‹#›</a:t>
            </a:fld>
            <a:endParaRPr lang="en-GB"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19 – Essentials of Class Models</a:t>
            </a:r>
          </a:p>
          <a:p>
            <a:pPr eaLnBrk="1" hangingPunct="1"/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DC8E-0C98-424D-ADA6-B838D397D2D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COMP201 - Software Engineering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</a:t>
            </a:r>
            <a:r>
              <a:rPr lang="en-GB" dirty="0" smtClean="0"/>
              <a:t>Association </a:t>
            </a:r>
            <a:r>
              <a:rPr lang="en-GB" dirty="0"/>
              <a:t>between </a:t>
            </a:r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581400"/>
            <a:ext cx="7772400" cy="2362200"/>
          </a:xfrm>
        </p:spPr>
        <p:txBody>
          <a:bodyPr/>
          <a:lstStyle/>
          <a:p>
            <a:r>
              <a:rPr lang="en-GB" dirty="0"/>
              <a:t>One annotation which is often used early is </a:t>
            </a:r>
            <a:r>
              <a:rPr lang="en-GB" dirty="0">
                <a:solidFill>
                  <a:schemeClr val="accent3"/>
                </a:solidFill>
              </a:rPr>
              <a:t>the multiplicity </a:t>
            </a:r>
            <a:r>
              <a:rPr lang="en-GB" dirty="0"/>
              <a:t>of an association</a:t>
            </a:r>
          </a:p>
          <a:p>
            <a:r>
              <a:rPr lang="en-GB" dirty="0"/>
              <a:t>This is so fundamental that we will spend some time </a:t>
            </a:r>
            <a:r>
              <a:rPr lang="en-GB" dirty="0" smtClean="0"/>
              <a:t>thinking </a:t>
            </a:r>
            <a:r>
              <a:rPr lang="en-GB" dirty="0"/>
              <a:t>about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0C92-BB8B-46C8-89D1-BD69264D69BA}" type="slidenum">
              <a:rPr lang="en-GB"/>
              <a:pPr/>
              <a:t>10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32665" y="2173184"/>
            <a:ext cx="273132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6068292" y="2434443"/>
            <a:ext cx="225629" cy="201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6" y="1649309"/>
            <a:ext cx="7610957" cy="13953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276600"/>
            <a:ext cx="7772400" cy="2743200"/>
          </a:xfrm>
        </p:spPr>
        <p:txBody>
          <a:bodyPr/>
          <a:lstStyle/>
          <a:p>
            <a:r>
              <a:rPr lang="en-GB" i="1" dirty="0" smtClean="0">
                <a:solidFill>
                  <a:schemeClr val="accent3"/>
                </a:solidFill>
              </a:rPr>
              <a:t>Doctor</a:t>
            </a:r>
            <a:r>
              <a:rPr lang="en-GB" dirty="0" smtClean="0"/>
              <a:t> </a:t>
            </a:r>
            <a:r>
              <a:rPr lang="en-GB" dirty="0"/>
              <a:t>is associated by </a:t>
            </a:r>
            <a:r>
              <a:rPr lang="en-GB" i="1" dirty="0" smtClean="0">
                <a:solidFill>
                  <a:schemeClr val="accent2"/>
                </a:solidFill>
              </a:rPr>
              <a:t>has allocated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/>
              <a:t>with just one </a:t>
            </a:r>
            <a:r>
              <a:rPr lang="en-GB" dirty="0" smtClean="0"/>
              <a:t>or more than one patient. </a:t>
            </a:r>
            <a:r>
              <a:rPr lang="en-GB" dirty="0"/>
              <a:t>We showed a </a:t>
            </a:r>
            <a:r>
              <a:rPr lang="en-GB" b="1" dirty="0"/>
              <a:t>1</a:t>
            </a:r>
            <a:r>
              <a:rPr lang="en-GB" dirty="0"/>
              <a:t> at the </a:t>
            </a:r>
            <a:r>
              <a:rPr lang="en-GB" dirty="0" smtClean="0">
                <a:solidFill>
                  <a:schemeClr val="accent3"/>
                </a:solidFill>
              </a:rPr>
              <a:t>Doctor</a:t>
            </a:r>
            <a:r>
              <a:rPr lang="en-GB" dirty="0" smtClean="0"/>
              <a:t> </a:t>
            </a:r>
            <a:r>
              <a:rPr lang="en-GB" dirty="0"/>
              <a:t>end of the </a:t>
            </a:r>
            <a:r>
              <a:rPr lang="en-GB" dirty="0" smtClean="0"/>
              <a:t>association (alternately we can use 1..1)</a:t>
            </a:r>
            <a:endParaRPr lang="en-GB" dirty="0">
              <a:solidFill>
                <a:srgbClr val="0033CC"/>
              </a:solidFill>
            </a:endParaRPr>
          </a:p>
          <a:p>
            <a:r>
              <a:rPr lang="en-GB" dirty="0"/>
              <a:t>On the other hand, there may be any number of </a:t>
            </a:r>
            <a:r>
              <a:rPr lang="en-GB" dirty="0" smtClean="0"/>
              <a:t>patients for </a:t>
            </a:r>
            <a:r>
              <a:rPr lang="en-GB" dirty="0"/>
              <a:t>a given </a:t>
            </a:r>
            <a:r>
              <a:rPr lang="en-GB" dirty="0" smtClean="0"/>
              <a:t>Doctor </a:t>
            </a:r>
            <a:r>
              <a:rPr lang="en-GB" dirty="0"/>
              <a:t>in our system. So the multiplicity on the </a:t>
            </a:r>
            <a:r>
              <a:rPr lang="en-GB" dirty="0" smtClean="0">
                <a:solidFill>
                  <a:schemeClr val="accent3"/>
                </a:solidFill>
              </a:rPr>
              <a:t>Patient</a:t>
            </a:r>
            <a:r>
              <a:rPr lang="en-GB" dirty="0" smtClean="0"/>
              <a:t> </a:t>
            </a:r>
            <a:r>
              <a:rPr lang="en-GB" dirty="0"/>
              <a:t>end is</a:t>
            </a:r>
            <a:r>
              <a:rPr lang="en-GB" i="1" dirty="0"/>
              <a:t> </a:t>
            </a:r>
            <a:r>
              <a:rPr lang="en-GB" b="1" dirty="0"/>
              <a:t>1..*</a:t>
            </a:r>
            <a:r>
              <a:rPr lang="en-GB" dirty="0">
                <a:solidFill>
                  <a:srgbClr val="0033CC"/>
                </a:solidFill>
              </a:rPr>
              <a:t> </a:t>
            </a:r>
            <a:r>
              <a:rPr lang="en-GB" i="1" dirty="0"/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5DB-EE37-4E3F-A778-2DA8146EC989}" type="slidenum">
              <a:rPr lang="en-GB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54" y="1649761"/>
            <a:ext cx="7224824" cy="1324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Multiplicity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/>
              <a:t>We can specify:</a:t>
            </a:r>
          </a:p>
          <a:p>
            <a:r>
              <a:rPr lang="en-GB" b="1" dirty="0">
                <a:solidFill>
                  <a:schemeClr val="accent2"/>
                </a:solidFill>
              </a:rPr>
              <a:t>an exact number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simply by writing </a:t>
            </a:r>
            <a:r>
              <a:rPr lang="en-GB" dirty="0" smtClean="0"/>
              <a:t>it, e.g. </a:t>
            </a:r>
            <a:r>
              <a:rPr lang="en-GB" b="1" dirty="0" smtClean="0"/>
              <a:t>1</a:t>
            </a:r>
            <a:endParaRPr lang="en-GB" b="1" dirty="0"/>
          </a:p>
          <a:p>
            <a:r>
              <a:rPr lang="en-GB" b="1" dirty="0">
                <a:solidFill>
                  <a:schemeClr val="accent2"/>
                </a:solidFill>
              </a:rPr>
              <a:t>a range of numbers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using two dots between a pair of </a:t>
            </a:r>
            <a:r>
              <a:rPr lang="en-GB" dirty="0" smtClean="0"/>
              <a:t>numbers, e.g., </a:t>
            </a:r>
            <a:r>
              <a:rPr lang="en-GB" b="1" dirty="0" smtClean="0"/>
              <a:t>1..10</a:t>
            </a:r>
            <a:endParaRPr lang="en-GB" b="1" dirty="0"/>
          </a:p>
          <a:p>
            <a:r>
              <a:rPr lang="en-GB" b="1" dirty="0">
                <a:solidFill>
                  <a:schemeClr val="accent2"/>
                </a:solidFill>
              </a:rPr>
              <a:t>an arbitrary, unspecified number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using </a:t>
            </a:r>
            <a:r>
              <a:rPr lang="en-GB" b="1" dirty="0">
                <a:solidFill>
                  <a:schemeClr val="accent3"/>
                </a:solidFill>
              </a:rPr>
              <a:t>*</a:t>
            </a:r>
          </a:p>
          <a:p>
            <a:endParaRPr lang="en-GB" dirty="0"/>
          </a:p>
          <a:p>
            <a:r>
              <a:rPr lang="en-GB" dirty="0"/>
              <a:t>Loosely, you can think of UML’s </a:t>
            </a:r>
            <a:r>
              <a:rPr lang="en-GB" dirty="0">
                <a:solidFill>
                  <a:schemeClr val="accent3"/>
                </a:solidFill>
              </a:rPr>
              <a:t>*</a:t>
            </a:r>
            <a:r>
              <a:rPr lang="en-GB" dirty="0"/>
              <a:t> as an infinity sign, so the </a:t>
            </a:r>
            <a:r>
              <a:rPr lang="en-GB" i="1" dirty="0"/>
              <a:t>multiplicity</a:t>
            </a:r>
            <a:r>
              <a:rPr lang="en-GB" i="1" dirty="0">
                <a:solidFill>
                  <a:srgbClr val="0033CC"/>
                </a:solidFill>
              </a:rPr>
              <a:t>  </a:t>
            </a:r>
            <a:r>
              <a:rPr lang="en-GB" b="1" i="1" dirty="0">
                <a:solidFill>
                  <a:schemeClr val="accent3"/>
                </a:solidFill>
              </a:rPr>
              <a:t>1 .. *</a:t>
            </a:r>
            <a:r>
              <a:rPr lang="en-GB" i="1" dirty="0">
                <a:solidFill>
                  <a:schemeClr val="accent3"/>
                </a:solidFill>
              </a:rPr>
              <a:t>  </a:t>
            </a:r>
            <a:r>
              <a:rPr lang="en-GB" i="1" dirty="0"/>
              <a:t>expresses that number of copies can be anything</a:t>
            </a:r>
            <a:r>
              <a:rPr lang="en-GB" i="1" dirty="0">
                <a:solidFill>
                  <a:srgbClr val="0033CC"/>
                </a:solidFill>
              </a:rPr>
              <a:t> </a:t>
            </a:r>
            <a:r>
              <a:rPr lang="en-GB" b="1" i="1" dirty="0">
                <a:solidFill>
                  <a:schemeClr val="accent2"/>
                </a:solidFill>
              </a:rPr>
              <a:t>between 1 and infinity</a:t>
            </a:r>
            <a:r>
              <a:rPr lang="en-GB" dirty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C12C-5DB6-4EED-8E65-B3EFFFDE37F6}" type="slidenum">
              <a:rPr lang="en-GB"/>
              <a:pPr/>
              <a:t>12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12676" name="Line 4"/>
          <p:cNvSpPr>
            <a:spLocks noChangeShapeType="1"/>
          </p:cNvSpPr>
          <p:nvPr/>
        </p:nvSpPr>
        <p:spPr bwMode="auto">
          <a:xfrm>
            <a:off x="1071538" y="4429132"/>
            <a:ext cx="67818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10800000" scaled="1"/>
              <a:tileRect/>
            </a:gra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uiExpand="1" build="p" autoUpdateAnimBg="0"/>
      <p:bldP spid="4126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/>
              <a:t>Attributes and </a:t>
            </a:r>
            <a:r>
              <a:rPr lang="en-GB" dirty="0" smtClean="0"/>
              <a:t>Operations</a:t>
            </a:r>
            <a:endParaRPr lang="en-GB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500174"/>
            <a:ext cx="8201052" cy="2071702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b="1" dirty="0" smtClean="0">
                <a:solidFill>
                  <a:schemeClr val="accent3"/>
                </a:solidFill>
              </a:rPr>
              <a:t>attributes</a:t>
            </a:r>
            <a:r>
              <a:rPr lang="en-GB" dirty="0" smtClean="0"/>
              <a:t> of a class describe the data contained in an object of the class and their type</a:t>
            </a:r>
          </a:p>
          <a:p>
            <a:r>
              <a:rPr lang="en-GB" dirty="0" smtClean="0"/>
              <a:t>Most </a:t>
            </a:r>
            <a:r>
              <a:rPr lang="en-GB" dirty="0"/>
              <a:t>important are the </a:t>
            </a:r>
            <a:r>
              <a:rPr lang="en-GB" b="1" dirty="0">
                <a:solidFill>
                  <a:schemeClr val="accent3"/>
                </a:solidFill>
              </a:rPr>
              <a:t>operations</a:t>
            </a:r>
            <a:r>
              <a:rPr lang="en-GB" dirty="0"/>
              <a:t> of a class, which define the ways in which objects may interact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1686-72E7-465A-B7D1-1459586AA96E}" type="slidenum">
              <a:rPr lang="en-GB"/>
              <a:pPr/>
              <a:t>13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14725" name="AutoShape 5"/>
          <p:cNvSpPr>
            <a:spLocks noChangeArrowheads="1"/>
          </p:cNvSpPr>
          <p:nvPr/>
        </p:nvSpPr>
        <p:spPr bwMode="auto">
          <a:xfrm>
            <a:off x="142844" y="1714488"/>
            <a:ext cx="619156" cy="3427783"/>
          </a:xfrm>
          <a:prstGeom prst="curvedRightArrow">
            <a:avLst>
              <a:gd name="adj1" fmla="val 60056"/>
              <a:gd name="adj2" fmla="val 177867"/>
              <a:gd name="adj3" fmla="val 54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4726" name="AutoShape 6"/>
          <p:cNvSpPr>
            <a:spLocks noChangeArrowheads="1"/>
          </p:cNvSpPr>
          <p:nvPr/>
        </p:nvSpPr>
        <p:spPr bwMode="auto">
          <a:xfrm>
            <a:off x="7248694" y="2867328"/>
            <a:ext cx="1143000" cy="3002530"/>
          </a:xfrm>
          <a:prstGeom prst="curvedLeftArrow">
            <a:avLst>
              <a:gd name="adj1" fmla="val 18256"/>
              <a:gd name="adj2" fmla="val 52923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00" y="3352512"/>
            <a:ext cx="5857353" cy="30683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 smtClean="0"/>
              <a:t>Operation Signatures</a:t>
            </a:r>
            <a:endParaRPr lang="en-GB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286808" cy="4786346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b="1" dirty="0" smtClean="0">
                <a:solidFill>
                  <a:schemeClr val="accent3"/>
                </a:solidFill>
              </a:rPr>
              <a:t>signature</a:t>
            </a:r>
            <a:r>
              <a:rPr lang="en-GB" dirty="0" smtClean="0"/>
              <a:t> of an operation gives the </a:t>
            </a:r>
            <a:r>
              <a:rPr lang="en-GB" i="1" dirty="0" smtClean="0"/>
              <a:t>selector</a:t>
            </a:r>
            <a:r>
              <a:rPr lang="en-GB" dirty="0" smtClean="0"/>
              <a:t>, </a:t>
            </a:r>
            <a:r>
              <a:rPr lang="en-GB" i="1" dirty="0" smtClean="0"/>
              <a:t>names</a:t>
            </a:r>
            <a:r>
              <a:rPr lang="en-GB" dirty="0" smtClean="0"/>
              <a:t> and </a:t>
            </a:r>
            <a:r>
              <a:rPr lang="en-GB" i="1" dirty="0" smtClean="0"/>
              <a:t>types</a:t>
            </a:r>
            <a:r>
              <a:rPr lang="en-GB" dirty="0" smtClean="0"/>
              <a:t> of all formal parameters (arguments) and the </a:t>
            </a:r>
            <a:r>
              <a:rPr lang="en-GB" i="1" dirty="0" smtClean="0"/>
              <a:t>return type</a:t>
            </a:r>
            <a:r>
              <a:rPr lang="en-GB" dirty="0" smtClean="0"/>
              <a:t>. For example:</a:t>
            </a:r>
          </a:p>
          <a:p>
            <a:pPr lvl="1" algn="ctr">
              <a:buNone/>
            </a:pPr>
            <a:endParaRPr lang="en-GB" dirty="0" smtClean="0"/>
          </a:p>
          <a:p>
            <a:pPr lvl="1" algn="ctr">
              <a:buNone/>
            </a:pPr>
            <a:r>
              <a:rPr lang="en-GB" dirty="0" err="1" smtClean="0"/>
              <a:t>computeMean</a:t>
            </a:r>
            <a:r>
              <a:rPr lang="en-GB" dirty="0" smtClean="0"/>
              <a:t>(List </a:t>
            </a:r>
            <a:r>
              <a:rPr lang="en-GB" dirty="0" err="1" smtClean="0"/>
              <a:t>inputList</a:t>
            </a:r>
            <a:r>
              <a:rPr lang="en-GB" dirty="0" smtClean="0"/>
              <a:t>): Float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Recall that the method called may depend upon a classes position within the inheritance hierarchy. There may be methods with the same name, do you remember the concept of </a:t>
            </a:r>
            <a:r>
              <a:rPr lang="en-GB" b="1" dirty="0" smtClean="0">
                <a:solidFill>
                  <a:schemeClr val="accent3"/>
                </a:solidFill>
              </a:rPr>
              <a:t>dynamic binding</a:t>
            </a:r>
            <a:r>
              <a:rPr lang="en-GB" dirty="0" smtClean="0"/>
              <a:t>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1686-72E7-465A-B7D1-1459586AA96E}" type="slidenum">
              <a:rPr lang="en-GB"/>
              <a:pPr/>
              <a:t>14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2928926" y="3786190"/>
            <a:ext cx="8258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selector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372" y="2786058"/>
            <a:ext cx="142006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Argument type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628" y="3786190"/>
            <a:ext cx="151143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Argument name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5074" y="2786058"/>
            <a:ext cx="114967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Return type</a:t>
            </a:r>
            <a:endParaRPr lang="en-GB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714876" y="3071810"/>
            <a:ext cx="285754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rot="5400000" flipH="1" flipV="1">
            <a:off x="3421145" y="3492591"/>
            <a:ext cx="214314" cy="37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rot="16200000" flipV="1">
            <a:off x="5485645" y="3515487"/>
            <a:ext cx="214314" cy="327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 rot="5400000">
            <a:off x="6600332" y="3096545"/>
            <a:ext cx="161512" cy="217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/>
              <a:t>Dynamic Binding (recap)</a:t>
            </a:r>
            <a:endParaRPr lang="en-GB" sz="4000" dirty="0"/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714348" y="2285992"/>
            <a:ext cx="3500462" cy="2234458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GB" dirty="0">
                <a:latin typeface="+mn-lt"/>
              </a:rPr>
              <a:t>Vehicle v = null;</a:t>
            </a:r>
          </a:p>
          <a:p>
            <a:pPr>
              <a:spcBef>
                <a:spcPct val="20000"/>
              </a:spcBef>
            </a:pPr>
            <a:r>
              <a:rPr kumimoji="1" lang="en-GB" dirty="0">
                <a:latin typeface="+mn-lt"/>
              </a:rPr>
              <a:t>v = new Car();</a:t>
            </a:r>
          </a:p>
          <a:p>
            <a:pPr>
              <a:spcBef>
                <a:spcPct val="20000"/>
              </a:spcBef>
            </a:pPr>
            <a:r>
              <a:rPr kumimoji="1" lang="en-GB" dirty="0" err="1">
                <a:latin typeface="+mn-lt"/>
              </a:rPr>
              <a:t>v.startEngine</a:t>
            </a:r>
            <a:r>
              <a:rPr kumimoji="1" lang="en-GB" dirty="0">
                <a:latin typeface="+mn-lt"/>
              </a:rPr>
              <a:t>();</a:t>
            </a:r>
          </a:p>
          <a:p>
            <a:pPr>
              <a:spcBef>
                <a:spcPct val="20000"/>
              </a:spcBef>
            </a:pPr>
            <a:r>
              <a:rPr kumimoji="1" lang="en-GB" dirty="0">
                <a:latin typeface="+mn-lt"/>
              </a:rPr>
              <a:t>v = new Boat();</a:t>
            </a:r>
          </a:p>
          <a:p>
            <a:pPr>
              <a:spcBef>
                <a:spcPct val="20000"/>
              </a:spcBef>
            </a:pPr>
            <a:r>
              <a:rPr kumimoji="1" lang="en-GB" dirty="0" err="1">
                <a:latin typeface="+mn-lt"/>
              </a:rPr>
              <a:t>v.startEngine</a:t>
            </a:r>
            <a:r>
              <a:rPr kumimoji="1" lang="en-GB" dirty="0">
                <a:latin typeface="+mn-lt"/>
              </a:rPr>
              <a:t>(); </a:t>
            </a:r>
            <a:endParaRPr lang="en-GB" dirty="0">
              <a:latin typeface="+mn-lt"/>
            </a:endParaRPr>
          </a:p>
        </p:txBody>
      </p:sp>
      <p:graphicFrame>
        <p:nvGraphicFramePr>
          <p:cNvPr id="387072" name="Object 0"/>
          <p:cNvGraphicFramePr>
            <a:graphicFrameLocks noChangeAspect="1"/>
          </p:cNvGraphicFramePr>
          <p:nvPr/>
        </p:nvGraphicFramePr>
        <p:xfrm>
          <a:off x="4500562" y="2143116"/>
          <a:ext cx="4495800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hoto Editor Photo" r:id="rId3" imgW="3448531" imgH="2523810" progId="">
                  <p:embed/>
                </p:oleObj>
              </mc:Choice>
              <mc:Fallback>
                <p:oleObj name="Photo Editor Photo" r:id="rId3" imgW="3448531" imgH="252381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143116"/>
                        <a:ext cx="4495800" cy="333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3071802" y="2786058"/>
            <a:ext cx="1285884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2"/>
                </a:solidFill>
              </a:rPr>
              <a:t>Call Car </a:t>
            </a:r>
            <a:r>
              <a:rPr lang="en-GB" sz="1600" dirty="0" err="1" smtClean="0">
                <a:solidFill>
                  <a:schemeClr val="bg2"/>
                </a:solidFill>
              </a:rPr>
              <a:t>startEngine</a:t>
            </a:r>
            <a:r>
              <a:rPr lang="en-GB" sz="1600" dirty="0" smtClean="0">
                <a:solidFill>
                  <a:schemeClr val="bg2"/>
                </a:solidFill>
              </a:rPr>
              <a:t>() method</a:t>
            </a:r>
            <a:endParaRPr lang="en-GB" sz="1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926" y="4214818"/>
            <a:ext cx="1285884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2"/>
                </a:solidFill>
              </a:rPr>
              <a:t>Call Boat </a:t>
            </a:r>
            <a:r>
              <a:rPr lang="en-GB" sz="1600" dirty="0" err="1" smtClean="0">
                <a:solidFill>
                  <a:schemeClr val="bg2"/>
                </a:solidFill>
              </a:rPr>
              <a:t>startEngine</a:t>
            </a:r>
            <a:r>
              <a:rPr lang="en-GB" sz="1600" dirty="0" smtClean="0">
                <a:solidFill>
                  <a:schemeClr val="bg2"/>
                </a:solidFill>
              </a:rPr>
              <a:t>() method</a:t>
            </a:r>
            <a:endParaRPr lang="en-GB" sz="1600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 flipV="1">
            <a:off x="2643174" y="3201556"/>
            <a:ext cx="428628" cy="22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>
            <a:off x="2643174" y="4286257"/>
            <a:ext cx="285752" cy="344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00174"/>
            <a:ext cx="8001000" cy="4443426"/>
          </a:xfrm>
        </p:spPr>
        <p:txBody>
          <a:bodyPr>
            <a:normAutofit/>
          </a:bodyPr>
          <a:lstStyle/>
          <a:p>
            <a:r>
              <a:rPr lang="en-GB" dirty="0"/>
              <a:t>Important </a:t>
            </a:r>
            <a:r>
              <a:rPr lang="en-GB" dirty="0" smtClean="0"/>
              <a:t>relationships </a:t>
            </a:r>
            <a:r>
              <a:rPr lang="en-GB" dirty="0"/>
              <a:t>which may exist between classes </a:t>
            </a:r>
            <a:r>
              <a:rPr lang="en-GB" dirty="0" smtClean="0"/>
              <a:t>are called </a:t>
            </a:r>
            <a:r>
              <a:rPr lang="en-GB" b="1" dirty="0" smtClean="0">
                <a:solidFill>
                  <a:schemeClr val="accent3"/>
                </a:solidFill>
              </a:rPr>
              <a:t>generalization. </a:t>
            </a:r>
            <a:r>
              <a:rPr lang="en-GB" dirty="0" smtClean="0"/>
              <a:t>Conceptually this means that if class </a:t>
            </a:r>
            <a:r>
              <a:rPr lang="en-GB" b="1" dirty="0" smtClean="0"/>
              <a:t>A</a:t>
            </a:r>
            <a:r>
              <a:rPr lang="en-GB" dirty="0" smtClean="0"/>
              <a:t> is a generalization of class </a:t>
            </a:r>
            <a:r>
              <a:rPr lang="en-GB" b="1" dirty="0" smtClean="0"/>
              <a:t>B</a:t>
            </a:r>
            <a:r>
              <a:rPr lang="en-GB" dirty="0" smtClean="0"/>
              <a:t>, then the interface of class </a:t>
            </a:r>
            <a:r>
              <a:rPr lang="en-GB" b="1" dirty="0" smtClean="0"/>
              <a:t>B</a:t>
            </a:r>
            <a:r>
              <a:rPr lang="en-GB" dirty="0" smtClean="0"/>
              <a:t> must conform to the interface of class </a:t>
            </a:r>
            <a:r>
              <a:rPr lang="en-GB" b="1" dirty="0" smtClean="0"/>
              <a:t>A</a:t>
            </a:r>
            <a:r>
              <a:rPr lang="en-GB" dirty="0" smtClean="0"/>
              <a:t>.</a:t>
            </a:r>
            <a:endParaRPr lang="en-GB" dirty="0" smtClean="0">
              <a:solidFill>
                <a:schemeClr val="accent3"/>
              </a:solidFill>
            </a:endParaRPr>
          </a:p>
          <a:p>
            <a:r>
              <a:rPr lang="en-GB" dirty="0" smtClean="0"/>
              <a:t>Every attribute and operation of </a:t>
            </a:r>
            <a:r>
              <a:rPr lang="en-GB" b="1" dirty="0" smtClean="0"/>
              <a:t>A</a:t>
            </a:r>
            <a:r>
              <a:rPr lang="en-GB" dirty="0" smtClean="0"/>
              <a:t> will also be supported by </a:t>
            </a:r>
            <a:r>
              <a:rPr lang="en-GB" b="1" dirty="0" smtClean="0"/>
              <a:t>B</a:t>
            </a:r>
            <a:r>
              <a:rPr lang="en-GB" dirty="0" smtClean="0"/>
              <a:t>. In addition, </a:t>
            </a:r>
            <a:r>
              <a:rPr lang="en-GB" b="1" dirty="0" smtClean="0"/>
              <a:t>B</a:t>
            </a:r>
            <a:r>
              <a:rPr lang="en-GB" dirty="0" smtClean="0"/>
              <a:t> may contain some </a:t>
            </a:r>
            <a:r>
              <a:rPr lang="en-GB" i="1" dirty="0" smtClean="0"/>
              <a:t>extra</a:t>
            </a:r>
            <a:r>
              <a:rPr lang="en-GB" dirty="0" smtClean="0"/>
              <a:t> operations and data specific to its class.</a:t>
            </a:r>
          </a:p>
          <a:p>
            <a:r>
              <a:rPr lang="en-GB" dirty="0" smtClean="0"/>
              <a:t>Let’s see an example of this on the next slide…</a:t>
            </a:r>
            <a:endParaRPr lang="en-GB" dirty="0"/>
          </a:p>
          <a:p>
            <a:pPr>
              <a:buFontTx/>
              <a:buNone/>
            </a:pP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AC0-EB45-4145-950F-109A32498CEC}" type="slidenum">
              <a:rPr lang="en-GB"/>
              <a:pPr/>
              <a:t>16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43042" y="1428736"/>
            <a:ext cx="5715040" cy="31432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4714884"/>
            <a:ext cx="8286808" cy="1800220"/>
          </a:xfrm>
        </p:spPr>
        <p:txBody>
          <a:bodyPr>
            <a:normAutofit fontScale="32500" lnSpcReduction="20000"/>
          </a:bodyPr>
          <a:lstStyle/>
          <a:p>
            <a:r>
              <a:rPr lang="en-GB" sz="8000" dirty="0" smtClean="0"/>
              <a:t>An object of a specialized class can be substituted for an object of a more general class in any context which expects a member of the more general class, </a:t>
            </a:r>
            <a:r>
              <a:rPr lang="en-GB" sz="8000" dirty="0" smtClean="0">
                <a:solidFill>
                  <a:schemeClr val="accent2"/>
                </a:solidFill>
              </a:rPr>
              <a:t>but not the other way round</a:t>
            </a:r>
            <a:endParaRPr lang="en-GB" sz="8000" dirty="0">
              <a:solidFill>
                <a:schemeClr val="accent2"/>
              </a:solidFill>
            </a:endParaRPr>
          </a:p>
          <a:p>
            <a:endParaRPr lang="en-GB" dirty="0"/>
          </a:p>
          <a:p>
            <a:pPr>
              <a:buFontTx/>
              <a:buNone/>
            </a:pP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AC0-EB45-4145-950F-109A32498CEC}" type="slidenum">
              <a:rPr lang="en-GB"/>
              <a:pPr/>
              <a:t>17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95702" y="1571612"/>
          <a:ext cx="1762116" cy="114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Animal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Age: Integer</a:t>
                      </a:r>
                      <a:endParaRPr lang="en-GB" dirty="0"/>
                    </a:p>
                  </a:txBody>
                  <a:tcPr/>
                </a:tc>
              </a:tr>
              <a:tr h="401328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getAge</a:t>
                      </a:r>
                      <a:r>
                        <a:rPr lang="en-GB" dirty="0" smtClean="0"/>
                        <a:t>(): Integer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81190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meow(): void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81652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bark(): void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Isosceles Triangle 10"/>
          <p:cNvSpPr/>
          <p:nvPr/>
        </p:nvSpPr>
        <p:spPr>
          <a:xfrm>
            <a:off x="4429124" y="2714620"/>
            <a:ext cx="214314" cy="142876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1" idx="3"/>
          </p:cNvCxnSpPr>
          <p:nvPr/>
        </p:nvCxnSpPr>
        <p:spPr>
          <a:xfrm rot="16200000" flipH="1">
            <a:off x="4429390" y="2964387"/>
            <a:ext cx="220004" cy="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2865" y="3077497"/>
            <a:ext cx="352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694040" y="3136490"/>
            <a:ext cx="13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228736" y="3141406"/>
            <a:ext cx="117987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43042" y="1428736"/>
            <a:ext cx="5715040" cy="31432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4714884"/>
            <a:ext cx="8286808" cy="1800220"/>
          </a:xfrm>
        </p:spPr>
        <p:txBody>
          <a:bodyPr>
            <a:normAutofit/>
          </a:bodyPr>
          <a:lstStyle/>
          <a:p>
            <a:endParaRPr lang="en-GB" dirty="0"/>
          </a:p>
          <a:p>
            <a:pPr>
              <a:buFontTx/>
              <a:buNone/>
            </a:pP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AC0-EB45-4145-950F-109A32498CEC}" type="slidenum">
              <a:rPr lang="en-GB"/>
              <a:pPr/>
              <a:t>18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95702" y="1571612"/>
          <a:ext cx="1762116" cy="114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Animal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Age: Integer</a:t>
                      </a:r>
                      <a:endParaRPr lang="en-GB" dirty="0"/>
                    </a:p>
                  </a:txBody>
                  <a:tcPr/>
                </a:tc>
              </a:tr>
              <a:tr h="401328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getAge</a:t>
                      </a:r>
                      <a:r>
                        <a:rPr lang="en-GB" dirty="0" smtClean="0"/>
                        <a:t>(): Integer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81190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meow(): void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81652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bark(): void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Isosceles Triangle 10"/>
          <p:cNvSpPr/>
          <p:nvPr/>
        </p:nvSpPr>
        <p:spPr>
          <a:xfrm>
            <a:off x="4429124" y="2714620"/>
            <a:ext cx="214314" cy="142876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1" idx="3"/>
          </p:cNvCxnSpPr>
          <p:nvPr/>
        </p:nvCxnSpPr>
        <p:spPr>
          <a:xfrm rot="16200000" flipH="1">
            <a:off x="4429390" y="2964387"/>
            <a:ext cx="220004" cy="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2865" y="3077497"/>
            <a:ext cx="352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694040" y="3136490"/>
            <a:ext cx="13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228736" y="3141406"/>
            <a:ext cx="117987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1277" y="4768646"/>
            <a:ext cx="4046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 smtClean="0"/>
              <a:t>Animal any = new Animal(12);</a:t>
            </a:r>
          </a:p>
          <a:p>
            <a:pPr>
              <a:buNone/>
            </a:pPr>
            <a:r>
              <a:rPr lang="en-GB" dirty="0" err="1" smtClean="0"/>
              <a:t>any.getAge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err="1" smtClean="0"/>
              <a:t>any.meow</a:t>
            </a:r>
            <a:r>
              <a:rPr lang="en-GB" dirty="0" smtClean="0"/>
              <a:t>();</a:t>
            </a:r>
          </a:p>
          <a:p>
            <a:pPr>
              <a:buNone/>
            </a:pPr>
            <a:r>
              <a:rPr lang="en-GB" dirty="0" err="1" smtClean="0"/>
              <a:t>any.bark</a:t>
            </a:r>
            <a:r>
              <a:rPr lang="en-GB" dirty="0" smtClean="0"/>
              <a:t>();</a:t>
            </a:r>
          </a:p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470934" y="5179198"/>
            <a:ext cx="150019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Fine, returns 12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0934" y="5607826"/>
            <a:ext cx="271464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Error – No meow() method!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470934" y="6036454"/>
            <a:ext cx="271464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Error – No bark() method!</a:t>
            </a:r>
            <a:endParaRPr lang="en-GB" sz="1600" dirty="0"/>
          </a:p>
        </p:txBody>
      </p:sp>
      <p:cxnSp>
        <p:nvCxnSpPr>
          <p:cNvPr id="22" name="Straight Arrow Connector 21"/>
          <p:cNvCxnSpPr>
            <a:stCxn id="16" idx="1"/>
          </p:cNvCxnSpPr>
          <p:nvPr/>
        </p:nvCxnSpPr>
        <p:spPr>
          <a:xfrm rot="10800000" flipV="1">
            <a:off x="2613678" y="5348474"/>
            <a:ext cx="857256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</p:cNvCxnSpPr>
          <p:nvPr/>
        </p:nvCxnSpPr>
        <p:spPr>
          <a:xfrm rot="10800000" flipV="1">
            <a:off x="2542240" y="5777102"/>
            <a:ext cx="928694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</p:cNvCxnSpPr>
          <p:nvPr/>
        </p:nvCxnSpPr>
        <p:spPr>
          <a:xfrm rot="10800000" flipV="1">
            <a:off x="2327926" y="6205730"/>
            <a:ext cx="1143008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2"/>
          <p:cNvSpPr txBox="1">
            <a:spLocks/>
          </p:cNvSpPr>
          <p:nvPr/>
        </p:nvSpPr>
        <p:spPr>
          <a:xfrm>
            <a:off x="655356" y="4706300"/>
            <a:ext cx="7972452" cy="175259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Animal any = new Cat(8);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GB" sz="2600" dirty="0" err="1" smtClean="0">
                <a:latin typeface="+mn-lt"/>
              </a:rPr>
              <a:t>a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ny.getAge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GB" sz="2600" dirty="0" err="1" smtClean="0">
                <a:latin typeface="+mn-lt"/>
              </a:rPr>
              <a:t>a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ny.meow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GB" sz="2600" dirty="0" err="1" smtClean="0">
                <a:latin typeface="+mn-lt"/>
              </a:rPr>
              <a:t>a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ny.bark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43042" y="1428736"/>
            <a:ext cx="5715040" cy="31432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AC0-EB45-4145-950F-109A32498CEC}" type="slidenum">
              <a:rPr lang="en-GB"/>
              <a:pPr/>
              <a:t>19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95702" y="1571612"/>
          <a:ext cx="1762116" cy="114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Animal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Age: Integer</a:t>
                      </a:r>
                      <a:endParaRPr lang="en-GB" dirty="0"/>
                    </a:p>
                  </a:txBody>
                  <a:tcPr/>
                </a:tc>
              </a:tr>
              <a:tr h="401328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getAge</a:t>
                      </a:r>
                      <a:r>
                        <a:rPr lang="en-GB" dirty="0" smtClean="0"/>
                        <a:t>(): Integer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81190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meow(): void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81652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bark(): void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Isosceles Triangle 10"/>
          <p:cNvSpPr/>
          <p:nvPr/>
        </p:nvSpPr>
        <p:spPr>
          <a:xfrm>
            <a:off x="4429124" y="2714620"/>
            <a:ext cx="214314" cy="142876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1" idx="3"/>
          </p:cNvCxnSpPr>
          <p:nvPr/>
        </p:nvCxnSpPr>
        <p:spPr>
          <a:xfrm rot="16200000" flipH="1">
            <a:off x="4429390" y="2964387"/>
            <a:ext cx="220004" cy="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2865" y="3077497"/>
            <a:ext cx="352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694040" y="3136490"/>
            <a:ext cx="13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228736" y="3141406"/>
            <a:ext cx="117987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0430" y="5090710"/>
            <a:ext cx="142876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Fine, returns 8</a:t>
            </a:r>
            <a:endParaRPr lang="en-GB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500430" y="5519338"/>
            <a:ext cx="271464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Fine, object “meows”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500430" y="5947966"/>
            <a:ext cx="271464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Error – No bark() method!</a:t>
            </a:r>
            <a:endParaRPr lang="en-GB" sz="1600" dirty="0"/>
          </a:p>
        </p:txBody>
      </p:sp>
      <p:cxnSp>
        <p:nvCxnSpPr>
          <p:cNvPr id="31" name="Straight Arrow Connector 30"/>
          <p:cNvCxnSpPr>
            <a:stCxn id="28" idx="1"/>
          </p:cNvCxnSpPr>
          <p:nvPr/>
        </p:nvCxnSpPr>
        <p:spPr>
          <a:xfrm rot="10800000" flipV="1">
            <a:off x="2643174" y="5259987"/>
            <a:ext cx="857256" cy="2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1"/>
          </p:cNvCxnSpPr>
          <p:nvPr/>
        </p:nvCxnSpPr>
        <p:spPr>
          <a:xfrm rot="10800000" flipV="1">
            <a:off x="2571736" y="5688614"/>
            <a:ext cx="928694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1"/>
          </p:cNvCxnSpPr>
          <p:nvPr/>
        </p:nvCxnSpPr>
        <p:spPr>
          <a:xfrm rot="10800000" flipV="1">
            <a:off x="2357422" y="6117242"/>
            <a:ext cx="1143008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 Naming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NO PLURALS!</a:t>
            </a:r>
          </a:p>
          <a:p>
            <a:pPr lvl="1"/>
            <a:r>
              <a:rPr lang="en-GB" dirty="0" smtClean="0"/>
              <a:t>Person	not Persons</a:t>
            </a:r>
          </a:p>
          <a:p>
            <a:pPr lvl="1"/>
            <a:r>
              <a:rPr lang="en-GB" dirty="0" smtClean="0"/>
              <a:t>Car	not Cars</a:t>
            </a:r>
          </a:p>
          <a:p>
            <a:r>
              <a:rPr lang="en-GB" sz="2400" dirty="0" smtClean="0"/>
              <a:t>NO VERBS</a:t>
            </a:r>
          </a:p>
          <a:p>
            <a:pPr lvl="1"/>
            <a:r>
              <a:rPr lang="en-GB" dirty="0" smtClean="0"/>
              <a:t>Encrypt </a:t>
            </a:r>
            <a:r>
              <a:rPr lang="en-GB" b="1" dirty="0" smtClean="0">
                <a:solidFill>
                  <a:srgbClr val="FF0000"/>
                </a:solidFill>
              </a:rPr>
              <a:t>X </a:t>
            </a:r>
          </a:p>
          <a:p>
            <a:r>
              <a:rPr lang="en-GB" sz="2400" dirty="0" smtClean="0"/>
              <a:t>Not general process descriptors</a:t>
            </a:r>
            <a:br>
              <a:rPr lang="en-GB" sz="2400" dirty="0" smtClean="0"/>
            </a:br>
            <a:r>
              <a:rPr lang="en-GB" sz="2400" dirty="0" smtClean="0"/>
              <a:t>	Encryption  </a:t>
            </a:r>
            <a:r>
              <a:rPr lang="en-GB" sz="2400" b="1" dirty="0" smtClean="0">
                <a:solidFill>
                  <a:srgbClr val="FF0000"/>
                </a:solidFill>
              </a:rPr>
              <a:t>X </a:t>
            </a:r>
          </a:p>
          <a:p>
            <a:r>
              <a:rPr lang="en-GB" sz="2400" dirty="0" err="1" smtClean="0"/>
              <a:t>Encryptor</a:t>
            </a:r>
            <a:r>
              <a:rPr lang="en-GB" sz="2400" dirty="0" smtClean="0"/>
              <a:t> or </a:t>
            </a:r>
            <a:r>
              <a:rPr lang="en-GB" sz="2400" dirty="0" err="1" smtClean="0"/>
              <a:t>EncryptionHelper</a:t>
            </a:r>
            <a:endParaRPr lang="en-GB" sz="2400" dirty="0" smtClean="0"/>
          </a:p>
          <a:p>
            <a:r>
              <a:rPr lang="en-GB" sz="2400" dirty="0" smtClean="0"/>
              <a:t>Printer Good,  Printing Bad</a:t>
            </a:r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8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versus Generalization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Generalization</a:t>
            </a:r>
            <a:r>
              <a:rPr lang="en-GB" dirty="0" smtClean="0"/>
              <a:t> is a </a:t>
            </a:r>
            <a:r>
              <a:rPr lang="en-GB" i="1" dirty="0" smtClean="0"/>
              <a:t>conceptual relationship </a:t>
            </a:r>
            <a:r>
              <a:rPr lang="en-GB" dirty="0" smtClean="0"/>
              <a:t>between classes whereas </a:t>
            </a:r>
            <a:r>
              <a:rPr lang="en-GB" dirty="0" smtClean="0">
                <a:solidFill>
                  <a:schemeClr val="accent3"/>
                </a:solidFill>
              </a:rPr>
              <a:t>inheritance</a:t>
            </a:r>
            <a:r>
              <a:rPr lang="en-GB" dirty="0" smtClean="0"/>
              <a:t> is an </a:t>
            </a:r>
            <a:r>
              <a:rPr lang="en-GB" i="1" dirty="0" smtClean="0"/>
              <a:t>implementation relationship</a:t>
            </a:r>
            <a:r>
              <a:rPr lang="en-GB" dirty="0" smtClean="0"/>
              <a:t>.</a:t>
            </a:r>
          </a:p>
          <a:p>
            <a:r>
              <a:rPr lang="en-GB" dirty="0" smtClean="0"/>
              <a:t>Generalization obviously </a:t>
            </a:r>
            <a:r>
              <a:rPr lang="en-GB" i="1" dirty="0" smtClean="0"/>
              <a:t>increases the coupling </a:t>
            </a:r>
            <a:r>
              <a:rPr lang="en-GB" dirty="0" smtClean="0"/>
              <a:t>of a system and if a subclass is changed it usually necessitates a recompilation of the subclass also (this is a pragmatic issue).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20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CRC </a:t>
            </a:r>
            <a:r>
              <a:rPr lang="en-GB" dirty="0" smtClean="0"/>
              <a:t>Cards</a:t>
            </a:r>
            <a:endParaRPr lang="en-GB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GB" dirty="0"/>
              <a:t>One common way of checking for a good design and guiding its refinement is to use CRC cards.</a:t>
            </a:r>
          </a:p>
          <a:p>
            <a:r>
              <a:rPr lang="en-GB" dirty="0"/>
              <a:t>CRC stands for </a:t>
            </a:r>
            <a:r>
              <a:rPr lang="en-GB" dirty="0">
                <a:solidFill>
                  <a:schemeClr val="accent3"/>
                </a:solidFill>
              </a:rPr>
              <a:t>Classes</a:t>
            </a:r>
            <a:r>
              <a:rPr lang="en-GB" dirty="0"/>
              <a:t>, </a:t>
            </a:r>
            <a:r>
              <a:rPr lang="en-GB" dirty="0">
                <a:solidFill>
                  <a:schemeClr val="accent3"/>
                </a:solidFill>
              </a:rPr>
              <a:t>Responsibilities</a:t>
            </a:r>
            <a:r>
              <a:rPr lang="en-GB" dirty="0"/>
              <a:t>, </a:t>
            </a:r>
            <a:r>
              <a:rPr lang="en-GB" dirty="0">
                <a:solidFill>
                  <a:schemeClr val="accent3"/>
                </a:solidFill>
              </a:rPr>
              <a:t>Collaborations</a:t>
            </a:r>
            <a:r>
              <a:rPr lang="en-GB" dirty="0"/>
              <a:t>.</a:t>
            </a:r>
          </a:p>
          <a:p>
            <a:r>
              <a:rPr lang="en-GB" dirty="0"/>
              <a:t>Although </a:t>
            </a:r>
            <a:r>
              <a:rPr lang="en-GB" dirty="0">
                <a:solidFill>
                  <a:schemeClr val="accent2"/>
                </a:solidFill>
              </a:rPr>
              <a:t>CRC is not part of UML</a:t>
            </a:r>
            <a:r>
              <a:rPr lang="en-GB" dirty="0"/>
              <a:t>, they add some very useful insights throughout a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E43-2F28-4CC0-9A44-E4DF5E83C7A2}" type="slidenum">
              <a:rPr lang="en-GB"/>
              <a:pPr/>
              <a:t>21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CRC </a:t>
            </a:r>
            <a:r>
              <a:rPr lang="en-GB" dirty="0" smtClean="0"/>
              <a:t>Cards</a:t>
            </a:r>
            <a:endParaRPr lang="en-GB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050"/>
            <a:ext cx="8001000" cy="4300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The name of a class</a:t>
            </a:r>
            <a:r>
              <a:rPr lang="en-GB" dirty="0"/>
              <a:t>, at the top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The responsibilities of the class</a:t>
            </a:r>
            <a:r>
              <a:rPr lang="en-GB" dirty="0"/>
              <a:t>, on the left-hand side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The collaborators of the class</a:t>
            </a:r>
            <a:r>
              <a:rPr lang="en-GB" dirty="0"/>
              <a:t>, which help to carry out each responsibility, on the right-hand side of the card.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0033CC"/>
                </a:solidFill>
              </a:rPr>
              <a:t>   </a:t>
            </a:r>
            <a:r>
              <a:rPr lang="en-GB" dirty="0"/>
              <a:t>The responsibilities of the class describe at a high level the purpose of the class’s existence 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They are connected with the operations the class provides, but are more general than that might </a:t>
            </a:r>
            <a:r>
              <a:rPr lang="en-GB" dirty="0" smtClean="0"/>
              <a:t>imply – i.e., they can be an abstraction of several operations.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49E-FD8A-4D3B-95D2-C686574DD056}" type="slidenum">
              <a:rPr lang="en-GB"/>
              <a:pPr/>
              <a:t>22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>
            <a:off x="1000100" y="3571876"/>
            <a:ext cx="7315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CRC Cards</a:t>
            </a:r>
            <a:endParaRPr lang="en-GB" dirty="0"/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643050"/>
            <a:ext cx="8186766" cy="4300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In general there should be </a:t>
            </a:r>
            <a:r>
              <a:rPr lang="en-GB" dirty="0" smtClean="0">
                <a:solidFill>
                  <a:schemeClr val="accent2"/>
                </a:solidFill>
              </a:rPr>
              <a:t>one or two </a:t>
            </a:r>
            <a:r>
              <a:rPr lang="en-GB" dirty="0" smtClean="0"/>
              <a:t>responsibilities per class and usually no more than four. Too many responsibilities often signals </a:t>
            </a:r>
            <a:r>
              <a:rPr lang="en-GB" b="1" dirty="0" smtClean="0"/>
              <a:t>low cohesion </a:t>
            </a:r>
            <a:r>
              <a:rPr lang="en-GB" dirty="0" smtClean="0"/>
              <a:t>(i.e., a bad level of abstraction) in the system.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Too many collaborators can signify </a:t>
            </a:r>
            <a:r>
              <a:rPr lang="en-GB" b="1" dirty="0" smtClean="0"/>
              <a:t>high coupling </a:t>
            </a:r>
            <a:r>
              <a:rPr lang="en-GB" dirty="0" smtClean="0"/>
              <a:t>in the system (the class is connected to too many other classes). 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Since we aim to have systems with </a:t>
            </a:r>
            <a:r>
              <a:rPr lang="en-GB" i="1" dirty="0" smtClean="0"/>
              <a:t>high cohesion and low coupling</a:t>
            </a:r>
            <a:r>
              <a:rPr lang="en-GB" dirty="0" smtClean="0"/>
              <a:t>, we should aim to find a compromise between these values which is still conceptually sound.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49E-FD8A-4D3B-95D2-C686574DD056}" type="slidenum">
              <a:rPr lang="en-GB"/>
              <a:pPr/>
              <a:t>23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CRC </a:t>
            </a:r>
            <a:r>
              <a:rPr lang="en-GB" dirty="0" smtClean="0"/>
              <a:t>Card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5E5-3C3F-4B0D-9084-6AD1A11B3D98}" type="slidenum">
              <a:rPr lang="en-GB"/>
              <a:pPr/>
              <a:t>24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3"/>
            <a:ext cx="7246934" cy="4000528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5572140"/>
            <a:ext cx="785818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Questions</a:t>
            </a:r>
            <a:r>
              <a:rPr lang="en-GB" dirty="0" smtClean="0"/>
              <a:t>: Do these three classes conform to our notion of a good design? What is their level or cohesion and coupling?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CRC </a:t>
            </a:r>
            <a:r>
              <a:rPr lang="en-GB" dirty="0" smtClean="0"/>
              <a:t>Card of a </a:t>
            </a:r>
            <a:r>
              <a:rPr lang="en-GB" b="1" dirty="0" smtClean="0"/>
              <a:t>Bad</a:t>
            </a:r>
            <a:r>
              <a:rPr lang="en-GB" dirty="0" smtClean="0"/>
              <a:t> Object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5E5-3C3F-4B0D-9084-6AD1A11B3D98}" type="slidenum">
              <a:rPr lang="en-GB"/>
              <a:pPr/>
              <a:t>25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5572140"/>
            <a:ext cx="785818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3"/>
                </a:solidFill>
              </a:rPr>
              <a:t>Questions</a:t>
            </a:r>
            <a:r>
              <a:rPr lang="en-GB" dirty="0" smtClean="0"/>
              <a:t>: Why is this a bad class according to the principals of good design we have identified? How can it be improved?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48" y="2786058"/>
          <a:ext cx="7462684" cy="2643205"/>
        </p:xfrm>
        <a:graphic>
          <a:graphicData uri="http://schemas.openxmlformats.org/drawingml/2006/table">
            <a:tbl>
              <a:tblPr/>
              <a:tblGrid>
                <a:gridCol w="3731342"/>
                <a:gridCol w="3731342"/>
              </a:tblGrid>
              <a:tr h="455930">
                <a:tc gridSpan="2">
                  <a:txBody>
                    <a:bodyPr/>
                    <a:lstStyle/>
                    <a:p>
                      <a:r>
                        <a:rPr lang="en-GB" sz="2000" dirty="0" err="1" smtClean="0"/>
                        <a:t>Word_Processor_</a:t>
                      </a:r>
                      <a:r>
                        <a:rPr lang="en-GB" sz="2000" baseline="0" dirty="0" err="1" smtClean="0"/>
                        <a:t>Object</a:t>
                      </a:r>
                      <a:endParaRPr lang="en-GB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079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Responsibilities</a:t>
                      </a:r>
                      <a:endParaRPr lang="en-GB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Collaborators</a:t>
                      </a:r>
                      <a:endParaRPr lang="en-GB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647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Spellcheck</a:t>
                      </a:r>
                      <a:r>
                        <a:rPr lang="en-GB" baseline="0" dirty="0" smtClean="0"/>
                        <a:t> the document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baseline="0" dirty="0" smtClean="0"/>
                        <a:t> Print the document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baseline="0" dirty="0" smtClean="0"/>
                        <a:t> Open a new document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baseline="0" dirty="0" smtClean="0"/>
                        <a:t> Save the document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baseline="0" dirty="0" smtClean="0"/>
                        <a:t> Email document</a:t>
                      </a:r>
                    </a:p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Dictionary</a:t>
                      </a:r>
                    </a:p>
                    <a:p>
                      <a:r>
                        <a:rPr lang="en-GB" dirty="0" smtClean="0"/>
                        <a:t>Printer</a:t>
                      </a:r>
                    </a:p>
                    <a:p>
                      <a:r>
                        <a:rPr lang="en-GB" dirty="0" smtClean="0"/>
                        <a:t>File</a:t>
                      </a:r>
                      <a:r>
                        <a:rPr lang="en-GB" baseline="0" dirty="0" smtClean="0"/>
                        <a:t> I/O</a:t>
                      </a:r>
                    </a:p>
                    <a:p>
                      <a:r>
                        <a:rPr lang="en-GB" baseline="0" dirty="0" smtClean="0"/>
                        <a:t>Networking API</a:t>
                      </a:r>
                    </a:p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1714488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Here is an example of a CRC card for a bad object class called </a:t>
            </a:r>
            <a:r>
              <a:rPr lang="en-GB" dirty="0" err="1" smtClean="0"/>
              <a:t>Word_Processor_Object</a:t>
            </a:r>
            <a:r>
              <a:rPr lang="en-GB" dirty="0" smtClean="0"/>
              <a:t>: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</a:t>
            </a:r>
            <a:r>
              <a:rPr lang="en-GB" dirty="0" smtClean="0"/>
              <a:t>Associations</a:t>
            </a:r>
            <a:endParaRPr lang="en-GB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857364"/>
            <a:ext cx="8272466" cy="3567114"/>
          </a:xfrm>
        </p:spPr>
        <p:txBody>
          <a:bodyPr/>
          <a:lstStyle/>
          <a:p>
            <a:pPr>
              <a:buFontTx/>
              <a:buNone/>
            </a:pPr>
            <a:r>
              <a:rPr lang="en-GB" sz="3200" dirty="0"/>
              <a:t>	</a:t>
            </a:r>
            <a:r>
              <a:rPr lang="en-GB" sz="2800" dirty="0"/>
              <a:t>One of UML’s strengths is its </a:t>
            </a:r>
            <a:r>
              <a:rPr lang="en-GB" sz="2800" i="1" dirty="0">
                <a:solidFill>
                  <a:schemeClr val="accent3"/>
                </a:solidFill>
              </a:rPr>
              <a:t>expressiveness</a:t>
            </a:r>
            <a:r>
              <a:rPr lang="en-GB" sz="2800" dirty="0"/>
              <a:t>, and </a:t>
            </a:r>
            <a:r>
              <a:rPr lang="en-GB" sz="2800" dirty="0" smtClean="0"/>
              <a:t>during this lecture </a:t>
            </a:r>
            <a:r>
              <a:rPr lang="en-GB" sz="2800" dirty="0"/>
              <a:t>we </a:t>
            </a:r>
            <a:r>
              <a:rPr lang="en-GB" sz="2800" dirty="0" smtClean="0"/>
              <a:t>have seen </a:t>
            </a:r>
            <a:r>
              <a:rPr lang="en-GB" sz="2800" dirty="0"/>
              <a:t>a taste of that, covering most (but not quite all) features of class diagrams.</a:t>
            </a:r>
            <a:endParaRPr lang="en-GB" sz="3200" dirty="0"/>
          </a:p>
          <a:p>
            <a:pPr>
              <a:buFontTx/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C8A6-C5D3-4E22-9260-2476F8730291}" type="slidenum">
              <a:rPr lang="en-GB"/>
              <a:pPr/>
              <a:t>26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7" y="266700"/>
            <a:ext cx="8410604" cy="109059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/>
            </a:r>
            <a:br>
              <a:rPr lang="en-GB" sz="3600" dirty="0"/>
            </a:br>
            <a:r>
              <a:rPr lang="en-GB" dirty="0" smtClean="0"/>
              <a:t>More on Class Models</a:t>
            </a:r>
            <a:endParaRPr lang="en-GB" sz="3600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2400" dirty="0"/>
              <a:t>Aggregation and composition</a:t>
            </a:r>
          </a:p>
          <a:p>
            <a:r>
              <a:rPr lang="en-GB" sz="2400" dirty="0"/>
              <a:t>Roles</a:t>
            </a:r>
          </a:p>
          <a:p>
            <a:r>
              <a:rPr lang="en-GB" sz="2400" dirty="0"/>
              <a:t>Navigability</a:t>
            </a:r>
          </a:p>
          <a:p>
            <a:r>
              <a:rPr lang="en-GB" sz="2400" dirty="0"/>
              <a:t>Qualified association</a:t>
            </a:r>
          </a:p>
          <a:p>
            <a:r>
              <a:rPr lang="en-GB" sz="2400" dirty="0"/>
              <a:t>Derived association</a:t>
            </a:r>
          </a:p>
          <a:p>
            <a:r>
              <a:rPr lang="en-GB" sz="2400" dirty="0" smtClean="0"/>
              <a:t>Constraints</a:t>
            </a:r>
            <a:endParaRPr lang="en-GB" sz="2400" dirty="0"/>
          </a:p>
          <a:p>
            <a:r>
              <a:rPr lang="en-GB" sz="2400" dirty="0"/>
              <a:t>Association classes</a:t>
            </a:r>
          </a:p>
          <a:p>
            <a:r>
              <a:rPr lang="en-GB" sz="2400" dirty="0"/>
              <a:t>More about classes</a:t>
            </a:r>
            <a:endParaRPr lang="en-GB" dirty="0"/>
          </a:p>
          <a:p>
            <a:r>
              <a:rPr lang="en-GB" dirty="0" smtClean="0"/>
              <a:t>We study these next lecture </a:t>
            </a:r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058-8157-430E-BA9E-C7641D07FF85}" type="slidenum">
              <a:rPr lang="en-GB"/>
              <a:pPr/>
              <a:t>27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Key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During this lecture we introduced class diagrams which represent the static (as opposed to the dynamic) nature of the system to be built.</a:t>
            </a:r>
          </a:p>
          <a:p>
            <a:r>
              <a:rPr lang="en-GB" dirty="0" smtClean="0"/>
              <a:t>We discussed how classes and their associations can be found and the concept of multiplicity.</a:t>
            </a:r>
          </a:p>
          <a:p>
            <a:r>
              <a:rPr lang="en-GB" dirty="0" smtClean="0"/>
              <a:t>We also discussed class attributes and operations as well as looking at representations of generalization.</a:t>
            </a:r>
          </a:p>
          <a:p>
            <a:r>
              <a:rPr lang="en-GB" dirty="0" smtClean="0"/>
              <a:t>Finally we used the idea of CRC cards to validate a model.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28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lecture we will be studying </a:t>
            </a:r>
            <a:r>
              <a:rPr lang="en-GB" b="1" dirty="0" smtClean="0">
                <a:solidFill>
                  <a:schemeClr val="accent3"/>
                </a:solidFill>
              </a:rPr>
              <a:t>Class Models </a:t>
            </a:r>
            <a:r>
              <a:rPr lang="en-GB" dirty="0" smtClean="0"/>
              <a:t>which are a part of the </a:t>
            </a:r>
            <a:r>
              <a:rPr lang="en-GB" b="1" dirty="0" smtClean="0"/>
              <a:t>Unified </a:t>
            </a:r>
            <a:r>
              <a:rPr lang="en-GB" b="1" dirty="0" err="1" smtClean="0"/>
              <a:t>Modeling</a:t>
            </a:r>
            <a:r>
              <a:rPr lang="en-GB" b="1" dirty="0" smtClean="0"/>
              <a:t> Language </a:t>
            </a:r>
            <a:r>
              <a:rPr lang="en-GB" dirty="0" smtClean="0"/>
              <a:t>(UML).</a:t>
            </a:r>
          </a:p>
          <a:p>
            <a:r>
              <a:rPr lang="en-GB" dirty="0" smtClean="0"/>
              <a:t>Of the various models in UML, we have the categories:</a:t>
            </a:r>
          </a:p>
          <a:p>
            <a:pPr lvl="1"/>
            <a:r>
              <a:rPr lang="en-GB" dirty="0" smtClean="0">
                <a:solidFill>
                  <a:schemeClr val="accent3"/>
                </a:solidFill>
              </a:rPr>
              <a:t>Use case models </a:t>
            </a:r>
            <a:r>
              <a:rPr lang="en-GB" dirty="0" smtClean="0"/>
              <a:t>– describing a system from the users’ point of view;</a:t>
            </a:r>
          </a:p>
          <a:p>
            <a:pPr lvl="1"/>
            <a:r>
              <a:rPr lang="en-GB" dirty="0" smtClean="0">
                <a:solidFill>
                  <a:schemeClr val="accent3"/>
                </a:solidFill>
              </a:rPr>
              <a:t>Static models </a:t>
            </a:r>
            <a:r>
              <a:rPr lang="en-GB" dirty="0" smtClean="0"/>
              <a:t>– describing the elements of the system and their relationship; </a:t>
            </a:r>
            <a:r>
              <a:rPr lang="en-GB" b="1" dirty="0" smtClean="0"/>
              <a:t>class models fall into this category;</a:t>
            </a:r>
          </a:p>
          <a:p>
            <a:pPr lvl="1"/>
            <a:r>
              <a:rPr lang="en-GB" dirty="0" smtClean="0">
                <a:solidFill>
                  <a:schemeClr val="accent3"/>
                </a:solidFill>
              </a:rPr>
              <a:t>Dynamic models </a:t>
            </a:r>
            <a:r>
              <a:rPr lang="en-GB" dirty="0" smtClean="0"/>
              <a:t>– describing the behaviour of the system over time.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GB" dirty="0">
                <a:solidFill>
                  <a:schemeClr val="tx1"/>
                </a:solidFill>
                <a:latin typeface="Times New Roman" charset="0"/>
              </a:rPr>
              <a:t>A </a:t>
            </a:r>
            <a:r>
              <a:rPr lang="en-GB" dirty="0" smtClean="0">
                <a:solidFill>
                  <a:schemeClr val="tx1"/>
                </a:solidFill>
                <a:latin typeface="Times New Roman" charset="0"/>
              </a:rPr>
              <a:t>V</a:t>
            </a:r>
            <a:r>
              <a:rPr kumimoji="0" lang="en-GB" dirty="0" smtClean="0">
                <a:solidFill>
                  <a:schemeClr val="tx1"/>
                </a:solidFill>
                <a:latin typeface="Times New Roman" charset="0"/>
              </a:rPr>
              <a:t>ery Simple Class </a:t>
            </a:r>
            <a:r>
              <a:rPr lang="en-GB" dirty="0" smtClean="0">
                <a:solidFill>
                  <a:schemeClr val="tx1"/>
                </a:solidFill>
                <a:latin typeface="Times New Roman" charset="0"/>
              </a:rPr>
              <a:t>M</a:t>
            </a:r>
            <a:r>
              <a:rPr kumimoji="0" lang="en-GB" dirty="0" smtClean="0">
                <a:solidFill>
                  <a:schemeClr val="tx1"/>
                </a:solidFill>
                <a:latin typeface="Times New Roman" charset="0"/>
              </a:rPr>
              <a:t>odel</a:t>
            </a:r>
            <a:endParaRPr kumimoji="0" lang="en-GB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smtClean="0"/>
              <a:t>the </a:t>
            </a:r>
            <a:r>
              <a:rPr lang="en-GB" dirty="0" smtClean="0">
                <a:solidFill>
                  <a:schemeClr val="accent2"/>
                </a:solidFill>
              </a:rPr>
              <a:t>Unified Modelling Language </a:t>
            </a:r>
            <a:r>
              <a:rPr lang="en-GB" dirty="0" smtClean="0"/>
              <a:t>(UML), </a:t>
            </a:r>
            <a:r>
              <a:rPr lang="en-GB" dirty="0"/>
              <a:t>a class is shown in a class diagram as a rectangle giving its </a:t>
            </a:r>
            <a:r>
              <a:rPr lang="en-GB" dirty="0" smtClean="0"/>
              <a:t>name:</a:t>
            </a:r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695A-973B-443E-8D5E-8ABF8279280F}" type="slidenum">
              <a:rPr lang="en-GB"/>
              <a:pPr/>
              <a:t>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06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000372"/>
            <a:ext cx="4443412" cy="27146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What </a:t>
            </a:r>
            <a:r>
              <a:rPr lang="en-GB" dirty="0" smtClean="0"/>
              <a:t>Makes </a:t>
            </a:r>
            <a:r>
              <a:rPr lang="en-GB" dirty="0"/>
              <a:t>a </a:t>
            </a:r>
            <a:r>
              <a:rPr lang="en-GB" dirty="0" smtClean="0"/>
              <a:t>Good Class Model?</a:t>
            </a:r>
            <a:endParaRPr lang="en-GB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14488"/>
            <a:ext cx="8501122" cy="4643470"/>
          </a:xfrm>
        </p:spPr>
        <p:txBody>
          <a:bodyPr>
            <a:normAutofit/>
          </a:bodyPr>
          <a:lstStyle/>
          <a:p>
            <a:r>
              <a:rPr lang="en-GB" dirty="0"/>
              <a:t>Ultimately, we have two objectives which we aim to </a:t>
            </a:r>
            <a:r>
              <a:rPr lang="en-GB" dirty="0" smtClean="0"/>
              <a:t>meet</a:t>
            </a:r>
            <a:r>
              <a:rPr lang="en-GB" dirty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Build, as quickly and cheaply as possible, a system which satisfies our current requirements</a:t>
            </a:r>
            <a:r>
              <a:rPr lang="en-GB" dirty="0" smtClean="0"/>
              <a:t>;</a:t>
            </a:r>
          </a:p>
          <a:p>
            <a:pPr lvl="2"/>
            <a:r>
              <a:rPr lang="en-GB" sz="2400" dirty="0" smtClean="0"/>
              <a:t>Every piece of behaviour required of the system must be provided by the objects we choose</a:t>
            </a:r>
            <a:endParaRPr lang="en-GB" sz="2400" dirty="0"/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Build a system which will be easy to maintain and adapt to future </a:t>
            </a:r>
            <a:r>
              <a:rPr lang="en-GB" dirty="0" smtClean="0"/>
              <a:t>requirements (Evolution)</a:t>
            </a:r>
          </a:p>
          <a:p>
            <a:pPr lvl="2"/>
            <a:r>
              <a:rPr lang="en-GB" sz="2400" dirty="0" smtClean="0"/>
              <a:t>Thus build a system composed of encapsulated modules with low coupling and high cohesion.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368A-9159-4366-B5EE-35BEFF0B30D3}" type="slidenum">
              <a:rPr lang="en-GB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smtClean="0"/>
              <a:t>Order </a:t>
            </a:r>
            <a:r>
              <a:rPr lang="en-GB" dirty="0"/>
              <a:t>to </a:t>
            </a:r>
            <a:r>
              <a:rPr lang="en-GB" dirty="0" smtClean="0"/>
              <a:t>Meet </a:t>
            </a:r>
            <a:r>
              <a:rPr lang="en-GB" dirty="0"/>
              <a:t>the </a:t>
            </a:r>
            <a:r>
              <a:rPr lang="en-GB" dirty="0" smtClean="0"/>
              <a:t>Objectives</a:t>
            </a:r>
            <a:r>
              <a:rPr lang="en-GB" dirty="0"/>
              <a:t>: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kumimoji="0" lang="en-GB" sz="3200" dirty="0">
                <a:latin typeface="Times New Roman" charset="0"/>
              </a:rPr>
              <a:t> </a:t>
            </a:r>
            <a:r>
              <a:rPr kumimoji="0" lang="en-GB" sz="2800" b="1" dirty="0" smtClean="0">
                <a:solidFill>
                  <a:schemeClr val="accent3"/>
                </a:solidFill>
                <a:latin typeface="Times New Roman" charset="0"/>
              </a:rPr>
              <a:t>A </a:t>
            </a:r>
            <a:r>
              <a:rPr kumimoji="0" lang="en-GB" sz="2800" b="1" dirty="0">
                <a:solidFill>
                  <a:schemeClr val="accent3"/>
                </a:solidFill>
                <a:latin typeface="Times New Roman" charset="0"/>
              </a:rPr>
              <a:t>good class model </a:t>
            </a:r>
            <a:r>
              <a:rPr kumimoji="0" lang="en-GB" sz="2800" dirty="0">
                <a:latin typeface="Times New Roman" charset="0"/>
              </a:rPr>
              <a:t>consists of classes which represent enduring classes domain objects, which don’t depend on the particular functionality required </a:t>
            </a:r>
            <a:r>
              <a:rPr kumimoji="0" lang="en-GB" sz="2800" dirty="0" smtClean="0">
                <a:latin typeface="Times New Roman" charset="0"/>
              </a:rPr>
              <a:t>today</a:t>
            </a:r>
          </a:p>
          <a:p>
            <a:pPr>
              <a:spcBef>
                <a:spcPct val="50000"/>
              </a:spcBef>
            </a:pPr>
            <a:r>
              <a:rPr lang="en-GB" sz="2800" dirty="0" smtClean="0">
                <a:latin typeface="Times New Roman" charset="0"/>
              </a:rPr>
              <a:t>Remember that the names of classes are also important; use meaningful names for classes when possible and consider using a </a:t>
            </a:r>
            <a:r>
              <a:rPr lang="en-GB" sz="2800" b="1" dirty="0" smtClean="0">
                <a:latin typeface="Times New Roman" charset="0"/>
              </a:rPr>
              <a:t>data dictionary </a:t>
            </a:r>
            <a:r>
              <a:rPr lang="en-GB" sz="2800" dirty="0" smtClean="0">
                <a:latin typeface="Times New Roman" charset="0"/>
              </a:rPr>
              <a:t>to avoid conflicts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76CD-7B00-4DC8-946B-E35839CC2885}" type="slidenum">
              <a:rPr lang="en-GB"/>
              <a:pPr/>
              <a:t>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Deriving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Recall that we previously mentioned the </a:t>
            </a:r>
            <a:r>
              <a:rPr lang="en-GB" i="1" dirty="0" smtClean="0"/>
              <a:t>noun identification technique</a:t>
            </a:r>
            <a:r>
              <a:rPr lang="en-GB" dirty="0" smtClean="0"/>
              <a:t> to find potential classes.</a:t>
            </a:r>
          </a:p>
          <a:p>
            <a:r>
              <a:rPr lang="en-GB" dirty="0" smtClean="0"/>
              <a:t>There are two main (extreme) techniques used to find classes in general:</a:t>
            </a:r>
          </a:p>
          <a:p>
            <a:pPr lvl="1"/>
            <a:r>
              <a:rPr lang="en-GB" b="1" dirty="0" smtClean="0">
                <a:solidFill>
                  <a:schemeClr val="accent3"/>
                </a:solidFill>
              </a:rPr>
              <a:t>Data-driven-design</a:t>
            </a:r>
            <a:r>
              <a:rPr lang="en-GB" dirty="0" smtClean="0"/>
              <a:t> (DDD) – We identify all the data of the system and divide it into classes. We then assign particular responsibilities (methods) to these classes</a:t>
            </a:r>
          </a:p>
          <a:p>
            <a:pPr lvl="1"/>
            <a:r>
              <a:rPr lang="en-GB" b="1" dirty="0" smtClean="0">
                <a:solidFill>
                  <a:schemeClr val="accent3"/>
                </a:solidFill>
              </a:rPr>
              <a:t>Responsibility-driven-design</a:t>
            </a:r>
            <a:r>
              <a:rPr lang="en-GB" dirty="0" smtClean="0"/>
              <a:t> (RDD) – We identify all the responsibilities of the system and divide them into classes. We then find the data each class requires.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Associations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same sense that classes correspond to </a:t>
            </a:r>
            <a:r>
              <a:rPr lang="en-GB" dirty="0">
                <a:solidFill>
                  <a:schemeClr val="accent3"/>
                </a:solidFill>
              </a:rPr>
              <a:t>nouns</a:t>
            </a:r>
            <a:r>
              <a:rPr lang="en-GB" dirty="0"/>
              <a:t>, associations correspond to </a:t>
            </a:r>
            <a:r>
              <a:rPr lang="en-GB" dirty="0">
                <a:solidFill>
                  <a:schemeClr val="accent3"/>
                </a:solidFill>
              </a:rPr>
              <a:t>verbs</a:t>
            </a:r>
            <a:r>
              <a:rPr lang="en-GB" dirty="0"/>
              <a:t>.</a:t>
            </a:r>
          </a:p>
          <a:p>
            <a:r>
              <a:rPr lang="en-GB" dirty="0"/>
              <a:t>They express the relationship between classes.</a:t>
            </a:r>
          </a:p>
          <a:p>
            <a:r>
              <a:rPr lang="en-GB" b="1" dirty="0">
                <a:solidFill>
                  <a:schemeClr val="accent2"/>
                </a:solidFill>
              </a:rPr>
              <a:t>There are instances of associations, just as there are instances of classes</a:t>
            </a:r>
          </a:p>
          <a:p>
            <a:r>
              <a:rPr lang="en-GB" dirty="0"/>
              <a:t>Instances of a classes are called </a:t>
            </a:r>
            <a:r>
              <a:rPr lang="en-GB" b="1" i="1" dirty="0">
                <a:solidFill>
                  <a:schemeClr val="accent3"/>
                </a:solidFill>
              </a:rPr>
              <a:t>objects</a:t>
            </a:r>
            <a:r>
              <a:rPr lang="en-GB" dirty="0"/>
              <a:t>; </a:t>
            </a:r>
          </a:p>
          <a:p>
            <a:r>
              <a:rPr lang="en-GB" dirty="0"/>
              <a:t>Instances of associations are called </a:t>
            </a:r>
            <a:r>
              <a:rPr lang="en-GB" b="1" i="1" dirty="0">
                <a:solidFill>
                  <a:schemeClr val="accent3"/>
                </a:solidFill>
              </a:rPr>
              <a:t>links</a:t>
            </a:r>
            <a:r>
              <a:rPr lang="en-GB" dirty="0"/>
              <a:t> in UML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3A0B-74FC-4045-A35D-B44494D14416}" type="slidenum">
              <a:rPr lang="en-GB"/>
              <a:pPr/>
              <a:t>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986713" cy="1019160"/>
          </a:xfrm>
        </p:spPr>
        <p:txBody>
          <a:bodyPr/>
          <a:lstStyle/>
          <a:p>
            <a:r>
              <a:rPr lang="en-GB" sz="3600" dirty="0"/>
              <a:t>Class A and B are </a:t>
            </a:r>
            <a:r>
              <a:rPr lang="en-GB" sz="3600" dirty="0" smtClean="0"/>
              <a:t>Associated </a:t>
            </a:r>
            <a:r>
              <a:rPr lang="en-GB" sz="3600" dirty="0"/>
              <a:t>if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428736"/>
            <a:ext cx="8415366" cy="3857652"/>
          </a:xfrm>
        </p:spPr>
        <p:txBody>
          <a:bodyPr/>
          <a:lstStyle/>
          <a:p>
            <a:r>
              <a:rPr lang="en-GB" dirty="0"/>
              <a:t>an object of class A </a:t>
            </a:r>
            <a:r>
              <a:rPr lang="en-GB" dirty="0">
                <a:solidFill>
                  <a:srgbClr val="0033CC"/>
                </a:solidFill>
              </a:rPr>
              <a:t>sends</a:t>
            </a:r>
            <a:r>
              <a:rPr lang="en-GB" dirty="0"/>
              <a:t> a message to an object of class B</a:t>
            </a:r>
          </a:p>
          <a:p>
            <a:r>
              <a:rPr lang="en-GB" dirty="0"/>
              <a:t>an object of class A </a:t>
            </a:r>
            <a:r>
              <a:rPr lang="en-GB" dirty="0">
                <a:solidFill>
                  <a:srgbClr val="0033CC"/>
                </a:solidFill>
              </a:rPr>
              <a:t>creates</a:t>
            </a:r>
            <a:r>
              <a:rPr lang="en-GB" dirty="0"/>
              <a:t> an object of class B</a:t>
            </a:r>
          </a:p>
          <a:p>
            <a:r>
              <a:rPr lang="en-GB" dirty="0"/>
              <a:t>an object of class A </a:t>
            </a:r>
            <a:r>
              <a:rPr lang="en-GB" dirty="0">
                <a:solidFill>
                  <a:srgbClr val="0033CC"/>
                </a:solidFill>
              </a:rPr>
              <a:t>has an attribute </a:t>
            </a:r>
            <a:r>
              <a:rPr lang="en-GB" dirty="0"/>
              <a:t>whose values are objects of class B or collections of objects of class B</a:t>
            </a:r>
          </a:p>
          <a:p>
            <a:r>
              <a:rPr lang="en-GB" dirty="0"/>
              <a:t>an object of class A </a:t>
            </a:r>
            <a:r>
              <a:rPr lang="en-GB" dirty="0">
                <a:solidFill>
                  <a:srgbClr val="0033CC"/>
                </a:solidFill>
              </a:rPr>
              <a:t>receives a message </a:t>
            </a:r>
            <a:r>
              <a:rPr lang="en-GB" dirty="0"/>
              <a:t>with an object of class B as argument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44C-83C2-4339-969B-3B3DD69AD39B}" type="slidenum">
              <a:rPr lang="en-GB"/>
              <a:pPr/>
              <a:t>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685800" y="4876800"/>
            <a:ext cx="7924800" cy="1077218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b="1" dirty="0" smtClean="0">
                <a:solidFill>
                  <a:schemeClr val="accent2"/>
                </a:solidFill>
              </a:rPr>
              <a:t>In other words,  </a:t>
            </a:r>
            <a:r>
              <a:rPr lang="en-GB" sz="3200" b="1" dirty="0">
                <a:solidFill>
                  <a:schemeClr val="accent2"/>
                </a:solidFill>
              </a:rPr>
              <a:t>if some object of class A has to know about some object of class B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uiExpand="1" build="p" autoUpdateAnimBg="0"/>
      <p:bldP spid="410628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13717</TotalTime>
  <Words>1633</Words>
  <Application>Microsoft Office PowerPoint</Application>
  <PresentationFormat>On-screen Show (4:3)</PresentationFormat>
  <Paragraphs>245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Flow</vt:lpstr>
      <vt:lpstr>Photo Editor Photo</vt:lpstr>
      <vt:lpstr>Software Engineering COMP 201</vt:lpstr>
      <vt:lpstr>On Naming classes</vt:lpstr>
      <vt:lpstr>Class Models</vt:lpstr>
      <vt:lpstr>A Very Simple Class Model</vt:lpstr>
      <vt:lpstr>What Makes a Good Class Model?</vt:lpstr>
      <vt:lpstr>In Order to Meet the Objectives:</vt:lpstr>
      <vt:lpstr>Deriving Classes</vt:lpstr>
      <vt:lpstr>Associations</vt:lpstr>
      <vt:lpstr>Class A and B are Associated if</vt:lpstr>
      <vt:lpstr>Simple Association between Classes</vt:lpstr>
      <vt:lpstr>Example</vt:lpstr>
      <vt:lpstr>Multiplicity</vt:lpstr>
      <vt:lpstr>Attributes and Operations</vt:lpstr>
      <vt:lpstr>Operation Signatures</vt:lpstr>
      <vt:lpstr>Dynamic Binding (recap)</vt:lpstr>
      <vt:lpstr>Generalization</vt:lpstr>
      <vt:lpstr>Generalization</vt:lpstr>
      <vt:lpstr>Generalization</vt:lpstr>
      <vt:lpstr>Generalization</vt:lpstr>
      <vt:lpstr>Inheritance versus Generalization</vt:lpstr>
      <vt:lpstr>CRC Cards</vt:lpstr>
      <vt:lpstr>Creating CRC Cards</vt:lpstr>
      <vt:lpstr>CRC Cards</vt:lpstr>
      <vt:lpstr>CRC Card Example</vt:lpstr>
      <vt:lpstr>CRC Card of a Bad Object Class</vt:lpstr>
      <vt:lpstr>More about Associations</vt:lpstr>
      <vt:lpstr> More on Class Models</vt:lpstr>
      <vt:lpstr>Lecture 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Methods, UML Origins and OO reminder</dc:title>
  <dc:creator>Steve Fisher</dc:creator>
  <cp:lastModifiedBy>Quinn</cp:lastModifiedBy>
  <cp:revision>448</cp:revision>
  <cp:lastPrinted>1998-10-05T17:59:03Z</cp:lastPrinted>
  <dcterms:created xsi:type="dcterms:W3CDTF">1998-04-15T14:00:20Z</dcterms:created>
  <dcterms:modified xsi:type="dcterms:W3CDTF">2013-09-17T20:34:53Z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travasso@cs.umd.edu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C:\ght\Courses</vt:lpwstr>
  </property>
</Properties>
</file>