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550" r:id="rId2"/>
    <p:sldId id="533" r:id="rId3"/>
    <p:sldId id="535" r:id="rId4"/>
    <p:sldId id="536" r:id="rId5"/>
    <p:sldId id="537" r:id="rId6"/>
    <p:sldId id="538" r:id="rId7"/>
    <p:sldId id="539" r:id="rId8"/>
    <p:sldId id="555" r:id="rId9"/>
    <p:sldId id="540" r:id="rId10"/>
    <p:sldId id="541" r:id="rId11"/>
    <p:sldId id="542" r:id="rId12"/>
    <p:sldId id="543" r:id="rId13"/>
    <p:sldId id="544" r:id="rId14"/>
    <p:sldId id="556" r:id="rId15"/>
    <p:sldId id="545" r:id="rId16"/>
    <p:sldId id="546" r:id="rId17"/>
    <p:sldId id="551" r:id="rId18"/>
    <p:sldId id="552" r:id="rId19"/>
    <p:sldId id="553" r:id="rId20"/>
    <p:sldId id="547" r:id="rId21"/>
    <p:sldId id="548" r:id="rId22"/>
    <p:sldId id="554" r:id="rId23"/>
    <p:sldId id="549" r:id="rId24"/>
    <p:sldId id="557" r:id="rId25"/>
    <p:sldId id="560" r:id="rId26"/>
    <p:sldId id="561" r:id="rId27"/>
  </p:sldIdLst>
  <p:sldSz cx="9144000" cy="6858000" type="screen4x3"/>
  <p:notesSz cx="7086600" cy="102235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6600"/>
    <a:srgbClr val="0033CC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18" autoAdjust="0"/>
    <p:restoredTop sz="89444" autoAdjust="0"/>
  </p:normalViewPr>
  <p:slideViewPr>
    <p:cSldViewPr snapToGrid="0">
      <p:cViewPr varScale="1">
        <p:scale>
          <a:sx n="97" d="100"/>
          <a:sy n="97" d="100"/>
        </p:scale>
        <p:origin x="-1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698" y="-60"/>
      </p:cViewPr>
      <p:guideLst>
        <p:guide orient="horz" pos="321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360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975360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6A8C9611-6929-483B-8FA5-F42112BE6D8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49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18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8350"/>
            <a:ext cx="5111750" cy="3832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Second level</a:t>
            </a:r>
          </a:p>
          <a:p>
            <a:pPr lvl="0"/>
            <a:r>
              <a:rPr lang="en-GB" smtClean="0"/>
              <a:t>Third level</a:t>
            </a:r>
          </a:p>
          <a:p>
            <a:pPr lvl="0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0718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713913"/>
            <a:ext cx="30718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99D724EA-F173-4148-BBDC-FE83CF0E9F6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87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08575" cy="3832225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013636" y="9710688"/>
            <a:ext cx="3071303" cy="511175"/>
          </a:xfrm>
          <a:prstGeom prst="rect">
            <a:avLst/>
          </a:prstGeom>
          <a:noFill/>
        </p:spPr>
        <p:txBody>
          <a:bodyPr lIns="94920" tIns="47460" rIns="94920" bIns="47460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CF9-6C62-4F0A-84CE-8AB45EE81F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2D7D-CECA-4B62-B0FD-49A69A2139A1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5EE7-6BF2-4E0D-B789-1E2F7716B1C6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34CC-DAC3-466A-B267-F0AE4D72E7D0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62C9-3468-403A-A06B-72AE308B8AF3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4900-2C4C-414B-B834-412E88D70DB6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65321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AD9-9C2F-46CA-BCBE-960F0D664A3F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E810-C53F-4FA6-8174-AB8C0EA4F005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F702-207C-4970-BAF6-B68FF688F9D9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2232E3-3FB1-45C5-BD36-AC5B5D64674F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Steve Fisher/RAL - 2001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A58314-487D-46F2-9E33-06A7210A3851}" type="slidenum">
              <a:rPr lang="en-GB" smtClean="0"/>
              <a:pPr/>
              <a:t>‹#›</a:t>
            </a:fld>
            <a:endParaRPr lang="en-GB"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Lecture 20 – More on Class Models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CF9-6C62-4F0A-84CE-8AB45EE81F68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>
            <a:normAutofit/>
          </a:bodyPr>
          <a:lstStyle/>
          <a:p>
            <a:r>
              <a:rPr lang="en-GB" sz="3600" dirty="0"/>
              <a:t>Association with no </a:t>
            </a:r>
            <a:r>
              <a:rPr lang="en-GB" sz="3600" dirty="0" smtClean="0"/>
              <a:t>Navigability</a:t>
            </a:r>
            <a:endParaRPr lang="en-GB" sz="3600" dirty="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48000"/>
            <a:ext cx="8001000" cy="2895600"/>
          </a:xfrm>
        </p:spPr>
        <p:txBody>
          <a:bodyPr/>
          <a:lstStyle/>
          <a:p>
            <a:r>
              <a:rPr lang="en-GB" dirty="0"/>
              <a:t>The diagram records that:</a:t>
            </a:r>
          </a:p>
          <a:p>
            <a:pPr lvl="1"/>
            <a:r>
              <a:rPr lang="en-GB" dirty="0"/>
              <a:t>For each object of class </a:t>
            </a:r>
            <a:r>
              <a:rPr lang="en-GB" i="1" dirty="0">
                <a:solidFill>
                  <a:schemeClr val="accent2"/>
                </a:solidFill>
              </a:rPr>
              <a:t>Student</a:t>
            </a:r>
            <a:r>
              <a:rPr lang="en-GB" dirty="0"/>
              <a:t>  there are six objects of class </a:t>
            </a:r>
            <a:r>
              <a:rPr lang="en-GB" i="1" dirty="0">
                <a:solidFill>
                  <a:schemeClr val="accent2"/>
                </a:solidFill>
              </a:rPr>
              <a:t>Module</a:t>
            </a:r>
            <a:r>
              <a:rPr lang="en-GB" dirty="0"/>
              <a:t> which are associated with the </a:t>
            </a:r>
            <a:r>
              <a:rPr lang="en-GB" i="1" dirty="0">
                <a:solidFill>
                  <a:schemeClr val="accent2"/>
                </a:solidFill>
              </a:rPr>
              <a:t>Student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For each object of class </a:t>
            </a:r>
            <a:r>
              <a:rPr lang="en-GB" i="1" dirty="0">
                <a:solidFill>
                  <a:schemeClr val="accent2"/>
                </a:solidFill>
              </a:rPr>
              <a:t>Module</a:t>
            </a:r>
            <a:r>
              <a:rPr lang="en-GB" dirty="0"/>
              <a:t> there are some </a:t>
            </a:r>
            <a:r>
              <a:rPr lang="en-GB" i="1" dirty="0">
                <a:solidFill>
                  <a:schemeClr val="accent2"/>
                </a:solidFill>
              </a:rPr>
              <a:t>Student</a:t>
            </a:r>
            <a:r>
              <a:rPr lang="en-GB" dirty="0"/>
              <a:t> objects (the number of students is unspecified) associated with the </a:t>
            </a:r>
            <a:r>
              <a:rPr lang="en-GB" i="1" dirty="0">
                <a:solidFill>
                  <a:schemeClr val="accent2"/>
                </a:solidFill>
              </a:rPr>
              <a:t>Module</a:t>
            </a:r>
            <a:r>
              <a:rPr lang="en-GB" dirty="0"/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0CE-62A3-46E6-B322-C1647A3D2796}" type="slidenum">
              <a:rPr lang="en-GB"/>
              <a:pPr/>
              <a:t>10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0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8010525" cy="15716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Navigability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can put an arrow on one or both ends of the association line to represent that it is possible for messages to be sent in the direction of the arrow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We say that </a:t>
            </a:r>
            <a:r>
              <a:rPr lang="en-GB" i="1">
                <a:solidFill>
                  <a:srgbClr val="0033CC"/>
                </a:solidFill>
              </a:rPr>
              <a:t>Module</a:t>
            </a:r>
            <a:r>
              <a:rPr lang="en-GB"/>
              <a:t> knows about </a:t>
            </a:r>
            <a:r>
              <a:rPr lang="en-GB" i="1">
                <a:solidFill>
                  <a:srgbClr val="0033CC"/>
                </a:solidFill>
              </a:rPr>
              <a:t>Student</a:t>
            </a:r>
            <a:r>
              <a:rPr lang="en-GB"/>
              <a:t>, but not vice versa.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BCFB-A627-4EA8-ABAF-D2603783A96A}" type="slidenum">
              <a:rPr lang="en-GB"/>
              <a:pPr/>
              <a:t>11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1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86124"/>
            <a:ext cx="8115300" cy="13335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Qualified </a:t>
            </a:r>
            <a:r>
              <a:rPr lang="en-GB" dirty="0" smtClean="0"/>
              <a:t>Associations</a:t>
            </a:r>
            <a:endParaRPr lang="en-GB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500174"/>
            <a:ext cx="6429420" cy="2071702"/>
          </a:xfrm>
        </p:spPr>
        <p:txBody>
          <a:bodyPr>
            <a:normAutofit/>
          </a:bodyPr>
          <a:lstStyle/>
          <a:p>
            <a:r>
              <a:rPr lang="en-GB" dirty="0"/>
              <a:t>Occasionally it is helpful to give finer detail about an association than we have so far</a:t>
            </a:r>
            <a:r>
              <a:rPr lang="en-GB" dirty="0" smtClean="0"/>
              <a:t>.</a:t>
            </a:r>
          </a:p>
          <a:p>
            <a:r>
              <a:rPr kumimoji="1" lang="en-GB" sz="2400" dirty="0" smtClean="0"/>
              <a:t>Square is identified relative to the board it’s on by attributes raw and column, each taking a value between 1 and 3 </a:t>
            </a:r>
          </a:p>
          <a:p>
            <a:endParaRPr lang="en-GB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F983-C854-4BBD-AF84-B0678BBBC51F}" type="slidenum">
              <a:rPr lang="en-GB"/>
              <a:pPr/>
              <a:t>12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2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828800"/>
            <a:ext cx="1752600" cy="16605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pic>
        <p:nvPicPr>
          <p:cNvPr id="4321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3581400"/>
            <a:ext cx="8039100" cy="13906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" y="4981575"/>
            <a:ext cx="7858125" cy="11334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Qualified </a:t>
            </a:r>
            <a:r>
              <a:rPr lang="en-GB" dirty="0" smtClean="0"/>
              <a:t>Composition</a:t>
            </a:r>
            <a:endParaRPr lang="en-GB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fact we can combine the qualified association notation with the other </a:t>
            </a:r>
            <a:r>
              <a:rPr lang="en-GB" dirty="0" smtClean="0"/>
              <a:t>association notations</a:t>
            </a:r>
            <a:endParaRPr lang="en-GB" dirty="0"/>
          </a:p>
          <a:p>
            <a:r>
              <a:rPr lang="en-GB" dirty="0"/>
              <a:t>For example, we can add back the information that this particular association is a composition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1502-2DAD-47A2-8585-1ECC96E41268}" type="slidenum">
              <a:rPr lang="en-GB"/>
              <a:pPr/>
              <a:t>13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3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4114800"/>
            <a:ext cx="7915275" cy="12573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00042"/>
            <a:ext cx="8229600" cy="785818"/>
          </a:xfrm>
        </p:spPr>
        <p:txBody>
          <a:bodyPr/>
          <a:lstStyle/>
          <a:p>
            <a:r>
              <a:rPr lang="en-GB" dirty="0"/>
              <a:t>Derived </a:t>
            </a:r>
            <a:r>
              <a:rPr lang="en-GB" dirty="0" smtClean="0"/>
              <a:t>Associations</a:t>
            </a:r>
            <a:endParaRPr lang="en-GB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24008"/>
            <a:ext cx="8215370" cy="4262446"/>
          </a:xfrm>
        </p:spPr>
        <p:txBody>
          <a:bodyPr>
            <a:noAutofit/>
          </a:bodyPr>
          <a:lstStyle/>
          <a:p>
            <a:r>
              <a:rPr lang="en-GB" sz="2800" dirty="0" smtClean="0"/>
              <a:t>Imagine that a </a:t>
            </a:r>
            <a:r>
              <a:rPr lang="en-GB" sz="2800" b="1" dirty="0" smtClean="0"/>
              <a:t>student</a:t>
            </a:r>
            <a:r>
              <a:rPr lang="en-GB" sz="2800" dirty="0" smtClean="0"/>
              <a:t> </a:t>
            </a:r>
            <a:r>
              <a:rPr lang="en-GB" sz="2800" i="1" dirty="0" smtClean="0"/>
              <a:t>takes</a:t>
            </a:r>
            <a:r>
              <a:rPr lang="en-GB" sz="2800" dirty="0" smtClean="0"/>
              <a:t> a </a:t>
            </a:r>
            <a:r>
              <a:rPr lang="en-GB" sz="2800" b="1" dirty="0" smtClean="0"/>
              <a:t>module</a:t>
            </a:r>
            <a:r>
              <a:rPr lang="en-GB" sz="2800" dirty="0" smtClean="0"/>
              <a:t> and a </a:t>
            </a:r>
            <a:r>
              <a:rPr lang="en-GB" sz="2800" b="1" dirty="0" smtClean="0"/>
              <a:t>lecturer</a:t>
            </a:r>
            <a:r>
              <a:rPr lang="en-GB" sz="2800" dirty="0" smtClean="0"/>
              <a:t> </a:t>
            </a:r>
            <a:r>
              <a:rPr lang="en-GB" sz="2800" i="1" dirty="0" smtClean="0"/>
              <a:t>teaches</a:t>
            </a:r>
            <a:r>
              <a:rPr lang="en-GB" sz="2800" dirty="0" smtClean="0"/>
              <a:t> a </a:t>
            </a:r>
            <a:r>
              <a:rPr lang="en-GB" sz="2800" b="1" dirty="0" smtClean="0"/>
              <a:t>module</a:t>
            </a:r>
            <a:r>
              <a:rPr lang="en-GB" sz="2800" dirty="0" smtClean="0"/>
              <a:t>. Do we also have to record that a </a:t>
            </a:r>
            <a:r>
              <a:rPr lang="en-GB" sz="2800" b="1" dirty="0" smtClean="0"/>
              <a:t>lecturer</a:t>
            </a:r>
            <a:r>
              <a:rPr lang="en-GB" sz="2800" dirty="0" smtClean="0"/>
              <a:t> </a:t>
            </a:r>
            <a:r>
              <a:rPr lang="en-GB" sz="2800" i="1" dirty="0" smtClean="0"/>
              <a:t>teaches</a:t>
            </a:r>
            <a:r>
              <a:rPr lang="en-GB" sz="2800" dirty="0" smtClean="0"/>
              <a:t> </a:t>
            </a:r>
            <a:r>
              <a:rPr lang="en-GB" sz="2800" b="1" dirty="0" smtClean="0"/>
              <a:t>students</a:t>
            </a:r>
            <a:r>
              <a:rPr lang="en-GB" sz="2800" dirty="0" smtClean="0"/>
              <a:t>? Is it necessary, or already implied by the other two associations? </a:t>
            </a:r>
          </a:p>
          <a:p>
            <a:r>
              <a:rPr lang="en-GB" sz="2800" dirty="0" smtClean="0"/>
              <a:t>UML has the concept of derived associations to deal with such situations to emphasise to the designer that there is no need to implement this behaviour directly.</a:t>
            </a:r>
            <a:endParaRPr lang="en-GB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16AE-47B4-48EF-BB18-0F6BEDA0FD20}" type="slidenum">
              <a:rPr lang="en-GB"/>
              <a:pPr/>
              <a:t>14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00042"/>
            <a:ext cx="8229600" cy="785818"/>
          </a:xfrm>
        </p:spPr>
        <p:txBody>
          <a:bodyPr/>
          <a:lstStyle/>
          <a:p>
            <a:r>
              <a:rPr lang="en-GB" dirty="0"/>
              <a:t>Derived </a:t>
            </a:r>
            <a:r>
              <a:rPr lang="en-GB" dirty="0" smtClean="0"/>
              <a:t>Associations</a:t>
            </a:r>
            <a:endParaRPr lang="en-GB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428736"/>
            <a:ext cx="8358246" cy="2833686"/>
          </a:xfrm>
        </p:spPr>
        <p:txBody>
          <a:bodyPr/>
          <a:lstStyle/>
          <a:p>
            <a:r>
              <a:rPr lang="en-GB" sz="2400" dirty="0" smtClean="0"/>
              <a:t>A</a:t>
            </a:r>
            <a:r>
              <a:rPr lang="en-GB" sz="2400" dirty="0" smtClean="0">
                <a:solidFill>
                  <a:schemeClr val="accent2"/>
                </a:solidFill>
              </a:rPr>
              <a:t> derived </a:t>
            </a:r>
            <a:r>
              <a:rPr lang="en-GB" sz="2400" dirty="0">
                <a:solidFill>
                  <a:schemeClr val="accent2"/>
                </a:solidFill>
              </a:rPr>
              <a:t>association </a:t>
            </a:r>
            <a:r>
              <a:rPr lang="en-GB" sz="2400" dirty="0"/>
              <a:t>exists automatically once we have implemented the main association</a:t>
            </a:r>
          </a:p>
          <a:p>
            <a:r>
              <a:rPr lang="en-GB" sz="2400" dirty="0"/>
              <a:t>A derived association as shown using a slash in front of its name</a:t>
            </a:r>
          </a:p>
          <a:p>
            <a:r>
              <a:rPr lang="en-GB" sz="2400" dirty="0"/>
              <a:t>The black triangles indicate which direction of the association the name describes.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16AE-47B4-48EF-BB18-0F6BEDA0FD20}" type="slidenum">
              <a:rPr lang="en-GB"/>
              <a:pPr/>
              <a:t>15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4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786190"/>
            <a:ext cx="7762900" cy="2808711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434181" name="Oval 5"/>
          <p:cNvSpPr>
            <a:spLocks noChangeArrowheads="1"/>
          </p:cNvSpPr>
          <p:nvPr/>
        </p:nvSpPr>
        <p:spPr bwMode="auto">
          <a:xfrm>
            <a:off x="714348" y="4500570"/>
            <a:ext cx="2971800" cy="9906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Constraints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329642" cy="45386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 constraint is a condition that </a:t>
            </a:r>
            <a:r>
              <a:rPr lang="en-GB" sz="2800" dirty="0" smtClean="0"/>
              <a:t>must be </a:t>
            </a:r>
            <a:r>
              <a:rPr lang="en-GB" sz="2800" dirty="0"/>
              <a:t>satisfied by any correct implementation of a design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The formal </a:t>
            </a:r>
            <a:r>
              <a:rPr lang="en-GB" sz="2800" dirty="0" smtClean="0"/>
              <a:t>constraints </a:t>
            </a:r>
            <a:r>
              <a:rPr lang="en-GB" sz="2800" dirty="0"/>
              <a:t>can be written in OCL, the Object Constraint Language (developed by IBM)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OCL is intended to be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Formal</a:t>
            </a:r>
            <a:r>
              <a:rPr lang="en-GB" sz="2800" dirty="0"/>
              <a:t>, so that constraints written in it are unambiguous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Easy to use</a:t>
            </a:r>
            <a:r>
              <a:rPr lang="en-GB" sz="2800" dirty="0"/>
              <a:t>, so that every developer can write </a:t>
            </a:r>
            <a:r>
              <a:rPr lang="en-GB" sz="2800" dirty="0" smtClean="0"/>
              <a:t>constraints</a:t>
            </a:r>
            <a:endParaRPr lang="en-GB" sz="2800" dirty="0"/>
          </a:p>
          <a:p>
            <a:pPr lvl="1">
              <a:lnSpc>
                <a:spcPct val="90000"/>
              </a:lnSpc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36D6-81AB-44AA-BA25-CE85A60767B7}" type="slidenum">
              <a:rPr lang="en-GB"/>
              <a:pPr/>
              <a:t>16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85818"/>
          </a:xfrm>
        </p:spPr>
        <p:txBody>
          <a:bodyPr/>
          <a:lstStyle/>
          <a:p>
            <a:r>
              <a:rPr lang="en-GB" dirty="0" smtClean="0"/>
              <a:t>XOR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4524"/>
            <a:ext cx="8229600" cy="4389120"/>
          </a:xfrm>
        </p:spPr>
        <p:txBody>
          <a:bodyPr/>
          <a:lstStyle/>
          <a:p>
            <a:r>
              <a:rPr lang="en-GB" dirty="0" smtClean="0"/>
              <a:t>Imagine that we know that a </a:t>
            </a:r>
            <a:r>
              <a:rPr lang="en-GB" b="1" dirty="0" smtClean="0"/>
              <a:t>Copy</a:t>
            </a:r>
            <a:r>
              <a:rPr lang="en-GB" dirty="0" smtClean="0"/>
              <a:t> is either a </a:t>
            </a:r>
            <a:r>
              <a:rPr lang="en-GB" b="1" dirty="0" smtClean="0"/>
              <a:t>Book</a:t>
            </a:r>
            <a:r>
              <a:rPr lang="en-GB" dirty="0" smtClean="0"/>
              <a:t> or a </a:t>
            </a:r>
            <a:r>
              <a:rPr lang="en-GB" b="1" dirty="0" smtClean="0"/>
              <a:t>Journal</a:t>
            </a:r>
            <a:r>
              <a:rPr lang="en-GB" dirty="0" smtClean="0"/>
              <a:t> in our design.</a:t>
            </a:r>
          </a:p>
          <a:p>
            <a:r>
              <a:rPr lang="en-GB" dirty="0" smtClean="0"/>
              <a:t>If we simply have two associations, one between </a:t>
            </a:r>
            <a:r>
              <a:rPr lang="en-GB" b="1" dirty="0" smtClean="0"/>
              <a:t>Copy-Book</a:t>
            </a:r>
            <a:r>
              <a:rPr lang="en-GB" dirty="0" smtClean="0"/>
              <a:t> and another between </a:t>
            </a:r>
            <a:r>
              <a:rPr lang="en-GB" b="1" dirty="0" smtClean="0"/>
              <a:t>Copy-Journal</a:t>
            </a:r>
            <a:r>
              <a:rPr lang="en-GB" dirty="0" smtClean="0"/>
              <a:t>, this will not rule out the (nonsensical) possibility of having a </a:t>
            </a:r>
            <a:r>
              <a:rPr lang="en-GB" b="1" dirty="0" smtClean="0"/>
              <a:t>Copy</a:t>
            </a:r>
            <a:r>
              <a:rPr lang="en-GB" dirty="0" smtClean="0"/>
              <a:t> which is </a:t>
            </a:r>
            <a:r>
              <a:rPr lang="en-GB" i="1" dirty="0" smtClean="0"/>
              <a:t>both</a:t>
            </a:r>
            <a:r>
              <a:rPr lang="en-GB" dirty="0" smtClean="0"/>
              <a:t> a </a:t>
            </a:r>
            <a:r>
              <a:rPr lang="en-GB" b="1" dirty="0" smtClean="0"/>
              <a:t>Book</a:t>
            </a:r>
            <a:r>
              <a:rPr lang="en-GB" dirty="0" smtClean="0"/>
              <a:t> and a </a:t>
            </a:r>
            <a:r>
              <a:rPr lang="en-GB" b="1" dirty="0" smtClean="0"/>
              <a:t>Journal, </a:t>
            </a:r>
            <a:r>
              <a:rPr lang="en-GB" dirty="0" smtClean="0"/>
              <a:t>or with neither.. </a:t>
            </a:r>
          </a:p>
          <a:p>
            <a:r>
              <a:rPr lang="en-GB" dirty="0" smtClean="0"/>
              <a:t>On the next slide we can see this situation modelled in a class diagram..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17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XOR Constraints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18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00175"/>
            <a:ext cx="6420034" cy="40719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28662" y="5857892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Can a </a:t>
            </a:r>
            <a:r>
              <a:rPr lang="en-GB" b="1" dirty="0" smtClean="0">
                <a:latin typeface="+mn-lt"/>
              </a:rPr>
              <a:t>Copy</a:t>
            </a:r>
            <a:r>
              <a:rPr lang="en-GB" dirty="0" smtClean="0">
                <a:latin typeface="+mn-lt"/>
              </a:rPr>
              <a:t> be both a </a:t>
            </a:r>
            <a:r>
              <a:rPr lang="en-GB" b="1" dirty="0" smtClean="0">
                <a:latin typeface="+mn-lt"/>
              </a:rPr>
              <a:t>Book</a:t>
            </a:r>
            <a:r>
              <a:rPr lang="en-GB" dirty="0" smtClean="0">
                <a:latin typeface="+mn-lt"/>
              </a:rPr>
              <a:t> and a </a:t>
            </a:r>
            <a:r>
              <a:rPr lang="en-GB" b="1" dirty="0" smtClean="0">
                <a:latin typeface="+mn-lt"/>
              </a:rPr>
              <a:t>Journal</a:t>
            </a:r>
            <a:r>
              <a:rPr lang="en-GB" dirty="0" smtClean="0">
                <a:latin typeface="+mn-lt"/>
              </a:rPr>
              <a:t>; or neither?</a:t>
            </a:r>
            <a:endParaRPr lang="en-GB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85818"/>
          </a:xfrm>
        </p:spPr>
        <p:txBody>
          <a:bodyPr/>
          <a:lstStyle/>
          <a:p>
            <a:r>
              <a:rPr lang="en-GB" dirty="0" smtClean="0"/>
              <a:t>XOR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4524"/>
            <a:ext cx="8229600" cy="4389120"/>
          </a:xfrm>
        </p:spPr>
        <p:txBody>
          <a:bodyPr/>
          <a:lstStyle/>
          <a:p>
            <a:r>
              <a:rPr lang="en-GB" dirty="0" smtClean="0"/>
              <a:t>To get round this problem, we may use an </a:t>
            </a:r>
            <a:r>
              <a:rPr lang="en-GB" b="1" dirty="0" err="1" smtClean="0"/>
              <a:t>xor</a:t>
            </a:r>
            <a:r>
              <a:rPr lang="en-GB" b="1" dirty="0" smtClean="0"/>
              <a:t> constraint </a:t>
            </a:r>
            <a:r>
              <a:rPr lang="en-GB" dirty="0" smtClean="0"/>
              <a:t>which is not written in OCL, but is a specially defined constraint in UML.</a:t>
            </a:r>
          </a:p>
          <a:p>
            <a:r>
              <a:rPr lang="en-GB" dirty="0" err="1" smtClean="0"/>
              <a:t>Xor</a:t>
            </a:r>
            <a:r>
              <a:rPr lang="en-GB" dirty="0" smtClean="0"/>
              <a:t> stands for “exclusive or”.  If we have two possibilities, </a:t>
            </a:r>
            <a:r>
              <a:rPr lang="en-GB" b="1" dirty="0" smtClean="0"/>
              <a:t>A</a:t>
            </a:r>
            <a:r>
              <a:rPr lang="en-GB" dirty="0" smtClean="0"/>
              <a:t> and </a:t>
            </a:r>
            <a:r>
              <a:rPr lang="en-GB" b="1" dirty="0" smtClean="0"/>
              <a:t>B</a:t>
            </a:r>
            <a:r>
              <a:rPr lang="en-GB" dirty="0" smtClean="0"/>
              <a:t>, then </a:t>
            </a:r>
            <a:r>
              <a:rPr lang="en-GB" b="1" dirty="0" smtClean="0"/>
              <a:t>A </a:t>
            </a:r>
            <a:r>
              <a:rPr lang="en-GB" b="1" dirty="0" err="1" smtClean="0"/>
              <a:t>xor</a:t>
            </a:r>
            <a:r>
              <a:rPr lang="en-GB" b="1" dirty="0" smtClean="0"/>
              <a:t> B </a:t>
            </a:r>
            <a:r>
              <a:rPr lang="en-GB" dirty="0" smtClean="0"/>
              <a:t>means either A or B but not both (this is a widely used concept in computer science).</a:t>
            </a:r>
          </a:p>
          <a:p>
            <a:r>
              <a:rPr lang="en-GB" dirty="0" smtClean="0"/>
              <a:t>It is also sometimes written as :		in logic.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19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3" y="4429132"/>
            <a:ext cx="785819" cy="23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091487" cy="723900"/>
          </a:xfrm>
        </p:spPr>
        <p:txBody>
          <a:bodyPr>
            <a:normAutofit/>
          </a:bodyPr>
          <a:lstStyle/>
          <a:p>
            <a:r>
              <a:rPr lang="en-GB" dirty="0" smtClean="0"/>
              <a:t>Lecture Outline</a:t>
            </a:r>
            <a:endParaRPr lang="en-GB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643050"/>
            <a:ext cx="8229600" cy="4389120"/>
          </a:xfrm>
        </p:spPr>
        <p:txBody>
          <a:bodyPr/>
          <a:lstStyle/>
          <a:p>
            <a:r>
              <a:rPr lang="en-GB" dirty="0" smtClean="0"/>
              <a:t>Aggregation </a:t>
            </a:r>
            <a:r>
              <a:rPr lang="en-GB" dirty="0"/>
              <a:t>and composition</a:t>
            </a:r>
          </a:p>
          <a:p>
            <a:r>
              <a:rPr lang="en-GB" dirty="0"/>
              <a:t>Roles</a:t>
            </a:r>
          </a:p>
          <a:p>
            <a:r>
              <a:rPr lang="en-GB" dirty="0"/>
              <a:t>Navigability</a:t>
            </a:r>
          </a:p>
          <a:p>
            <a:r>
              <a:rPr lang="en-GB" dirty="0"/>
              <a:t>Qualified association</a:t>
            </a:r>
          </a:p>
          <a:p>
            <a:r>
              <a:rPr lang="en-GB" dirty="0"/>
              <a:t>Derived association</a:t>
            </a:r>
          </a:p>
          <a:p>
            <a:r>
              <a:rPr lang="en-GB" dirty="0"/>
              <a:t>Constraints</a:t>
            </a:r>
          </a:p>
          <a:p>
            <a:r>
              <a:rPr lang="en-GB" dirty="0"/>
              <a:t>Association </a:t>
            </a:r>
            <a:r>
              <a:rPr lang="en-GB" dirty="0" smtClean="0"/>
              <a:t>classes</a:t>
            </a:r>
          </a:p>
          <a:p>
            <a:r>
              <a:rPr lang="en-GB" sz="2800" dirty="0" smtClean="0"/>
              <a:t>Interfaces and abstract classes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4AAE-5AC6-401E-AF46-95F2E9270BF3}" type="slidenum">
              <a:rPr lang="en-GB"/>
              <a:pPr/>
              <a:t>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99B-6953-44E5-A4B0-AADDDA78B628}" type="slidenum">
              <a:rPr lang="en-GB"/>
              <a:pPr/>
              <a:t>20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62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428736"/>
            <a:ext cx="6858048" cy="36758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</p:pic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500034" y="5429264"/>
            <a:ext cx="7858180" cy="830997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Each </a:t>
            </a:r>
            <a:r>
              <a:rPr lang="en-GB" b="1" dirty="0" smtClean="0">
                <a:latin typeface="+mn-lt"/>
              </a:rPr>
              <a:t>Copy</a:t>
            </a:r>
            <a:r>
              <a:rPr lang="en-GB" dirty="0" smtClean="0">
                <a:latin typeface="+mn-lt"/>
              </a:rPr>
              <a:t> object now </a:t>
            </a:r>
            <a:r>
              <a:rPr lang="en-GB" dirty="0">
                <a:latin typeface="+mn-lt"/>
              </a:rPr>
              <a:t>represents either a copy of </a:t>
            </a:r>
            <a:r>
              <a:rPr lang="en-GB" b="1" dirty="0">
                <a:latin typeface="+mn-lt"/>
              </a:rPr>
              <a:t>Book</a:t>
            </a:r>
            <a:r>
              <a:rPr lang="en-GB" dirty="0">
                <a:latin typeface="+mn-lt"/>
              </a:rPr>
              <a:t> or a copy of </a:t>
            </a:r>
            <a:r>
              <a:rPr lang="en-GB" b="1" dirty="0">
                <a:latin typeface="+mn-lt"/>
              </a:rPr>
              <a:t>Journal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714356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tx2"/>
                </a:solidFill>
                <a:latin typeface="+mj-lt"/>
              </a:rPr>
              <a:t>XOR Constraint</a:t>
            </a:r>
            <a:endParaRPr lang="en-GB" sz="3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143932" cy="785818"/>
          </a:xfrm>
        </p:spPr>
        <p:txBody>
          <a:bodyPr/>
          <a:lstStyle/>
          <a:p>
            <a:r>
              <a:rPr lang="en-GB" dirty="0"/>
              <a:t>Association </a:t>
            </a:r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14488"/>
            <a:ext cx="8215370" cy="457203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Sometimes the </a:t>
            </a:r>
            <a:r>
              <a:rPr lang="en-GB" sz="2800" b="1" dirty="0" smtClean="0"/>
              <a:t>association</a:t>
            </a:r>
            <a:r>
              <a:rPr lang="en-GB" sz="2800" dirty="0" smtClean="0"/>
              <a:t> between classes itself may need attributes and operations.</a:t>
            </a:r>
          </a:p>
          <a:p>
            <a:r>
              <a:rPr lang="en-GB" sz="2800" dirty="0" smtClean="0"/>
              <a:t>For example, consider the situation that a </a:t>
            </a:r>
            <a:r>
              <a:rPr lang="en-GB" sz="2800" b="1" dirty="0" smtClean="0"/>
              <a:t>Student </a:t>
            </a:r>
            <a:r>
              <a:rPr lang="en-GB" sz="2800" dirty="0" smtClean="0"/>
              <a:t>class is associated with a </a:t>
            </a:r>
            <a:r>
              <a:rPr lang="en-GB" sz="2800" b="1" dirty="0" smtClean="0"/>
              <a:t>Module </a:t>
            </a:r>
            <a:r>
              <a:rPr lang="en-GB" sz="2800" dirty="0" smtClean="0"/>
              <a:t>class. Where should the students grade for that module be stored? Is it a part of the </a:t>
            </a:r>
            <a:r>
              <a:rPr lang="en-GB" sz="2800" b="1" dirty="0" smtClean="0"/>
              <a:t>Student</a:t>
            </a:r>
            <a:r>
              <a:rPr lang="en-GB" sz="2800" dirty="0" smtClean="0"/>
              <a:t> class? The </a:t>
            </a:r>
            <a:r>
              <a:rPr lang="en-GB" sz="2800" b="1" dirty="0" smtClean="0"/>
              <a:t>Module</a:t>
            </a:r>
            <a:r>
              <a:rPr lang="en-GB" sz="2800" dirty="0" smtClean="0"/>
              <a:t> Class? </a:t>
            </a:r>
          </a:p>
          <a:p>
            <a:r>
              <a:rPr lang="en-GB" sz="2800" dirty="0" smtClean="0"/>
              <a:t>The grade really belongs to the </a:t>
            </a:r>
            <a:r>
              <a:rPr lang="en-GB" sz="2800" b="1" dirty="0" smtClean="0"/>
              <a:t>association</a:t>
            </a:r>
            <a:r>
              <a:rPr lang="en-GB" sz="2800" dirty="0" smtClean="0"/>
              <a:t> of these two classes..</a:t>
            </a:r>
            <a:endParaRPr lang="en-GB" sz="2800" b="1" i="1" dirty="0">
              <a:solidFill>
                <a:srgbClr val="0033CC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4C17-534A-4106-8BEB-84205D24B7A8}" type="slidenum">
              <a:rPr lang="en-GB"/>
              <a:pPr/>
              <a:t>21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143932" cy="785818"/>
          </a:xfrm>
        </p:spPr>
        <p:txBody>
          <a:bodyPr/>
          <a:lstStyle/>
          <a:p>
            <a:r>
              <a:rPr lang="en-GB" dirty="0"/>
              <a:t>Association </a:t>
            </a:r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14488"/>
            <a:ext cx="8115328" cy="150970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An </a:t>
            </a:r>
            <a:r>
              <a:rPr lang="en-GB" sz="2800" dirty="0" smtClean="0">
                <a:solidFill>
                  <a:schemeClr val="accent3"/>
                </a:solidFill>
              </a:rPr>
              <a:t>association class </a:t>
            </a:r>
            <a:r>
              <a:rPr lang="en-GB" sz="2800" dirty="0" smtClean="0"/>
              <a:t>is both </a:t>
            </a:r>
            <a:r>
              <a:rPr lang="en-GB" sz="2800" dirty="0"/>
              <a:t>an </a:t>
            </a:r>
            <a:r>
              <a:rPr lang="en-GB" sz="2800" b="1" dirty="0"/>
              <a:t>association</a:t>
            </a:r>
            <a:r>
              <a:rPr lang="en-GB" sz="2800" dirty="0"/>
              <a:t> and a </a:t>
            </a:r>
            <a:r>
              <a:rPr lang="en-GB" sz="2800" b="1" dirty="0" smtClean="0"/>
              <a:t>class</a:t>
            </a:r>
            <a:r>
              <a:rPr lang="en-GB" sz="2800" dirty="0" smtClean="0"/>
              <a:t>.</a:t>
            </a:r>
            <a:endParaRPr lang="en-GB" sz="2800" b="1" i="1" dirty="0">
              <a:solidFill>
                <a:srgbClr val="0033CC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4C17-534A-4106-8BEB-84205D24B7A8}" type="slidenum">
              <a:rPr lang="en-GB"/>
              <a:pPr/>
              <a:t>22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786058"/>
            <a:ext cx="6886575" cy="34940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Avoiding an </a:t>
            </a:r>
            <a:r>
              <a:rPr lang="en-GB" sz="3600" dirty="0" smtClean="0"/>
              <a:t>Association Class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319-3D2A-434B-8DF7-98EE3348700E}" type="slidenum">
              <a:rPr lang="en-GB"/>
              <a:pPr/>
              <a:t>23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8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7905750" cy="41529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interface specifies operations of some model element visible outside of the class. In UML2, an interface may specify some attributes and associations.</a:t>
            </a:r>
          </a:p>
          <a:p>
            <a:r>
              <a:rPr lang="en-GB" dirty="0" smtClean="0"/>
              <a:t>All the elements of such an interface in a class diagram are public. The notation is to use a rectangle just like a class but with a “&lt;&lt;interface&gt;&gt;” string.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24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142"/>
            <a:ext cx="8229600" cy="4574458"/>
          </a:xfrm>
        </p:spPr>
        <p:txBody>
          <a:bodyPr/>
          <a:lstStyle/>
          <a:p>
            <a:r>
              <a:rPr lang="en-GB" dirty="0" smtClean="0"/>
              <a:t>An interface is similar to the idea of an abstract class, which can be </a:t>
            </a:r>
            <a:r>
              <a:rPr lang="en-GB" dirty="0" err="1" smtClean="0"/>
              <a:t>modeled</a:t>
            </a:r>
            <a:r>
              <a:rPr lang="en-GB" dirty="0" smtClean="0"/>
              <a:t> in UML by using the word “abstract” on the class icon as a property.</a:t>
            </a:r>
          </a:p>
          <a:p>
            <a:r>
              <a:rPr lang="en-GB" dirty="0" smtClean="0"/>
              <a:t>An </a:t>
            </a:r>
            <a:r>
              <a:rPr lang="en-GB" b="1" dirty="0" smtClean="0">
                <a:solidFill>
                  <a:schemeClr val="accent3"/>
                </a:solidFill>
              </a:rPr>
              <a:t>abstract class </a:t>
            </a:r>
            <a:r>
              <a:rPr lang="en-GB" dirty="0" smtClean="0"/>
              <a:t>is one in which, for at least one operation, the implementation of that method is not defined. Thus the class </a:t>
            </a:r>
            <a:r>
              <a:rPr lang="en-GB" b="1" dirty="0" smtClean="0"/>
              <a:t>cannot be instantiated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A class where </a:t>
            </a:r>
            <a:r>
              <a:rPr lang="en-GB" i="1" dirty="0" smtClean="0"/>
              <a:t>no method has an implementation </a:t>
            </a:r>
            <a:r>
              <a:rPr lang="en-GB" dirty="0" smtClean="0"/>
              <a:t>is essentially an </a:t>
            </a:r>
            <a:r>
              <a:rPr lang="en-GB" b="1" dirty="0" smtClean="0">
                <a:solidFill>
                  <a:schemeClr val="accent3"/>
                </a:solidFill>
              </a:rPr>
              <a:t>interface</a:t>
            </a:r>
            <a:r>
              <a:rPr lang="en-GB" dirty="0" smtClean="0"/>
              <a:t> that we saw on the previous slide.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25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seen some more features of class diagrams such as </a:t>
            </a:r>
          </a:p>
          <a:p>
            <a:pPr lvl="1"/>
            <a:r>
              <a:rPr lang="en-GB" dirty="0" smtClean="0"/>
              <a:t>Aggregation and composition</a:t>
            </a:r>
          </a:p>
          <a:p>
            <a:pPr lvl="1"/>
            <a:r>
              <a:rPr lang="en-GB" dirty="0" smtClean="0"/>
              <a:t>Navigability</a:t>
            </a:r>
          </a:p>
          <a:p>
            <a:pPr lvl="1"/>
            <a:r>
              <a:rPr lang="en-GB" dirty="0" smtClean="0"/>
              <a:t>Associations</a:t>
            </a:r>
          </a:p>
          <a:p>
            <a:pPr lvl="1"/>
            <a:r>
              <a:rPr lang="en-GB" dirty="0" smtClean="0"/>
              <a:t>Constraints</a:t>
            </a:r>
          </a:p>
          <a:p>
            <a:pPr lvl="1"/>
            <a:r>
              <a:rPr lang="en-GB" dirty="0" smtClean="0"/>
              <a:t>Interfaces</a:t>
            </a:r>
          </a:p>
          <a:p>
            <a:r>
              <a:rPr lang="en-GB" dirty="0" smtClean="0"/>
              <a:t>Next lecture we will be looking at interaction diagrams and specifically sequence diagrams.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26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091488" cy="723900"/>
          </a:xfrm>
        </p:spPr>
        <p:txBody>
          <a:bodyPr/>
          <a:lstStyle/>
          <a:p>
            <a:r>
              <a:rPr lang="en-GB" sz="3600" dirty="0"/>
              <a:t>Aggregation and </a:t>
            </a:r>
            <a:r>
              <a:rPr lang="en-GB" sz="3600" dirty="0" smtClean="0"/>
              <a:t>Composition</a:t>
            </a:r>
            <a:endParaRPr lang="en-GB" sz="36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3"/>
                </a:solidFill>
              </a:rPr>
              <a:t>Aggregation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3"/>
                </a:solidFill>
              </a:rPr>
              <a:t>composition</a:t>
            </a:r>
            <a:r>
              <a:rPr lang="en-GB" dirty="0"/>
              <a:t> are kinds of association:</a:t>
            </a:r>
          </a:p>
          <a:p>
            <a:pPr lvl="1"/>
            <a:r>
              <a:rPr lang="en-GB" dirty="0"/>
              <a:t>Instead of just showing that two classes are associated we may choose to show more about what kind of association this is</a:t>
            </a:r>
          </a:p>
          <a:p>
            <a:r>
              <a:rPr lang="en-GB" dirty="0"/>
              <a:t>Aggregation and composition are both ways of recording that an object of one </a:t>
            </a:r>
            <a:r>
              <a:rPr lang="en-GB" dirty="0" smtClean="0"/>
              <a:t>class </a:t>
            </a:r>
            <a:r>
              <a:rPr lang="en-GB" i="1" dirty="0" smtClean="0">
                <a:solidFill>
                  <a:schemeClr val="accent3"/>
                </a:solidFill>
              </a:rPr>
              <a:t>is </a:t>
            </a:r>
            <a:r>
              <a:rPr lang="en-GB" i="1" dirty="0">
                <a:solidFill>
                  <a:schemeClr val="accent3"/>
                </a:solidFill>
              </a:rPr>
              <a:t>part of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smtClean="0"/>
              <a:t>an </a:t>
            </a:r>
            <a:r>
              <a:rPr lang="en-GB" dirty="0"/>
              <a:t>object of another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D7D6-AB67-4E09-9156-722CBE423C9A}" type="slidenum">
              <a:rPr lang="en-GB"/>
              <a:pPr/>
              <a:t>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Module is a </a:t>
            </a:r>
            <a:r>
              <a:rPr lang="en-GB" sz="3600" dirty="0" smtClean="0"/>
              <a:t>Part </a:t>
            </a:r>
            <a:r>
              <a:rPr lang="en-GB" sz="3600" dirty="0"/>
              <a:t>of an </a:t>
            </a:r>
            <a:r>
              <a:rPr lang="en-GB" sz="3600" dirty="0" err="1"/>
              <a:t>HonoursCourse</a:t>
            </a:r>
            <a:endParaRPr lang="en-GB" sz="3600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3581400"/>
            <a:ext cx="7972452" cy="2362200"/>
          </a:xfrm>
        </p:spPr>
        <p:txBody>
          <a:bodyPr/>
          <a:lstStyle/>
          <a:p>
            <a:r>
              <a:rPr lang="en-GB" dirty="0"/>
              <a:t>The notation with </a:t>
            </a:r>
            <a:r>
              <a:rPr lang="en-GB" dirty="0">
                <a:solidFill>
                  <a:schemeClr val="accent3"/>
                </a:solidFill>
              </a:rPr>
              <a:t>open diamond</a:t>
            </a:r>
            <a:r>
              <a:rPr lang="en-GB" dirty="0"/>
              <a:t>, denotes </a:t>
            </a:r>
            <a:r>
              <a:rPr lang="en-GB" dirty="0">
                <a:solidFill>
                  <a:schemeClr val="accent3"/>
                </a:solidFill>
              </a:rPr>
              <a:t>aggregation</a:t>
            </a:r>
            <a:r>
              <a:rPr lang="en-GB" dirty="0"/>
              <a:t>, which is more general way of denoting a part-whole relationship in UML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8A9-8C09-47D3-85D9-ACBD06E88644}" type="slidenum">
              <a:rPr lang="en-GB"/>
              <a:pPr/>
              <a:t>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43050"/>
            <a:ext cx="7867650" cy="18669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361336" y="2027904"/>
            <a:ext cx="8418870" cy="3886200"/>
          </a:xfrm>
        </p:spPr>
        <p:txBody>
          <a:bodyPr/>
          <a:lstStyle/>
          <a:p>
            <a:r>
              <a:rPr lang="en-GB" dirty="0"/>
              <a:t>Aggregation is essentially a conceptual notion:</a:t>
            </a:r>
          </a:p>
          <a:p>
            <a:pPr lvl="1"/>
            <a:r>
              <a:rPr lang="en-GB" dirty="0"/>
              <a:t>seeing an aggregation in a class model should help you to understand the relationships between the classes at an informal level</a:t>
            </a:r>
          </a:p>
          <a:p>
            <a:pPr lvl="1"/>
            <a:r>
              <a:rPr lang="en-GB" dirty="0"/>
              <a:t>BUT </a:t>
            </a:r>
            <a:r>
              <a:rPr lang="en-GB" dirty="0" smtClean="0"/>
              <a:t>it does </a:t>
            </a:r>
            <a:r>
              <a:rPr lang="en-GB" dirty="0"/>
              <a:t>not give you any more formal information about how they must be implemented or what you can do with </a:t>
            </a:r>
            <a:r>
              <a:rPr lang="en-GB" dirty="0" smtClean="0"/>
              <a:t>them</a:t>
            </a:r>
          </a:p>
          <a:p>
            <a:pPr lvl="1"/>
            <a:r>
              <a:rPr lang="en-GB" dirty="0" smtClean="0"/>
              <a:t>Usually we do not name an aggregation association since it is usually “is a part of”.</a:t>
            </a:r>
          </a:p>
          <a:p>
            <a:pPr lvl="1"/>
            <a:endParaRPr lang="en-GB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58D6-9C16-4E4B-8884-AFE29773A575}" type="slidenum">
              <a:rPr lang="en-GB"/>
              <a:pPr/>
              <a:t>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785794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tx2"/>
                </a:solidFill>
                <a:latin typeface="+mj-lt"/>
              </a:rPr>
              <a:t>Aggregation</a:t>
            </a:r>
            <a:endParaRPr lang="en-GB" sz="3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Composition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Composition</a:t>
            </a:r>
            <a:r>
              <a:rPr lang="en-GB" dirty="0"/>
              <a:t> is a special kind of aggregation which </a:t>
            </a:r>
            <a:r>
              <a:rPr lang="en-GB" dirty="0" smtClean="0"/>
              <a:t>imposes </a:t>
            </a:r>
            <a:r>
              <a:rPr lang="en-GB" dirty="0"/>
              <a:t>some further restrictions.</a:t>
            </a:r>
          </a:p>
          <a:p>
            <a:r>
              <a:rPr lang="en-GB" dirty="0"/>
              <a:t>In composition association, the whole </a:t>
            </a:r>
            <a:r>
              <a:rPr lang="en-GB" b="1" i="1" dirty="0">
                <a:solidFill>
                  <a:schemeClr val="accent3"/>
                </a:solidFill>
              </a:rPr>
              <a:t>strongly owns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its parts</a:t>
            </a:r>
          </a:p>
          <a:p>
            <a:pPr lvl="1"/>
            <a:r>
              <a:rPr lang="en-GB" dirty="0"/>
              <a:t>If the whole object is copied or deleted, its parts are copied or deleted with it</a:t>
            </a:r>
          </a:p>
          <a:p>
            <a:r>
              <a:rPr lang="en-GB" dirty="0"/>
              <a:t>The multiplicity at the whole end of a composition association must be </a:t>
            </a:r>
            <a:r>
              <a:rPr lang="en-GB" dirty="0">
                <a:solidFill>
                  <a:schemeClr val="accent3"/>
                </a:solidFill>
              </a:rPr>
              <a:t>1</a:t>
            </a:r>
            <a:r>
              <a:rPr lang="en-GB" dirty="0"/>
              <a:t> or </a:t>
            </a:r>
            <a:r>
              <a:rPr lang="en-GB" dirty="0">
                <a:solidFill>
                  <a:schemeClr val="accent3"/>
                </a:solidFill>
              </a:rPr>
              <a:t>0..1</a:t>
            </a:r>
          </a:p>
          <a:p>
            <a:pPr lvl="1"/>
            <a:r>
              <a:rPr lang="en-GB" dirty="0"/>
              <a:t>A part cannot be part of more than one whole by composition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027-43A3-4762-B51B-8289AD924DBF}" type="slidenum">
              <a:rPr lang="en-GB"/>
              <a:pPr/>
              <a:t>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8015288" cy="2095500"/>
          </a:xfrm>
        </p:spPr>
        <p:txBody>
          <a:bodyPr/>
          <a:lstStyle/>
          <a:p>
            <a:r>
              <a:rPr lang="en-GB" sz="3600"/>
              <a:t>Example</a:t>
            </a:r>
            <a:br>
              <a:rPr lang="en-GB" sz="3600"/>
            </a:br>
            <a:r>
              <a:rPr lang="en-GB" sz="3600" i="1">
                <a:latin typeface="Times New Roman" charset="0"/>
              </a:rPr>
              <a:t>Noughts and Crosses</a:t>
            </a:r>
            <a:br>
              <a:rPr lang="en-GB" sz="3600" i="1">
                <a:latin typeface="Times New Roman" charset="0"/>
              </a:rPr>
            </a:br>
            <a:r>
              <a:rPr lang="en-GB" sz="3600" i="1">
                <a:latin typeface="Times New Roman" charset="0"/>
              </a:rPr>
              <a:t>(Tic-Tac-Toe)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029200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Composition</a:t>
            </a:r>
            <a:r>
              <a:rPr lang="en-GB" dirty="0"/>
              <a:t> is </a:t>
            </a:r>
            <a:r>
              <a:rPr lang="en-GB" dirty="0" smtClean="0"/>
              <a:t>denoted similarly to aggregation, </a:t>
            </a:r>
            <a:r>
              <a:rPr lang="en-GB" dirty="0"/>
              <a:t>except that </a:t>
            </a:r>
            <a:r>
              <a:rPr lang="en-GB" dirty="0" smtClean="0"/>
              <a:t>the </a:t>
            </a:r>
            <a:r>
              <a:rPr lang="en-GB" dirty="0" smtClean="0">
                <a:solidFill>
                  <a:schemeClr val="accent2"/>
                </a:solidFill>
              </a:rPr>
              <a:t>diamond </a:t>
            </a:r>
            <a:r>
              <a:rPr lang="en-GB" dirty="0">
                <a:solidFill>
                  <a:schemeClr val="accent2"/>
                </a:solidFill>
              </a:rPr>
              <a:t>is filled in 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38E9-C251-4F88-BACF-C0442B7F8D2E}" type="slidenum">
              <a:rPr lang="en-GB"/>
              <a:pPr/>
              <a:t>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3286125"/>
            <a:ext cx="8115300" cy="15144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pic>
        <p:nvPicPr>
          <p:cNvPr id="4280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1142984"/>
            <a:ext cx="2124061" cy="2011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the following scenarios and determine whether we should use composition or aggregation:</a:t>
            </a:r>
          </a:p>
          <a:p>
            <a:pPr lvl="1"/>
            <a:r>
              <a:rPr lang="en-GB" dirty="0" smtClean="0"/>
              <a:t>The relationship between an </a:t>
            </a:r>
            <a:r>
              <a:rPr lang="en-GB" b="1" dirty="0" smtClean="0"/>
              <a:t>Employee</a:t>
            </a:r>
            <a:r>
              <a:rPr lang="en-GB" dirty="0" smtClean="0"/>
              <a:t> and a </a:t>
            </a:r>
            <a:r>
              <a:rPr lang="en-GB" b="1" dirty="0" smtClean="0"/>
              <a:t>Team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The relationship between a </a:t>
            </a:r>
            <a:r>
              <a:rPr lang="en-GB" b="1" dirty="0" smtClean="0"/>
              <a:t>Wheel</a:t>
            </a:r>
            <a:r>
              <a:rPr lang="en-GB" dirty="0" smtClean="0"/>
              <a:t> and a </a:t>
            </a:r>
            <a:r>
              <a:rPr lang="en-GB" b="1" dirty="0" smtClean="0"/>
              <a:t>Car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The relationship between an </a:t>
            </a:r>
            <a:r>
              <a:rPr lang="en-GB" b="1" dirty="0" smtClean="0"/>
              <a:t>Account</a:t>
            </a:r>
            <a:r>
              <a:rPr lang="en-GB" dirty="0" smtClean="0"/>
              <a:t> and a </a:t>
            </a:r>
            <a:r>
              <a:rPr lang="en-GB" b="1" dirty="0" smtClean="0"/>
              <a:t>Customer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Roles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1316"/>
            <a:ext cx="8229600" cy="4643284"/>
          </a:xfrm>
        </p:spPr>
        <p:txBody>
          <a:bodyPr/>
          <a:lstStyle/>
          <a:p>
            <a:r>
              <a:rPr lang="en-GB" dirty="0"/>
              <a:t>Often you can read an association name in both directions (‘</a:t>
            </a:r>
            <a:r>
              <a:rPr lang="en-GB" dirty="0">
                <a:solidFill>
                  <a:schemeClr val="accent2"/>
                </a:solidFill>
              </a:rPr>
              <a:t>is taking</a:t>
            </a:r>
            <a:r>
              <a:rPr lang="en-GB" dirty="0" smtClean="0"/>
              <a:t>’, ’</a:t>
            </a:r>
            <a:r>
              <a:rPr lang="en-GB" dirty="0" smtClean="0">
                <a:solidFill>
                  <a:schemeClr val="accent2"/>
                </a:solidFill>
              </a:rPr>
              <a:t>is </a:t>
            </a:r>
            <a:r>
              <a:rPr lang="en-GB" dirty="0">
                <a:solidFill>
                  <a:schemeClr val="accent2"/>
                </a:solidFill>
              </a:rPr>
              <a:t>taken by</a:t>
            </a:r>
            <a:r>
              <a:rPr lang="en-GB" dirty="0"/>
              <a:t>’)</a:t>
            </a:r>
          </a:p>
          <a:p>
            <a:r>
              <a:rPr lang="en-GB" dirty="0"/>
              <a:t>Sometimes, however, it is more readable to have separate names for the roles that the objects play in the association.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6663-A409-46C4-A257-A62B2C55D639}" type="slidenum">
              <a:rPr lang="en-GB"/>
              <a:pPr/>
              <a:t>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29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256"/>
            <a:ext cx="8058150" cy="15621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13272</TotalTime>
  <Words>1295</Words>
  <Application>Microsoft Office PowerPoint</Application>
  <PresentationFormat>On-screen Show (4:3)</PresentationFormat>
  <Paragraphs>162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Software Engineering COMP 201</vt:lpstr>
      <vt:lpstr>Lecture Outline</vt:lpstr>
      <vt:lpstr>Aggregation and Composition</vt:lpstr>
      <vt:lpstr>Module is a Part of an HonoursCourse</vt:lpstr>
      <vt:lpstr>PowerPoint Presentation</vt:lpstr>
      <vt:lpstr>Composition</vt:lpstr>
      <vt:lpstr>Example Noughts and Crosses (Tic-Tac-Toe)</vt:lpstr>
      <vt:lpstr>Examples</vt:lpstr>
      <vt:lpstr>Roles</vt:lpstr>
      <vt:lpstr>Association with no Navigability</vt:lpstr>
      <vt:lpstr>Navigability</vt:lpstr>
      <vt:lpstr>Qualified Associations</vt:lpstr>
      <vt:lpstr>Qualified Composition</vt:lpstr>
      <vt:lpstr>Derived Associations</vt:lpstr>
      <vt:lpstr>Derived Associations</vt:lpstr>
      <vt:lpstr>Constraints</vt:lpstr>
      <vt:lpstr>XOR Constraints</vt:lpstr>
      <vt:lpstr>XOR Constraints</vt:lpstr>
      <vt:lpstr>XOR Constraints</vt:lpstr>
      <vt:lpstr>PowerPoint Presentation</vt:lpstr>
      <vt:lpstr>Association Classes</vt:lpstr>
      <vt:lpstr>Association Classes</vt:lpstr>
      <vt:lpstr>Avoiding an Association Class</vt:lpstr>
      <vt:lpstr>Interfaces</vt:lpstr>
      <vt:lpstr>Abstract Classes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Methods, UML Origins and OO reminder</dc:title>
  <dc:creator>Steve Fisher</dc:creator>
  <cp:lastModifiedBy>Seb</cp:lastModifiedBy>
  <cp:revision>405</cp:revision>
  <cp:lastPrinted>1998-10-05T17:59:03Z</cp:lastPrinted>
  <dcterms:created xsi:type="dcterms:W3CDTF">1998-04-15T14:00:20Z</dcterms:created>
  <dcterms:modified xsi:type="dcterms:W3CDTF">2011-09-20T11:59:22Z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travasso@cs.umd.edu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C:\ght\Courses</vt:lpwstr>
  </property>
</Properties>
</file>