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</p:sldMasterIdLst>
  <p:notesMasterIdLst>
    <p:notesMasterId r:id="rId36"/>
  </p:notesMasterIdLst>
  <p:handoutMasterIdLst>
    <p:handoutMasterId r:id="rId37"/>
  </p:handoutMasterIdLst>
  <p:sldIdLst>
    <p:sldId id="556" r:id="rId2"/>
    <p:sldId id="533" r:id="rId3"/>
    <p:sldId id="541" r:id="rId4"/>
    <p:sldId id="563" r:id="rId5"/>
    <p:sldId id="565" r:id="rId6"/>
    <p:sldId id="540" r:id="rId7"/>
    <p:sldId id="555" r:id="rId8"/>
    <p:sldId id="542" r:id="rId9"/>
    <p:sldId id="558" r:id="rId10"/>
    <p:sldId id="535" r:id="rId11"/>
    <p:sldId id="536" r:id="rId12"/>
    <p:sldId id="537" r:id="rId13"/>
    <p:sldId id="538" r:id="rId14"/>
    <p:sldId id="544" r:id="rId15"/>
    <p:sldId id="545" r:id="rId16"/>
    <p:sldId id="543" r:id="rId17"/>
    <p:sldId id="547" r:id="rId18"/>
    <p:sldId id="546" r:id="rId19"/>
    <p:sldId id="557" r:id="rId20"/>
    <p:sldId id="548" r:id="rId21"/>
    <p:sldId id="549" r:id="rId22"/>
    <p:sldId id="550" r:id="rId23"/>
    <p:sldId id="551" r:id="rId24"/>
    <p:sldId id="552" r:id="rId25"/>
    <p:sldId id="553" r:id="rId26"/>
    <p:sldId id="554" r:id="rId27"/>
    <p:sldId id="566" r:id="rId28"/>
    <p:sldId id="567" r:id="rId29"/>
    <p:sldId id="568" r:id="rId30"/>
    <p:sldId id="569" r:id="rId31"/>
    <p:sldId id="570" r:id="rId32"/>
    <p:sldId id="571" r:id="rId33"/>
    <p:sldId id="572" r:id="rId34"/>
    <p:sldId id="559" r:id="rId35"/>
  </p:sldIdLst>
  <p:sldSz cx="9144000" cy="6858000" type="screen4x3"/>
  <p:notesSz cx="7086600" cy="102235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  <a:srgbClr val="66FFCC"/>
    <a:srgbClr val="66FF99"/>
    <a:srgbClr val="9966FF"/>
    <a:srgbClr val="0000FF"/>
    <a:srgbClr val="FF0000"/>
    <a:srgbClr val="CC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18" autoAdjust="0"/>
    <p:restoredTop sz="89444" autoAdjust="0"/>
  </p:normalViewPr>
  <p:slideViewPr>
    <p:cSldViewPr snapToGrid="0">
      <p:cViewPr varScale="1">
        <p:scale>
          <a:sx n="79" d="100"/>
          <a:sy n="79" d="100"/>
        </p:scale>
        <p:origin x="-140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252"/>
    </p:cViewPr>
  </p:sorterViewPr>
  <p:notesViewPr>
    <p:cSldViewPr snapToGrid="0">
      <p:cViewPr varScale="1">
        <p:scale>
          <a:sx n="60" d="100"/>
          <a:sy n="60" d="100"/>
        </p:scale>
        <p:origin x="-1698" y="-60"/>
      </p:cViewPr>
      <p:guideLst>
        <p:guide orient="horz" pos="3219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72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5738" y="0"/>
            <a:ext cx="30972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endParaRPr lang="en-GB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53600"/>
            <a:ext cx="30972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b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endParaRPr lang="en-GB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5738" y="9753600"/>
            <a:ext cx="30972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fld id="{E5033E04-92E7-48C6-AF3A-7DFCDA08C9C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156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4788" y="0"/>
            <a:ext cx="3071812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endParaRPr lang="en-GB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9013" y="768350"/>
            <a:ext cx="5111750" cy="38322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856163"/>
            <a:ext cx="519747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0"/>
            <a:r>
              <a:rPr lang="en-GB" smtClean="0"/>
              <a:t>Second level</a:t>
            </a:r>
          </a:p>
          <a:p>
            <a:pPr lvl="0"/>
            <a:r>
              <a:rPr lang="en-GB" smtClean="0"/>
              <a:t>Third level</a:t>
            </a:r>
          </a:p>
          <a:p>
            <a:pPr lvl="0"/>
            <a:r>
              <a:rPr lang="en-GB" smtClean="0"/>
              <a:t>Fourth level</a:t>
            </a:r>
          </a:p>
          <a:p>
            <a:pPr lvl="0"/>
            <a:r>
              <a:rPr lang="en-GB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3913"/>
            <a:ext cx="30718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b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endParaRPr lang="en-GB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4788" y="9713913"/>
            <a:ext cx="3071812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fld id="{92CA502B-0BC4-4184-B839-B4469E1AFEF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014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8350"/>
            <a:ext cx="5108575" cy="3832225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013636" y="9710688"/>
            <a:ext cx="3071303" cy="511175"/>
          </a:xfrm>
          <a:prstGeom prst="rect">
            <a:avLst/>
          </a:prstGeom>
          <a:noFill/>
        </p:spPr>
        <p:txBody>
          <a:bodyPr lIns="94920" tIns="47460" rIns="94920" bIns="47460"/>
          <a:lstStyle/>
          <a:p>
            <a:fld id="{7670DF06-4775-4E82-8772-90B18856C867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A538-987E-44A7-A265-356E49F4A76F}" type="datetime1">
              <a:rPr lang="en-US" smtClean="0"/>
              <a:pPr/>
              <a:t>9/22/2015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33F8-9BC0-4AB6-AC93-98469F57D8D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4B48-8940-4E3B-B69D-6B068EF51C32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52E6-F59D-4178-8714-99B7E232D385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A2D9-837C-46B3-BF4E-2D083F576664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8471-F2AC-47DE-BE51-0F64CC7B2253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F035-1C4E-4931-A68F-39148265722C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C9D3-3A4B-42A1-A51C-1F97B528EF21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6C5A-84BB-4390-AF22-7C50F959007A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57C0-2C22-4998-8C36-DA95DBCD04EA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1CEA-95BF-4F72-A8D0-AB288AE86E89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24AC-73DB-40D1-9652-AC7CFE459EEE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B088-C283-47C5-B030-C3F8D81EEA39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BD25-24E4-4465-B836-A82F2CBF5256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724648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4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BAD1-7140-4FB9-82A9-0DD79055A16D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A9C5B-2E2B-4862-8300-655F25CD3C48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5CD2-CAE2-49F1-A74E-B2DE637D1D03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CE55-DA01-4BC2-9451-0D68D6F4DD1E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A813-6BAA-4B97-BB49-A01778D7B303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59D4-6671-4838-ADD5-427C74378A92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B2B0-E3C7-4104-96E6-24AA92BC22AB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45D326-3571-4613-9D13-B5F5EA83CF38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2B5AB5F-CA97-4797-A347-64714B40DC3C}" type="datetime1">
              <a:rPr lang="en-US" smtClean="0"/>
              <a:pPr/>
              <a:t>9/22/2015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 smtClean="0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D70227-A035-4855-8F1B-F0D7505584DA}" type="slidenum">
              <a:rPr lang="en-GB" smtClean="0"/>
              <a:pPr/>
              <a:t>‹#›</a:t>
            </a:fld>
            <a:endParaRPr lang="en-GB">
              <a:latin typeface="Impact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71480"/>
            <a:ext cx="7772400" cy="1643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  <a:b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 201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0712" y="2373313"/>
            <a:ext cx="7924800" cy="3984645"/>
          </a:xfrm>
        </p:spPr>
        <p:txBody>
          <a:bodyPr>
            <a:normAutofit/>
          </a:bodyPr>
          <a:lstStyle/>
          <a:p>
            <a:r>
              <a:rPr lang="en-GB" sz="2400" dirty="0"/>
              <a:t>Lecturer: </a:t>
            </a:r>
            <a:r>
              <a:rPr lang="en-GB" sz="2400" b="1" dirty="0"/>
              <a:t>Sebastian </a:t>
            </a:r>
            <a:r>
              <a:rPr lang="en-GB" sz="2400" b="1" dirty="0" err="1"/>
              <a:t>Coope</a:t>
            </a:r>
            <a:endParaRPr lang="en-GB" sz="2400" b="1" dirty="0"/>
          </a:p>
          <a:p>
            <a:r>
              <a:rPr lang="en-GB" sz="2400" i="1" dirty="0"/>
              <a:t>Ashton Building, Room G.18</a:t>
            </a:r>
          </a:p>
          <a:p>
            <a:r>
              <a:rPr lang="en-GB" sz="2400" i="1" dirty="0"/>
              <a:t>E-mail: </a:t>
            </a:r>
            <a:r>
              <a:rPr lang="en-GB" sz="2400" b="1" i="1" dirty="0"/>
              <a:t>coopes@liverpool.ac.uk </a:t>
            </a:r>
            <a:endParaRPr lang="en-GB" sz="2000" b="1" i="1" dirty="0"/>
          </a:p>
          <a:p>
            <a:endParaRPr lang="en-GB" sz="1800" b="1" i="1" dirty="0"/>
          </a:p>
          <a:p>
            <a:r>
              <a:rPr lang="en-GB" sz="2400" b="1" dirty="0"/>
              <a:t>COMP 201 web-page:</a:t>
            </a:r>
          </a:p>
          <a:p>
            <a:r>
              <a:rPr lang="en-GB" sz="2000" b="1" dirty="0"/>
              <a:t>http://www.csc.liv.ac.uk/~coopes/comp201</a:t>
            </a:r>
          </a:p>
          <a:p>
            <a:pPr eaLnBrk="1" hangingPunct="1"/>
            <a:endParaRPr lang="en-GB" sz="2800" u="sng" dirty="0" smtClean="0"/>
          </a:p>
          <a:p>
            <a:pPr eaLnBrk="1" hangingPunct="1"/>
            <a:r>
              <a:rPr lang="en-GB" sz="2800" u="sng" dirty="0" smtClean="0"/>
              <a:t>Essentials of Interaction Diagrams</a:t>
            </a:r>
          </a:p>
          <a:p>
            <a:pPr eaLnBrk="1" hangingPunct="1"/>
            <a:endParaRPr lang="en-GB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5CF9-6C62-4F0A-84CE-8AB45EE81F68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Collaborations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785926"/>
            <a:ext cx="8501122" cy="453867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b="1" dirty="0">
                <a:solidFill>
                  <a:schemeClr val="accent3"/>
                </a:solidFill>
              </a:rPr>
              <a:t>UML</a:t>
            </a:r>
            <a:r>
              <a:rPr lang="en-GB" sz="2400" dirty="0"/>
              <a:t> provides two sorts of interaction diagram,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sequence </a:t>
            </a:r>
            <a:r>
              <a:rPr lang="en-GB" dirty="0" smtClean="0"/>
              <a:t>diagrams and 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GB" dirty="0"/>
              <a:t>collaboration diagrams.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Collectively, the objects which interact to perform some task, together with the links between them, are known as a </a:t>
            </a:r>
            <a:r>
              <a:rPr lang="en-GB" sz="2400" b="1" i="1" dirty="0">
                <a:solidFill>
                  <a:schemeClr val="accent2"/>
                </a:solidFill>
              </a:rPr>
              <a:t>collaboration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solidFill>
                  <a:schemeClr val="accent3"/>
                </a:solidFill>
              </a:rPr>
              <a:t>Objects - </a:t>
            </a:r>
            <a:r>
              <a:rPr lang="en-GB" sz="2400" dirty="0" smtClean="0"/>
              <a:t>Each </a:t>
            </a:r>
            <a:r>
              <a:rPr lang="en-GB" sz="2400" dirty="0"/>
              <a:t>object is shown as rectangle, which is labelled </a:t>
            </a:r>
            <a:r>
              <a:rPr lang="en-GB" sz="2400" dirty="0" smtClean="0"/>
              <a:t>			</a:t>
            </a:r>
            <a:r>
              <a:rPr lang="en-GB" sz="2400" b="1" i="1" dirty="0" err="1" smtClean="0"/>
              <a:t>objectName</a:t>
            </a:r>
            <a:r>
              <a:rPr lang="en-GB" sz="2400" b="1" i="1" dirty="0"/>
              <a:t>: </a:t>
            </a:r>
            <a:r>
              <a:rPr lang="en-GB" sz="2400" b="1" i="1" dirty="0" err="1"/>
              <a:t>className</a:t>
            </a:r>
            <a:endParaRPr lang="en-GB" sz="2400" b="1" i="1" dirty="0"/>
          </a:p>
          <a:p>
            <a:pPr lvl="1">
              <a:lnSpc>
                <a:spcPct val="90000"/>
              </a:lnSpc>
            </a:pPr>
            <a:r>
              <a:rPr lang="en-GB" dirty="0" smtClean="0">
                <a:solidFill>
                  <a:schemeClr val="accent3"/>
                </a:solidFill>
              </a:rPr>
              <a:t>Links - </a:t>
            </a:r>
            <a:r>
              <a:rPr lang="en-GB" sz="2400" dirty="0" smtClean="0"/>
              <a:t>Links </a:t>
            </a:r>
            <a:r>
              <a:rPr lang="en-GB" sz="2400" dirty="0"/>
              <a:t>between objects are shown like associations in the class model.</a:t>
            </a:r>
            <a:endParaRPr lang="en-GB" sz="2400" b="1" i="1" dirty="0"/>
          </a:p>
          <a:p>
            <a:pPr lvl="1">
              <a:lnSpc>
                <a:spcPct val="90000"/>
              </a:lnSpc>
            </a:pPr>
            <a:r>
              <a:rPr lang="en-GB" dirty="0" smtClean="0">
                <a:solidFill>
                  <a:schemeClr val="accent3"/>
                </a:solidFill>
              </a:rPr>
              <a:t>Actors - </a:t>
            </a:r>
            <a:r>
              <a:rPr lang="en-GB" sz="2400" dirty="0" smtClean="0"/>
              <a:t>Actors </a:t>
            </a:r>
            <a:r>
              <a:rPr lang="en-GB" sz="2400" dirty="0"/>
              <a:t>can be shown as on a </a:t>
            </a:r>
            <a:r>
              <a:rPr lang="en-GB" sz="2400" dirty="0" smtClean="0"/>
              <a:t>use-case </a:t>
            </a:r>
            <a:r>
              <a:rPr lang="en-GB" sz="2400" dirty="0"/>
              <a:t>diagram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GB" sz="2400" dirty="0">
              <a:solidFill>
                <a:srgbClr val="99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9F91-53B3-4EE7-A5FE-C4CC67EC57AB}" type="slidenum">
              <a:rPr lang="en-GB"/>
              <a:pPr/>
              <a:t>10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8329642" cy="1214446"/>
          </a:xfrm>
        </p:spPr>
        <p:txBody>
          <a:bodyPr>
            <a:normAutofit/>
          </a:bodyPr>
          <a:lstStyle/>
          <a:p>
            <a:r>
              <a:rPr lang="en-GB" sz="3200" dirty="0"/>
              <a:t>A </a:t>
            </a:r>
            <a:r>
              <a:rPr lang="en-GB" sz="3200" dirty="0" smtClean="0"/>
              <a:t>Simple Collaboration</a:t>
            </a:r>
            <a:r>
              <a:rPr lang="en-GB" sz="3200" dirty="0"/>
              <a:t>, </a:t>
            </a:r>
            <a:r>
              <a:rPr lang="en-GB" sz="3200" dirty="0" smtClean="0"/>
              <a:t>Showing </a:t>
            </a:r>
            <a:r>
              <a:rPr lang="en-GB" sz="3200" dirty="0"/>
              <a:t>no </a:t>
            </a:r>
            <a:r>
              <a:rPr lang="en-GB" sz="3200" dirty="0" smtClean="0"/>
              <a:t>Interaction</a:t>
            </a:r>
            <a:endParaRPr lang="en-GB" sz="3200" dirty="0"/>
          </a:p>
        </p:txBody>
      </p:sp>
      <p:sp>
        <p:nvSpPr>
          <p:cNvPr id="441347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5429264"/>
            <a:ext cx="7772400" cy="106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A collaboration, without any interaction shown, is rather like an </a:t>
            </a:r>
            <a:r>
              <a:rPr lang="en-GB" sz="2400" b="1" i="1" dirty="0">
                <a:solidFill>
                  <a:schemeClr val="accent3"/>
                </a:solidFill>
              </a:rPr>
              <a:t>instance</a:t>
            </a:r>
            <a:r>
              <a:rPr lang="en-GB" sz="2400" dirty="0"/>
              <a:t> of </a:t>
            </a:r>
            <a:r>
              <a:rPr lang="en-GB" sz="2400" b="1" i="1" dirty="0">
                <a:solidFill>
                  <a:schemeClr val="accent3"/>
                </a:solidFill>
              </a:rPr>
              <a:t>part</a:t>
            </a:r>
            <a:r>
              <a:rPr lang="en-GB" sz="2400" dirty="0"/>
              <a:t> of the </a:t>
            </a:r>
            <a:r>
              <a:rPr lang="en-GB" sz="2400" b="1" i="1" dirty="0">
                <a:solidFill>
                  <a:schemeClr val="accent3"/>
                </a:solidFill>
              </a:rPr>
              <a:t>class</a:t>
            </a:r>
            <a:r>
              <a:rPr lang="en-GB" sz="2400" b="1" i="1" dirty="0">
                <a:solidFill>
                  <a:srgbClr val="9966FF"/>
                </a:solidFill>
              </a:rPr>
              <a:t> </a:t>
            </a:r>
            <a:r>
              <a:rPr lang="en-GB" sz="2400" b="1" i="1" dirty="0">
                <a:solidFill>
                  <a:schemeClr val="accent3"/>
                </a:solidFill>
              </a:rPr>
              <a:t>model</a:t>
            </a:r>
            <a:r>
              <a:rPr lang="en-GB" sz="2400" dirty="0"/>
              <a:t>. It shows objects, links and actors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F1CD-F012-4629-B272-A4FEC4FF1451}" type="slidenum">
              <a:rPr lang="en-GB"/>
              <a:pPr/>
              <a:t>11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413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571612"/>
            <a:ext cx="6810375" cy="36941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561960"/>
            <a:ext cx="8686800" cy="723900"/>
          </a:xfrm>
        </p:spPr>
        <p:txBody>
          <a:bodyPr>
            <a:normAutofit/>
          </a:bodyPr>
          <a:lstStyle/>
          <a:p>
            <a:r>
              <a:rPr lang="en-GB" sz="3600" dirty="0"/>
              <a:t>Interaction on </a:t>
            </a:r>
            <a:r>
              <a:rPr lang="en-GB" sz="3600" dirty="0" smtClean="0"/>
              <a:t>Collaboration Diagrams</a:t>
            </a:r>
            <a:endParaRPr lang="en-GB" sz="3600" dirty="0"/>
          </a:p>
        </p:txBody>
      </p:sp>
      <p:sp>
        <p:nvSpPr>
          <p:cNvPr id="442371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4714884"/>
            <a:ext cx="8420128" cy="2143116"/>
          </a:xfrm>
          <a:solidFill>
            <a:schemeClr val="bg1"/>
          </a:solidFill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Each </a:t>
            </a:r>
            <a:r>
              <a:rPr lang="en-GB" sz="2400" dirty="0">
                <a:solidFill>
                  <a:schemeClr val="accent3"/>
                </a:solidFill>
              </a:rPr>
              <a:t>labelled arrow </a:t>
            </a:r>
            <a:r>
              <a:rPr lang="en-GB" sz="2400" dirty="0"/>
              <a:t>represents a message sent from the object at the tail of the arrow to the object at the point of the arrow.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Furthermore, the </a:t>
            </a:r>
            <a:r>
              <a:rPr lang="en-GB" sz="2400" dirty="0">
                <a:solidFill>
                  <a:schemeClr val="accent3"/>
                </a:solidFill>
              </a:rPr>
              <a:t>target object must understand the message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That is, the class of the object at the point of the arrow must provide the appropriate operation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EE0B-9CCE-48DC-B614-DC6FDC17F0B8}" type="slidenum">
              <a:rPr lang="en-GB"/>
              <a:pPr/>
              <a:t>12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423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250852"/>
            <a:ext cx="6276971" cy="3538617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571480"/>
            <a:ext cx="8229600" cy="796086"/>
          </a:xfrm>
        </p:spPr>
        <p:txBody>
          <a:bodyPr/>
          <a:lstStyle/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357298"/>
            <a:ext cx="8358246" cy="2971800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b="1" i="1" dirty="0">
                <a:solidFill>
                  <a:schemeClr val="accent3"/>
                </a:solidFill>
              </a:rPr>
              <a:t>sequence diagram</a:t>
            </a:r>
            <a:r>
              <a:rPr lang="en-GB" dirty="0">
                <a:solidFill>
                  <a:schemeClr val="accent3"/>
                </a:solidFill>
              </a:rPr>
              <a:t> </a:t>
            </a:r>
            <a:r>
              <a:rPr lang="en-GB" dirty="0"/>
              <a:t>shows the objects and actor which take part in a collaboration at the top of dashed lines.</a:t>
            </a:r>
          </a:p>
          <a:p>
            <a:pPr>
              <a:spcAft>
                <a:spcPct val="15000"/>
              </a:spcAft>
            </a:pPr>
            <a:r>
              <a:rPr lang="en-US" b="1" dirty="0"/>
              <a:t>Sequence diagrams</a:t>
            </a:r>
            <a:r>
              <a:rPr lang="en-US" dirty="0"/>
              <a:t> are applicable to modeling </a:t>
            </a:r>
            <a:r>
              <a:rPr lang="en-US" i="1" dirty="0"/>
              <a:t>real-time interactive systems</a:t>
            </a:r>
            <a:r>
              <a:rPr lang="en-US" dirty="0"/>
              <a:t> or </a:t>
            </a:r>
            <a:r>
              <a:rPr lang="en-US" i="1" dirty="0"/>
              <a:t>complex scenarios</a:t>
            </a:r>
            <a:r>
              <a:rPr lang="en-US" dirty="0"/>
              <a:t>.</a:t>
            </a:r>
            <a:endParaRPr lang="en-GB" dirty="0"/>
          </a:p>
          <a:p>
            <a:pPr>
              <a:buFontTx/>
              <a:buNone/>
            </a:pPr>
            <a:endParaRPr lang="en-GB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42C1-7671-47B7-BB19-E7D44868867D}" type="slidenum">
              <a:rPr lang="en-GB"/>
              <a:pPr/>
              <a:t>13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graphicFrame>
        <p:nvGraphicFramePr>
          <p:cNvPr id="443396" name="Object 4"/>
          <p:cNvGraphicFramePr>
            <a:graphicFrameLocks noChangeAspect="1"/>
          </p:cNvGraphicFramePr>
          <p:nvPr/>
        </p:nvGraphicFramePr>
        <p:xfrm>
          <a:off x="3583368" y="3286124"/>
          <a:ext cx="5070090" cy="3143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01" name="VISIO" r:id="rId3" imgW="8466840" imgH="5300280" progId="">
                  <p:embed/>
                </p:oleObj>
              </mc:Choice>
              <mc:Fallback>
                <p:oleObj name="VISIO" r:id="rId3" imgW="8466840" imgH="53002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3368" y="3286124"/>
                        <a:ext cx="5070090" cy="3143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397" name="Oval 5"/>
          <p:cNvSpPr>
            <a:spLocks noChangeArrowheads="1"/>
          </p:cNvSpPr>
          <p:nvPr/>
        </p:nvSpPr>
        <p:spPr bwMode="auto">
          <a:xfrm>
            <a:off x="5572132" y="3214686"/>
            <a:ext cx="1143000" cy="71438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43398" name="Oval 6"/>
          <p:cNvSpPr>
            <a:spLocks noChangeArrowheads="1"/>
          </p:cNvSpPr>
          <p:nvPr/>
        </p:nvSpPr>
        <p:spPr bwMode="auto">
          <a:xfrm>
            <a:off x="6786578" y="3214686"/>
            <a:ext cx="2071702" cy="9906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7" grpId="0" animBg="1"/>
      <p:bldP spid="44339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Interaction </a:t>
            </a:r>
            <a:r>
              <a:rPr lang="en-GB" dirty="0" smtClean="0"/>
              <a:t>Shown </a:t>
            </a:r>
            <a:r>
              <a:rPr lang="en-GB" dirty="0"/>
              <a:t>on a </a:t>
            </a:r>
            <a:r>
              <a:rPr lang="en-GB" dirty="0" smtClean="0"/>
              <a:t>Sequence Diagram </a:t>
            </a:r>
            <a:endParaRPr lang="en-GB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4F8D-4F86-4874-83B3-5C0F6F6D11A3}" type="slidenum">
              <a:rPr lang="en-GB"/>
              <a:pPr/>
              <a:t>14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495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571612"/>
            <a:ext cx="8143875" cy="43815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714356"/>
            <a:ext cx="7772400" cy="28194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>
                <a:solidFill>
                  <a:schemeClr val="accent2"/>
                </a:solidFill>
              </a:rPr>
              <a:t>vertical dimension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of a sequence diagram represents </a:t>
            </a:r>
            <a:r>
              <a:rPr lang="en-US" b="1" i="1" dirty="0">
                <a:solidFill>
                  <a:schemeClr val="accent2"/>
                </a:solidFill>
              </a:rPr>
              <a:t>time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r>
              <a:rPr lang="en-US" dirty="0"/>
              <a:t>The </a:t>
            </a:r>
            <a:r>
              <a:rPr lang="en-US" i="1" dirty="0">
                <a:solidFill>
                  <a:schemeClr val="accent2"/>
                </a:solidFill>
              </a:rPr>
              <a:t>horizontal dimension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represents the different </a:t>
            </a:r>
            <a:r>
              <a:rPr lang="en-US" b="1" i="1" dirty="0">
                <a:solidFill>
                  <a:schemeClr val="accent2"/>
                </a:solidFill>
              </a:rPr>
              <a:t>objects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or roles that participate in the interactive sequence.</a:t>
            </a:r>
            <a:endParaRPr lang="en-GB" b="1" i="1" dirty="0"/>
          </a:p>
          <a:p>
            <a:pPr>
              <a:spcAft>
                <a:spcPct val="15000"/>
              </a:spcAft>
            </a:pPr>
            <a:r>
              <a:rPr lang="en-US" dirty="0"/>
              <a:t>An object’s </a:t>
            </a:r>
            <a:r>
              <a:rPr lang="en-US" b="1" i="1" dirty="0">
                <a:solidFill>
                  <a:schemeClr val="accent2"/>
                </a:solidFill>
              </a:rPr>
              <a:t>lifeline</a:t>
            </a:r>
            <a:r>
              <a:rPr lang="en-US" dirty="0"/>
              <a:t> is shown as a </a:t>
            </a:r>
            <a:r>
              <a:rPr lang="en-US" i="1" dirty="0">
                <a:solidFill>
                  <a:schemeClr val="accent2"/>
                </a:solidFill>
              </a:rPr>
              <a:t>narrow vertical bar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E5E1-135F-46D6-94C6-986130AA180E}" type="slidenum">
              <a:rPr lang="en-GB"/>
              <a:pPr/>
              <a:t>15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505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865" y="2857496"/>
            <a:ext cx="7752349" cy="3771903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4929198"/>
            <a:ext cx="7924800" cy="1571636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b="1" i="1" dirty="0">
                <a:solidFill>
                  <a:schemeClr val="accent2"/>
                </a:solidFill>
              </a:rPr>
              <a:t>Time</a:t>
            </a:r>
            <a:r>
              <a:rPr lang="en-GB" sz="2400" dirty="0">
                <a:solidFill>
                  <a:srgbClr val="0033CC"/>
                </a:solidFill>
              </a:rPr>
              <a:t> </a:t>
            </a:r>
            <a:r>
              <a:rPr lang="en-GB" sz="2400" dirty="0"/>
              <a:t>is assumed to pass as we move from </a:t>
            </a:r>
            <a:r>
              <a:rPr lang="en-GB" sz="2400" dirty="0" smtClean="0"/>
              <a:t>the top </a:t>
            </a:r>
            <a:r>
              <a:rPr lang="en-GB" sz="2400" dirty="0"/>
              <a:t>to </a:t>
            </a:r>
            <a:r>
              <a:rPr lang="en-GB" sz="2400" dirty="0" smtClean="0"/>
              <a:t>the bottom </a:t>
            </a:r>
            <a:r>
              <a:rPr lang="en-GB" sz="2400" dirty="0"/>
              <a:t>of the diagram.</a:t>
            </a: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sz="2400" b="1" i="1" dirty="0">
                <a:solidFill>
                  <a:schemeClr val="accent2"/>
                </a:solidFill>
              </a:rPr>
              <a:t>Messages</a:t>
            </a:r>
            <a:r>
              <a:rPr lang="en-US" sz="2400" dirty="0"/>
              <a:t> between objects are shown as solid line arrows, and their </a:t>
            </a:r>
            <a:r>
              <a:rPr lang="en-US" sz="2400" b="1" i="1" dirty="0">
                <a:solidFill>
                  <a:schemeClr val="accent2"/>
                </a:solidFill>
              </a:rPr>
              <a:t>returns</a:t>
            </a:r>
            <a:r>
              <a:rPr lang="en-US" sz="2400" dirty="0"/>
              <a:t> are shown as </a:t>
            </a:r>
            <a:r>
              <a:rPr lang="en-US" sz="2400" i="1" dirty="0">
                <a:solidFill>
                  <a:schemeClr val="accent2"/>
                </a:solidFill>
              </a:rPr>
              <a:t>dashed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line</a:t>
            </a:r>
            <a:r>
              <a:rPr lang="en-US" sz="2400" dirty="0"/>
              <a:t> arrows.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073E-9B71-4991-AB95-7C5FA6BBFD51}" type="slidenum">
              <a:rPr lang="en-GB"/>
              <a:pPr/>
              <a:t>16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485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928670"/>
            <a:ext cx="8143875" cy="39624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1" name="Rectangle 3"/>
          <p:cNvSpPr>
            <a:spLocks noGrp="1" noChangeArrowheads="1"/>
          </p:cNvSpPr>
          <p:nvPr>
            <p:ph idx="1"/>
          </p:nvPr>
        </p:nvSpPr>
        <p:spPr>
          <a:xfrm>
            <a:off x="1714480" y="0"/>
            <a:ext cx="7429520" cy="1428736"/>
          </a:xfrm>
        </p:spPr>
        <p:txBody>
          <a:bodyPr>
            <a:noAutofit/>
          </a:bodyPr>
          <a:lstStyle/>
          <a:p>
            <a:pPr marL="533400" indent="-533400">
              <a:lnSpc>
                <a:spcPct val="90000"/>
              </a:lnSpc>
              <a:buNone/>
            </a:pPr>
            <a:r>
              <a:rPr lang="en-GB" sz="2400" dirty="0" smtClean="0">
                <a:cs typeface="Times New Roman" charset="0"/>
              </a:rPr>
              <a:t>1) List </a:t>
            </a:r>
            <a:r>
              <a:rPr lang="en-GB" sz="2400" dirty="0">
                <a:cs typeface="Times New Roman" charset="0"/>
              </a:rPr>
              <a:t>all the pairs of classes that can communicate directly with each other.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GB" sz="2400" dirty="0" smtClean="0">
                <a:cs typeface="Times New Roman" charset="0"/>
              </a:rPr>
              <a:t>2) For </a:t>
            </a:r>
            <a:r>
              <a:rPr lang="en-GB" sz="2400" dirty="0">
                <a:cs typeface="Times New Roman" charset="0"/>
              </a:rPr>
              <a:t>each class, list all the methods that need to be included, based on this sequence diagram</a:t>
            </a:r>
            <a:endParaRPr lang="en-GB" sz="2400" dirty="0"/>
          </a:p>
        </p:txBody>
      </p:sp>
      <p:sp>
        <p:nvSpPr>
          <p:cNvPr id="5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D954-9781-4032-98E1-B0229432263E}" type="slidenum">
              <a:rPr lang="en-GB"/>
              <a:pPr/>
              <a:t>17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grpSp>
        <p:nvGrpSpPr>
          <p:cNvPr id="452657" name="Group 49"/>
          <p:cNvGrpSpPr>
            <a:grpSpLocks/>
          </p:cNvGrpSpPr>
          <p:nvPr/>
        </p:nvGrpSpPr>
        <p:grpSpPr bwMode="auto">
          <a:xfrm>
            <a:off x="533400" y="854067"/>
            <a:ext cx="971550" cy="1431925"/>
            <a:chOff x="4129" y="1892"/>
            <a:chExt cx="612" cy="902"/>
          </a:xfrm>
        </p:grpSpPr>
        <p:grpSp>
          <p:nvGrpSpPr>
            <p:cNvPr id="452658" name="Group 50"/>
            <p:cNvGrpSpPr>
              <a:grpSpLocks/>
            </p:cNvGrpSpPr>
            <p:nvPr/>
          </p:nvGrpSpPr>
          <p:grpSpPr bwMode="auto">
            <a:xfrm>
              <a:off x="4286" y="1892"/>
              <a:ext cx="276" cy="566"/>
              <a:chOff x="2239" y="724"/>
              <a:chExt cx="977" cy="2003"/>
            </a:xfrm>
          </p:grpSpPr>
          <p:sp>
            <p:nvSpPr>
              <p:cNvPr id="452659" name="Oval 51"/>
              <p:cNvSpPr>
                <a:spLocks noChangeArrowheads="1"/>
              </p:cNvSpPr>
              <p:nvPr/>
            </p:nvSpPr>
            <p:spPr bwMode="auto">
              <a:xfrm>
                <a:off x="2525" y="724"/>
                <a:ext cx="405" cy="40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2660" name="Line 52"/>
              <p:cNvSpPr>
                <a:spLocks noChangeShapeType="1"/>
              </p:cNvSpPr>
              <p:nvPr/>
            </p:nvSpPr>
            <p:spPr bwMode="auto">
              <a:xfrm>
                <a:off x="2727" y="1129"/>
                <a:ext cx="0" cy="7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452661" name="Group 53"/>
              <p:cNvGrpSpPr>
                <a:grpSpLocks/>
              </p:cNvGrpSpPr>
              <p:nvPr/>
            </p:nvGrpSpPr>
            <p:grpSpPr bwMode="auto">
              <a:xfrm>
                <a:off x="2239" y="1876"/>
                <a:ext cx="977" cy="851"/>
                <a:chOff x="2239" y="1876"/>
                <a:chExt cx="977" cy="851"/>
              </a:xfrm>
            </p:grpSpPr>
            <p:sp>
              <p:nvSpPr>
                <p:cNvPr id="452662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2239" y="1876"/>
                  <a:ext cx="485" cy="84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52663" name="Line 55"/>
                <p:cNvSpPr>
                  <a:spLocks noChangeShapeType="1"/>
                </p:cNvSpPr>
                <p:nvPr/>
              </p:nvSpPr>
              <p:spPr bwMode="auto">
                <a:xfrm>
                  <a:off x="2725" y="1876"/>
                  <a:ext cx="491" cy="85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52664" name="Line 56"/>
              <p:cNvSpPr>
                <a:spLocks noChangeShapeType="1"/>
              </p:cNvSpPr>
              <p:nvPr/>
            </p:nvSpPr>
            <p:spPr bwMode="auto">
              <a:xfrm>
                <a:off x="2260" y="1331"/>
                <a:ext cx="9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452665" name="Text Box 57"/>
            <p:cNvSpPr txBox="1">
              <a:spLocks noChangeArrowheads="1"/>
            </p:cNvSpPr>
            <p:nvPr/>
          </p:nvSpPr>
          <p:spPr bwMode="auto">
            <a:xfrm>
              <a:off x="4129" y="2390"/>
              <a:ext cx="61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/>
                <a:t>resource</a:t>
              </a:r>
              <a:br>
                <a:rPr lang="en-US" sz="1800"/>
              </a:br>
              <a:r>
                <a:rPr lang="en-US" sz="1800"/>
                <a:t>manager</a:t>
              </a:r>
              <a:endParaRPr lang="en-CA" sz="1800"/>
            </a:p>
          </p:txBody>
        </p:sp>
      </p:grpSp>
      <p:sp>
        <p:nvSpPr>
          <p:cNvPr id="452666" name="Line 58"/>
          <p:cNvSpPr>
            <a:spLocks noChangeShapeType="1"/>
          </p:cNvSpPr>
          <p:nvPr/>
        </p:nvSpPr>
        <p:spPr bwMode="auto">
          <a:xfrm flipH="1">
            <a:off x="979488" y="2214553"/>
            <a:ext cx="20612" cy="3797309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2667" name="Rectangle 59"/>
          <p:cNvSpPr>
            <a:spLocks noChangeArrowheads="1"/>
          </p:cNvSpPr>
          <p:nvPr/>
        </p:nvSpPr>
        <p:spPr bwMode="auto">
          <a:xfrm>
            <a:off x="903288" y="2370138"/>
            <a:ext cx="152400" cy="1111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2668" name="Rectangle 60"/>
          <p:cNvSpPr>
            <a:spLocks noChangeArrowheads="1"/>
          </p:cNvSpPr>
          <p:nvPr/>
        </p:nvSpPr>
        <p:spPr bwMode="auto">
          <a:xfrm>
            <a:off x="903288" y="3725863"/>
            <a:ext cx="152400" cy="1111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2669" name="Rectangle 61"/>
          <p:cNvSpPr>
            <a:spLocks noChangeArrowheads="1"/>
          </p:cNvSpPr>
          <p:nvPr/>
        </p:nvSpPr>
        <p:spPr bwMode="auto">
          <a:xfrm>
            <a:off x="903288" y="5021263"/>
            <a:ext cx="152400" cy="1111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2670" name="Rectangle 62"/>
          <p:cNvSpPr>
            <a:spLocks noChangeArrowheads="1"/>
          </p:cNvSpPr>
          <p:nvPr/>
        </p:nvSpPr>
        <p:spPr bwMode="auto">
          <a:xfrm>
            <a:off x="1893888" y="1546225"/>
            <a:ext cx="1724025" cy="5048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u="sng"/>
              <a:t>Res. Mgr. Win: UI</a:t>
            </a:r>
            <a:endParaRPr lang="en-CA" sz="1600" u="sng"/>
          </a:p>
        </p:txBody>
      </p:sp>
      <p:sp>
        <p:nvSpPr>
          <p:cNvPr id="452671" name="Rectangle 63"/>
          <p:cNvSpPr>
            <a:spLocks noChangeArrowheads="1"/>
          </p:cNvSpPr>
          <p:nvPr/>
        </p:nvSpPr>
        <p:spPr bwMode="auto">
          <a:xfrm>
            <a:off x="3984624" y="1560513"/>
            <a:ext cx="944565" cy="4905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u="sng" dirty="0"/>
              <a:t>:Worker</a:t>
            </a:r>
            <a:endParaRPr lang="en-CA" sz="1600" u="sng" dirty="0"/>
          </a:p>
        </p:txBody>
      </p:sp>
      <p:sp>
        <p:nvSpPr>
          <p:cNvPr id="452672" name="Rectangle 64"/>
          <p:cNvSpPr>
            <a:spLocks noChangeArrowheads="1"/>
          </p:cNvSpPr>
          <p:nvPr/>
        </p:nvSpPr>
        <p:spPr bwMode="auto">
          <a:xfrm>
            <a:off x="5253038" y="1560513"/>
            <a:ext cx="915987" cy="4905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u="sng"/>
              <a:t>:Skill</a:t>
            </a:r>
            <a:endParaRPr lang="en-CA" sz="1600" u="sng"/>
          </a:p>
        </p:txBody>
      </p:sp>
      <p:sp>
        <p:nvSpPr>
          <p:cNvPr id="452673" name="Rectangle 65"/>
          <p:cNvSpPr>
            <a:spLocks noChangeArrowheads="1"/>
          </p:cNvSpPr>
          <p:nvPr/>
        </p:nvSpPr>
        <p:spPr bwMode="auto">
          <a:xfrm>
            <a:off x="6500826" y="1560513"/>
            <a:ext cx="1006462" cy="4905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u="sng" dirty="0"/>
              <a:t>:</a:t>
            </a:r>
            <a:r>
              <a:rPr lang="en-US" sz="1600" u="sng" dirty="0" err="1"/>
              <a:t>SkillLevel</a:t>
            </a:r>
            <a:endParaRPr lang="en-CA" sz="1600" u="sng" dirty="0"/>
          </a:p>
        </p:txBody>
      </p:sp>
      <p:sp>
        <p:nvSpPr>
          <p:cNvPr id="452674" name="Line 66"/>
          <p:cNvSpPr>
            <a:spLocks noChangeShapeType="1"/>
          </p:cNvSpPr>
          <p:nvPr/>
        </p:nvSpPr>
        <p:spPr bwMode="auto">
          <a:xfrm>
            <a:off x="2732088" y="2125663"/>
            <a:ext cx="0" cy="402272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2675" name="Rectangle 67"/>
          <p:cNvSpPr>
            <a:spLocks noChangeArrowheads="1"/>
          </p:cNvSpPr>
          <p:nvPr/>
        </p:nvSpPr>
        <p:spPr bwMode="auto">
          <a:xfrm>
            <a:off x="2655888" y="2592388"/>
            <a:ext cx="166687" cy="6223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2676" name="Rectangle 68"/>
          <p:cNvSpPr>
            <a:spLocks noChangeArrowheads="1"/>
          </p:cNvSpPr>
          <p:nvPr/>
        </p:nvSpPr>
        <p:spPr bwMode="auto">
          <a:xfrm>
            <a:off x="2655888" y="3868738"/>
            <a:ext cx="152400" cy="5937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2677" name="Rectangle 69"/>
          <p:cNvSpPr>
            <a:spLocks noChangeArrowheads="1"/>
          </p:cNvSpPr>
          <p:nvPr/>
        </p:nvSpPr>
        <p:spPr bwMode="auto">
          <a:xfrm>
            <a:off x="2655888" y="5243513"/>
            <a:ext cx="168275" cy="5937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452678" name="Group 70"/>
          <p:cNvGrpSpPr>
            <a:grpSpLocks/>
          </p:cNvGrpSpPr>
          <p:nvPr/>
        </p:nvGrpSpPr>
        <p:grpSpPr bwMode="auto">
          <a:xfrm>
            <a:off x="1055688" y="2311400"/>
            <a:ext cx="1600200" cy="336550"/>
            <a:chOff x="1248" y="1528"/>
            <a:chExt cx="1008" cy="212"/>
          </a:xfrm>
        </p:grpSpPr>
        <p:sp>
          <p:nvSpPr>
            <p:cNvPr id="452679" name="Line 71"/>
            <p:cNvSpPr>
              <a:spLocks noChangeShapeType="1"/>
            </p:cNvSpPr>
            <p:nvPr/>
          </p:nvSpPr>
          <p:spPr bwMode="auto">
            <a:xfrm>
              <a:off x="1248" y="1711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52680" name="Text Box 72"/>
            <p:cNvSpPr txBox="1">
              <a:spLocks noChangeArrowheads="1"/>
            </p:cNvSpPr>
            <p:nvPr/>
          </p:nvSpPr>
          <p:spPr bwMode="auto">
            <a:xfrm>
              <a:off x="1344" y="1528"/>
              <a:ext cx="718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find worker</a:t>
              </a:r>
              <a:endParaRPr lang="en-CA" sz="1600"/>
            </a:p>
          </p:txBody>
        </p:sp>
      </p:grpSp>
      <p:grpSp>
        <p:nvGrpSpPr>
          <p:cNvPr id="452681" name="Group 73"/>
          <p:cNvGrpSpPr>
            <a:grpSpLocks/>
          </p:cNvGrpSpPr>
          <p:nvPr/>
        </p:nvGrpSpPr>
        <p:grpSpPr bwMode="auto">
          <a:xfrm>
            <a:off x="1055688" y="3576638"/>
            <a:ext cx="1600200" cy="336550"/>
            <a:chOff x="1248" y="1528"/>
            <a:chExt cx="1008" cy="212"/>
          </a:xfrm>
        </p:grpSpPr>
        <p:sp>
          <p:nvSpPr>
            <p:cNvPr id="452682" name="Line 74"/>
            <p:cNvSpPr>
              <a:spLocks noChangeShapeType="1"/>
            </p:cNvSpPr>
            <p:nvPr/>
          </p:nvSpPr>
          <p:spPr bwMode="auto">
            <a:xfrm>
              <a:off x="1248" y="1711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52683" name="Text Box 75"/>
            <p:cNvSpPr txBox="1">
              <a:spLocks noChangeArrowheads="1"/>
            </p:cNvSpPr>
            <p:nvPr/>
          </p:nvSpPr>
          <p:spPr bwMode="auto">
            <a:xfrm>
              <a:off x="1344" y="1528"/>
              <a:ext cx="57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find skill</a:t>
              </a:r>
              <a:endParaRPr lang="en-CA" sz="1600"/>
            </a:p>
          </p:txBody>
        </p:sp>
      </p:grpSp>
      <p:grpSp>
        <p:nvGrpSpPr>
          <p:cNvPr id="452684" name="Group 76"/>
          <p:cNvGrpSpPr>
            <a:grpSpLocks/>
          </p:cNvGrpSpPr>
          <p:nvPr/>
        </p:nvGrpSpPr>
        <p:grpSpPr bwMode="auto">
          <a:xfrm>
            <a:off x="1055688" y="4948238"/>
            <a:ext cx="1600200" cy="581025"/>
            <a:chOff x="1248" y="1528"/>
            <a:chExt cx="1008" cy="366"/>
          </a:xfrm>
        </p:grpSpPr>
        <p:sp>
          <p:nvSpPr>
            <p:cNvPr id="452685" name="Line 77"/>
            <p:cNvSpPr>
              <a:spLocks noChangeShapeType="1"/>
            </p:cNvSpPr>
            <p:nvPr/>
          </p:nvSpPr>
          <p:spPr bwMode="auto">
            <a:xfrm>
              <a:off x="1248" y="1711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52686" name="Text Box 78"/>
            <p:cNvSpPr txBox="1">
              <a:spLocks noChangeArrowheads="1"/>
            </p:cNvSpPr>
            <p:nvPr/>
          </p:nvSpPr>
          <p:spPr bwMode="auto">
            <a:xfrm>
              <a:off x="1344" y="1528"/>
              <a:ext cx="691" cy="3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assign skill</a:t>
              </a:r>
              <a:br>
                <a:rPr lang="en-US" sz="1600"/>
              </a:br>
              <a:r>
                <a:rPr lang="en-US" sz="1600"/>
                <a:t>to worker</a:t>
              </a:r>
              <a:endParaRPr lang="en-CA" sz="1600"/>
            </a:p>
          </p:txBody>
        </p:sp>
      </p:grpSp>
      <p:sp>
        <p:nvSpPr>
          <p:cNvPr id="452687" name="Line 79"/>
          <p:cNvSpPr>
            <a:spLocks noChangeShapeType="1"/>
          </p:cNvSpPr>
          <p:nvPr/>
        </p:nvSpPr>
        <p:spPr bwMode="auto">
          <a:xfrm>
            <a:off x="4452938" y="2125663"/>
            <a:ext cx="0" cy="402272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2688" name="Rectangle 80"/>
          <p:cNvSpPr>
            <a:spLocks noChangeArrowheads="1"/>
          </p:cNvSpPr>
          <p:nvPr/>
        </p:nvSpPr>
        <p:spPr bwMode="auto">
          <a:xfrm>
            <a:off x="4376738" y="2820988"/>
            <a:ext cx="182562" cy="3937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2689" name="Line 81"/>
          <p:cNvSpPr>
            <a:spLocks noChangeShapeType="1"/>
          </p:cNvSpPr>
          <p:nvPr/>
        </p:nvSpPr>
        <p:spPr bwMode="auto">
          <a:xfrm>
            <a:off x="5702300" y="2125663"/>
            <a:ext cx="0" cy="402272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2690" name="Rectangle 82"/>
          <p:cNvSpPr>
            <a:spLocks noChangeArrowheads="1"/>
          </p:cNvSpPr>
          <p:nvPr/>
        </p:nvSpPr>
        <p:spPr bwMode="auto">
          <a:xfrm>
            <a:off x="5626100" y="4037013"/>
            <a:ext cx="152400" cy="4254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2691" name="Line 83"/>
          <p:cNvSpPr>
            <a:spLocks noChangeShapeType="1"/>
          </p:cNvSpPr>
          <p:nvPr/>
        </p:nvSpPr>
        <p:spPr bwMode="auto">
          <a:xfrm>
            <a:off x="7058025" y="2125663"/>
            <a:ext cx="0" cy="402272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2692" name="Rectangle 84"/>
          <p:cNvSpPr>
            <a:spLocks noChangeArrowheads="1"/>
          </p:cNvSpPr>
          <p:nvPr/>
        </p:nvSpPr>
        <p:spPr bwMode="auto">
          <a:xfrm>
            <a:off x="6981825" y="5518150"/>
            <a:ext cx="184150" cy="3190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452693" name="Group 85"/>
          <p:cNvGrpSpPr>
            <a:grpSpLocks/>
          </p:cNvGrpSpPr>
          <p:nvPr/>
        </p:nvGrpSpPr>
        <p:grpSpPr bwMode="auto">
          <a:xfrm>
            <a:off x="2825750" y="2540000"/>
            <a:ext cx="1554163" cy="581025"/>
            <a:chOff x="1248" y="1528"/>
            <a:chExt cx="1008" cy="366"/>
          </a:xfrm>
        </p:grpSpPr>
        <p:sp>
          <p:nvSpPr>
            <p:cNvPr id="452694" name="Line 86"/>
            <p:cNvSpPr>
              <a:spLocks noChangeShapeType="1"/>
            </p:cNvSpPr>
            <p:nvPr/>
          </p:nvSpPr>
          <p:spPr bwMode="auto">
            <a:xfrm>
              <a:off x="1248" y="1711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52695" name="Text Box 87"/>
            <p:cNvSpPr txBox="1">
              <a:spLocks noChangeArrowheads="1"/>
            </p:cNvSpPr>
            <p:nvPr/>
          </p:nvSpPr>
          <p:spPr bwMode="auto">
            <a:xfrm>
              <a:off x="1344" y="1528"/>
              <a:ext cx="739" cy="3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find worker</a:t>
              </a:r>
              <a:br>
                <a:rPr lang="en-US" sz="1600"/>
              </a:br>
              <a:r>
                <a:rPr lang="en-US" sz="1600"/>
                <a:t>by name</a:t>
              </a:r>
              <a:endParaRPr lang="en-CA" sz="1600"/>
            </a:p>
          </p:txBody>
        </p:sp>
      </p:grpSp>
      <p:grpSp>
        <p:nvGrpSpPr>
          <p:cNvPr id="452696" name="Group 88"/>
          <p:cNvGrpSpPr>
            <a:grpSpLocks/>
          </p:cNvGrpSpPr>
          <p:nvPr/>
        </p:nvGrpSpPr>
        <p:grpSpPr bwMode="auto">
          <a:xfrm>
            <a:off x="2825750" y="3757613"/>
            <a:ext cx="2819400" cy="336550"/>
            <a:chOff x="1248" y="1528"/>
            <a:chExt cx="1008" cy="212"/>
          </a:xfrm>
        </p:grpSpPr>
        <p:sp>
          <p:nvSpPr>
            <p:cNvPr id="452697" name="Line 89"/>
            <p:cNvSpPr>
              <a:spLocks noChangeShapeType="1"/>
            </p:cNvSpPr>
            <p:nvPr/>
          </p:nvSpPr>
          <p:spPr bwMode="auto">
            <a:xfrm>
              <a:off x="1248" y="1711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52698" name="Text Box 90"/>
            <p:cNvSpPr txBox="1">
              <a:spLocks noChangeArrowheads="1"/>
            </p:cNvSpPr>
            <p:nvPr/>
          </p:nvSpPr>
          <p:spPr bwMode="auto">
            <a:xfrm>
              <a:off x="1344" y="1528"/>
              <a:ext cx="59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find skill by name</a:t>
              </a:r>
              <a:endParaRPr lang="en-CA" sz="1600"/>
            </a:p>
          </p:txBody>
        </p:sp>
      </p:grpSp>
      <p:grpSp>
        <p:nvGrpSpPr>
          <p:cNvPr id="452699" name="Group 91"/>
          <p:cNvGrpSpPr>
            <a:grpSpLocks/>
          </p:cNvGrpSpPr>
          <p:nvPr/>
        </p:nvGrpSpPr>
        <p:grpSpPr bwMode="auto">
          <a:xfrm>
            <a:off x="2825750" y="5233988"/>
            <a:ext cx="4157663" cy="581025"/>
            <a:chOff x="1248" y="1528"/>
            <a:chExt cx="1008" cy="366"/>
          </a:xfrm>
        </p:grpSpPr>
        <p:sp>
          <p:nvSpPr>
            <p:cNvPr id="452700" name="Line 92"/>
            <p:cNvSpPr>
              <a:spLocks noChangeShapeType="1"/>
            </p:cNvSpPr>
            <p:nvPr/>
          </p:nvSpPr>
          <p:spPr bwMode="auto">
            <a:xfrm>
              <a:off x="1248" y="1711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52701" name="Text Box 93"/>
            <p:cNvSpPr txBox="1">
              <a:spLocks noChangeArrowheads="1"/>
            </p:cNvSpPr>
            <p:nvPr/>
          </p:nvSpPr>
          <p:spPr bwMode="auto">
            <a:xfrm>
              <a:off x="1344" y="1528"/>
              <a:ext cx="790" cy="3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[worker does not currently have skill]</a:t>
              </a:r>
              <a:br>
                <a:rPr lang="en-US" sz="1600"/>
              </a:br>
              <a:r>
                <a:rPr lang="en-US" sz="1600"/>
                <a:t>assign skill to worker</a:t>
              </a:r>
              <a:endParaRPr lang="en-CA" sz="1600"/>
            </a:p>
          </p:txBody>
        </p:sp>
      </p:grpSp>
      <p:sp>
        <p:nvSpPr>
          <p:cNvPr id="452702" name="Text Box 94"/>
          <p:cNvSpPr txBox="1">
            <a:spLocks noChangeArrowheads="1"/>
          </p:cNvSpPr>
          <p:nvPr/>
        </p:nvSpPr>
        <p:spPr bwMode="auto">
          <a:xfrm>
            <a:off x="0" y="0"/>
            <a:ext cx="1676400" cy="822325"/>
          </a:xfrm>
          <a:prstGeom prst="rect">
            <a:avLst/>
          </a:prstGeom>
          <a:solidFill>
            <a:srgbClr val="CCFFCC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en-GB" dirty="0">
                <a:latin typeface="Arial" charset="0"/>
                <a:cs typeface="Times New Roman" charset="0"/>
              </a:rPr>
              <a:t>Homework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GB" dirty="0"/>
          </a:p>
        </p:txBody>
      </p:sp>
      <p:sp>
        <p:nvSpPr>
          <p:cNvPr id="452703" name="Rectangle 95"/>
          <p:cNvSpPr>
            <a:spLocks noChangeArrowheads="1"/>
          </p:cNvSpPr>
          <p:nvPr/>
        </p:nvSpPr>
        <p:spPr bwMode="auto">
          <a:xfrm>
            <a:off x="0" y="685800"/>
            <a:ext cx="533400" cy="6172200"/>
          </a:xfrm>
          <a:prstGeom prst="rect">
            <a:avLst/>
          </a:prstGeom>
          <a:solidFill>
            <a:srgbClr val="CCFFCC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5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5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5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5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5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5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5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5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5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5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5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5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5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5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5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5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5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5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5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66" grpId="0" animBg="1"/>
      <p:bldP spid="452667" grpId="0" animBg="1"/>
      <p:bldP spid="452668" grpId="0" animBg="1"/>
      <p:bldP spid="452669" grpId="0" animBg="1"/>
      <p:bldP spid="452670" grpId="0" animBg="1" autoUpdateAnimBg="0"/>
      <p:bldP spid="452671" grpId="0" animBg="1" autoUpdateAnimBg="0"/>
      <p:bldP spid="452672" grpId="0" animBg="1" autoUpdateAnimBg="0"/>
      <p:bldP spid="452673" grpId="0" animBg="1" autoUpdateAnimBg="0"/>
      <p:bldP spid="452674" grpId="0" animBg="1"/>
      <p:bldP spid="452675" grpId="0" animBg="1"/>
      <p:bldP spid="452676" grpId="0" animBg="1"/>
      <p:bldP spid="452677" grpId="0" animBg="1"/>
      <p:bldP spid="452687" grpId="0" animBg="1"/>
      <p:bldP spid="452688" grpId="0" animBg="1"/>
      <p:bldP spid="452689" grpId="0" animBg="1"/>
      <p:bldP spid="452690" grpId="0" animBg="1"/>
      <p:bldP spid="452691" grpId="0" animBg="1"/>
      <p:bldP spid="45269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571480"/>
            <a:ext cx="8372476" cy="796086"/>
          </a:xfrm>
        </p:spPr>
        <p:txBody>
          <a:bodyPr>
            <a:normAutofit/>
          </a:bodyPr>
          <a:lstStyle/>
          <a:p>
            <a:r>
              <a:rPr lang="en-GB" sz="3600" dirty="0"/>
              <a:t>Messages from an </a:t>
            </a:r>
            <a:r>
              <a:rPr lang="en-GB" sz="3600" dirty="0" smtClean="0"/>
              <a:t>Object </a:t>
            </a:r>
            <a:r>
              <a:rPr lang="en-GB" sz="3600" dirty="0"/>
              <a:t>to </a:t>
            </a:r>
            <a:r>
              <a:rPr lang="en-GB" sz="3600" dirty="0" smtClean="0"/>
              <a:t>Itself</a:t>
            </a:r>
            <a:endParaRPr lang="en-GB" sz="3600" dirty="0"/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714488"/>
            <a:ext cx="8572560" cy="464347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An object may, and frequently does, send a message to </a:t>
            </a:r>
            <a:r>
              <a:rPr lang="en-GB" sz="2800" dirty="0" smtClean="0"/>
              <a:t>itself (i.e. An object calls another method on itself; Java uses keyword “this”).</a:t>
            </a:r>
            <a:endParaRPr lang="en-GB" sz="2800" dirty="0"/>
          </a:p>
          <a:p>
            <a:pPr>
              <a:lnSpc>
                <a:spcPct val="90000"/>
              </a:lnSpc>
            </a:pPr>
            <a:r>
              <a:rPr lang="en-GB" sz="2800" dirty="0"/>
              <a:t>On a </a:t>
            </a:r>
            <a:r>
              <a:rPr lang="en-GB" sz="2800" dirty="0">
                <a:solidFill>
                  <a:schemeClr val="accent2"/>
                </a:solidFill>
              </a:rPr>
              <a:t>collaboration diagram </a:t>
            </a:r>
            <a:r>
              <a:rPr lang="en-GB" sz="2800" dirty="0"/>
              <a:t>you show a link from the object to itself, and messages pass along that link in the usual way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On a </a:t>
            </a:r>
            <a:r>
              <a:rPr lang="en-GB" sz="2800" dirty="0">
                <a:solidFill>
                  <a:schemeClr val="accent2"/>
                </a:solidFill>
              </a:rPr>
              <a:t>sequence diagram</a:t>
            </a:r>
            <a:r>
              <a:rPr lang="en-GB" sz="2800" dirty="0"/>
              <a:t>, you show a message arrow from the object’s lifeline back to itself</a:t>
            </a:r>
            <a:r>
              <a:rPr lang="en-GB" sz="2800" dirty="0" smtClean="0"/>
              <a:t>.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9DB9-D88D-4FF7-86E3-C1DC87DA2C99}" type="slidenum">
              <a:rPr lang="en-GB"/>
              <a:pPr/>
              <a:t>18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571480"/>
            <a:ext cx="8372476" cy="796086"/>
          </a:xfrm>
        </p:spPr>
        <p:txBody>
          <a:bodyPr>
            <a:normAutofit/>
          </a:bodyPr>
          <a:lstStyle/>
          <a:p>
            <a:r>
              <a:rPr lang="en-GB" sz="3600" dirty="0"/>
              <a:t>Messages from an </a:t>
            </a:r>
            <a:r>
              <a:rPr lang="en-GB" sz="3600" dirty="0" smtClean="0"/>
              <a:t>Object </a:t>
            </a:r>
            <a:r>
              <a:rPr lang="en-GB" sz="3600" dirty="0"/>
              <a:t>to </a:t>
            </a:r>
            <a:r>
              <a:rPr lang="en-GB" sz="3600" dirty="0" smtClean="0"/>
              <a:t>Itself</a:t>
            </a:r>
            <a:endParaRPr lang="en-GB" sz="3600" dirty="0"/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714488"/>
            <a:ext cx="8572560" cy="450059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800" dirty="0" smtClean="0"/>
              <a:t>In </a:t>
            </a:r>
            <a:r>
              <a:rPr lang="en-GB" sz="2800" dirty="0"/>
              <a:t>pure object oriented programming, 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every function invocation is the result of a </a:t>
            </a:r>
            <a:r>
              <a:rPr lang="en-GB" sz="2800" b="1" dirty="0"/>
              <a:t>message</a:t>
            </a:r>
            <a:r>
              <a:rPr lang="en-GB" sz="2800" dirty="0"/>
              <a:t>, and 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objects may send messages to themselves so often that an interaction diagram becomes cluttered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You might choose to omit messages from an object to itself, counting such things as </a:t>
            </a:r>
            <a:r>
              <a:rPr lang="en-GB" sz="2800" i="1" dirty="0"/>
              <a:t>internal computation </a:t>
            </a:r>
            <a:r>
              <a:rPr lang="en-GB" sz="2800" dirty="0"/>
              <a:t>within the object</a:t>
            </a:r>
            <a:r>
              <a:rPr lang="en-GB" sz="2800" dirty="0" smtClean="0"/>
              <a:t>. This is a type of </a:t>
            </a:r>
            <a:r>
              <a:rPr lang="en-GB" sz="2800" b="1" dirty="0" smtClean="0"/>
              <a:t>abstraction</a:t>
            </a:r>
            <a:r>
              <a:rPr lang="en-GB" sz="2800" dirty="0" smtClean="0"/>
              <a:t>.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9DB9-D88D-4FF7-86E3-C1DC87DA2C99}" type="slidenum">
              <a:rPr lang="en-GB"/>
              <a:pPr/>
              <a:t>19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714356"/>
            <a:ext cx="8091487" cy="723900"/>
          </a:xfrm>
        </p:spPr>
        <p:txBody>
          <a:bodyPr>
            <a:normAutofit/>
          </a:bodyPr>
          <a:lstStyle/>
          <a:p>
            <a:r>
              <a:rPr lang="en-GB" dirty="0"/>
              <a:t>Outline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643050"/>
            <a:ext cx="8229600" cy="4103368"/>
          </a:xfrm>
        </p:spPr>
        <p:txBody>
          <a:bodyPr/>
          <a:lstStyle/>
          <a:p>
            <a:r>
              <a:rPr lang="en-GB" dirty="0" smtClean="0"/>
              <a:t>Use case diagrams</a:t>
            </a:r>
          </a:p>
          <a:p>
            <a:r>
              <a:rPr lang="en-GB" dirty="0" smtClean="0"/>
              <a:t>Collaborations</a:t>
            </a:r>
            <a:endParaRPr lang="en-GB" dirty="0"/>
          </a:p>
          <a:p>
            <a:r>
              <a:rPr lang="en-GB" dirty="0"/>
              <a:t>Interaction on collaboration diagrams</a:t>
            </a:r>
          </a:p>
          <a:p>
            <a:r>
              <a:rPr lang="en-GB" dirty="0"/>
              <a:t>Sequence diagrams</a:t>
            </a:r>
          </a:p>
          <a:p>
            <a:r>
              <a:rPr lang="en-GB" dirty="0"/>
              <a:t>Messages from an object to itself</a:t>
            </a:r>
          </a:p>
          <a:p>
            <a:r>
              <a:rPr lang="en-GB" dirty="0"/>
              <a:t>Suppressing detailed behaviour </a:t>
            </a:r>
          </a:p>
          <a:p>
            <a:r>
              <a:rPr lang="en-GB" dirty="0"/>
              <a:t>Creation and deletion of objects</a:t>
            </a:r>
          </a:p>
          <a:p>
            <a:r>
              <a:rPr lang="en-GB" dirty="0"/>
              <a:t>Timing</a:t>
            </a: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23ED-4B88-4B14-AF18-EBCA2BDE2087}" type="slidenum">
              <a:rPr lang="en-GB"/>
              <a:pPr/>
              <a:t>2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28596" y="642918"/>
            <a:ext cx="8229600" cy="796086"/>
          </a:xfrm>
        </p:spPr>
        <p:txBody>
          <a:bodyPr>
            <a:normAutofit/>
          </a:bodyPr>
          <a:lstStyle/>
          <a:p>
            <a:r>
              <a:rPr lang="en-GB" sz="3600" dirty="0"/>
              <a:t>Suppressing </a:t>
            </a:r>
            <a:r>
              <a:rPr lang="en-GB" sz="3600" dirty="0" smtClean="0"/>
              <a:t>Detailed Behaviour</a:t>
            </a:r>
            <a:endParaRPr lang="en-GB" sz="3600" dirty="0"/>
          </a:p>
        </p:txBody>
      </p:sp>
      <p:sp>
        <p:nvSpPr>
          <p:cNvPr id="453635" name="Rectangle 1027"/>
          <p:cNvSpPr>
            <a:spLocks noGrp="1" noChangeArrowheads="1"/>
          </p:cNvSpPr>
          <p:nvPr>
            <p:ph idx="1"/>
          </p:nvPr>
        </p:nvSpPr>
        <p:spPr>
          <a:xfrm>
            <a:off x="428596" y="1643050"/>
            <a:ext cx="8358246" cy="4500594"/>
          </a:xfrm>
        </p:spPr>
        <p:txBody>
          <a:bodyPr>
            <a:normAutofit/>
          </a:bodyPr>
          <a:lstStyle/>
          <a:p>
            <a:r>
              <a:rPr lang="en-GB" dirty="0"/>
              <a:t>It is often sensible to describe interaction at a higher level, rather than showing every message between every pair of objects.</a:t>
            </a:r>
          </a:p>
          <a:p>
            <a:r>
              <a:rPr lang="en-GB" dirty="0"/>
              <a:t>To do this we define a (full) sub-collaboration of a collaboration</a:t>
            </a:r>
          </a:p>
          <a:p>
            <a:pPr lvl="1"/>
            <a:r>
              <a:rPr lang="en-GB" sz="2600" dirty="0">
                <a:solidFill>
                  <a:schemeClr val="accent2"/>
                </a:solidFill>
              </a:rPr>
              <a:t>Collaboration</a:t>
            </a:r>
            <a:r>
              <a:rPr lang="en-GB" sz="2600" dirty="0"/>
              <a:t> is a collection of objects and links between them</a:t>
            </a:r>
          </a:p>
          <a:p>
            <a:pPr lvl="1"/>
            <a:r>
              <a:rPr lang="en-GB" sz="2600" dirty="0">
                <a:solidFill>
                  <a:schemeClr val="accent2"/>
                </a:solidFill>
              </a:rPr>
              <a:t>Sub-collaboration</a:t>
            </a:r>
            <a:r>
              <a:rPr lang="en-GB" sz="2600" dirty="0"/>
              <a:t> is a subset of the objects, together with the links connecting those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609D-78F1-4C69-95F0-17CB8F47DF13}" type="slidenum">
              <a:rPr lang="en-GB"/>
              <a:pPr/>
              <a:t>20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Using a </a:t>
            </a:r>
            <a:r>
              <a:rPr lang="en-GB" dirty="0" smtClean="0"/>
              <a:t>Package </a:t>
            </a:r>
            <a:r>
              <a:rPr lang="en-GB" dirty="0"/>
              <a:t>to </a:t>
            </a:r>
            <a:r>
              <a:rPr lang="en-GB" dirty="0" smtClean="0"/>
              <a:t>Simplify </a:t>
            </a:r>
            <a:r>
              <a:rPr lang="en-GB" dirty="0"/>
              <a:t>a </a:t>
            </a:r>
            <a:r>
              <a:rPr lang="en-GB" dirty="0" smtClean="0"/>
              <a:t>Collaboration</a:t>
            </a:r>
            <a:endParaRPr lang="en-GB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C68B-052B-491B-A003-674FE3B11612}" type="slidenum">
              <a:rPr lang="en-GB"/>
              <a:pPr/>
              <a:t>21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546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57350"/>
            <a:ext cx="9144000" cy="42862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Creation and </a:t>
            </a:r>
            <a:r>
              <a:rPr lang="en-GB" sz="3600" dirty="0" smtClean="0"/>
              <a:t>Deletion </a:t>
            </a:r>
            <a:r>
              <a:rPr lang="en-GB" sz="3600" dirty="0"/>
              <a:t>of </a:t>
            </a:r>
            <a:r>
              <a:rPr lang="en-GB" sz="3600" dirty="0" smtClean="0"/>
              <a:t>Objects</a:t>
            </a:r>
            <a:endParaRPr lang="en-GB" sz="3600" dirty="0"/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785926"/>
            <a:ext cx="8329642" cy="4538674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The set of objects involved in an interaction is not always static</a:t>
            </a:r>
            <a:r>
              <a:rPr lang="en-GB" sz="2400" dirty="0"/>
              <a:t>; objects may be </a:t>
            </a:r>
            <a:r>
              <a:rPr lang="en-GB" sz="2400" i="1" dirty="0"/>
              <a:t>created</a:t>
            </a:r>
            <a:r>
              <a:rPr lang="en-GB" sz="2400" dirty="0"/>
              <a:t> and </a:t>
            </a:r>
            <a:r>
              <a:rPr lang="en-GB" sz="2400" i="1" dirty="0"/>
              <a:t>deleted</a:t>
            </a:r>
            <a:r>
              <a:rPr lang="en-GB" sz="2400" dirty="0"/>
              <a:t> during an interaction.</a:t>
            </a:r>
          </a:p>
          <a:p>
            <a:r>
              <a:rPr lang="en-GB" sz="2400" dirty="0">
                <a:solidFill>
                  <a:schemeClr val="accent2"/>
                </a:solidFill>
              </a:rPr>
              <a:t>Collaboration diagram</a:t>
            </a:r>
          </a:p>
          <a:p>
            <a:pPr lvl="1"/>
            <a:r>
              <a:rPr lang="en-GB" sz="2000" dirty="0"/>
              <a:t>These show which objects are created and destroyed during an interaction by adding the constraints </a:t>
            </a:r>
            <a:r>
              <a:rPr lang="en-GB" sz="2000" dirty="0">
                <a:solidFill>
                  <a:schemeClr val="accent3"/>
                </a:solidFill>
              </a:rPr>
              <a:t>{new} {destroyed}. </a:t>
            </a:r>
          </a:p>
          <a:p>
            <a:pPr lvl="1"/>
            <a:r>
              <a:rPr lang="en-GB" sz="2000" dirty="0"/>
              <a:t>If the object is both created and destroyed in the same interaction, it can be labelled </a:t>
            </a:r>
            <a:r>
              <a:rPr lang="en-GB" sz="2000" dirty="0">
                <a:solidFill>
                  <a:schemeClr val="accent3"/>
                </a:solidFill>
              </a:rPr>
              <a:t>{transit}</a:t>
            </a:r>
          </a:p>
          <a:p>
            <a:r>
              <a:rPr lang="en-GB" sz="2400" dirty="0">
                <a:solidFill>
                  <a:srgbClr val="0000FF"/>
                </a:solidFill>
              </a:rPr>
              <a:t> </a:t>
            </a:r>
            <a:r>
              <a:rPr lang="en-GB" sz="2400" dirty="0">
                <a:solidFill>
                  <a:schemeClr val="accent3"/>
                </a:solidFill>
              </a:rPr>
              <a:t>Sequence diagram </a:t>
            </a:r>
          </a:p>
          <a:p>
            <a:pPr lvl="1"/>
            <a:r>
              <a:rPr lang="en-GB" sz="2000" dirty="0"/>
              <a:t>These show an object being created by putting its object box part-way down the page, at the point it is created</a:t>
            </a:r>
          </a:p>
          <a:p>
            <a:pPr lvl="1"/>
            <a:r>
              <a:rPr lang="en-GB" sz="2000" dirty="0"/>
              <a:t>Destruction of an object is shown by its activation ending with a </a:t>
            </a:r>
            <a:r>
              <a:rPr lang="en-GB" sz="2000" dirty="0">
                <a:solidFill>
                  <a:schemeClr val="accent3"/>
                </a:solidFill>
              </a:rPr>
              <a:t>large X</a:t>
            </a:r>
            <a:r>
              <a:rPr lang="en-GB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29B8-4D85-4492-83FA-262D907EE507}" type="slidenum">
              <a:rPr lang="en-GB"/>
              <a:pPr/>
              <a:t>22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Collaboration Diagram</a:t>
            </a:r>
            <a:endParaRPr lang="en-GB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180E-5866-4A21-A681-A17C6B18BE27}" type="slidenum">
              <a:rPr lang="en-GB"/>
              <a:pPr/>
              <a:t>23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567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643050"/>
            <a:ext cx="8191500" cy="44862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Sequence Diagram</a:t>
            </a:r>
            <a:endParaRPr lang="en-GB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D9FA-A2E2-47CF-BE5C-9360CA23EBD8}" type="slidenum">
              <a:rPr lang="en-GB"/>
              <a:pPr/>
              <a:t>24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577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643050"/>
            <a:ext cx="7210425" cy="5029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6213988" y="2359741"/>
            <a:ext cx="2369573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This object is only created at this point..</a:t>
            </a:r>
            <a:endParaRPr lang="en-GB" sz="1800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rot="5400000">
            <a:off x="6834579" y="3113068"/>
            <a:ext cx="671193" cy="4572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49098" y="5619134"/>
            <a:ext cx="203035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The Lecturer object is destroyed here..</a:t>
            </a:r>
            <a:endParaRPr lang="en-GB" sz="1800" dirty="0"/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3918155" y="5491316"/>
            <a:ext cx="658762" cy="3342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Timing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major advantage of sequence diagrams over collaboration diagrams is their ability to represent the </a:t>
            </a:r>
            <a:r>
              <a:rPr lang="en-GB" dirty="0">
                <a:solidFill>
                  <a:schemeClr val="accent3"/>
                </a:solidFill>
              </a:rPr>
              <a:t>passage of time </a:t>
            </a:r>
            <a:r>
              <a:rPr lang="en-GB" dirty="0"/>
              <a:t>graphically.</a:t>
            </a:r>
          </a:p>
          <a:p>
            <a:r>
              <a:rPr lang="en-GB" dirty="0"/>
              <a:t>So far we have let the diagram indicate only the relative ordering </a:t>
            </a:r>
            <a:r>
              <a:rPr lang="en-GB" dirty="0" smtClean="0"/>
              <a:t>of messages</a:t>
            </a:r>
            <a:r>
              <a:rPr lang="en-GB" dirty="0"/>
              <a:t>.</a:t>
            </a:r>
          </a:p>
          <a:p>
            <a:r>
              <a:rPr lang="en-GB" dirty="0"/>
              <a:t>Sometimes, however, the actual times are important.</a:t>
            </a:r>
          </a:p>
          <a:p>
            <a:r>
              <a:rPr lang="en-GB" dirty="0"/>
              <a:t>A system in which actual times are important is called a </a:t>
            </a:r>
            <a:r>
              <a:rPr lang="en-GB" dirty="0">
                <a:solidFill>
                  <a:schemeClr val="accent2"/>
                </a:solidFill>
              </a:rPr>
              <a:t>real-time </a:t>
            </a:r>
            <a:r>
              <a:rPr lang="en-GB" dirty="0" smtClean="0">
                <a:solidFill>
                  <a:schemeClr val="accent2"/>
                </a:solidFill>
              </a:rPr>
              <a:t>system</a:t>
            </a:r>
            <a:r>
              <a:rPr lang="en-GB" dirty="0" smtClean="0"/>
              <a:t>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A0E9-DDB8-422A-A01C-0991162A2535}" type="slidenum">
              <a:rPr lang="en-GB"/>
              <a:pPr/>
              <a:t>25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Timing Constraints </a:t>
            </a:r>
            <a:r>
              <a:rPr lang="en-GB" sz="3600" dirty="0"/>
              <a:t>on a </a:t>
            </a:r>
            <a:r>
              <a:rPr lang="en-GB" sz="3600" dirty="0" smtClean="0"/>
              <a:t>Sequence Diagram</a:t>
            </a:r>
            <a:endParaRPr lang="en-GB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18B7-1EC6-435B-B0A5-CB6A89343C70}" type="slidenum">
              <a:rPr lang="en-GB"/>
              <a:pPr/>
              <a:t>26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597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785926"/>
            <a:ext cx="8286808" cy="4409317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506065" y="4395019"/>
            <a:ext cx="2064774" cy="422787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520813" y="4370438"/>
            <a:ext cx="2064774" cy="422787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71612"/>
            <a:ext cx="8229600" cy="4752988"/>
          </a:xfrm>
        </p:spPr>
        <p:txBody>
          <a:bodyPr>
            <a:noAutofit/>
          </a:bodyPr>
          <a:lstStyle/>
          <a:p>
            <a:r>
              <a:rPr lang="en-GB" sz="2400" dirty="0"/>
              <a:t>Activity diagrams describe how activities are coordinated.</a:t>
            </a:r>
          </a:p>
          <a:p>
            <a:pPr lvl="1"/>
            <a:r>
              <a:rPr lang="en-GB" sz="2200" dirty="0"/>
              <a:t>For example, an activity diagram may be used </a:t>
            </a:r>
            <a:r>
              <a:rPr lang="en-GB" sz="2200" dirty="0">
                <a:solidFill>
                  <a:srgbClr val="0000FF"/>
                </a:solidFill>
              </a:rPr>
              <a:t>(</a:t>
            </a:r>
            <a:r>
              <a:rPr lang="en-GB" sz="2200" b="1" dirty="0">
                <a:solidFill>
                  <a:srgbClr val="0000FF"/>
                </a:solidFill>
              </a:rPr>
              <a:t>like an interaction diagram</a:t>
            </a:r>
            <a:r>
              <a:rPr lang="en-GB" sz="2200" dirty="0">
                <a:solidFill>
                  <a:srgbClr val="0000FF"/>
                </a:solidFill>
              </a:rPr>
              <a:t>)</a:t>
            </a:r>
            <a:r>
              <a:rPr lang="en-GB" sz="2200" dirty="0"/>
              <a:t> to show how an operation could be implemented</a:t>
            </a:r>
          </a:p>
          <a:p>
            <a:r>
              <a:rPr lang="en-GB" sz="2400" dirty="0"/>
              <a:t>An activity diagram is particularly useful </a:t>
            </a:r>
          </a:p>
          <a:p>
            <a:pPr lvl="1"/>
            <a:r>
              <a:rPr lang="en-GB" sz="2000" dirty="0"/>
              <a:t>when you know that an operation has to achieve a number of different things, and </a:t>
            </a:r>
          </a:p>
          <a:p>
            <a:pPr lvl="1"/>
            <a:r>
              <a:rPr lang="en-GB" sz="2000" dirty="0"/>
              <a:t>you want to model what the essential dependencies between them are, before you decide in what order to do them</a:t>
            </a:r>
          </a:p>
          <a:p>
            <a:r>
              <a:rPr lang="en-GB" sz="2400" dirty="0"/>
              <a:t>Activity diagrams are much better at showing this clearly than interaction diagrams.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23DA-297A-4156-8890-B590122AAF40}" type="slidenum">
              <a:rPr lang="en-GB"/>
              <a:pPr/>
              <a:t>27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54031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 smtClean="0"/>
              <a:t>We may identify different </a:t>
            </a:r>
            <a:r>
              <a:rPr lang="en-GB" sz="2400" b="1" dirty="0" smtClean="0"/>
              <a:t>use-cases</a:t>
            </a:r>
            <a:r>
              <a:rPr lang="en-GB" sz="2400" dirty="0" smtClean="0"/>
              <a:t> for example but some must be completed before others can begin. Recording the order in which we must complete these use-cases can be aided by using an activity diagram</a:t>
            </a:r>
          </a:p>
          <a:p>
            <a:r>
              <a:rPr lang="en-GB" sz="2400" dirty="0" smtClean="0"/>
              <a:t>Activity diagrams record the dependencies between activities, such as which things can happen in </a:t>
            </a:r>
            <a:r>
              <a:rPr lang="en-GB" sz="2400" dirty="0" smtClean="0">
                <a:solidFill>
                  <a:schemeClr val="accent3"/>
                </a:solidFill>
              </a:rPr>
              <a:t>parallel </a:t>
            </a:r>
            <a:r>
              <a:rPr lang="en-GB" sz="2400" dirty="0" smtClean="0"/>
              <a:t>and which must occur </a:t>
            </a:r>
            <a:r>
              <a:rPr lang="en-GB" sz="2400" dirty="0" smtClean="0">
                <a:solidFill>
                  <a:schemeClr val="accent3"/>
                </a:solidFill>
              </a:rPr>
              <a:t>sequentially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23DA-297A-4156-8890-B590122AAF40}" type="slidenum">
              <a:rPr lang="en-GB"/>
              <a:pPr/>
              <a:t>28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66789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Activity Diagrams</a:t>
            </a:r>
            <a:endParaRPr lang="en-GB" dirty="0"/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785926"/>
            <a:ext cx="8429684" cy="4538674"/>
          </a:xfrm>
        </p:spPr>
        <p:txBody>
          <a:bodyPr/>
          <a:lstStyle/>
          <a:p>
            <a:r>
              <a:rPr lang="en-GB" dirty="0"/>
              <a:t>At the UML semantics level, activity diagrams are </a:t>
            </a:r>
            <a:r>
              <a:rPr lang="en-GB" b="1" dirty="0"/>
              <a:t>state diagrams </a:t>
            </a:r>
            <a:r>
              <a:rPr lang="en-GB" dirty="0"/>
              <a:t>extended for convenience with some extra notation</a:t>
            </a:r>
          </a:p>
          <a:p>
            <a:r>
              <a:rPr lang="en-GB" dirty="0"/>
              <a:t>Elements of activity diagrams</a:t>
            </a:r>
          </a:p>
          <a:p>
            <a:pPr lvl="1"/>
            <a:r>
              <a:rPr lang="en-GB" dirty="0"/>
              <a:t>Activity</a:t>
            </a:r>
          </a:p>
          <a:p>
            <a:pPr lvl="1"/>
            <a:r>
              <a:rPr lang="en-GB" dirty="0"/>
              <a:t>Transition</a:t>
            </a:r>
          </a:p>
          <a:p>
            <a:pPr lvl="1"/>
            <a:r>
              <a:rPr lang="en-GB" dirty="0"/>
              <a:t>Synchronization bar</a:t>
            </a:r>
          </a:p>
          <a:p>
            <a:pPr lvl="1"/>
            <a:r>
              <a:rPr lang="en-GB" dirty="0"/>
              <a:t>Decision diamond</a:t>
            </a:r>
          </a:p>
          <a:p>
            <a:pPr lvl="1"/>
            <a:r>
              <a:rPr lang="en-GB" dirty="0"/>
              <a:t>Start and stop markers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2E31-6CBD-4E52-9C84-F05F02113169}" type="slidenum">
              <a:rPr lang="en-GB"/>
              <a:pPr/>
              <a:t>29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027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0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001000" cy="1143000"/>
          </a:xfrm>
          <a:noFill/>
          <a:ln/>
        </p:spPr>
        <p:txBody>
          <a:bodyPr anchor="b"/>
          <a:lstStyle/>
          <a:p>
            <a:r>
              <a:rPr lang="en-US" dirty="0" smtClean="0"/>
              <a:t>Recap … Use </a:t>
            </a:r>
            <a:r>
              <a:rPr lang="en-US" dirty="0"/>
              <a:t>Case Diagrams</a:t>
            </a:r>
          </a:p>
        </p:txBody>
      </p:sp>
      <p:sp>
        <p:nvSpPr>
          <p:cNvPr id="44646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85720" y="1676400"/>
            <a:ext cx="6858048" cy="4752996"/>
          </a:xfrm>
          <a:noFill/>
          <a:ln/>
        </p:spPr>
        <p:txBody>
          <a:bodyPr>
            <a:noAutofit/>
          </a:bodyPr>
          <a:lstStyle/>
          <a:p>
            <a:r>
              <a:rPr lang="en-US" sz="2400" dirty="0"/>
              <a:t>Use case diagrams show the interaction of </a:t>
            </a:r>
            <a:r>
              <a:rPr lang="en-US" sz="2400" b="1" dirty="0"/>
              <a:t>users</a:t>
            </a:r>
            <a:r>
              <a:rPr lang="en-US" sz="2400" dirty="0"/>
              <a:t> of the system with the </a:t>
            </a:r>
            <a:r>
              <a:rPr lang="en-US" sz="2400" b="1" dirty="0"/>
              <a:t>functionality</a:t>
            </a:r>
            <a:r>
              <a:rPr lang="en-US" sz="2400" dirty="0"/>
              <a:t> of the system.</a:t>
            </a:r>
          </a:p>
          <a:p>
            <a:r>
              <a:rPr lang="en-US" sz="2400" dirty="0"/>
              <a:t>A </a:t>
            </a:r>
            <a:r>
              <a:rPr lang="en-US" sz="2400" b="1" i="1" dirty="0">
                <a:solidFill>
                  <a:schemeClr val="accent2"/>
                </a:solidFill>
              </a:rPr>
              <a:t>use case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is a functional component of the system that accomplishes a specific task, and is represented by an ellipse.</a:t>
            </a:r>
          </a:p>
          <a:p>
            <a:r>
              <a:rPr lang="en-US" sz="2400" dirty="0"/>
              <a:t>An </a:t>
            </a:r>
            <a:r>
              <a:rPr lang="en-US" sz="2400" b="1" i="1" dirty="0">
                <a:solidFill>
                  <a:schemeClr val="accent2"/>
                </a:solidFill>
              </a:rPr>
              <a:t>actor</a:t>
            </a:r>
            <a:r>
              <a:rPr lang="en-US" sz="2400" dirty="0"/>
              <a:t>, depicted as a stickman figure, is a </a:t>
            </a:r>
            <a:r>
              <a:rPr lang="en-US" sz="2400" dirty="0" smtClean="0"/>
              <a:t>user (human or non-human) </a:t>
            </a:r>
            <a:r>
              <a:rPr lang="en-US" sz="2400" dirty="0"/>
              <a:t>of the system performing a specific role.</a:t>
            </a:r>
          </a:p>
          <a:p>
            <a:r>
              <a:rPr lang="en-US" sz="2400" dirty="0"/>
              <a:t>Use case diagrams are used </a:t>
            </a:r>
            <a:r>
              <a:rPr lang="en-US" sz="2400" b="1" dirty="0"/>
              <a:t>early in the development process</a:t>
            </a:r>
            <a:r>
              <a:rPr lang="en-US" sz="2400" dirty="0"/>
              <a:t> to refine the functional specifications, identify user interface </a:t>
            </a:r>
            <a:r>
              <a:rPr lang="en-US" sz="2400" dirty="0" smtClean="0"/>
              <a:t>requirements </a:t>
            </a:r>
            <a:r>
              <a:rPr lang="en-US" sz="2400" dirty="0"/>
              <a:t>and to define the scope of </a:t>
            </a:r>
            <a:r>
              <a:rPr lang="en-US" sz="2400" dirty="0" smtClean="0"/>
              <a:t>the project.</a:t>
            </a:r>
            <a:endParaRPr lang="en-US" sz="2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09BC-EACE-43E2-A80C-BD97F538613D}" type="slidenum">
              <a:rPr lang="en-GB"/>
              <a:pPr/>
              <a:t>3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graphicFrame>
        <p:nvGraphicFramePr>
          <p:cNvPr id="446469" name="Object 5"/>
          <p:cNvGraphicFramePr>
            <a:graphicFrameLocks noChangeAspect="1"/>
          </p:cNvGraphicFramePr>
          <p:nvPr/>
        </p:nvGraphicFramePr>
        <p:xfrm>
          <a:off x="7215206" y="1857364"/>
          <a:ext cx="16764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74" name="VISIO" r:id="rId3" imgW="772200" imgH="1812600" progId="">
                  <p:embed/>
                </p:oleObj>
              </mc:Choice>
              <mc:Fallback>
                <p:oleObj name="VISIO" r:id="rId3" imgW="772200" imgH="18126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206" y="1857364"/>
                        <a:ext cx="16764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Activity Diagrams</a:t>
            </a:r>
            <a:endParaRPr lang="en-GB" dirty="0"/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785926"/>
            <a:ext cx="8429684" cy="4538674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accent3"/>
                </a:solidFill>
              </a:rPr>
              <a:t>Activity</a:t>
            </a:r>
            <a:r>
              <a:rPr lang="en-GB" dirty="0" smtClean="0"/>
              <a:t> – An activity is recorded like the notation for a state. However, we do not have transitions as a result of event, rather as the finishing of an activity. </a:t>
            </a:r>
          </a:p>
          <a:p>
            <a:r>
              <a:rPr lang="en-GB" b="1" dirty="0" smtClean="0">
                <a:solidFill>
                  <a:schemeClr val="accent3"/>
                </a:solidFill>
              </a:rPr>
              <a:t>Activity edge </a:t>
            </a:r>
            <a:r>
              <a:rPr lang="en-GB" dirty="0" smtClean="0"/>
              <a:t>– an arrow to indicate where to move in the diagram after an activity finishes. These can be labelled with a guard condition.</a:t>
            </a:r>
          </a:p>
          <a:p>
            <a:r>
              <a:rPr lang="en-GB" b="1" dirty="0" smtClean="0">
                <a:solidFill>
                  <a:schemeClr val="accent3"/>
                </a:solidFill>
              </a:rPr>
              <a:t>Synchronisation bar </a:t>
            </a:r>
            <a:r>
              <a:rPr lang="en-GB" dirty="0" smtClean="0"/>
              <a:t>– a thick horizontal bar describing the co-ordination of activities which must all be completed before the activity edges leading from the bar are fired.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2E31-6CBD-4E52-9C84-F05F02113169}" type="slidenum">
              <a:rPr lang="en-GB"/>
              <a:pPr/>
              <a:t>30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1395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Activity Diagrams</a:t>
            </a:r>
            <a:endParaRPr lang="en-GB" dirty="0"/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785926"/>
            <a:ext cx="8429684" cy="4538674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accent3"/>
                </a:solidFill>
              </a:rPr>
              <a:t>Decision Diamond</a:t>
            </a:r>
            <a:r>
              <a:rPr lang="en-GB" dirty="0" smtClean="0">
                <a:solidFill>
                  <a:schemeClr val="accent3"/>
                </a:solidFill>
              </a:rPr>
              <a:t> </a:t>
            </a:r>
            <a:r>
              <a:rPr lang="en-GB" dirty="0" smtClean="0"/>
              <a:t>– can be used to show decisions as an alternative to guards on separate states leaving the same activity.</a:t>
            </a:r>
          </a:p>
          <a:p>
            <a:r>
              <a:rPr lang="en-GB" b="1" dirty="0" smtClean="0">
                <a:solidFill>
                  <a:schemeClr val="accent3"/>
                </a:solidFill>
              </a:rPr>
              <a:t>Stop/Start markers </a:t>
            </a:r>
            <a:r>
              <a:rPr lang="en-GB" dirty="0" smtClean="0"/>
              <a:t>– are used in the same way as in a state diagram (initial/final states).</a:t>
            </a:r>
          </a:p>
          <a:p>
            <a:r>
              <a:rPr lang="en-GB" dirty="0" smtClean="0"/>
              <a:t>Let’s see an example of an activity diagram for a library system (note that we partition the diagram to activities involving a library member and those also involving the librarian)..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2E31-6CBD-4E52-9C84-F05F02113169}" type="slidenum">
              <a:rPr lang="en-GB"/>
              <a:pPr/>
              <a:t>31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8506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04"/>
            <a:ext cx="8229600" cy="724648"/>
          </a:xfrm>
        </p:spPr>
        <p:txBody>
          <a:bodyPr/>
          <a:lstStyle/>
          <a:p>
            <a:pPr algn="ctr"/>
            <a:r>
              <a:rPr lang="en-GB" sz="3200" dirty="0"/>
              <a:t>Business </a:t>
            </a:r>
            <a:r>
              <a:rPr lang="en-GB" sz="3200" dirty="0" smtClean="0"/>
              <a:t>Level Activity Diagram </a:t>
            </a:r>
            <a:r>
              <a:rPr lang="en-GB" sz="3200" dirty="0"/>
              <a:t>of </a:t>
            </a:r>
            <a:r>
              <a:rPr lang="en-GB" sz="3200" dirty="0" smtClean="0"/>
              <a:t>a Library</a:t>
            </a: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4DFF-E95A-4ED5-B6C0-8CDA7C3E0465}" type="slidenum">
              <a:rPr lang="en-GB"/>
              <a:pPr/>
              <a:t>32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730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152525"/>
            <a:ext cx="6629400" cy="54768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27149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Activity Diagrams </a:t>
            </a:r>
            <a:r>
              <a:rPr lang="en-GB" dirty="0"/>
              <a:t>and </a:t>
            </a:r>
            <a:r>
              <a:rPr lang="en-GB" dirty="0" smtClean="0"/>
              <a:t>State Diagrams</a:t>
            </a:r>
            <a:r>
              <a:rPr lang="en-GB" dirty="0"/>
              <a:t>: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714520"/>
            <a:ext cx="8143932" cy="4643438"/>
          </a:xfrm>
        </p:spPr>
        <p:txBody>
          <a:bodyPr/>
          <a:lstStyle/>
          <a:p>
            <a:r>
              <a:rPr lang="en-GB" dirty="0" smtClean="0"/>
              <a:t>We can see several differences between activity diagrams and state diagrams:</a:t>
            </a:r>
          </a:p>
          <a:p>
            <a:pPr lvl="1"/>
            <a:r>
              <a:rPr lang="en-GB" dirty="0" smtClean="0"/>
              <a:t>Activity </a:t>
            </a:r>
            <a:r>
              <a:rPr lang="en-GB" dirty="0"/>
              <a:t>diagrams do not normally include </a:t>
            </a:r>
            <a:r>
              <a:rPr lang="en-GB" b="1" dirty="0"/>
              <a:t>events</a:t>
            </a:r>
          </a:p>
          <a:p>
            <a:pPr lvl="1"/>
            <a:r>
              <a:rPr lang="en-GB" dirty="0"/>
              <a:t>Activity is intended to proceed, following the flow described by diagram, without getting </a:t>
            </a:r>
            <a:r>
              <a:rPr lang="en-GB" dirty="0" smtClean="0"/>
              <a:t>stuck. Thus usually one of the guards of an edge leaving an activity should be satisfied</a:t>
            </a:r>
          </a:p>
          <a:p>
            <a:pPr lvl="1"/>
            <a:r>
              <a:rPr lang="en-GB" dirty="0" smtClean="0"/>
              <a:t>Concurrent activities can be modelled by using the synchronisation bar notation.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6A6F-E042-431E-BC33-2D05E0CD5410}" type="slidenum">
              <a:rPr lang="en-GB"/>
              <a:pPr/>
              <a:t>33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229381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Lecture Key 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have seen Collaboration Diagrams and Interactions on them.</a:t>
            </a:r>
          </a:p>
          <a:p>
            <a:r>
              <a:rPr lang="en-GB" dirty="0" smtClean="0"/>
              <a:t>We have also studied sequence diagrams to represent the passage of time graphically and timing constraints that may be imposed upon them.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C9D3-3A4B-42A1-A51C-1F97B528EF21}" type="slidenum">
              <a:rPr lang="en-GB" smtClean="0"/>
              <a:pPr/>
              <a:t>34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4760"/>
            <a:ext cx="8229600" cy="796086"/>
          </a:xfrm>
        </p:spPr>
        <p:txBody>
          <a:bodyPr/>
          <a:lstStyle/>
          <a:p>
            <a:r>
              <a:rPr lang="en-GB" dirty="0" smtClean="0"/>
              <a:t>Use Case Diagram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135" y="1561864"/>
            <a:ext cx="8622891" cy="4389120"/>
          </a:xfrm>
        </p:spPr>
        <p:txBody>
          <a:bodyPr/>
          <a:lstStyle/>
          <a:p>
            <a:r>
              <a:rPr lang="en-GB" dirty="0" smtClean="0"/>
              <a:t>Remember, a use case diagram show the functionality of the system but </a:t>
            </a:r>
            <a:r>
              <a:rPr lang="en-GB" u="sng" dirty="0" smtClean="0"/>
              <a:t>not</a:t>
            </a:r>
            <a:r>
              <a:rPr lang="en-GB" dirty="0" smtClean="0"/>
              <a:t> the sequence of events (the sequence of events or alternate courses of action inside a single use case can be shown in its </a:t>
            </a:r>
            <a:r>
              <a:rPr lang="en-GB" u="sng" dirty="0" smtClean="0"/>
              <a:t>description</a:t>
            </a:r>
            <a:r>
              <a:rPr lang="en-GB" dirty="0" smtClean="0"/>
              <a:t>).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C9D3-3A4B-42A1-A51C-1F97B528EF21}" type="slidenum">
              <a:rPr lang="en-GB" smtClean="0"/>
              <a:pPr/>
              <a:t>4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4867" y="4403934"/>
            <a:ext cx="314633" cy="851406"/>
            <a:chOff x="3215148" y="4143380"/>
            <a:chExt cx="521110" cy="1254529"/>
          </a:xfrm>
        </p:grpSpPr>
        <p:sp>
          <p:nvSpPr>
            <p:cNvPr id="7" name="Oval 6"/>
            <p:cNvSpPr/>
            <p:nvPr/>
          </p:nvSpPr>
          <p:spPr>
            <a:xfrm>
              <a:off x="3286116" y="4143380"/>
              <a:ext cx="357190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Connector 7"/>
            <p:cNvCxnSpPr>
              <a:stCxn id="7" idx="4"/>
            </p:cNvCxnSpPr>
            <p:nvPr/>
          </p:nvCxnSpPr>
          <p:spPr>
            <a:xfrm rot="16200000" flipH="1">
              <a:off x="3176396" y="4788885"/>
              <a:ext cx="582707" cy="607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200400" y="5098026"/>
              <a:ext cx="294968" cy="26547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H="1">
              <a:off x="3441290" y="5102941"/>
              <a:ext cx="314633" cy="2753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234813" y="4729316"/>
              <a:ext cx="47194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2851369" y="3805077"/>
            <a:ext cx="2251587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Place Order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875949" y="5324161"/>
            <a:ext cx="2251587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Track Order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905446" y="4576911"/>
            <a:ext cx="2251587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Validate Customer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04354" y="5407735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Seller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2625228" y="3342959"/>
            <a:ext cx="2998838" cy="32544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2664554" y="333312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Shopping System</a:t>
            </a:r>
            <a:endParaRPr lang="en-GB" sz="1800" dirty="0"/>
          </a:p>
        </p:txBody>
      </p:sp>
      <p:cxnSp>
        <p:nvCxnSpPr>
          <p:cNvPr id="34" name="Straight Connector 33"/>
          <p:cNvCxnSpPr>
            <a:endCxn id="12" idx="2"/>
          </p:cNvCxnSpPr>
          <p:nvPr/>
        </p:nvCxnSpPr>
        <p:spPr>
          <a:xfrm rot="5400000" flipH="1" flipV="1">
            <a:off x="2172943" y="4119711"/>
            <a:ext cx="688259" cy="6685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3" idx="2"/>
          </p:cNvCxnSpPr>
          <p:nvPr/>
        </p:nvCxnSpPr>
        <p:spPr>
          <a:xfrm>
            <a:off x="2113950" y="5043942"/>
            <a:ext cx="761999" cy="5850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5" idx="2"/>
          </p:cNvCxnSpPr>
          <p:nvPr/>
        </p:nvCxnSpPr>
        <p:spPr>
          <a:xfrm flipV="1">
            <a:off x="2172944" y="4881711"/>
            <a:ext cx="732502" cy="24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1042" name="Object 2"/>
          <p:cNvGraphicFramePr>
            <a:graphicFrameLocks noChangeAspect="1"/>
          </p:cNvGraphicFramePr>
          <p:nvPr/>
        </p:nvGraphicFramePr>
        <p:xfrm>
          <a:off x="7474054" y="3392128"/>
          <a:ext cx="1215050" cy="2895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47" name="VISIO" r:id="rId3" imgW="772200" imgH="1812600" progId="">
                  <p:embed/>
                </p:oleObj>
              </mc:Choice>
              <mc:Fallback>
                <p:oleObj name="VISIO" r:id="rId3" imgW="772200" imgH="1812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4054" y="3392128"/>
                        <a:ext cx="1215050" cy="2895439"/>
                      </a:xfrm>
                      <a:prstGeom prst="rect">
                        <a:avLst/>
                      </a:prstGeom>
                      <a:noFill/>
                      <a:ln w="57150" cmpd="thickThin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UML Use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6488"/>
            <a:ext cx="8229600" cy="4389120"/>
          </a:xfrm>
        </p:spPr>
        <p:txBody>
          <a:bodyPr/>
          <a:lstStyle/>
          <a:p>
            <a:r>
              <a:rPr lang="en-GB" dirty="0" smtClean="0"/>
              <a:t>Remember that it’s also necessary to describe each use case. To describe a use case, we could use natural language, structured natural language, sequence diagrams, state diagrams etc.</a:t>
            </a:r>
          </a:p>
          <a:p>
            <a:r>
              <a:rPr lang="en-GB" dirty="0" smtClean="0"/>
              <a:t>If we use an &lt;&lt;extend&gt;&gt; relation, we should also describe which of the use cases will be chosen.</a:t>
            </a:r>
          </a:p>
          <a:p>
            <a:r>
              <a:rPr lang="en-GB" dirty="0" smtClean="0"/>
              <a:t>The &lt;&lt;include&gt;&gt; and &lt;&lt;extend&gt;&gt; relations are an advanced feature and should be used with care; remember they add to the complexity of the diagram.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C9D3-3A4B-42A1-A51C-1F97B528EF21}" type="slidenum">
              <a:rPr lang="en-GB" smtClean="0"/>
              <a:pPr/>
              <a:t>5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4F09E-5487-4935-9AB1-8AE834574AE7}" type="slidenum">
              <a:rPr lang="en-GB"/>
              <a:pPr/>
              <a:t>6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445442" name="Rectangle 2"/>
          <p:cNvSpPr>
            <a:spLocks noChangeArrowheads="1"/>
          </p:cNvSpPr>
          <p:nvPr/>
        </p:nvSpPr>
        <p:spPr bwMode="auto">
          <a:xfrm>
            <a:off x="714348" y="428604"/>
            <a:ext cx="7772400" cy="981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kumimoji="1" lang="en-US" sz="4000" dirty="0" smtClean="0">
                <a:solidFill>
                  <a:schemeClr val="tx2"/>
                </a:solidFill>
                <a:latin typeface="+mj-lt"/>
              </a:rPr>
              <a:t>Recap … Class </a:t>
            </a:r>
            <a:r>
              <a:rPr kumimoji="1" lang="en-US" sz="4000" dirty="0">
                <a:solidFill>
                  <a:schemeClr val="tx2"/>
                </a:solidFill>
                <a:latin typeface="+mj-lt"/>
              </a:rPr>
              <a:t>Diagrams</a:t>
            </a:r>
          </a:p>
        </p:txBody>
      </p:sp>
      <p:sp>
        <p:nvSpPr>
          <p:cNvPr id="445443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00034" y="1500174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FontTx/>
              <a:buChar char="•"/>
            </a:pPr>
            <a:r>
              <a:rPr kumimoji="1" lang="en-US" dirty="0">
                <a:latin typeface="+mn-lt"/>
              </a:rPr>
              <a:t>A </a:t>
            </a:r>
            <a:r>
              <a:rPr kumimoji="1" lang="en-US" b="1" dirty="0">
                <a:latin typeface="+mn-lt"/>
              </a:rPr>
              <a:t>Class diagram </a:t>
            </a:r>
            <a:r>
              <a:rPr kumimoji="1" lang="en-US" dirty="0">
                <a:latin typeface="+mn-lt"/>
              </a:rPr>
              <a:t>shows the </a:t>
            </a:r>
            <a:r>
              <a:rPr kumimoji="1" lang="en-US" b="1" dirty="0">
                <a:solidFill>
                  <a:schemeClr val="accent3"/>
                </a:solidFill>
                <a:latin typeface="+mn-lt"/>
              </a:rPr>
              <a:t>static structure </a:t>
            </a:r>
            <a:r>
              <a:rPr kumimoji="1" lang="en-US" dirty="0">
                <a:latin typeface="+mn-lt"/>
              </a:rPr>
              <a:t>of the system.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FontTx/>
              <a:buChar char="•"/>
            </a:pPr>
            <a:r>
              <a:rPr kumimoji="1" lang="en-US" dirty="0">
                <a:latin typeface="+mn-lt"/>
              </a:rPr>
              <a:t>It defines model elements such as </a:t>
            </a:r>
            <a:r>
              <a:rPr kumimoji="1" lang="en-US" b="1" i="1" dirty="0">
                <a:solidFill>
                  <a:schemeClr val="accent2"/>
                </a:solidFill>
                <a:latin typeface="+mn-lt"/>
              </a:rPr>
              <a:t>classes</a:t>
            </a:r>
            <a:r>
              <a:rPr kumimoji="1" lang="en-US" dirty="0">
                <a:latin typeface="+mn-lt"/>
              </a:rPr>
              <a:t>, </a:t>
            </a:r>
            <a:r>
              <a:rPr kumimoji="1" lang="en-US" b="1" i="1" dirty="0">
                <a:solidFill>
                  <a:schemeClr val="accent2"/>
                </a:solidFill>
                <a:latin typeface="+mn-lt"/>
              </a:rPr>
              <a:t>interfaces</a:t>
            </a:r>
            <a:r>
              <a:rPr kumimoji="1" lang="en-US" dirty="0">
                <a:latin typeface="+mn-lt"/>
              </a:rPr>
              <a:t>, and user-defined </a:t>
            </a:r>
            <a:r>
              <a:rPr kumimoji="1" lang="en-US" b="1" i="1" dirty="0">
                <a:solidFill>
                  <a:schemeClr val="accent2"/>
                </a:solidFill>
                <a:latin typeface="+mn-lt"/>
              </a:rPr>
              <a:t>data</a:t>
            </a:r>
            <a:r>
              <a:rPr kumimoji="1" lang="en-US" b="1" i="1" dirty="0">
                <a:latin typeface="+mn-lt"/>
              </a:rPr>
              <a:t> </a:t>
            </a:r>
            <a:r>
              <a:rPr kumimoji="1" lang="en-US" b="1" i="1" dirty="0">
                <a:solidFill>
                  <a:schemeClr val="accent2"/>
                </a:solidFill>
                <a:latin typeface="+mn-lt"/>
              </a:rPr>
              <a:t>types</a:t>
            </a:r>
            <a:r>
              <a:rPr kumimoji="1" lang="en-US" dirty="0">
                <a:latin typeface="+mn-lt"/>
              </a:rPr>
              <a:t>, their internal structure, and their relationships to each other.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FontTx/>
              <a:buChar char="•"/>
            </a:pPr>
            <a:r>
              <a:rPr kumimoji="1" lang="en-US" dirty="0">
                <a:latin typeface="+mn-lt"/>
              </a:rPr>
              <a:t>Relationships, or </a:t>
            </a:r>
            <a:r>
              <a:rPr kumimoji="1" lang="en-US" b="1" i="1" dirty="0">
                <a:solidFill>
                  <a:schemeClr val="accent2"/>
                </a:solidFill>
                <a:latin typeface="+mn-lt"/>
              </a:rPr>
              <a:t>associations</a:t>
            </a:r>
            <a:r>
              <a:rPr kumimoji="1" lang="en-US" dirty="0">
                <a:latin typeface="+mn-lt"/>
              </a:rPr>
              <a:t>, are shown as lines connecting elements, and are annotated to describe the relationships and their </a:t>
            </a:r>
            <a:r>
              <a:rPr kumimoji="1" lang="en-US" b="1" i="1" dirty="0">
                <a:solidFill>
                  <a:schemeClr val="accent2"/>
                </a:solidFill>
                <a:latin typeface="+mn-lt"/>
              </a:rPr>
              <a:t>cardinality</a:t>
            </a:r>
            <a:r>
              <a:rPr kumimoji="1" lang="en-US" dirty="0">
                <a:latin typeface="+mn-lt"/>
              </a:rPr>
              <a:t> (1..1, 1..*, 0..*, etc.).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FontTx/>
              <a:buChar char="•"/>
            </a:pPr>
            <a:r>
              <a:rPr kumimoji="1" lang="en-US" b="1" i="1" dirty="0">
                <a:solidFill>
                  <a:schemeClr val="accent2"/>
                </a:solidFill>
                <a:latin typeface="+mn-lt"/>
              </a:rPr>
              <a:t>Inheritance</a:t>
            </a:r>
            <a:r>
              <a:rPr kumimoji="1" lang="en-US" dirty="0">
                <a:latin typeface="+mn-lt"/>
              </a:rPr>
              <a:t> (generalize/specialize), </a:t>
            </a:r>
            <a:r>
              <a:rPr kumimoji="1" lang="en-US" b="1" i="1" dirty="0">
                <a:solidFill>
                  <a:schemeClr val="accent2"/>
                </a:solidFill>
                <a:latin typeface="+mn-lt"/>
              </a:rPr>
              <a:t>aggregation</a:t>
            </a:r>
            <a:r>
              <a:rPr kumimoji="1" lang="en-US" dirty="0">
                <a:latin typeface="+mn-lt"/>
              </a:rPr>
              <a:t> (comprises), and </a:t>
            </a:r>
            <a:r>
              <a:rPr kumimoji="1" lang="en-US" b="1" i="1" dirty="0">
                <a:solidFill>
                  <a:schemeClr val="accent2"/>
                </a:solidFill>
                <a:latin typeface="+mn-lt"/>
              </a:rPr>
              <a:t>composition</a:t>
            </a:r>
            <a:r>
              <a:rPr kumimoji="1" lang="en-US" dirty="0">
                <a:latin typeface="+mn-lt"/>
              </a:rPr>
              <a:t> (has) relationships are also captured in this diagram</a:t>
            </a:r>
            <a:r>
              <a:rPr kumimoji="1" lang="en-US" dirty="0" smtClean="0">
                <a:latin typeface="+mn-lt"/>
              </a:rPr>
              <a:t>.</a:t>
            </a:r>
            <a:endParaRPr kumimoji="1"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4F09E-5487-4935-9AB1-8AE834574AE7}" type="slidenum">
              <a:rPr lang="en-GB"/>
              <a:pPr/>
              <a:t>7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445442" name="Rectangle 2"/>
          <p:cNvSpPr>
            <a:spLocks noChangeArrowheads="1"/>
          </p:cNvSpPr>
          <p:nvPr/>
        </p:nvSpPr>
        <p:spPr bwMode="auto">
          <a:xfrm>
            <a:off x="714348" y="428604"/>
            <a:ext cx="7772400" cy="981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kumimoji="1" lang="en-US" sz="4000" dirty="0">
                <a:solidFill>
                  <a:schemeClr val="tx2"/>
                </a:solidFill>
                <a:latin typeface="+mj-lt"/>
              </a:rPr>
              <a:t>Class Diagrams</a:t>
            </a:r>
          </a:p>
        </p:txBody>
      </p:sp>
      <p:sp>
        <p:nvSpPr>
          <p:cNvPr id="445443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28596" y="1571612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FontTx/>
              <a:buChar char="•"/>
            </a:pPr>
            <a:r>
              <a:rPr kumimoji="1" lang="en-US" dirty="0" smtClean="0">
                <a:latin typeface="+mn-lt"/>
              </a:rPr>
              <a:t>Class </a:t>
            </a:r>
            <a:r>
              <a:rPr kumimoji="1" lang="en-US" b="1" i="1" dirty="0">
                <a:solidFill>
                  <a:schemeClr val="accent2"/>
                </a:solidFill>
                <a:latin typeface="+mn-lt"/>
              </a:rPr>
              <a:t>attributes</a:t>
            </a:r>
            <a:r>
              <a:rPr kumimoji="1" lang="en-US" dirty="0">
                <a:latin typeface="+mn-lt"/>
              </a:rPr>
              <a:t> and their data types are identified here, as are the </a:t>
            </a:r>
            <a:r>
              <a:rPr kumimoji="1" lang="en-US" b="1" i="1" dirty="0">
                <a:solidFill>
                  <a:schemeClr val="accent2"/>
                </a:solidFill>
                <a:latin typeface="+mn-lt"/>
              </a:rPr>
              <a:t>operations</a:t>
            </a:r>
            <a:r>
              <a:rPr kumimoji="1" lang="en-US" dirty="0">
                <a:latin typeface="+mn-lt"/>
              </a:rPr>
              <a:t> and their return types.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FontTx/>
              <a:buChar char="•"/>
            </a:pPr>
            <a:r>
              <a:rPr kumimoji="1" lang="en-US" b="1" i="1" dirty="0">
                <a:solidFill>
                  <a:schemeClr val="accent2"/>
                </a:solidFill>
                <a:latin typeface="+mn-lt"/>
              </a:rPr>
              <a:t>Visibility</a:t>
            </a:r>
            <a:r>
              <a:rPr kumimoji="1" lang="en-US" dirty="0">
                <a:solidFill>
                  <a:schemeClr val="accent2"/>
                </a:solidFill>
                <a:latin typeface="+mn-lt"/>
              </a:rPr>
              <a:t> </a:t>
            </a:r>
            <a:r>
              <a:rPr kumimoji="1" lang="en-US" dirty="0">
                <a:latin typeface="+mn-lt"/>
              </a:rPr>
              <a:t>is indicated by +,  #, or - for public, protected, or </a:t>
            </a:r>
            <a:r>
              <a:rPr kumimoji="1" lang="en-US" dirty="0" smtClean="0">
                <a:latin typeface="+mn-lt"/>
              </a:rPr>
              <a:t>private attributes or operations respectively.</a:t>
            </a:r>
            <a:endParaRPr kumimoji="1" lang="en-US" dirty="0"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FontTx/>
              <a:buChar char="•"/>
            </a:pPr>
            <a:r>
              <a:rPr kumimoji="1" lang="en-US" dirty="0">
                <a:latin typeface="+mn-lt"/>
              </a:rPr>
              <a:t>The class diagram plays a vital role in the transition from </a:t>
            </a:r>
            <a:r>
              <a:rPr kumimoji="1" lang="en-US" b="1" dirty="0">
                <a:latin typeface="+mn-lt"/>
              </a:rPr>
              <a:t>design</a:t>
            </a:r>
            <a:r>
              <a:rPr kumimoji="1" lang="en-US" dirty="0">
                <a:latin typeface="+mn-lt"/>
              </a:rPr>
              <a:t> to </a:t>
            </a:r>
            <a:r>
              <a:rPr kumimoji="1" lang="en-US" b="1" dirty="0" smtClean="0">
                <a:latin typeface="+mn-lt"/>
              </a:rPr>
              <a:t>implementation</a:t>
            </a:r>
            <a:r>
              <a:rPr kumimoji="1" lang="en-US" dirty="0" smtClean="0">
                <a:latin typeface="+mn-lt"/>
              </a:rPr>
              <a:t> </a:t>
            </a:r>
            <a:r>
              <a:rPr kumimoji="1" lang="en-US" dirty="0">
                <a:latin typeface="+mn-lt"/>
              </a:rPr>
              <a:t>as it contains sufficient detail to begin the coding process.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FontTx/>
              <a:buChar char="•"/>
            </a:pPr>
            <a:r>
              <a:rPr kumimoji="1" lang="en-US" dirty="0">
                <a:latin typeface="+mn-lt"/>
              </a:rPr>
              <a:t>It is often used to partition responsibilities among the project  team members, and to guide and measure the </a:t>
            </a:r>
            <a:r>
              <a:rPr kumimoji="1" lang="en-US" dirty="0" smtClean="0">
                <a:latin typeface="+mn-lt"/>
              </a:rPr>
              <a:t>implementation </a:t>
            </a:r>
            <a:r>
              <a:rPr kumimoji="1" lang="en-US" dirty="0">
                <a:latin typeface="+mn-lt"/>
              </a:rPr>
              <a:t>process.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A720-DFC3-4088-862A-12A3851400A1}" type="slidenum">
              <a:rPr lang="en-GB"/>
              <a:pPr/>
              <a:t>8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447490" name="Rectangle 2"/>
          <p:cNvSpPr>
            <a:spLocks noChangeArrowheads="1"/>
          </p:cNvSpPr>
          <p:nvPr/>
        </p:nvSpPr>
        <p:spPr bwMode="auto">
          <a:xfrm>
            <a:off x="571472" y="428604"/>
            <a:ext cx="7962928" cy="981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kumimoji="1" lang="en-US" sz="4000" dirty="0">
                <a:solidFill>
                  <a:schemeClr val="tx2"/>
                </a:solidFill>
                <a:latin typeface="+mj-lt"/>
              </a:rPr>
              <a:t>Class Diagram Example</a:t>
            </a:r>
          </a:p>
        </p:txBody>
      </p:sp>
      <p:graphicFrame>
        <p:nvGraphicFramePr>
          <p:cNvPr id="447491" name="Object 3"/>
          <p:cNvGraphicFramePr>
            <a:graphicFrameLocks noChangeAspect="1"/>
          </p:cNvGraphicFramePr>
          <p:nvPr/>
        </p:nvGraphicFramePr>
        <p:xfrm>
          <a:off x="685800" y="1524000"/>
          <a:ext cx="7827963" cy="446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496" name="VISIO" r:id="rId3" imgW="7828560" imgH="4468320" progId="">
                  <p:embed/>
                </p:oleObj>
              </mc:Choice>
              <mc:Fallback>
                <p:oleObj name="VISIO" r:id="rId3" imgW="7828560" imgH="446832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24000"/>
                        <a:ext cx="7827963" cy="446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UML </a:t>
            </a:r>
            <a:r>
              <a:rPr lang="en-GB" dirty="0" smtClean="0"/>
              <a:t>Models</a:t>
            </a:r>
            <a:endParaRPr lang="en-GB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now seen the two most important UML models:</a:t>
            </a:r>
          </a:p>
          <a:p>
            <a:pPr lvl="1"/>
            <a:r>
              <a:rPr lang="en-GB" dirty="0"/>
              <a:t>The </a:t>
            </a:r>
            <a:r>
              <a:rPr lang="en-GB" b="1" i="1" dirty="0" smtClean="0">
                <a:solidFill>
                  <a:schemeClr val="accent2"/>
                </a:solidFill>
              </a:rPr>
              <a:t>use case </a:t>
            </a:r>
            <a:r>
              <a:rPr lang="en-GB" b="1" i="1" dirty="0">
                <a:solidFill>
                  <a:schemeClr val="accent2"/>
                </a:solidFill>
              </a:rPr>
              <a:t>model</a:t>
            </a:r>
            <a:r>
              <a:rPr lang="en-GB" dirty="0"/>
              <a:t>, which describes the tasks which the system must help to perform</a:t>
            </a:r>
          </a:p>
          <a:p>
            <a:pPr lvl="1"/>
            <a:r>
              <a:rPr lang="en-GB" dirty="0"/>
              <a:t>The</a:t>
            </a:r>
            <a:r>
              <a:rPr lang="en-GB" b="1" i="1" dirty="0">
                <a:solidFill>
                  <a:schemeClr val="tx1"/>
                </a:solidFill>
              </a:rPr>
              <a:t> </a:t>
            </a:r>
            <a:r>
              <a:rPr lang="en-GB" b="1" i="1" dirty="0">
                <a:solidFill>
                  <a:schemeClr val="accent2"/>
                </a:solidFill>
              </a:rPr>
              <a:t>class model</a:t>
            </a:r>
            <a:r>
              <a:rPr lang="en-GB" dirty="0"/>
              <a:t>, which describes the classes which are </a:t>
            </a:r>
            <a:r>
              <a:rPr lang="en-GB" dirty="0" smtClean="0"/>
              <a:t>to be implemented and the relationships </a:t>
            </a:r>
            <a:r>
              <a:rPr lang="en-GB" dirty="0"/>
              <a:t>between them</a:t>
            </a:r>
          </a:p>
          <a:p>
            <a:r>
              <a:rPr lang="en-GB" dirty="0"/>
              <a:t>UML’s </a:t>
            </a:r>
            <a:r>
              <a:rPr lang="en-GB" b="1" i="1" dirty="0">
                <a:solidFill>
                  <a:schemeClr val="accent2"/>
                </a:solidFill>
              </a:rPr>
              <a:t>interaction diagrams </a:t>
            </a:r>
            <a:r>
              <a:rPr lang="en-GB" dirty="0"/>
              <a:t>allow us to </a:t>
            </a:r>
            <a:r>
              <a:rPr lang="en-GB" dirty="0" smtClean="0"/>
              <a:t>record, </a:t>
            </a:r>
            <a:r>
              <a:rPr lang="en-GB" dirty="0"/>
              <a:t>in </a:t>
            </a:r>
            <a:r>
              <a:rPr lang="en-GB" dirty="0" smtClean="0"/>
              <a:t>detail, </a:t>
            </a:r>
            <a:r>
              <a:rPr lang="en-GB" dirty="0"/>
              <a:t>how objects interact to perform a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1C96-7D9F-4D36-9492-9FA06D19F9E0}" type="slidenum">
              <a:rPr lang="en-GB"/>
              <a:pPr/>
              <a:t>9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13929</TotalTime>
  <Words>1922</Words>
  <Application>Microsoft Office PowerPoint</Application>
  <PresentationFormat>On-screen Show (4:3)</PresentationFormat>
  <Paragraphs>224</Paragraphs>
  <Slides>34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Flow</vt:lpstr>
      <vt:lpstr>VISIO</vt:lpstr>
      <vt:lpstr>Software Engineering COMP 201</vt:lpstr>
      <vt:lpstr>Outline</vt:lpstr>
      <vt:lpstr>Recap … Use Case Diagrams</vt:lpstr>
      <vt:lpstr>Use Case Diagram Example</vt:lpstr>
      <vt:lpstr>UML Use Cases</vt:lpstr>
      <vt:lpstr>PowerPoint Presentation</vt:lpstr>
      <vt:lpstr>PowerPoint Presentation</vt:lpstr>
      <vt:lpstr>PowerPoint Presentation</vt:lpstr>
      <vt:lpstr>Important UML Models</vt:lpstr>
      <vt:lpstr>Collaborations</vt:lpstr>
      <vt:lpstr>A Simple Collaboration, Showing no Interaction</vt:lpstr>
      <vt:lpstr>Interaction on Collaboration Diagrams</vt:lpstr>
      <vt:lpstr>Sequence Diagrams</vt:lpstr>
      <vt:lpstr>Interaction Shown on a Sequence Diagram </vt:lpstr>
      <vt:lpstr>PowerPoint Presentation</vt:lpstr>
      <vt:lpstr>PowerPoint Presentation</vt:lpstr>
      <vt:lpstr>PowerPoint Presentation</vt:lpstr>
      <vt:lpstr>Messages from an Object to Itself</vt:lpstr>
      <vt:lpstr>Messages from an Object to Itself</vt:lpstr>
      <vt:lpstr>Suppressing Detailed Behaviour</vt:lpstr>
      <vt:lpstr>Using a Package to Simplify a Collaboration</vt:lpstr>
      <vt:lpstr>Creation and Deletion of Objects</vt:lpstr>
      <vt:lpstr>Example Collaboration Diagram</vt:lpstr>
      <vt:lpstr>Example Sequence Diagram</vt:lpstr>
      <vt:lpstr>Timing</vt:lpstr>
      <vt:lpstr>Timing Constraints on a Sequence Diagram</vt:lpstr>
      <vt:lpstr>Activity Diagrams</vt:lpstr>
      <vt:lpstr>Activity Diagrams</vt:lpstr>
      <vt:lpstr>Activity Diagrams</vt:lpstr>
      <vt:lpstr>Activity Diagrams</vt:lpstr>
      <vt:lpstr>Activity Diagrams</vt:lpstr>
      <vt:lpstr>Business Level Activity Diagram of a Library</vt:lpstr>
      <vt:lpstr>Activity Diagrams and State Diagrams:</vt:lpstr>
      <vt:lpstr>Lecture Key 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Methods, UML Origins and OO reminder</dc:title>
  <dc:creator>seb.coope@gmail.com</dc:creator>
  <cp:lastModifiedBy>Quinn</cp:lastModifiedBy>
  <cp:revision>457</cp:revision>
  <cp:lastPrinted>1998-10-05T17:59:03Z</cp:lastPrinted>
  <dcterms:created xsi:type="dcterms:W3CDTF">1998-04-15T14:00:20Z</dcterms:created>
  <dcterms:modified xsi:type="dcterms:W3CDTF">2015-09-22T09:41:33Z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travasso@cs.umd.edu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C:\ght\Courses</vt:lpwstr>
  </property>
</Properties>
</file>