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320" r:id="rId2"/>
    <p:sldId id="256" r:id="rId3"/>
    <p:sldId id="257" r:id="rId4"/>
    <p:sldId id="258" r:id="rId5"/>
    <p:sldId id="296" r:id="rId6"/>
    <p:sldId id="297" r:id="rId7"/>
    <p:sldId id="259" r:id="rId8"/>
    <p:sldId id="260" r:id="rId9"/>
    <p:sldId id="261" r:id="rId10"/>
    <p:sldId id="321" r:id="rId11"/>
    <p:sldId id="262" r:id="rId12"/>
    <p:sldId id="265" r:id="rId13"/>
    <p:sldId id="266" r:id="rId14"/>
    <p:sldId id="298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5" r:id="rId23"/>
    <p:sldId id="276" r:id="rId24"/>
    <p:sldId id="277" r:id="rId25"/>
    <p:sldId id="279" r:id="rId26"/>
    <p:sldId id="280" r:id="rId27"/>
    <p:sldId id="281" r:id="rId28"/>
    <p:sldId id="299" r:id="rId29"/>
    <p:sldId id="282" r:id="rId30"/>
    <p:sldId id="286" r:id="rId31"/>
    <p:sldId id="293" r:id="rId32"/>
  </p:sldIdLst>
  <p:sldSz cx="9144000" cy="6858000" type="screen4x3"/>
  <p:notesSz cx="6858000" cy="97663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FF"/>
    <a:srgbClr val="00FFFF"/>
    <a:srgbClr val="0000FF"/>
    <a:srgbClr val="00FF00"/>
    <a:srgbClr val="FF0000"/>
    <a:srgbClr val="FFFFFF"/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>
        <p:scale>
          <a:sx n="75" d="100"/>
          <a:sy n="75" d="100"/>
        </p:scale>
        <p:origin x="-1522" y="-19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6933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185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notes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854075"/>
            <a:ext cx="4552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914117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164" y="9276420"/>
            <a:ext cx="2972229" cy="488315"/>
          </a:xfrm>
          <a:prstGeom prst="rect">
            <a:avLst/>
          </a:prstGeom>
          <a:noFill/>
        </p:spPr>
        <p:txBody>
          <a:bodyPr lIns="91152" tIns="45575" rIns="91152" bIns="45575"/>
          <a:lstStyle/>
          <a:p>
            <a:fld id="{7670DF06-4775-4E82-8772-90B18856C867}" type="slidenum">
              <a:rPr lang="en-GB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27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48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99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60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32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1625" y="833438"/>
            <a:ext cx="3689350" cy="2768600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02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22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04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25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56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7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A5F2-5969-4DB1-B3F4-D5F9395A997F}" type="datetime1">
              <a:rPr lang="en-US" smtClean="0"/>
              <a:pPr/>
              <a:t>9/22/2015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90DB-358A-4B6D-BFBC-405E30151E2A}" type="datetime1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BAA4-760B-41D6-8B7A-9F2294963042}" type="datetime1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ED45-0F4C-4D2E-9680-DDA6D6EC4C67}" type="datetime1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DF62-B2D5-49B0-B214-85C8718323AE}" type="datetime1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3CAE-920D-46D0-BA5A-1BC1730FACD4}" type="datetime1">
              <a:rPr lang="en-US" smtClean="0"/>
              <a:pPr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9199-7692-48EB-B398-0690E5C8EB41}" type="datetime1">
              <a:rPr lang="en-US" smtClean="0"/>
              <a:pPr/>
              <a:t>9/22/2015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724648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4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315A-1A57-481A-8AAD-565027EC143C}" type="datetime1">
              <a:rPr lang="en-US" smtClean="0"/>
              <a:pPr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BA94-2A65-4260-8A55-0A01FA90F369}" type="datetime1">
              <a:rPr lang="en-US" smtClean="0"/>
              <a:pPr/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E783-72B0-4B13-AF69-05B4CF7A0385}" type="datetime1">
              <a:rPr lang="en-US" smtClean="0"/>
              <a:pPr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C4B4-6B84-445F-B45A-9C92C737D41A}" type="datetime1">
              <a:rPr lang="en-US" smtClean="0"/>
              <a:pPr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785926"/>
            <a:ext cx="8229600" cy="45386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526A7CA-EDBD-4B5B-949A-C366D3942543}" type="datetime1">
              <a:rPr lang="en-US" smtClean="0"/>
              <a:pPr/>
              <a:t>9/22/2015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n-US" smtClean="0">
                <a:solidFill>
                  <a:schemeClr val="tx2">
                    <a:shade val="90000"/>
                  </a:schemeClr>
                </a:solidFill>
              </a:rPr>
              <a:t>COMP201 - Software Engineering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Microsoft_Word_97_-_2003_Document1.doc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71480"/>
            <a:ext cx="7772400" cy="16430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Engineering</a:t>
            </a:r>
            <a:b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 201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0712" y="2373313"/>
            <a:ext cx="7924800" cy="3265487"/>
          </a:xfrm>
        </p:spPr>
        <p:txBody>
          <a:bodyPr>
            <a:normAutofit fontScale="92500" lnSpcReduction="10000"/>
          </a:bodyPr>
          <a:lstStyle/>
          <a:p>
            <a:pPr marR="45537" lvl="0">
              <a:buClr>
                <a:srgbClr val="CE0202"/>
              </a:buClr>
            </a:pPr>
            <a:r>
              <a:rPr lang="en-GB" dirty="0">
                <a:solidFill>
                  <a:prstClr val="white"/>
                </a:solidFill>
              </a:rPr>
              <a:t>Lecturer: </a:t>
            </a:r>
            <a:r>
              <a:rPr lang="en-GB" b="1" dirty="0">
                <a:solidFill>
                  <a:prstClr val="white"/>
                </a:solidFill>
              </a:rPr>
              <a:t>Sebastian </a:t>
            </a:r>
            <a:r>
              <a:rPr lang="en-GB" b="1" dirty="0" err="1">
                <a:solidFill>
                  <a:prstClr val="white"/>
                </a:solidFill>
              </a:rPr>
              <a:t>Coope</a:t>
            </a:r>
            <a:endParaRPr lang="en-GB" b="1" dirty="0">
              <a:solidFill>
                <a:prstClr val="white"/>
              </a:solidFill>
            </a:endParaRPr>
          </a:p>
          <a:p>
            <a:pPr marR="45537" lvl="0">
              <a:buClr>
                <a:srgbClr val="CE0202"/>
              </a:buClr>
            </a:pPr>
            <a:r>
              <a:rPr lang="en-GB" i="1" dirty="0">
                <a:solidFill>
                  <a:prstClr val="white"/>
                </a:solidFill>
              </a:rPr>
              <a:t>Ashton Building, Room G.18</a:t>
            </a:r>
          </a:p>
          <a:p>
            <a:pPr marR="45537" lvl="0">
              <a:buClr>
                <a:srgbClr val="CE0202"/>
              </a:buClr>
            </a:pPr>
            <a:r>
              <a:rPr lang="en-GB" i="1" dirty="0">
                <a:solidFill>
                  <a:prstClr val="white"/>
                </a:solidFill>
              </a:rPr>
              <a:t>E-mail: </a:t>
            </a:r>
            <a:r>
              <a:rPr lang="en-GB" b="1" i="1" dirty="0">
                <a:solidFill>
                  <a:prstClr val="white"/>
                </a:solidFill>
              </a:rPr>
              <a:t>coopes@liverpool.ac.uk </a:t>
            </a:r>
            <a:endParaRPr lang="en-GB" sz="2400" b="1" i="1" dirty="0">
              <a:solidFill>
                <a:prstClr val="white"/>
              </a:solidFill>
            </a:endParaRPr>
          </a:p>
          <a:p>
            <a:pPr marR="45537" lvl="0">
              <a:buClr>
                <a:srgbClr val="CE0202"/>
              </a:buClr>
            </a:pPr>
            <a:endParaRPr lang="en-GB" sz="2100" b="1" i="1" dirty="0">
              <a:solidFill>
                <a:prstClr val="white"/>
              </a:solidFill>
            </a:endParaRPr>
          </a:p>
          <a:p>
            <a:pPr marR="45537" lvl="0">
              <a:buClr>
                <a:srgbClr val="CE0202"/>
              </a:buClr>
            </a:pPr>
            <a:r>
              <a:rPr lang="en-GB" b="1" dirty="0">
                <a:solidFill>
                  <a:prstClr val="white"/>
                </a:solidFill>
              </a:rPr>
              <a:t>COMP 201 web-page:</a:t>
            </a:r>
          </a:p>
          <a:p>
            <a:pPr marR="45537" lvl="0">
              <a:buClr>
                <a:srgbClr val="CE0202"/>
              </a:buClr>
            </a:pPr>
            <a:r>
              <a:rPr lang="en-GB" sz="2200" b="1" dirty="0">
                <a:solidFill>
                  <a:prstClr val="white"/>
                </a:solidFill>
              </a:rPr>
              <a:t>http://www.csc.liv.ac.uk/~coopes/comp201</a:t>
            </a:r>
          </a:p>
          <a:p>
            <a:pPr eaLnBrk="1" hangingPunct="1"/>
            <a:endParaRPr lang="en-GB" sz="2800" u="sng" dirty="0" smtClean="0"/>
          </a:p>
          <a:p>
            <a:pPr eaLnBrk="1" hangingPunct="1"/>
            <a:r>
              <a:rPr lang="en-GB" sz="2800" u="sng" smtClean="0"/>
              <a:t>Software </a:t>
            </a:r>
            <a:r>
              <a:rPr lang="en-GB" sz="2800" u="sng" dirty="0" smtClean="0"/>
              <a:t>Testing</a:t>
            </a:r>
          </a:p>
          <a:p>
            <a:pPr eaLnBrk="1" hangingPunct="1"/>
            <a:endParaRPr lang="en-GB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867524"/>
          </a:xfrm>
        </p:spPr>
        <p:txBody>
          <a:bodyPr/>
          <a:lstStyle/>
          <a:p>
            <a:r>
              <a:rPr lang="en-GB" dirty="0" smtClean="0"/>
              <a:t>Test plan template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7233077"/>
              </p:ext>
            </p:extLst>
          </p:nvPr>
        </p:nvGraphicFramePr>
        <p:xfrm>
          <a:off x="467544" y="1340768"/>
          <a:ext cx="8229599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Name of case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Input data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Expected</a:t>
                      </a:r>
                      <a:r>
                        <a:rPr lang="en-GB" baseline="0" dirty="0" smtClean="0"/>
                        <a:t> output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Actual</a:t>
                      </a:r>
                      <a:r>
                        <a:rPr lang="en-GB" baseline="0" dirty="0" smtClean="0"/>
                        <a:t> output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Success/</a:t>
                      </a:r>
                    </a:p>
                    <a:p>
                      <a:r>
                        <a:rPr lang="en-GB" dirty="0" smtClean="0"/>
                        <a:t>Fail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LoginOKPass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Tests login with a good username and password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Username=test1</a:t>
                      </a:r>
                    </a:p>
                    <a:p>
                      <a:r>
                        <a:rPr lang="en-GB" dirty="0" smtClean="0"/>
                        <a:t>Password=pass1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Click login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Login</a:t>
                      </a:r>
                      <a:r>
                        <a:rPr lang="en-GB" baseline="0" dirty="0" smtClean="0"/>
                        <a:t> OK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Success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LoginBadPass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Tests login with</a:t>
                      </a:r>
                      <a:r>
                        <a:rPr lang="en-GB" baseline="0" dirty="0" smtClean="0"/>
                        <a:t> good username but wrong password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Username=test1 Password=pass2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Click</a:t>
                      </a:r>
                      <a:r>
                        <a:rPr lang="en-GB" baseline="0" dirty="0" smtClean="0"/>
                        <a:t> login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Failed to Login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Failed to login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Success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rgbClr val="FF0000"/>
                          </a:solidFill>
                        </a:rPr>
                        <a:t>LoginNoPass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Tests login with</a:t>
                      </a:r>
                      <a:r>
                        <a:rPr lang="en-GB" baseline="0" dirty="0" smtClean="0">
                          <a:solidFill>
                            <a:srgbClr val="FF0000"/>
                          </a:solidFill>
                        </a:rPr>
                        <a:t> password field empty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Username=test1</a:t>
                      </a:r>
                    </a:p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Password=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Click login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Failed to login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Login</a:t>
                      </a:r>
                      <a:r>
                        <a:rPr lang="en-GB" baseline="0" dirty="0" smtClean="0">
                          <a:solidFill>
                            <a:srgbClr val="FF0000"/>
                          </a:solidFill>
                        </a:rPr>
                        <a:t> OK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Fail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6846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The </a:t>
            </a:r>
            <a:r>
              <a:rPr lang="en-GB" dirty="0" smtClean="0"/>
              <a:t>Defect Testing Process</a:t>
            </a:r>
            <a:endParaRPr lang="en-GB" dirty="0"/>
          </a:p>
        </p:txBody>
      </p:sp>
      <p:pic>
        <p:nvPicPr>
          <p:cNvPr id="13315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538" y="2536825"/>
            <a:ext cx="8437562" cy="2344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Black-box </a:t>
            </a:r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An approach to testing where the program is considered as a ‘</a:t>
            </a:r>
            <a:r>
              <a:rPr lang="en-GB" b="1" dirty="0"/>
              <a:t>black-box</a:t>
            </a:r>
            <a:r>
              <a:rPr lang="en-GB" dirty="0"/>
              <a:t>’</a:t>
            </a:r>
          </a:p>
          <a:p>
            <a:r>
              <a:rPr lang="en-GB" dirty="0"/>
              <a:t>The program test cases are based on the system specification </a:t>
            </a:r>
          </a:p>
          <a:p>
            <a:r>
              <a:rPr lang="en-GB" dirty="0"/>
              <a:t>Test planning can begin early in the software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Black-box </a:t>
            </a:r>
            <a:r>
              <a:rPr lang="en-GB" dirty="0" smtClean="0"/>
              <a:t>Testing</a:t>
            </a:r>
            <a:endParaRPr lang="en-GB" dirty="0"/>
          </a:p>
        </p:txBody>
      </p:sp>
      <p:pic>
        <p:nvPicPr>
          <p:cNvPr id="17411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913" y="1543050"/>
            <a:ext cx="6835775" cy="4872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Equivalence </a:t>
            </a:r>
            <a:r>
              <a:rPr lang="en-GB" dirty="0" smtClean="0"/>
              <a:t>Partitioning</a:t>
            </a:r>
            <a:endParaRPr lang="en-GB" dirty="0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Input data and output results often fall into different classes where all members of a class are related</a:t>
            </a:r>
          </a:p>
          <a:p>
            <a:r>
              <a:rPr lang="en-GB"/>
              <a:t>Each of these classes is an equivalence partition where the program behaves in an equivalent way for each class member</a:t>
            </a:r>
          </a:p>
          <a:p>
            <a:r>
              <a:rPr lang="en-GB"/>
              <a:t>Test cases should be chosen from each partition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Equivalence </a:t>
            </a:r>
            <a:r>
              <a:rPr lang="en-GB" dirty="0" smtClean="0"/>
              <a:t>Partitioning</a:t>
            </a:r>
            <a:endParaRPr lang="en-GB" dirty="0"/>
          </a:p>
        </p:txBody>
      </p:sp>
      <p:pic>
        <p:nvPicPr>
          <p:cNvPr id="19461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7925" y="1606550"/>
            <a:ext cx="4056063" cy="4708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Equivalence </a:t>
            </a:r>
            <a:r>
              <a:rPr lang="en-GB" dirty="0" smtClean="0"/>
              <a:t>Partitioning</a:t>
            </a:r>
            <a:endParaRPr lang="en-GB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Partition system inputs and outputs into </a:t>
            </a:r>
            <a:br>
              <a:rPr lang="en-GB" dirty="0"/>
            </a:br>
            <a:r>
              <a:rPr lang="en-GB" dirty="0"/>
              <a:t>‘equivalence sets’</a:t>
            </a:r>
          </a:p>
          <a:p>
            <a:pPr lvl="1"/>
            <a:r>
              <a:rPr lang="en-GB" dirty="0"/>
              <a:t>If input is a 5-digit integer between 10,000 and 99,999, </a:t>
            </a:r>
            <a:br>
              <a:rPr lang="en-GB" dirty="0"/>
            </a:br>
            <a:r>
              <a:rPr lang="en-GB" dirty="0"/>
              <a:t>equivalence partitions are &lt;10,000, 10,000-99, 999 and &gt; </a:t>
            </a:r>
            <a:br>
              <a:rPr lang="en-GB" dirty="0"/>
            </a:br>
            <a:r>
              <a:rPr lang="en-GB" dirty="0"/>
              <a:t>10, 000</a:t>
            </a:r>
          </a:p>
          <a:p>
            <a:r>
              <a:rPr lang="en-GB" dirty="0"/>
              <a:t>Choose test cases at the boundary of these </a:t>
            </a:r>
            <a:br>
              <a:rPr lang="en-GB" dirty="0"/>
            </a:br>
            <a:r>
              <a:rPr lang="en-GB" dirty="0"/>
              <a:t>sets</a:t>
            </a:r>
          </a:p>
          <a:p>
            <a:pPr lvl="1"/>
            <a:r>
              <a:rPr lang="en-GB" dirty="0"/>
              <a:t>00000, 09999, 10000, 99999, </a:t>
            </a:r>
            <a:r>
              <a:rPr lang="en-GB" dirty="0" smtClean="0"/>
              <a:t>10001</a:t>
            </a:r>
          </a:p>
          <a:p>
            <a:r>
              <a:rPr lang="en-GB" dirty="0" smtClean="0"/>
              <a:t>These are more likely to display erroneous behaviour than choosing random values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Equivalence </a:t>
            </a:r>
            <a:r>
              <a:rPr lang="en-GB" dirty="0" smtClean="0"/>
              <a:t>Partitions</a:t>
            </a:r>
            <a:endParaRPr lang="en-GB" dirty="0"/>
          </a:p>
        </p:txBody>
      </p:sp>
      <p:pic>
        <p:nvPicPr>
          <p:cNvPr id="23555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3125" y="1581150"/>
            <a:ext cx="7448550" cy="4803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Search </a:t>
            </a:r>
            <a:r>
              <a:rPr lang="en-GB" dirty="0" smtClean="0"/>
              <a:t>Routine Specification</a:t>
            </a:r>
            <a:endParaRPr lang="en-GB" dirty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114425" y="1851025"/>
            <a:ext cx="6361113" cy="3949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840" tIns="44623" rIns="90840" bIns="44623">
            <a:spAutoFit/>
          </a:bodyPr>
          <a:lstStyle/>
          <a:p>
            <a:pPr defTabSz="917575"/>
            <a:r>
              <a:rPr lang="en-GB" sz="1800" b="1" dirty="0">
                <a:latin typeface="Helvetica" pitchFamily="34" charset="0"/>
              </a:rPr>
              <a:t>procedure</a:t>
            </a:r>
            <a:r>
              <a:rPr lang="en-GB" sz="1800" dirty="0">
                <a:latin typeface="Helvetica" pitchFamily="34" charset="0"/>
              </a:rPr>
              <a:t> Search (Key : ELEM ; T: ELEM_ARRAY;</a:t>
            </a:r>
          </a:p>
          <a:p>
            <a:pPr defTabSz="917575"/>
            <a:r>
              <a:rPr lang="en-GB" sz="1800" dirty="0">
                <a:latin typeface="Helvetica" pitchFamily="34" charset="0"/>
              </a:rPr>
              <a:t>       Found : </a:t>
            </a:r>
            <a:r>
              <a:rPr lang="en-GB" sz="1800" b="1" dirty="0">
                <a:latin typeface="Helvetica" pitchFamily="34" charset="0"/>
              </a:rPr>
              <a:t>in out</a:t>
            </a:r>
            <a:r>
              <a:rPr lang="en-GB" sz="1800" dirty="0">
                <a:latin typeface="Helvetica" pitchFamily="34" charset="0"/>
              </a:rPr>
              <a:t> BOOLEAN; L:</a:t>
            </a:r>
            <a:r>
              <a:rPr lang="en-GB" sz="1800" b="1" dirty="0">
                <a:latin typeface="Helvetica" pitchFamily="34" charset="0"/>
              </a:rPr>
              <a:t> in out</a:t>
            </a:r>
            <a:r>
              <a:rPr lang="en-GB" sz="1800" dirty="0">
                <a:latin typeface="Helvetica" pitchFamily="34" charset="0"/>
              </a:rPr>
              <a:t> ELEM_INDEX) ;</a:t>
            </a:r>
          </a:p>
          <a:p>
            <a:pPr defTabSz="917575"/>
            <a:endParaRPr lang="en-GB" sz="1800" dirty="0">
              <a:latin typeface="Helvetica" pitchFamily="34" charset="0"/>
            </a:endParaRPr>
          </a:p>
          <a:p>
            <a:pPr defTabSz="917575"/>
            <a:r>
              <a:rPr lang="en-GB" sz="1800" b="1" dirty="0">
                <a:latin typeface="Helvetica" pitchFamily="34" charset="0"/>
              </a:rPr>
              <a:t>Pre-condition</a:t>
            </a:r>
            <a:endParaRPr lang="en-GB" sz="1800" dirty="0">
              <a:latin typeface="Helvetica" pitchFamily="34" charset="0"/>
            </a:endParaRPr>
          </a:p>
          <a:p>
            <a:pPr defTabSz="917575"/>
            <a:r>
              <a:rPr lang="en-GB" sz="1800" dirty="0">
                <a:latin typeface="Helvetica" pitchFamily="34" charset="0"/>
              </a:rPr>
              <a:t>	-- the array has at least one element</a:t>
            </a:r>
          </a:p>
          <a:p>
            <a:pPr defTabSz="917575"/>
            <a:r>
              <a:rPr lang="en-GB" sz="1800" dirty="0">
                <a:latin typeface="Helvetica" pitchFamily="34" charset="0"/>
              </a:rPr>
              <a:t>	T’FIRST &lt;= T’LAST </a:t>
            </a:r>
          </a:p>
          <a:p>
            <a:pPr defTabSz="917575"/>
            <a:r>
              <a:rPr lang="en-GB" sz="1800" b="1" dirty="0">
                <a:latin typeface="Helvetica" pitchFamily="34" charset="0"/>
              </a:rPr>
              <a:t>Post-condition</a:t>
            </a:r>
            <a:endParaRPr lang="en-GB" sz="1800" dirty="0">
              <a:latin typeface="Helvetica" pitchFamily="34" charset="0"/>
            </a:endParaRPr>
          </a:p>
          <a:p>
            <a:pPr defTabSz="917575"/>
            <a:r>
              <a:rPr lang="en-GB" sz="1800" dirty="0">
                <a:latin typeface="Helvetica" pitchFamily="34" charset="0"/>
              </a:rPr>
              <a:t>	-- the element is found and is referenced by L</a:t>
            </a:r>
          </a:p>
          <a:p>
            <a:pPr defTabSz="917575"/>
            <a:r>
              <a:rPr lang="en-GB" sz="1800" dirty="0">
                <a:latin typeface="Helvetica" pitchFamily="34" charset="0"/>
              </a:rPr>
              <a:t>	( Found and T (L) = Key) </a:t>
            </a:r>
          </a:p>
          <a:p>
            <a:pPr defTabSz="917575"/>
            <a:r>
              <a:rPr lang="en-GB" sz="1800" b="1" dirty="0">
                <a:latin typeface="Helvetica" pitchFamily="34" charset="0"/>
              </a:rPr>
              <a:t>or</a:t>
            </a:r>
            <a:r>
              <a:rPr lang="en-GB" sz="1800" dirty="0">
                <a:latin typeface="Helvetica" pitchFamily="34" charset="0"/>
              </a:rPr>
              <a:t> </a:t>
            </a:r>
          </a:p>
          <a:p>
            <a:pPr defTabSz="917575"/>
            <a:r>
              <a:rPr lang="en-GB" sz="1800" dirty="0">
                <a:latin typeface="Helvetica" pitchFamily="34" charset="0"/>
              </a:rPr>
              <a:t>	-- the element is not in the array</a:t>
            </a:r>
          </a:p>
          <a:p>
            <a:pPr defTabSz="917575"/>
            <a:r>
              <a:rPr lang="en-GB" sz="1800" dirty="0">
                <a:latin typeface="Helvetica" pitchFamily="34" charset="0"/>
              </a:rPr>
              <a:t>	( </a:t>
            </a:r>
            <a:r>
              <a:rPr lang="en-GB" sz="1800" b="1" dirty="0">
                <a:latin typeface="Helvetica" pitchFamily="34" charset="0"/>
              </a:rPr>
              <a:t>not</a:t>
            </a:r>
            <a:r>
              <a:rPr lang="en-GB" sz="1800" dirty="0">
                <a:latin typeface="Helvetica" pitchFamily="34" charset="0"/>
              </a:rPr>
              <a:t> Found </a:t>
            </a:r>
            <a:r>
              <a:rPr lang="en-GB" sz="1800" b="1" dirty="0">
                <a:latin typeface="Helvetica" pitchFamily="34" charset="0"/>
              </a:rPr>
              <a:t>and</a:t>
            </a:r>
            <a:endParaRPr lang="en-GB" sz="1800" dirty="0">
              <a:latin typeface="Helvetica" pitchFamily="34" charset="0"/>
            </a:endParaRPr>
          </a:p>
          <a:p>
            <a:pPr defTabSz="917575"/>
            <a:r>
              <a:rPr lang="en-GB" sz="1800" dirty="0">
                <a:latin typeface="Helvetica" pitchFamily="34" charset="0"/>
              </a:rPr>
              <a:t>       	</a:t>
            </a:r>
            <a:r>
              <a:rPr lang="en-GB" sz="1800" b="1" dirty="0">
                <a:latin typeface="Helvetica" pitchFamily="34" charset="0"/>
              </a:rPr>
              <a:t>not</a:t>
            </a:r>
            <a:r>
              <a:rPr lang="en-GB" sz="1800" dirty="0">
                <a:latin typeface="Helvetica" pitchFamily="34" charset="0"/>
              </a:rPr>
              <a:t> (</a:t>
            </a:r>
            <a:r>
              <a:rPr lang="en-GB" sz="1800" b="1" dirty="0">
                <a:latin typeface="Helvetica" pitchFamily="34" charset="0"/>
              </a:rPr>
              <a:t>exists</a:t>
            </a:r>
            <a:r>
              <a:rPr lang="en-GB" sz="1800" dirty="0">
                <a:latin typeface="Helvetica" pitchFamily="34" charset="0"/>
              </a:rPr>
              <a:t> </a:t>
            </a:r>
            <a:r>
              <a:rPr lang="en-GB" sz="1800" dirty="0" err="1">
                <a:latin typeface="Helvetica" pitchFamily="34" charset="0"/>
              </a:rPr>
              <a:t>i</a:t>
            </a:r>
            <a:r>
              <a:rPr lang="en-GB" sz="1800" dirty="0">
                <a:latin typeface="Helvetica" pitchFamily="34" charset="0"/>
              </a:rPr>
              <a:t>, T’FIRST &gt;= </a:t>
            </a:r>
            <a:r>
              <a:rPr lang="en-GB" sz="1800" dirty="0" err="1">
                <a:latin typeface="Helvetica" pitchFamily="34" charset="0"/>
              </a:rPr>
              <a:t>i</a:t>
            </a:r>
            <a:r>
              <a:rPr lang="en-GB" sz="1800" dirty="0">
                <a:latin typeface="Helvetica" pitchFamily="34" charset="0"/>
              </a:rPr>
              <a:t> &lt;= T’LAST, T (</a:t>
            </a:r>
            <a:r>
              <a:rPr lang="en-GB" sz="1800" dirty="0" err="1">
                <a:latin typeface="Helvetica" pitchFamily="34" charset="0"/>
              </a:rPr>
              <a:t>i</a:t>
            </a:r>
            <a:r>
              <a:rPr lang="en-GB" sz="1800" dirty="0">
                <a:latin typeface="Helvetica" pitchFamily="34" charset="0"/>
              </a:rPr>
              <a:t>) = Key ))</a:t>
            </a:r>
          </a:p>
          <a:p>
            <a:pPr defTabSz="917575"/>
            <a:endParaRPr lang="en-GB" sz="1800" dirty="0">
              <a:latin typeface="Helvetic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Search </a:t>
            </a:r>
            <a:r>
              <a:rPr lang="en-GB" dirty="0" smtClean="0"/>
              <a:t>Routine – Input Partitions</a:t>
            </a:r>
            <a:endParaRPr lang="en-GB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Inputs which conform to the pre-conditions</a:t>
            </a:r>
          </a:p>
          <a:p>
            <a:r>
              <a:rPr lang="en-GB"/>
              <a:t>Inputs where a pre-condition does not hold</a:t>
            </a:r>
          </a:p>
          <a:p>
            <a:r>
              <a:rPr lang="en-GB"/>
              <a:t>Inputs where the key element is a member of </a:t>
            </a:r>
            <a:br>
              <a:rPr lang="en-GB"/>
            </a:br>
            <a:r>
              <a:rPr lang="en-GB"/>
              <a:t>the array</a:t>
            </a:r>
          </a:p>
          <a:p>
            <a:r>
              <a:rPr lang="en-GB"/>
              <a:t>Inputs where the key element is not a member </a:t>
            </a:r>
            <a:br>
              <a:rPr lang="en-GB"/>
            </a:br>
            <a:r>
              <a:rPr lang="en-GB"/>
              <a:t>of the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Defect </a:t>
            </a:r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2058988"/>
            <a:ext cx="8223278" cy="4129087"/>
          </a:xfrm>
          <a:noFill/>
          <a:ln/>
        </p:spPr>
        <p:txBody>
          <a:bodyPr>
            <a:normAutofit/>
          </a:bodyPr>
          <a:lstStyle/>
          <a:p>
            <a:r>
              <a:rPr lang="en-GB" sz="3200" dirty="0" smtClean="0">
                <a:solidFill>
                  <a:schemeClr val="accent3"/>
                </a:solidFill>
              </a:rPr>
              <a:t>Defect testing </a:t>
            </a:r>
            <a:r>
              <a:rPr lang="en-GB" sz="3200" dirty="0" smtClean="0"/>
              <a:t>involves testing </a:t>
            </a:r>
            <a:r>
              <a:rPr lang="en-GB" sz="3200" dirty="0"/>
              <a:t>programs to establish the </a:t>
            </a:r>
            <a:r>
              <a:rPr lang="en-GB" sz="3200" b="1" dirty="0"/>
              <a:t>presence of system defects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Testing </a:t>
            </a:r>
            <a:r>
              <a:rPr lang="en-GB" dirty="0" smtClean="0"/>
              <a:t>Guidelines (Sequences</a:t>
            </a:r>
            <a:r>
              <a:rPr lang="en-GB" dirty="0"/>
              <a:t>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Test software with sequences which have only a single value</a:t>
            </a:r>
          </a:p>
          <a:p>
            <a:r>
              <a:rPr lang="en-GB"/>
              <a:t>Use sequences of different sizes in different tests</a:t>
            </a:r>
          </a:p>
          <a:p>
            <a:r>
              <a:rPr lang="en-GB"/>
              <a:t>Derive tests so that the first, middle and last elements of the sequence are accessed</a:t>
            </a:r>
          </a:p>
          <a:p>
            <a:r>
              <a:rPr lang="en-GB"/>
              <a:t>Test with sequences of zero length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Search </a:t>
            </a:r>
            <a:r>
              <a:rPr lang="en-GB" dirty="0" smtClean="0"/>
              <a:t>Routine – Input Partitions</a:t>
            </a:r>
            <a:endParaRPr lang="en-GB" dirty="0"/>
          </a:p>
        </p:txBody>
      </p:sp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1219200" y="1524000"/>
          <a:ext cx="6629400" cy="478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Bitmap Image" r:id="rId3" imgW="6211167" imgH="4486901" progId="PBrush">
                  <p:embed/>
                </p:oleObj>
              </mc:Choice>
              <mc:Fallback>
                <p:oleObj name="Bitmap Image" r:id="rId3" imgW="6211167" imgH="4486901" progId="PBrush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524000"/>
                        <a:ext cx="6629400" cy="478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Structural </a:t>
            </a:r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Sometime called white-box testing</a:t>
            </a:r>
          </a:p>
          <a:p>
            <a:r>
              <a:rPr lang="en-GB" dirty="0"/>
              <a:t>Derivation of test cases according to program </a:t>
            </a:r>
            <a:r>
              <a:rPr lang="en-GB" dirty="0" smtClean="0"/>
              <a:t>structure</a:t>
            </a:r>
            <a:r>
              <a:rPr lang="en-GB" dirty="0"/>
              <a:t>. Knowledge of the program is used to identify additional test cases</a:t>
            </a:r>
          </a:p>
          <a:p>
            <a:r>
              <a:rPr lang="en-GB" dirty="0"/>
              <a:t>Objective is to exercise all program statements </a:t>
            </a:r>
            <a:r>
              <a:rPr lang="en-GB" dirty="0" smtClean="0"/>
              <a:t>(</a:t>
            </a:r>
            <a:r>
              <a:rPr lang="en-GB" dirty="0"/>
              <a:t>not all path combinations)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White-box </a:t>
            </a:r>
            <a:r>
              <a:rPr lang="en-GB" dirty="0" smtClean="0"/>
              <a:t>Testing</a:t>
            </a:r>
            <a:endParaRPr lang="en-GB" dirty="0"/>
          </a:p>
        </p:txBody>
      </p:sp>
      <p:pic>
        <p:nvPicPr>
          <p:cNvPr id="33795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1638" y="1835150"/>
            <a:ext cx="8388350" cy="3965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7286" y="5534047"/>
            <a:ext cx="4233870" cy="1109663"/>
          </a:xfrm>
          <a:noFill/>
          <a:ln/>
        </p:spPr>
        <p:txBody>
          <a:bodyPr/>
          <a:lstStyle/>
          <a:p>
            <a:r>
              <a:rPr lang="en-GB" sz="2400" dirty="0"/>
              <a:t>Binary search (Java)</a:t>
            </a:r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457200" y="228600"/>
          <a:ext cx="7620000" cy="679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Document" r:id="rId5" imgW="5724000" imgH="5099400" progId="Word.Document.8">
                  <p:embed/>
                </p:oleObj>
              </mc:Choice>
              <mc:Fallback>
                <p:oleObj name="Document" r:id="rId5" imgW="5724000" imgH="5099400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"/>
                        <a:ext cx="7620000" cy="679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63525"/>
            <a:ext cx="8551863" cy="1108075"/>
          </a:xfrm>
          <a:noFill/>
          <a:ln/>
        </p:spPr>
        <p:txBody>
          <a:bodyPr/>
          <a:lstStyle/>
          <a:p>
            <a:r>
              <a:rPr lang="en-GB" dirty="0"/>
              <a:t>Binary </a:t>
            </a:r>
            <a:r>
              <a:rPr lang="en-GB" dirty="0" smtClean="0"/>
              <a:t>Search </a:t>
            </a:r>
            <a:r>
              <a:rPr lang="en-GB" dirty="0"/>
              <a:t>- </a:t>
            </a:r>
            <a:r>
              <a:rPr lang="en-GB" dirty="0" smtClean="0"/>
              <a:t>Equiv</a:t>
            </a:r>
            <a:r>
              <a:rPr lang="en-GB" dirty="0"/>
              <a:t>. </a:t>
            </a:r>
            <a:r>
              <a:rPr lang="en-GB" dirty="0" smtClean="0"/>
              <a:t>Partitions</a:t>
            </a:r>
            <a:endParaRPr lang="en-GB" dirty="0"/>
          </a:p>
        </p:txBody>
      </p:sp>
      <p:sp>
        <p:nvSpPr>
          <p:cNvPr id="3891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37550" cy="4583113"/>
          </a:xfrm>
          <a:noFill/>
          <a:ln/>
        </p:spPr>
        <p:txBody>
          <a:bodyPr/>
          <a:lstStyle/>
          <a:p>
            <a:r>
              <a:rPr lang="en-GB" sz="2400"/>
              <a:t>Pre-conditions satisfied, key element in array</a:t>
            </a:r>
          </a:p>
          <a:p>
            <a:r>
              <a:rPr lang="en-GB" sz="2400"/>
              <a:t>Pre-conditions satisfied, key element not in </a:t>
            </a:r>
            <a:br>
              <a:rPr lang="en-GB" sz="2400"/>
            </a:br>
            <a:r>
              <a:rPr lang="en-GB" sz="2400"/>
              <a:t>array</a:t>
            </a:r>
          </a:p>
          <a:p>
            <a:r>
              <a:rPr lang="en-GB" sz="2400"/>
              <a:t>Pre-conditions unsatisfied, key element in array</a:t>
            </a:r>
          </a:p>
          <a:p>
            <a:r>
              <a:rPr lang="en-GB" sz="2400"/>
              <a:t>Pre-conditions unsatisfied, key element not in array</a:t>
            </a:r>
          </a:p>
          <a:p>
            <a:r>
              <a:rPr lang="en-GB" sz="2400"/>
              <a:t>Input array has a single value</a:t>
            </a:r>
          </a:p>
          <a:p>
            <a:r>
              <a:rPr lang="en-GB" sz="2400"/>
              <a:t>Input array has an even number of values</a:t>
            </a:r>
          </a:p>
          <a:p>
            <a:r>
              <a:rPr lang="en-GB" sz="2400"/>
              <a:t>Input array has an odd number of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Binary </a:t>
            </a:r>
            <a:r>
              <a:rPr lang="en-GB" dirty="0" smtClean="0"/>
              <a:t>Search Equiv</a:t>
            </a:r>
            <a:r>
              <a:rPr lang="en-GB" dirty="0"/>
              <a:t>. </a:t>
            </a:r>
            <a:r>
              <a:rPr lang="en-GB" dirty="0" smtClean="0"/>
              <a:t>Partitions</a:t>
            </a:r>
            <a:endParaRPr lang="en-GB" dirty="0"/>
          </a:p>
        </p:txBody>
      </p:sp>
      <p:pic>
        <p:nvPicPr>
          <p:cNvPr id="40963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838" y="1989138"/>
            <a:ext cx="8802687" cy="342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Binary </a:t>
            </a:r>
            <a:r>
              <a:rPr lang="en-GB" dirty="0" smtClean="0"/>
              <a:t>Search </a:t>
            </a:r>
            <a:r>
              <a:rPr lang="en-GB" dirty="0"/>
              <a:t>- </a:t>
            </a:r>
            <a:r>
              <a:rPr lang="en-GB" dirty="0" smtClean="0"/>
              <a:t>Test Cases</a:t>
            </a:r>
            <a:endParaRPr lang="en-GB" dirty="0"/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304800" y="2209800"/>
          <a:ext cx="8458200" cy="330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name="Bitmap Image" r:id="rId4" imgW="6706536" imgH="2619048" progId="PBrush">
                  <p:embed/>
                </p:oleObj>
              </mc:Choice>
              <mc:Fallback>
                <p:oleObj name="Bitmap Image" r:id="rId4" imgW="6706536" imgH="2619048" progId="PBrush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09800"/>
                        <a:ext cx="8458200" cy="330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 </a:t>
            </a:r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objective of path testing is to ensure that the set of test cases is such that </a:t>
            </a:r>
            <a:r>
              <a:rPr lang="en-GB" u="sng" dirty="0"/>
              <a:t>each path </a:t>
            </a:r>
            <a:r>
              <a:rPr lang="en-GB" dirty="0"/>
              <a:t>through the program is executed </a:t>
            </a:r>
            <a:r>
              <a:rPr lang="en-GB" u="sng" dirty="0"/>
              <a:t>at least once</a:t>
            </a:r>
          </a:p>
          <a:p>
            <a:r>
              <a:rPr lang="en-GB" dirty="0"/>
              <a:t>The starting point for path testing is a program flow graph that shows nodes representing program decisions and arcs representing the flow of control</a:t>
            </a:r>
          </a:p>
          <a:p>
            <a:r>
              <a:rPr lang="en-GB" dirty="0"/>
              <a:t>Statements with conditions are therefore nodes in the flow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Program </a:t>
            </a:r>
            <a:r>
              <a:rPr lang="en-GB" dirty="0" smtClean="0"/>
              <a:t>Flow Graphs</a:t>
            </a:r>
            <a:endParaRPr lang="en-GB" dirty="0"/>
          </a:p>
        </p:txBody>
      </p:sp>
      <p:sp>
        <p:nvSpPr>
          <p:cNvPr id="4505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Describes the program control flow. Each branch is shown as a separate path and loops are shown by arrows looping back to the loop condition node</a:t>
            </a:r>
          </a:p>
          <a:p>
            <a:r>
              <a:rPr lang="en-GB" dirty="0"/>
              <a:t>Used as a basis for computing the </a:t>
            </a:r>
            <a:r>
              <a:rPr lang="en-GB" dirty="0" err="1"/>
              <a:t>cyclomatic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complexity</a:t>
            </a:r>
          </a:p>
          <a:p>
            <a:r>
              <a:rPr lang="en-GB" b="1" dirty="0" err="1">
                <a:solidFill>
                  <a:schemeClr val="accent3"/>
                </a:solidFill>
              </a:rPr>
              <a:t>Cyclomatic</a:t>
            </a:r>
            <a:r>
              <a:rPr lang="en-GB" b="1" dirty="0">
                <a:solidFill>
                  <a:schemeClr val="accent3"/>
                </a:solidFill>
              </a:rPr>
              <a:t> complexity </a:t>
            </a:r>
            <a:r>
              <a:rPr lang="en-GB" dirty="0"/>
              <a:t>= </a:t>
            </a:r>
            <a:r>
              <a:rPr lang="en-GB" dirty="0" smtClean="0"/>
              <a:t>“Number </a:t>
            </a:r>
            <a:r>
              <a:rPr lang="en-GB" dirty="0"/>
              <a:t>of edges - Number of nodes </a:t>
            </a:r>
            <a:r>
              <a:rPr lang="en-GB" dirty="0" smtClean="0"/>
              <a:t>+ 2” in the program control flow graph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To understand testing techniques that are geared to discover program faults</a:t>
            </a:r>
          </a:p>
          <a:p>
            <a:r>
              <a:rPr lang="en-GB"/>
              <a:t>To introduce guidelines for interface testing</a:t>
            </a:r>
          </a:p>
          <a:p>
            <a:r>
              <a:rPr lang="en-GB"/>
              <a:t>To understand specific approaches to object-oriented testing</a:t>
            </a:r>
          </a:p>
          <a:p>
            <a:r>
              <a:rPr lang="en-GB"/>
              <a:t>To understand the principles of CASE tool support for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 err="1"/>
              <a:t>Cyclomatic</a:t>
            </a:r>
            <a:r>
              <a:rPr lang="en-GB" dirty="0"/>
              <a:t> </a:t>
            </a:r>
            <a:r>
              <a:rPr lang="en-GB" dirty="0" smtClean="0"/>
              <a:t>Complexity</a:t>
            </a:r>
            <a:endParaRPr lang="en-GB" dirty="0"/>
          </a:p>
        </p:txBody>
      </p:sp>
      <p:sp>
        <p:nvSpPr>
          <p:cNvPr id="5222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The number of tests to test all control </a:t>
            </a:r>
            <a:r>
              <a:rPr lang="en-GB" dirty="0" smtClean="0"/>
              <a:t>statements </a:t>
            </a:r>
            <a:r>
              <a:rPr lang="en-GB" dirty="0"/>
              <a:t>equals the </a:t>
            </a:r>
            <a:r>
              <a:rPr lang="en-GB" b="1" dirty="0" err="1"/>
              <a:t>cyclomatic</a:t>
            </a:r>
            <a:r>
              <a:rPr lang="en-GB" b="1" dirty="0"/>
              <a:t> complexity</a:t>
            </a:r>
          </a:p>
          <a:p>
            <a:r>
              <a:rPr lang="en-GB" dirty="0" err="1"/>
              <a:t>Cyclomatic</a:t>
            </a:r>
            <a:r>
              <a:rPr lang="en-GB" dirty="0"/>
              <a:t> complexity equals </a:t>
            </a:r>
            <a:r>
              <a:rPr lang="en-GB" dirty="0" smtClean="0"/>
              <a:t>the </a:t>
            </a:r>
            <a:r>
              <a:rPr lang="en-GB" dirty="0" smtClean="0">
                <a:solidFill>
                  <a:schemeClr val="accent3"/>
                </a:solidFill>
              </a:rPr>
              <a:t>number </a:t>
            </a:r>
            <a:r>
              <a:rPr lang="en-GB" dirty="0">
                <a:solidFill>
                  <a:schemeClr val="accent3"/>
                </a:solidFill>
              </a:rPr>
              <a:t>of conditions in a </a:t>
            </a:r>
            <a:r>
              <a:rPr lang="en-GB" dirty="0" smtClean="0">
                <a:solidFill>
                  <a:schemeClr val="accent3"/>
                </a:solidFill>
              </a:rPr>
              <a:t>program plus one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Useful if used with care. Does not imply </a:t>
            </a:r>
            <a:r>
              <a:rPr lang="en-GB" dirty="0" smtClean="0"/>
              <a:t>adequacy </a:t>
            </a:r>
            <a:r>
              <a:rPr lang="en-GB" dirty="0"/>
              <a:t>of testing. </a:t>
            </a:r>
          </a:p>
          <a:p>
            <a:r>
              <a:rPr lang="en-GB" dirty="0"/>
              <a:t>Although all paths are executed, all combinations of paths are not executed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 smtClean="0"/>
              <a:t>Lecture Key Points</a:t>
            </a:r>
            <a:endParaRPr lang="en-GB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82750"/>
            <a:ext cx="8458200" cy="4130675"/>
          </a:xfrm>
          <a:noFill/>
          <a:ln/>
        </p:spPr>
        <p:txBody>
          <a:bodyPr/>
          <a:lstStyle/>
          <a:p>
            <a:r>
              <a:rPr lang="en-GB"/>
              <a:t>Test parts of a system which are commonly used rather than those which are rarely executed</a:t>
            </a:r>
          </a:p>
          <a:p>
            <a:r>
              <a:rPr lang="en-GB"/>
              <a:t>Equivalence partitions are sets of test cases where the program should behave in an equivalent way</a:t>
            </a:r>
          </a:p>
          <a:p>
            <a:r>
              <a:rPr lang="en-GB"/>
              <a:t>Black-box testing is based on the system specification</a:t>
            </a:r>
          </a:p>
          <a:p>
            <a:r>
              <a:rPr lang="en-GB"/>
              <a:t>Structural testing identifies test cases which cause all paths through the program to be executed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Topics </a:t>
            </a:r>
            <a:r>
              <a:rPr lang="en-GB" dirty="0" smtClean="0"/>
              <a:t>Covered</a:t>
            </a:r>
            <a:endParaRPr lang="en-GB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GB" sz="2800" dirty="0"/>
              <a:t>Defect testing</a:t>
            </a:r>
          </a:p>
          <a:p>
            <a:r>
              <a:rPr lang="en-GB" sz="2800" dirty="0"/>
              <a:t>Integration testing</a:t>
            </a:r>
          </a:p>
          <a:p>
            <a:r>
              <a:rPr lang="en-GB" sz="2800" dirty="0"/>
              <a:t>Object-oriented testing</a:t>
            </a:r>
          </a:p>
          <a:p>
            <a:r>
              <a:rPr lang="en-GB" sz="2800" dirty="0"/>
              <a:t>Testing workbenches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smtClean="0"/>
              <a:t>Testing Process</a:t>
            </a:r>
            <a:endParaRPr lang="en-GB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3"/>
                </a:solidFill>
              </a:rPr>
              <a:t>Component testing </a:t>
            </a:r>
          </a:p>
          <a:p>
            <a:pPr lvl="1"/>
            <a:r>
              <a:rPr lang="en-GB" dirty="0"/>
              <a:t>Testing of individual program components</a:t>
            </a:r>
          </a:p>
          <a:p>
            <a:pPr lvl="1"/>
            <a:r>
              <a:rPr lang="en-GB" dirty="0"/>
              <a:t>Usually the responsibility of the component developer (except sometimes for critical systems)</a:t>
            </a:r>
          </a:p>
          <a:p>
            <a:pPr lvl="1"/>
            <a:r>
              <a:rPr lang="en-GB" dirty="0"/>
              <a:t>Tests are derived from the developer’s experience</a:t>
            </a:r>
          </a:p>
          <a:p>
            <a:r>
              <a:rPr lang="en-GB" dirty="0">
                <a:solidFill>
                  <a:schemeClr val="accent3"/>
                </a:solidFill>
              </a:rPr>
              <a:t>Integration testing</a:t>
            </a:r>
          </a:p>
          <a:p>
            <a:pPr lvl="1"/>
            <a:r>
              <a:rPr lang="en-GB" dirty="0"/>
              <a:t>Testing of groups of components integrated to create a system or sub-system</a:t>
            </a:r>
          </a:p>
          <a:p>
            <a:pPr lvl="1"/>
            <a:r>
              <a:rPr lang="en-GB" dirty="0"/>
              <a:t>The responsibility of an independent testing team</a:t>
            </a:r>
          </a:p>
          <a:p>
            <a:pPr lvl="1"/>
            <a:r>
              <a:rPr lang="en-GB" dirty="0"/>
              <a:t>Tests are based on a system specification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</a:t>
            </a:r>
            <a:r>
              <a:rPr lang="en-GB" dirty="0" smtClean="0"/>
              <a:t>Phases</a:t>
            </a:r>
            <a:endParaRPr lang="en-GB" dirty="0"/>
          </a:p>
        </p:txBody>
      </p:sp>
      <p:pic>
        <p:nvPicPr>
          <p:cNvPr id="66564" name="Picture 4" descr="20.1 Test-phases.eps                                           00002E62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676525"/>
            <a:ext cx="8763000" cy="2312988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Defect </a:t>
            </a:r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The goal of defect testing is to discover defects in programs</a:t>
            </a:r>
          </a:p>
          <a:p>
            <a:r>
              <a:rPr lang="en-GB"/>
              <a:t>A </a:t>
            </a:r>
            <a:r>
              <a:rPr lang="en-GB" i="1"/>
              <a:t>successful</a:t>
            </a:r>
            <a:r>
              <a:rPr lang="en-GB"/>
              <a:t> defect test is a test which causes a program to behave in an anomalous way</a:t>
            </a:r>
          </a:p>
          <a:p>
            <a:r>
              <a:rPr lang="en-GB"/>
              <a:t>Tests show the presence not the absence of defects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Testing </a:t>
            </a:r>
            <a:r>
              <a:rPr lang="en-GB" dirty="0" smtClean="0"/>
              <a:t>Priorities</a:t>
            </a:r>
            <a:endParaRPr lang="en-GB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Only exhaustive testing can show a program is </a:t>
            </a:r>
            <a:br>
              <a:rPr lang="en-GB" dirty="0"/>
            </a:br>
            <a:r>
              <a:rPr lang="en-GB" dirty="0"/>
              <a:t>free from defects. However, </a:t>
            </a:r>
            <a:r>
              <a:rPr lang="en-GB" b="1" dirty="0"/>
              <a:t>exhaustive testing </a:t>
            </a:r>
            <a:br>
              <a:rPr lang="en-GB" b="1" dirty="0"/>
            </a:br>
            <a:r>
              <a:rPr lang="en-GB" b="1" dirty="0"/>
              <a:t>is impossible</a:t>
            </a:r>
          </a:p>
          <a:p>
            <a:r>
              <a:rPr lang="en-GB" dirty="0"/>
              <a:t>Tests should exercise a system's capabilities </a:t>
            </a:r>
            <a:br>
              <a:rPr lang="en-GB" dirty="0"/>
            </a:br>
            <a:r>
              <a:rPr lang="en-GB" dirty="0"/>
              <a:t>rather than its components</a:t>
            </a:r>
          </a:p>
          <a:p>
            <a:r>
              <a:rPr lang="en-GB" dirty="0"/>
              <a:t>Testing old capabilities is more important than </a:t>
            </a:r>
            <a:br>
              <a:rPr lang="en-GB" dirty="0"/>
            </a:br>
            <a:r>
              <a:rPr lang="en-GB" dirty="0"/>
              <a:t>testing new capabilities</a:t>
            </a:r>
          </a:p>
          <a:p>
            <a:r>
              <a:rPr lang="en-GB" dirty="0"/>
              <a:t>Testing typical situations is more important than </a:t>
            </a:r>
            <a:br>
              <a:rPr lang="en-GB" dirty="0"/>
            </a:br>
            <a:r>
              <a:rPr lang="en-GB" dirty="0"/>
              <a:t>boundary value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Test </a:t>
            </a:r>
            <a:r>
              <a:rPr lang="en-GB" dirty="0" smtClean="0"/>
              <a:t>Data </a:t>
            </a:r>
            <a:r>
              <a:rPr lang="en-GB" dirty="0"/>
              <a:t>and </a:t>
            </a:r>
            <a:r>
              <a:rPr lang="en-GB" dirty="0" smtClean="0"/>
              <a:t>Test Cases</a:t>
            </a:r>
            <a:endParaRPr lang="en-GB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i="1" dirty="0">
                <a:solidFill>
                  <a:schemeClr val="accent3"/>
                </a:solidFill>
              </a:rPr>
              <a:t>Test data</a:t>
            </a:r>
            <a:r>
              <a:rPr lang="en-GB" dirty="0">
                <a:solidFill>
                  <a:schemeClr val="accent3"/>
                </a:solidFill>
              </a:rPr>
              <a:t>  </a:t>
            </a:r>
            <a:r>
              <a:rPr lang="en-GB" dirty="0"/>
              <a:t>Inputs which have been devised to </a:t>
            </a:r>
            <a:r>
              <a:rPr lang="en-GB" dirty="0" smtClean="0"/>
              <a:t>test </a:t>
            </a:r>
            <a:r>
              <a:rPr lang="en-GB" dirty="0"/>
              <a:t>the system</a:t>
            </a:r>
          </a:p>
          <a:p>
            <a:r>
              <a:rPr lang="en-GB" i="1" dirty="0">
                <a:solidFill>
                  <a:schemeClr val="accent3"/>
                </a:solidFill>
              </a:rPr>
              <a:t>Test cases</a:t>
            </a:r>
            <a:r>
              <a:rPr lang="en-GB" dirty="0">
                <a:solidFill>
                  <a:schemeClr val="accent3"/>
                </a:solidFill>
              </a:rPr>
              <a:t>  </a:t>
            </a:r>
            <a:r>
              <a:rPr lang="en-GB" dirty="0"/>
              <a:t>Inputs to test the system and the </a:t>
            </a:r>
            <a:r>
              <a:rPr lang="en-GB" dirty="0" smtClean="0"/>
              <a:t>predicted </a:t>
            </a:r>
            <a:r>
              <a:rPr lang="en-GB" dirty="0"/>
              <a:t>outputs from these inputs if the </a:t>
            </a:r>
            <a:r>
              <a:rPr lang="en-GB" dirty="0" smtClean="0"/>
              <a:t>system </a:t>
            </a:r>
            <a:r>
              <a:rPr lang="en-GB" dirty="0"/>
              <a:t>operates according to its specification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1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1F1F33"/>
      </a:accent1>
      <a:accent2>
        <a:srgbClr val="B54703"/>
      </a:accent2>
      <a:accent3>
        <a:srgbClr val="CE0202"/>
      </a:accent3>
      <a:accent4>
        <a:srgbClr val="C4652D"/>
      </a:accent4>
      <a:accent5>
        <a:srgbClr val="8B5D3D"/>
      </a:accent5>
      <a:accent6>
        <a:srgbClr val="3F6E8C"/>
      </a:accent6>
      <a:hlink>
        <a:srgbClr val="E0EFF1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4669</TotalTime>
  <Pages>39</Pages>
  <Words>956</Words>
  <Application>Microsoft Office PowerPoint</Application>
  <PresentationFormat>On-screen Show (4:3)</PresentationFormat>
  <Paragraphs>215</Paragraphs>
  <Slides>31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Flow</vt:lpstr>
      <vt:lpstr>Bitmap Image</vt:lpstr>
      <vt:lpstr>Document</vt:lpstr>
      <vt:lpstr>Software Engineering COMP 201</vt:lpstr>
      <vt:lpstr>Defect Testing</vt:lpstr>
      <vt:lpstr>Objectives</vt:lpstr>
      <vt:lpstr>Topics Covered</vt:lpstr>
      <vt:lpstr>The Testing Process</vt:lpstr>
      <vt:lpstr>Testing Phases</vt:lpstr>
      <vt:lpstr>Defect Testing</vt:lpstr>
      <vt:lpstr>Testing Priorities</vt:lpstr>
      <vt:lpstr>Test Data and Test Cases</vt:lpstr>
      <vt:lpstr>Test plan template</vt:lpstr>
      <vt:lpstr>The Defect Testing Process</vt:lpstr>
      <vt:lpstr>Black-box Testing</vt:lpstr>
      <vt:lpstr>Black-box Testing</vt:lpstr>
      <vt:lpstr>Equivalence Partitioning</vt:lpstr>
      <vt:lpstr>Equivalence Partitioning</vt:lpstr>
      <vt:lpstr>Equivalence Partitioning</vt:lpstr>
      <vt:lpstr>Equivalence Partitions</vt:lpstr>
      <vt:lpstr>Search Routine Specification</vt:lpstr>
      <vt:lpstr>Search Routine – Input Partitions</vt:lpstr>
      <vt:lpstr>Testing Guidelines (Sequences)</vt:lpstr>
      <vt:lpstr>Search Routine – Input Partitions</vt:lpstr>
      <vt:lpstr>Structural Testing</vt:lpstr>
      <vt:lpstr>White-box Testing</vt:lpstr>
      <vt:lpstr>Binary search (Java)</vt:lpstr>
      <vt:lpstr>Binary Search - Equiv. Partitions</vt:lpstr>
      <vt:lpstr>Binary Search Equiv. Partitions</vt:lpstr>
      <vt:lpstr>Binary Search - Test Cases</vt:lpstr>
      <vt:lpstr>Path Testing</vt:lpstr>
      <vt:lpstr>Program Flow Graphs</vt:lpstr>
      <vt:lpstr>Cyclomatic Complexity</vt:lpstr>
      <vt:lpstr>Lecture Key Points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Defect testing</dc:title>
  <dc:creator>Paul Bell</dc:creator>
  <cp:lastModifiedBy>Quinn</cp:lastModifiedBy>
  <cp:revision>36</cp:revision>
  <cp:lastPrinted>2001-08-16T03:56:22Z</cp:lastPrinted>
  <dcterms:created xsi:type="dcterms:W3CDTF">1995-12-09T19:34:14Z</dcterms:created>
  <dcterms:modified xsi:type="dcterms:W3CDTF">2015-09-22T11:50:59Z</dcterms:modified>
</cp:coreProperties>
</file>