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94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95" r:id="rId19"/>
    <p:sldId id="275" r:id="rId20"/>
    <p:sldId id="276" r:id="rId21"/>
    <p:sldId id="277" r:id="rId22"/>
    <p:sldId id="281" r:id="rId23"/>
    <p:sldId id="287" r:id="rId24"/>
    <p:sldId id="289" r:id="rId25"/>
    <p:sldId id="283" r:id="rId26"/>
    <p:sldId id="290" r:id="rId27"/>
    <p:sldId id="284" r:id="rId28"/>
    <p:sldId id="291" r:id="rId29"/>
    <p:sldId id="286" r:id="rId30"/>
    <p:sldId id="296" r:id="rId31"/>
    <p:sldId id="278" r:id="rId32"/>
    <p:sldId id="279" r:id="rId33"/>
  </p:sldIdLst>
  <p:sldSz cx="9105900" cy="6832600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E00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1" d="100"/>
          <a:sy n="81" d="100"/>
        </p:scale>
        <p:origin x="-1363" y="-77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62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85090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15101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57325" y="830263"/>
            <a:ext cx="3689350" cy="27686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1"/>
            <a:ext cx="8271193" cy="714556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10/26/2009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701481"/>
            <a:ext cx="8195310" cy="714556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630350"/>
            <a:ext cx="8195310" cy="4670826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10/26/2009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0590" y="569363"/>
            <a:ext cx="7740015" cy="1636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7751" y="2364523"/>
            <a:ext cx="7891780" cy="325339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smtClean="0"/>
              <a:t>Project </a:t>
            </a:r>
            <a:r>
              <a:rPr lang="en-GB" sz="2800" u="sng" dirty="0" smtClean="0"/>
              <a:t>Management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Probably the most time-consuming  project management activity</a:t>
            </a:r>
          </a:p>
          <a:p>
            <a:r>
              <a:rPr lang="en-GB" dirty="0"/>
              <a:t>Continuous activity from initial concept through to system delivery. Plans must be regularly revised as new information becomes available</a:t>
            </a:r>
          </a:p>
          <a:p>
            <a:r>
              <a:rPr lang="en-GB" dirty="0"/>
              <a:t>Various different types of plan may be developed to support the main software project plan that is concerned with schedule and budget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Types of </a:t>
            </a:r>
            <a:r>
              <a:rPr lang="en-GB" dirty="0" smtClean="0"/>
              <a:t>Project Plan</a:t>
            </a:r>
            <a:endParaRPr lang="en-GB" dirty="0"/>
          </a:p>
        </p:txBody>
      </p:sp>
      <p:graphicFrame>
        <p:nvGraphicFramePr>
          <p:cNvPr id="21507" name="Object 3"/>
          <p:cNvGraphicFramePr>
            <a:graphicFrameLocks/>
          </p:cNvGraphicFramePr>
          <p:nvPr/>
        </p:nvGraphicFramePr>
        <p:xfrm>
          <a:off x="479454" y="1752600"/>
          <a:ext cx="82169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3" imgW="3784600" imgH="2095500" progId="Word.Document.8">
                  <p:embed/>
                </p:oleObj>
              </mc:Choice>
              <mc:Fallback>
                <p:oleObj name="Document" r:id="rId3" imgW="3784600" imgH="2095500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54" y="1752600"/>
                        <a:ext cx="8216900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Plan Structure</a:t>
            </a:r>
            <a:endParaRPr lang="en-GB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Introduction</a:t>
            </a:r>
          </a:p>
          <a:p>
            <a:r>
              <a:rPr lang="en-GB"/>
              <a:t>Project organisation</a:t>
            </a:r>
          </a:p>
          <a:p>
            <a:r>
              <a:rPr lang="en-GB"/>
              <a:t>Risk analysis</a:t>
            </a:r>
          </a:p>
          <a:p>
            <a:r>
              <a:rPr lang="en-GB"/>
              <a:t>Hardware and software resource requirements</a:t>
            </a:r>
          </a:p>
          <a:p>
            <a:r>
              <a:rPr lang="en-GB"/>
              <a:t>Work breakdown</a:t>
            </a:r>
          </a:p>
          <a:p>
            <a:r>
              <a:rPr lang="en-GB"/>
              <a:t>Project schedule</a:t>
            </a:r>
          </a:p>
          <a:p>
            <a:r>
              <a:rPr lang="en-GB"/>
              <a:t>Monitoring and reporting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Activity </a:t>
            </a:r>
            <a:r>
              <a:rPr lang="en-GB" dirty="0" smtClean="0"/>
              <a:t>Organization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Activities in a project should be organised to produce </a:t>
            </a:r>
            <a:r>
              <a:rPr lang="en-GB" i="1" dirty="0"/>
              <a:t>tangible outputs </a:t>
            </a:r>
            <a:r>
              <a:rPr lang="en-GB" dirty="0"/>
              <a:t>for management to judge progress</a:t>
            </a:r>
          </a:p>
          <a:p>
            <a:r>
              <a:rPr lang="en-GB" b="1" i="1" dirty="0">
                <a:solidFill>
                  <a:schemeClr val="accent3"/>
                </a:solidFill>
              </a:rPr>
              <a:t>Milestones</a:t>
            </a:r>
            <a:r>
              <a:rPr lang="en-GB" dirty="0"/>
              <a:t> are the end-point of a process activity</a:t>
            </a:r>
          </a:p>
          <a:p>
            <a:r>
              <a:rPr lang="en-GB" b="1" i="1" dirty="0">
                <a:solidFill>
                  <a:schemeClr val="accent3"/>
                </a:solidFill>
              </a:rPr>
              <a:t>Deliverables</a:t>
            </a:r>
            <a:r>
              <a:rPr lang="en-GB" dirty="0"/>
              <a:t> are project results delivered to customers</a:t>
            </a:r>
          </a:p>
          <a:p>
            <a:r>
              <a:rPr lang="en-GB" dirty="0"/>
              <a:t>The waterfall process allows for the straightforward definition of progress milestones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Milestones in the RE </a:t>
            </a:r>
            <a:r>
              <a:rPr lang="en-GB" dirty="0" smtClean="0"/>
              <a:t>Process</a:t>
            </a:r>
            <a:endParaRPr lang="en-GB" dirty="0"/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2540000"/>
            <a:ext cx="8824913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Scheduling</a:t>
            </a:r>
            <a:endParaRPr lang="en-GB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Split project into tasks and estimate time and resources required to complete each task</a:t>
            </a:r>
          </a:p>
          <a:p>
            <a:pPr>
              <a:lnSpc>
                <a:spcPct val="90000"/>
              </a:lnSpc>
            </a:pPr>
            <a:r>
              <a:rPr lang="en-GB" dirty="0"/>
              <a:t>Organize tasks </a:t>
            </a:r>
            <a:r>
              <a:rPr lang="en-GB" b="1" dirty="0">
                <a:solidFill>
                  <a:schemeClr val="accent3"/>
                </a:solidFill>
              </a:rPr>
              <a:t>concurrently</a:t>
            </a:r>
            <a:r>
              <a:rPr lang="en-GB" dirty="0"/>
              <a:t> to make optimal </a:t>
            </a:r>
            <a:br>
              <a:rPr lang="en-GB" dirty="0"/>
            </a:br>
            <a:r>
              <a:rPr lang="en-GB" dirty="0"/>
              <a:t>use of workforce</a:t>
            </a:r>
          </a:p>
          <a:p>
            <a:pPr>
              <a:lnSpc>
                <a:spcPct val="90000"/>
              </a:lnSpc>
            </a:pPr>
            <a:r>
              <a:rPr lang="en-GB" dirty="0"/>
              <a:t>Minimize </a:t>
            </a:r>
            <a:r>
              <a:rPr lang="en-GB" b="1" dirty="0">
                <a:solidFill>
                  <a:schemeClr val="accent3"/>
                </a:solidFill>
              </a:rPr>
              <a:t>task dependencies </a:t>
            </a:r>
            <a:r>
              <a:rPr lang="en-GB" dirty="0"/>
              <a:t>to avoid delays </a:t>
            </a:r>
            <a:br>
              <a:rPr lang="en-GB" dirty="0"/>
            </a:br>
            <a:r>
              <a:rPr lang="en-GB" dirty="0"/>
              <a:t>caused by one task waiting for another to complete</a:t>
            </a:r>
          </a:p>
          <a:p>
            <a:pPr>
              <a:lnSpc>
                <a:spcPct val="90000"/>
              </a:lnSpc>
            </a:pPr>
            <a:r>
              <a:rPr lang="en-GB" dirty="0"/>
              <a:t>Dependent on project managers intuition and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Scheduling </a:t>
            </a:r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Estimating</a:t>
            </a:r>
            <a:r>
              <a:rPr lang="en-GB" dirty="0"/>
              <a:t> the difficulty of problems and hence the cost of developing a solution is hard</a:t>
            </a:r>
          </a:p>
          <a:p>
            <a:r>
              <a:rPr lang="en-GB" dirty="0"/>
              <a:t>Productivity is not proportional to the number of people working on a task</a:t>
            </a:r>
          </a:p>
          <a:p>
            <a:r>
              <a:rPr lang="en-GB" dirty="0"/>
              <a:t>Adding people to a late project </a:t>
            </a:r>
            <a:r>
              <a:rPr lang="en-GB" dirty="0" smtClean="0"/>
              <a:t>can make it </a:t>
            </a:r>
            <a:r>
              <a:rPr lang="en-GB" b="1" dirty="0" smtClean="0">
                <a:solidFill>
                  <a:schemeClr val="accent3"/>
                </a:solidFill>
              </a:rPr>
              <a:t>even </a:t>
            </a:r>
            <a:r>
              <a:rPr lang="en-GB" b="1" dirty="0">
                <a:solidFill>
                  <a:schemeClr val="accent3"/>
                </a:solidFill>
              </a:rPr>
              <a:t>later </a:t>
            </a:r>
            <a:r>
              <a:rPr lang="en-GB" dirty="0"/>
              <a:t>because of communication overheads</a:t>
            </a:r>
          </a:p>
          <a:p>
            <a:r>
              <a:rPr lang="en-GB" dirty="0"/>
              <a:t>The unexpected always happens. Always allow </a:t>
            </a:r>
            <a:r>
              <a:rPr lang="en-GB" dirty="0" smtClean="0"/>
              <a:t>for </a:t>
            </a:r>
            <a:r>
              <a:rPr lang="en-GB" b="1" dirty="0" smtClean="0"/>
              <a:t>contingency</a:t>
            </a:r>
            <a:r>
              <a:rPr lang="en-GB" dirty="0" smtClean="0"/>
              <a:t> </a:t>
            </a:r>
            <a:r>
              <a:rPr lang="en-GB" dirty="0"/>
              <a:t>in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Bar </a:t>
            </a:r>
            <a:r>
              <a:rPr lang="en-GB" dirty="0" smtClean="0"/>
              <a:t>Charts </a:t>
            </a:r>
            <a:r>
              <a:rPr lang="en-GB" dirty="0"/>
              <a:t>and </a:t>
            </a:r>
            <a:r>
              <a:rPr lang="en-GB" dirty="0" smtClean="0"/>
              <a:t>Activity Networks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Graphical notations used to illustrate the project schedule</a:t>
            </a:r>
          </a:p>
          <a:p>
            <a:r>
              <a:rPr lang="en-GB" dirty="0"/>
              <a:t>Show project breakdown into tasks. Tasks should not be too small. They should take about a week or two</a:t>
            </a:r>
          </a:p>
          <a:p>
            <a:r>
              <a:rPr lang="en-GB" b="1" dirty="0">
                <a:solidFill>
                  <a:schemeClr val="accent3"/>
                </a:solidFill>
              </a:rPr>
              <a:t>Activity charts </a:t>
            </a:r>
            <a:r>
              <a:rPr lang="en-GB" dirty="0"/>
              <a:t>show task dependencies and </a:t>
            </a:r>
            <a:r>
              <a:rPr lang="en-GB"/>
              <a:t>the </a:t>
            </a:r>
            <a:r>
              <a:rPr lang="en-GB" smtClean="0"/>
              <a:t>critical </a:t>
            </a:r>
            <a:r>
              <a:rPr lang="en-GB" dirty="0"/>
              <a:t>path</a:t>
            </a:r>
          </a:p>
          <a:p>
            <a:r>
              <a:rPr lang="en-GB" b="1" dirty="0">
                <a:solidFill>
                  <a:schemeClr val="accent3"/>
                </a:solidFill>
              </a:rPr>
              <a:t>Bar charts </a:t>
            </a:r>
            <a:r>
              <a:rPr lang="en-GB" dirty="0"/>
              <a:t>show schedule against calendar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Task </a:t>
            </a:r>
            <a:r>
              <a:rPr lang="en-GB" dirty="0" smtClean="0"/>
              <a:t>Durations </a:t>
            </a:r>
            <a:r>
              <a:rPr lang="en-GB" dirty="0"/>
              <a:t>and </a:t>
            </a:r>
            <a:r>
              <a:rPr lang="en-GB" dirty="0" smtClean="0"/>
              <a:t>Dependencies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9546" y="1490368"/>
          <a:ext cx="785817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93"/>
                <a:gridCol w="2619393"/>
                <a:gridCol w="2619393"/>
              </a:tblGrid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Task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Duration (days)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Dependencies</a:t>
                      </a:r>
                      <a:endParaRPr lang="en-GB" sz="24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T3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T1(M1)</a:t>
                      </a:r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T2,T4 (M2)</a:t>
                      </a:r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T1,T2 (M3)</a:t>
                      </a:r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T1 (M1)</a:t>
                      </a:r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T4 (M5)</a:t>
                      </a:r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T9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T3,T6 (M4)</a:t>
                      </a:r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T10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T5,T7 (M7)</a:t>
                      </a:r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T11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T9(M6)</a:t>
                      </a:r>
                      <a:endParaRPr lang="en-GB" sz="2000" dirty="0"/>
                    </a:p>
                  </a:txBody>
                  <a:tcPr/>
                </a:tc>
              </a:tr>
              <a:tr h="36355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T12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T11(M8)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Activity </a:t>
            </a:r>
            <a:r>
              <a:rPr lang="en-GB" dirty="0" smtClean="0"/>
              <a:t>Network</a:t>
            </a:r>
            <a:endParaRPr lang="en-GB" dirty="0"/>
          </a:p>
        </p:txBody>
      </p:sp>
      <p:pic>
        <p:nvPicPr>
          <p:cNvPr id="35844" name="Picture 4" descr="4.6 Network.eps                                                00002CC5Docs                           B1931E2B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42" y="1524000"/>
            <a:ext cx="6629400" cy="50419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6624652" y="1449919"/>
            <a:ext cx="221457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Minimal Time to finish -&gt; Length of longest (critical) path -&gt; 55 days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80984" y="1974850"/>
            <a:ext cx="8277254" cy="4114800"/>
          </a:xfrm>
          <a:noFill/>
          <a:ln/>
        </p:spPr>
        <p:txBody>
          <a:bodyPr/>
          <a:lstStyle/>
          <a:p>
            <a:r>
              <a:rPr lang="en-GB" dirty="0"/>
              <a:t>Organising, planning and scheduling software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Activity </a:t>
            </a:r>
            <a:r>
              <a:rPr lang="en-GB" dirty="0" smtClean="0"/>
              <a:t>Timeline</a:t>
            </a:r>
            <a:endParaRPr lang="en-GB" dirty="0"/>
          </a:p>
        </p:txBody>
      </p:sp>
      <p:pic>
        <p:nvPicPr>
          <p:cNvPr id="37892" name="Picture 4" descr="4.7 Activity-bar-chart.eps                                     00002CC5Docs                           B1931E2B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458200" cy="511333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Staff </a:t>
            </a:r>
            <a:r>
              <a:rPr lang="en-GB" dirty="0" smtClean="0"/>
              <a:t>Allocation</a:t>
            </a:r>
            <a:endParaRPr lang="en-GB" dirty="0"/>
          </a:p>
        </p:txBody>
      </p:sp>
      <p:pic>
        <p:nvPicPr>
          <p:cNvPr id="39939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1536700"/>
            <a:ext cx="8039100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Risk management </a:t>
            </a:r>
            <a:r>
              <a:rPr lang="en-GB" dirty="0"/>
              <a:t>is concerned with identifying risks and drawing up plans to minimise their effect on a project.</a:t>
            </a:r>
          </a:p>
          <a:p>
            <a:r>
              <a:rPr lang="en-GB" dirty="0"/>
              <a:t>A risk is a probability that some adverse circumstance will occur. </a:t>
            </a:r>
          </a:p>
          <a:p>
            <a:pPr lvl="1"/>
            <a:r>
              <a:rPr lang="en-GB" dirty="0"/>
              <a:t>Project risks affect </a:t>
            </a:r>
            <a:r>
              <a:rPr lang="en-GB" b="1" dirty="0">
                <a:solidFill>
                  <a:schemeClr val="accent3"/>
                </a:solidFill>
              </a:rPr>
              <a:t>schedule</a:t>
            </a:r>
            <a:r>
              <a:rPr lang="en-GB" dirty="0"/>
              <a:t> or </a:t>
            </a:r>
            <a:r>
              <a:rPr lang="en-GB" b="1" dirty="0">
                <a:solidFill>
                  <a:schemeClr val="accent3"/>
                </a:solidFill>
              </a:rPr>
              <a:t>resources</a:t>
            </a:r>
          </a:p>
          <a:p>
            <a:pPr lvl="1"/>
            <a:r>
              <a:rPr lang="en-GB" dirty="0"/>
              <a:t>Product risks affect the </a:t>
            </a:r>
            <a:r>
              <a:rPr lang="en-GB" b="1" dirty="0">
                <a:solidFill>
                  <a:schemeClr val="accent3"/>
                </a:solidFill>
              </a:rPr>
              <a:t>quality</a:t>
            </a:r>
            <a:r>
              <a:rPr lang="en-GB" dirty="0"/>
              <a:t> or </a:t>
            </a:r>
            <a:r>
              <a:rPr lang="en-GB" b="1" dirty="0">
                <a:solidFill>
                  <a:schemeClr val="accent3"/>
                </a:solidFill>
              </a:rPr>
              <a:t>performance</a:t>
            </a:r>
            <a:r>
              <a:rPr lang="en-GB" dirty="0"/>
              <a:t> of the software being developed</a:t>
            </a:r>
          </a:p>
          <a:p>
            <a:pPr lvl="1"/>
            <a:r>
              <a:rPr lang="en-GB" dirty="0"/>
              <a:t>Business risks affect the organisation developing or procuring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Risk Management Process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Risk identification</a:t>
            </a:r>
          </a:p>
          <a:p>
            <a:pPr lvl="1"/>
            <a:r>
              <a:rPr lang="en-GB" dirty="0"/>
              <a:t>Identify project, product and business risks</a:t>
            </a:r>
          </a:p>
          <a:p>
            <a:r>
              <a:rPr lang="en-GB" dirty="0">
                <a:solidFill>
                  <a:schemeClr val="accent3"/>
                </a:solidFill>
              </a:rPr>
              <a:t>Risk analysis</a:t>
            </a:r>
          </a:p>
          <a:p>
            <a:pPr lvl="1"/>
            <a:r>
              <a:rPr lang="en-GB" dirty="0"/>
              <a:t>Assess the likelihood and consequences of these risks</a:t>
            </a:r>
          </a:p>
          <a:p>
            <a:r>
              <a:rPr lang="en-GB" dirty="0">
                <a:solidFill>
                  <a:schemeClr val="accent3"/>
                </a:solidFill>
              </a:rPr>
              <a:t>Risk planning</a:t>
            </a:r>
          </a:p>
          <a:p>
            <a:pPr lvl="1"/>
            <a:r>
              <a:rPr lang="en-GB" dirty="0"/>
              <a:t>Draw up plans to avoid or minimise the effects of the risk</a:t>
            </a:r>
          </a:p>
          <a:p>
            <a:r>
              <a:rPr lang="en-GB" dirty="0">
                <a:solidFill>
                  <a:schemeClr val="accent3"/>
                </a:solidFill>
              </a:rPr>
              <a:t>Risk monitoring</a:t>
            </a:r>
          </a:p>
          <a:p>
            <a:pPr lvl="1"/>
            <a:r>
              <a:rPr lang="en-GB" dirty="0"/>
              <a:t>Monitor the risks throughout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</a:t>
            </a:r>
            <a:r>
              <a:rPr lang="en-GB" dirty="0" smtClean="0"/>
              <a:t>Identification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Technology risks</a:t>
            </a:r>
          </a:p>
          <a:p>
            <a:r>
              <a:rPr lang="en-GB"/>
              <a:t>People risks</a:t>
            </a:r>
          </a:p>
          <a:p>
            <a:r>
              <a:rPr lang="en-GB"/>
              <a:t>Organisational risks</a:t>
            </a:r>
          </a:p>
          <a:p>
            <a:r>
              <a:rPr lang="en-GB"/>
              <a:t>Requirements risks</a:t>
            </a:r>
          </a:p>
          <a:p>
            <a:r>
              <a:rPr lang="en-GB"/>
              <a:t>Estimation risks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 and </a:t>
            </a:r>
            <a:r>
              <a:rPr lang="en-GB" dirty="0" smtClean="0"/>
              <a:t>Risk Types</a:t>
            </a:r>
            <a:endParaRPr lang="en-GB" dirty="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381000" y="1524000"/>
          <a:ext cx="8305800" cy="491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3" imgW="5602320" imgH="4297680" progId="">
                  <p:embed/>
                </p:oleObj>
              </mc:Choice>
              <mc:Fallback>
                <p:oleObj name="Document" r:id="rId3" imgW="5602320" imgH="42976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305800" cy="491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Assess </a:t>
            </a:r>
            <a:r>
              <a:rPr lang="en-GB" u="sng" dirty="0"/>
              <a:t>probability</a:t>
            </a:r>
            <a:r>
              <a:rPr lang="en-GB" dirty="0"/>
              <a:t> and </a:t>
            </a:r>
            <a:r>
              <a:rPr lang="en-GB" u="sng" dirty="0"/>
              <a:t>seriousness</a:t>
            </a:r>
            <a:r>
              <a:rPr lang="en-GB" dirty="0"/>
              <a:t> of each risk</a:t>
            </a:r>
          </a:p>
          <a:p>
            <a:r>
              <a:rPr lang="en-GB" b="1" dirty="0">
                <a:solidFill>
                  <a:schemeClr val="accent3"/>
                </a:solidFill>
              </a:rPr>
              <a:t>Probability</a:t>
            </a:r>
            <a:r>
              <a:rPr lang="en-GB" dirty="0"/>
              <a:t> may be very low, low, moderate, high or very high</a:t>
            </a:r>
          </a:p>
          <a:p>
            <a:r>
              <a:rPr lang="en-GB" b="1" dirty="0">
                <a:solidFill>
                  <a:schemeClr val="accent3"/>
                </a:solidFill>
              </a:rPr>
              <a:t>Risk effects </a:t>
            </a:r>
            <a:r>
              <a:rPr lang="en-GB" dirty="0"/>
              <a:t>might be catastrophic, serious, tolerable or insignificant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</a:t>
            </a:r>
            <a:r>
              <a:rPr lang="en-GB" dirty="0" smtClean="0"/>
              <a:t>Analysis</a:t>
            </a:r>
            <a:endParaRPr lang="en-GB" dirty="0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77825" y="1527175"/>
          <a:ext cx="823277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Document" r:id="rId3" imgW="5465160" imgH="4056840" progId="">
                  <p:embed/>
                </p:oleObj>
              </mc:Choice>
              <mc:Fallback>
                <p:oleObj name="Document" r:id="rId3" imgW="5465160" imgH="40568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527175"/>
                        <a:ext cx="8232775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</a:t>
            </a:r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each risk and develop a strategy to manage that risk</a:t>
            </a:r>
          </a:p>
          <a:p>
            <a:r>
              <a:rPr lang="en-GB" b="1" dirty="0">
                <a:solidFill>
                  <a:schemeClr val="accent3"/>
                </a:solidFill>
              </a:rPr>
              <a:t>Avoidance strategies</a:t>
            </a:r>
          </a:p>
          <a:p>
            <a:pPr lvl="1"/>
            <a:r>
              <a:rPr lang="en-GB" dirty="0"/>
              <a:t>The probability that the risk will arise is reduced</a:t>
            </a:r>
          </a:p>
          <a:p>
            <a:r>
              <a:rPr lang="en-GB" b="1" dirty="0">
                <a:solidFill>
                  <a:schemeClr val="accent3"/>
                </a:solidFill>
              </a:rPr>
              <a:t>Minimisation strategies</a:t>
            </a:r>
          </a:p>
          <a:p>
            <a:pPr lvl="1"/>
            <a:r>
              <a:rPr lang="en-GB" dirty="0"/>
              <a:t>The impact of the risk on the project or product will be reduced</a:t>
            </a:r>
          </a:p>
          <a:p>
            <a:r>
              <a:rPr lang="en-GB" b="1" dirty="0">
                <a:solidFill>
                  <a:schemeClr val="accent3"/>
                </a:solidFill>
              </a:rPr>
              <a:t>Contingency plans</a:t>
            </a:r>
          </a:p>
          <a:p>
            <a:pPr lvl="1"/>
            <a:r>
              <a:rPr lang="en-GB" dirty="0"/>
              <a:t>If the risk arises, contingency plans are plans to deal with that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</a:t>
            </a:r>
            <a:r>
              <a:rPr lang="en-GB" dirty="0" smtClean="0"/>
              <a:t>Factors</a:t>
            </a:r>
            <a:endParaRPr lang="en-GB" dirty="0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52400" y="2362200"/>
          <a:ext cx="8610600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Document" r:id="rId3" imgW="5117760" imgH="1749600" progId="">
                  <p:embed/>
                </p:oleObj>
              </mc:Choice>
              <mc:Fallback>
                <p:oleObj name="Document" r:id="rId3" imgW="5117760" imgH="1749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362200"/>
                        <a:ext cx="8610600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To introduce </a:t>
            </a:r>
            <a:r>
              <a:rPr lang="en-GB" dirty="0">
                <a:solidFill>
                  <a:schemeClr val="accent3"/>
                </a:solidFill>
              </a:rPr>
              <a:t>software project management </a:t>
            </a:r>
            <a:r>
              <a:rPr lang="en-GB" dirty="0"/>
              <a:t>and to describe its distinctive characteristics</a:t>
            </a:r>
          </a:p>
          <a:p>
            <a:r>
              <a:rPr lang="en-GB" dirty="0"/>
              <a:t>To discuss </a:t>
            </a:r>
            <a:r>
              <a:rPr lang="en-GB" b="1" dirty="0"/>
              <a:t>project planning </a:t>
            </a:r>
            <a:r>
              <a:rPr lang="en-GB" dirty="0"/>
              <a:t>and the </a:t>
            </a:r>
            <a:r>
              <a:rPr lang="en-GB" b="1" dirty="0"/>
              <a:t>planning process</a:t>
            </a:r>
          </a:p>
          <a:p>
            <a:r>
              <a:rPr lang="en-GB" dirty="0"/>
              <a:t>To show how </a:t>
            </a:r>
            <a:r>
              <a:rPr lang="en-GB" b="1" dirty="0"/>
              <a:t>graphical schedule representations </a:t>
            </a:r>
            <a:r>
              <a:rPr lang="en-GB" dirty="0"/>
              <a:t>are used by project management</a:t>
            </a:r>
          </a:p>
          <a:p>
            <a:r>
              <a:rPr lang="en-GB" dirty="0"/>
              <a:t>To discuss the notion of </a:t>
            </a:r>
            <a:r>
              <a:rPr lang="en-GB" b="1" dirty="0"/>
              <a:t>risks</a:t>
            </a:r>
            <a:r>
              <a:rPr lang="en-GB" dirty="0"/>
              <a:t> and the risk management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tools are online, since</a:t>
            </a:r>
          </a:p>
          <a:p>
            <a:pPr lvl="1"/>
            <a:r>
              <a:rPr lang="en-GB" dirty="0" smtClean="0"/>
              <a:t>Easy to access anywhere</a:t>
            </a:r>
          </a:p>
          <a:p>
            <a:pPr lvl="1"/>
            <a:r>
              <a:rPr lang="en-GB" dirty="0" smtClean="0"/>
              <a:t>Don’t require you to set up any software</a:t>
            </a:r>
          </a:p>
          <a:p>
            <a:r>
              <a:rPr lang="en-GB" dirty="0" smtClean="0"/>
              <a:t>Example tools</a:t>
            </a:r>
          </a:p>
          <a:p>
            <a:pPr lvl="1"/>
            <a:r>
              <a:rPr lang="en-GB" dirty="0" smtClean="0"/>
              <a:t>Too many to list here.. But have a look at </a:t>
            </a:r>
            <a:r>
              <a:rPr lang="en-GB" dirty="0" err="1" smtClean="0"/>
              <a:t>Zoho</a:t>
            </a:r>
            <a:endParaRPr lang="en-GB" dirty="0" smtClean="0"/>
          </a:p>
          <a:p>
            <a:pPr lvl="1"/>
            <a:r>
              <a:rPr lang="en-GB" dirty="0" err="1" smtClean="0"/>
              <a:t>Zoho</a:t>
            </a:r>
            <a:r>
              <a:rPr lang="en-GB" dirty="0" smtClean="0"/>
              <a:t> is free and very powerful</a:t>
            </a:r>
          </a:p>
          <a:p>
            <a:pPr lvl="1"/>
            <a:r>
              <a:rPr lang="en-GB" dirty="0" smtClean="0"/>
              <a:t>It has task handling, </a:t>
            </a:r>
            <a:r>
              <a:rPr lang="en-GB" dirty="0" err="1" smtClean="0"/>
              <a:t>Gannt</a:t>
            </a:r>
            <a:r>
              <a:rPr lang="en-GB" dirty="0" smtClean="0"/>
              <a:t> charts and milestones</a:t>
            </a:r>
          </a:p>
          <a:p>
            <a:pPr lvl="1"/>
            <a:r>
              <a:rPr lang="en-GB" dirty="0" smtClean="0"/>
              <a:t>Free for &lt;10 Meg storage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661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Good project management is essential for project success</a:t>
            </a:r>
          </a:p>
          <a:p>
            <a:r>
              <a:rPr lang="en-GB" dirty="0"/>
              <a:t>The intangible nature of software causes problems for management</a:t>
            </a:r>
          </a:p>
          <a:p>
            <a:r>
              <a:rPr lang="en-GB" dirty="0"/>
              <a:t>Managers have diverse roles but their most significant activities are planning, estimating and scheduling</a:t>
            </a:r>
          </a:p>
          <a:p>
            <a:r>
              <a:rPr lang="en-GB" dirty="0"/>
              <a:t>Planning and estimating are iterative processes </a:t>
            </a:r>
            <a:r>
              <a:rPr lang="en-GB" dirty="0" smtClean="0"/>
              <a:t>which </a:t>
            </a:r>
            <a:r>
              <a:rPr lang="en-GB" dirty="0"/>
              <a:t>continue throughout the course of a </a:t>
            </a:r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 project milestone is a predictable state where </a:t>
            </a:r>
            <a:r>
              <a:rPr lang="en-GB" dirty="0" smtClean="0"/>
              <a:t>some </a:t>
            </a:r>
            <a:r>
              <a:rPr lang="en-GB" dirty="0"/>
              <a:t>formal report of progress is presented to management. </a:t>
            </a:r>
          </a:p>
          <a:p>
            <a:r>
              <a:rPr lang="en-GB" dirty="0"/>
              <a:t>Risks may be project risks, product risks or business risks </a:t>
            </a:r>
          </a:p>
          <a:p>
            <a:r>
              <a:rPr lang="en-GB" dirty="0"/>
              <a:t>Risk management is concerned with identifying risks which may affect the project and planning to ensure that these risks do not develop into major threats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Topics </a:t>
            </a:r>
            <a:r>
              <a:rPr lang="en-GB" dirty="0" smtClean="0"/>
              <a:t>Covered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Management activities</a:t>
            </a:r>
          </a:p>
          <a:p>
            <a:r>
              <a:rPr lang="en-GB" dirty="0"/>
              <a:t>Project planning</a:t>
            </a:r>
          </a:p>
          <a:p>
            <a:r>
              <a:rPr lang="en-GB" dirty="0"/>
              <a:t>Project scheduling</a:t>
            </a:r>
          </a:p>
          <a:p>
            <a:r>
              <a:rPr lang="en-GB" dirty="0"/>
              <a:t>Risk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Concerned with activities involved in ensuring </a:t>
            </a:r>
            <a:r>
              <a:rPr lang="en-GB" dirty="0" smtClean="0"/>
              <a:t>that </a:t>
            </a:r>
            <a:r>
              <a:rPr lang="en-GB" dirty="0"/>
              <a:t>software is delivered </a:t>
            </a:r>
            <a:r>
              <a:rPr lang="en-GB" u="sng" dirty="0"/>
              <a:t>on time </a:t>
            </a:r>
            <a:r>
              <a:rPr lang="en-GB" dirty="0"/>
              <a:t>and </a:t>
            </a:r>
            <a:r>
              <a:rPr lang="en-GB" u="sng" dirty="0"/>
              <a:t>on </a:t>
            </a:r>
            <a:r>
              <a:rPr lang="en-GB" u="sng" dirty="0" smtClean="0"/>
              <a:t>schedule </a:t>
            </a:r>
            <a:r>
              <a:rPr lang="en-GB" dirty="0"/>
              <a:t>and in accordance with the </a:t>
            </a:r>
            <a:r>
              <a:rPr lang="en-GB" dirty="0" smtClean="0"/>
              <a:t>requirements </a:t>
            </a:r>
            <a:r>
              <a:rPr lang="en-GB" dirty="0"/>
              <a:t>of the organisations developing </a:t>
            </a:r>
            <a:r>
              <a:rPr lang="en-GB" dirty="0" smtClean="0"/>
              <a:t>and </a:t>
            </a:r>
            <a:r>
              <a:rPr lang="en-GB" dirty="0"/>
              <a:t>procuring the software</a:t>
            </a:r>
          </a:p>
          <a:p>
            <a:r>
              <a:rPr lang="en-GB" dirty="0">
                <a:solidFill>
                  <a:schemeClr val="accent3"/>
                </a:solidFill>
              </a:rPr>
              <a:t>Project management </a:t>
            </a:r>
            <a:r>
              <a:rPr lang="en-GB" dirty="0"/>
              <a:t>is needed because software development is always subject to budget and schedule constraints that are set by the organisation developing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26488" cy="110490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Software </a:t>
            </a:r>
            <a:r>
              <a:rPr lang="en-GB" dirty="0" smtClean="0"/>
              <a:t>Management Distinctions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product is intangible </a:t>
            </a:r>
          </a:p>
          <a:p>
            <a:pPr lvl="2"/>
            <a:r>
              <a:rPr lang="en-GB" dirty="0"/>
              <a:t>(cannot be seen or touched)</a:t>
            </a:r>
          </a:p>
          <a:p>
            <a:r>
              <a:rPr lang="en-GB" b="1" dirty="0">
                <a:solidFill>
                  <a:schemeClr val="accent3"/>
                </a:solidFill>
              </a:rPr>
              <a:t>Software engineering </a:t>
            </a:r>
            <a:r>
              <a:rPr lang="en-GB" dirty="0"/>
              <a:t>is not recognized as an engineering discipline with the </a:t>
            </a:r>
            <a:r>
              <a:rPr lang="en-GB" dirty="0" smtClean="0"/>
              <a:t>same </a:t>
            </a:r>
            <a:r>
              <a:rPr lang="en-GB" dirty="0"/>
              <a:t>status as mechanical, electrical engineering, etc.</a:t>
            </a:r>
          </a:p>
          <a:p>
            <a:r>
              <a:rPr lang="en-GB" dirty="0"/>
              <a:t>The software development process is not </a:t>
            </a:r>
            <a:r>
              <a:rPr lang="en-GB" dirty="0" smtClean="0"/>
              <a:t>standardised</a:t>
            </a:r>
            <a:endParaRPr lang="en-GB" dirty="0"/>
          </a:p>
          <a:p>
            <a:r>
              <a:rPr lang="en-GB" dirty="0"/>
              <a:t>Many software projects are 'one-off'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Management </a:t>
            </a:r>
            <a:r>
              <a:rPr lang="en-GB" dirty="0" smtClean="0"/>
              <a:t>Activities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Proposal writing</a:t>
            </a:r>
          </a:p>
          <a:p>
            <a:r>
              <a:rPr lang="en-GB" dirty="0"/>
              <a:t>Project planning and scheduling</a:t>
            </a:r>
          </a:p>
          <a:p>
            <a:r>
              <a:rPr lang="en-GB" dirty="0"/>
              <a:t>Project costing</a:t>
            </a:r>
          </a:p>
          <a:p>
            <a:r>
              <a:rPr lang="en-GB" dirty="0"/>
              <a:t>Project monitoring and reviews</a:t>
            </a:r>
          </a:p>
          <a:p>
            <a:r>
              <a:rPr lang="en-GB" dirty="0"/>
              <a:t>Personnel selection and evaluation</a:t>
            </a:r>
          </a:p>
          <a:p>
            <a:r>
              <a:rPr lang="en-GB" dirty="0"/>
              <a:t>Report writing and 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Management </a:t>
            </a:r>
            <a:r>
              <a:rPr lang="en-GB" dirty="0" smtClean="0"/>
              <a:t>Commonalities</a:t>
            </a:r>
            <a:endParaRPr lang="en-GB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These activities are not peculiar to software </a:t>
            </a:r>
            <a:r>
              <a:rPr lang="en-GB" dirty="0" smtClean="0"/>
              <a:t>management</a:t>
            </a:r>
            <a:endParaRPr lang="en-GB" dirty="0"/>
          </a:p>
          <a:p>
            <a:r>
              <a:rPr lang="en-GB" dirty="0"/>
              <a:t>Many techniques of engineering project </a:t>
            </a:r>
            <a:r>
              <a:rPr lang="en-GB" dirty="0" smtClean="0"/>
              <a:t>management </a:t>
            </a:r>
            <a:r>
              <a:rPr lang="en-GB" dirty="0"/>
              <a:t>are </a:t>
            </a:r>
            <a:r>
              <a:rPr lang="en-GB" dirty="0">
                <a:solidFill>
                  <a:schemeClr val="accent3"/>
                </a:solidFill>
              </a:rPr>
              <a:t>equally applicable </a:t>
            </a:r>
            <a:r>
              <a:rPr lang="en-GB" dirty="0"/>
              <a:t>to software project management</a:t>
            </a:r>
          </a:p>
          <a:p>
            <a:r>
              <a:rPr lang="en-GB" dirty="0"/>
              <a:t>Technically complex engineering systems tend to suffer from the same problems as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Staffing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May not be possible to appoint the ideal people to work on a project</a:t>
            </a:r>
          </a:p>
          <a:p>
            <a:pPr lvl="1"/>
            <a:r>
              <a:rPr lang="en-GB" dirty="0"/>
              <a:t>Project budget may not allow for the use of highly-paid staff</a:t>
            </a:r>
          </a:p>
          <a:p>
            <a:pPr lvl="1"/>
            <a:r>
              <a:rPr lang="en-GB" dirty="0"/>
              <a:t>Staff with the appropriate experience may not be available</a:t>
            </a:r>
          </a:p>
          <a:p>
            <a:pPr lvl="1"/>
            <a:r>
              <a:rPr lang="en-GB" dirty="0"/>
              <a:t>An organisation may wish to develop employee skills on a software project</a:t>
            </a:r>
          </a:p>
          <a:p>
            <a:r>
              <a:rPr lang="en-GB" dirty="0"/>
              <a:t>Managers have to work within these constraints especially when (as is currently the case) there is an international shortage of skilled IT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436</TotalTime>
  <Pages>24</Pages>
  <Words>1200</Words>
  <Application>Microsoft Office PowerPoint</Application>
  <PresentationFormat>Custom</PresentationFormat>
  <Paragraphs>241</Paragraphs>
  <Slides>32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Flow</vt:lpstr>
      <vt:lpstr>Document</vt:lpstr>
      <vt:lpstr>Software Engineering COMP 201</vt:lpstr>
      <vt:lpstr>Project Management</vt:lpstr>
      <vt:lpstr>Objectives</vt:lpstr>
      <vt:lpstr>Topics Covered</vt:lpstr>
      <vt:lpstr>Software Project Management</vt:lpstr>
      <vt:lpstr>Software Management Distinctions</vt:lpstr>
      <vt:lpstr>Management Activities</vt:lpstr>
      <vt:lpstr>Management Commonalities</vt:lpstr>
      <vt:lpstr>Project Staffing</vt:lpstr>
      <vt:lpstr>Project Planning</vt:lpstr>
      <vt:lpstr>Types of Project Plan</vt:lpstr>
      <vt:lpstr>Project Plan Structure</vt:lpstr>
      <vt:lpstr>Activity Organization</vt:lpstr>
      <vt:lpstr>Milestones in the RE Process</vt:lpstr>
      <vt:lpstr>Project Scheduling</vt:lpstr>
      <vt:lpstr>Scheduling Problems</vt:lpstr>
      <vt:lpstr>Bar Charts and Activity Networks</vt:lpstr>
      <vt:lpstr>Task Durations and Dependencies</vt:lpstr>
      <vt:lpstr>Activity Network</vt:lpstr>
      <vt:lpstr>Activity Timeline</vt:lpstr>
      <vt:lpstr>Staff Allocation</vt:lpstr>
      <vt:lpstr>Risk Management</vt:lpstr>
      <vt:lpstr>The Risk Management Process</vt:lpstr>
      <vt:lpstr>Risk Identification</vt:lpstr>
      <vt:lpstr>Risks and Risk Types</vt:lpstr>
      <vt:lpstr>Risk Analysis</vt:lpstr>
      <vt:lpstr>Risk Analysis</vt:lpstr>
      <vt:lpstr>Risk Planning</vt:lpstr>
      <vt:lpstr>Risk Factors</vt:lpstr>
      <vt:lpstr>Project management Tools</vt:lpstr>
      <vt:lpstr>Lecture Key Points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Paul Bell</dc:creator>
  <cp:lastModifiedBy>Quinn</cp:lastModifiedBy>
  <cp:revision>58</cp:revision>
  <cp:lastPrinted>2001-08-10T22:14:30Z</cp:lastPrinted>
  <dcterms:created xsi:type="dcterms:W3CDTF">1995-12-08T17:21:36Z</dcterms:created>
  <dcterms:modified xsi:type="dcterms:W3CDTF">2015-09-22T12:11:42Z</dcterms:modified>
</cp:coreProperties>
</file>