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8" r:id="rId2"/>
    <p:sldId id="256" r:id="rId3"/>
    <p:sldId id="30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307" r:id="rId15"/>
    <p:sldId id="272" r:id="rId16"/>
    <p:sldId id="273" r:id="rId17"/>
    <p:sldId id="274" r:id="rId18"/>
    <p:sldId id="309" r:id="rId19"/>
    <p:sldId id="275" r:id="rId20"/>
    <p:sldId id="310" r:id="rId21"/>
    <p:sldId id="276" r:id="rId22"/>
    <p:sldId id="277" r:id="rId23"/>
    <p:sldId id="278" r:id="rId24"/>
    <p:sldId id="279" r:id="rId25"/>
    <p:sldId id="311" r:id="rId26"/>
    <p:sldId id="282" r:id="rId27"/>
    <p:sldId id="312" r:id="rId28"/>
    <p:sldId id="313" r:id="rId29"/>
    <p:sldId id="283" r:id="rId30"/>
    <p:sldId id="315" r:id="rId31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4" autoAdjust="0"/>
    <p:restoredTop sz="90929"/>
  </p:normalViewPr>
  <p:slideViewPr>
    <p:cSldViewPr>
      <p:cViewPr>
        <p:scale>
          <a:sx n="80" d="100"/>
          <a:sy n="80" d="100"/>
        </p:scale>
        <p:origin x="-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892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7464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4" y="9276420"/>
            <a:ext cx="2972229" cy="488315"/>
          </a:xfrm>
          <a:prstGeom prst="rect">
            <a:avLst/>
          </a:prstGeom>
          <a:noFill/>
        </p:spPr>
        <p:txBody>
          <a:bodyPr lIns="91152" tIns="45575" rIns="91152" bIns="4557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67524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10/26/2009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pPr marR="45537" lvl="0">
              <a:buClr>
                <a:srgbClr val="CE0202"/>
              </a:buClr>
            </a:pPr>
            <a:r>
              <a:rPr lang="en-GB" dirty="0">
                <a:solidFill>
                  <a:prstClr val="white"/>
                </a:solidFill>
              </a:rPr>
              <a:t>Lecturer: </a:t>
            </a:r>
            <a:r>
              <a:rPr lang="en-GB" b="1" dirty="0">
                <a:solidFill>
                  <a:prstClr val="white"/>
                </a:solidFill>
              </a:rPr>
              <a:t>Sebastian </a:t>
            </a:r>
            <a:r>
              <a:rPr lang="en-GB" b="1" dirty="0" err="1">
                <a:solidFill>
                  <a:prstClr val="white"/>
                </a:solidFill>
              </a:rPr>
              <a:t>Coope</a:t>
            </a:r>
            <a:endParaRPr lang="en-GB" b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Ashton Building, Room G.18</a:t>
            </a: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E-mail: </a:t>
            </a:r>
            <a:r>
              <a:rPr lang="en-GB" b="1" i="1" dirty="0">
                <a:solidFill>
                  <a:prstClr val="white"/>
                </a:solidFill>
              </a:rPr>
              <a:t>coopes@liverpool.ac.uk </a:t>
            </a:r>
            <a:endParaRPr lang="en-GB" sz="24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endParaRPr lang="en-GB" sz="21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b="1" dirty="0">
                <a:solidFill>
                  <a:prstClr val="white"/>
                </a:solidFill>
              </a:rPr>
              <a:t>COMP 201 web-page:</a:t>
            </a:r>
          </a:p>
          <a:p>
            <a:pPr marR="45537" lvl="0">
              <a:buClr>
                <a:srgbClr val="CE0202"/>
              </a:buClr>
            </a:pPr>
            <a:r>
              <a:rPr lang="en-GB" sz="2200" b="1" dirty="0">
                <a:solidFill>
                  <a:prstClr val="white"/>
                </a:solidFill>
              </a:rPr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Software </a:t>
            </a:r>
            <a:r>
              <a:rPr lang="en-GB" sz="2800" u="sng" dirty="0" smtClean="0"/>
              <a:t>Cost Estimation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Lines of </a:t>
            </a:r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What's  a line of code?</a:t>
            </a:r>
          </a:p>
          <a:p>
            <a:pPr lvl="1"/>
            <a:r>
              <a:rPr lang="en-GB"/>
              <a:t>The measure was first proposed when programs were typed on cards with one line per card</a:t>
            </a:r>
          </a:p>
          <a:p>
            <a:pPr lvl="1"/>
            <a:r>
              <a:rPr lang="en-GB"/>
              <a:t>How does this correspond to statements as in Java which can span several lines or where there can be several statements on one line</a:t>
            </a:r>
          </a:p>
          <a:p>
            <a:r>
              <a:rPr lang="en-GB"/>
              <a:t>What programs should be counted as part of the system?</a:t>
            </a:r>
          </a:p>
          <a:p>
            <a:r>
              <a:rPr lang="en-GB"/>
              <a:t>Assumes linear relationship between system </a:t>
            </a:r>
            <a:br>
              <a:rPr lang="en-GB"/>
            </a:br>
            <a:r>
              <a:rPr lang="en-GB"/>
              <a:t>size and volume of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Productivity </a:t>
            </a:r>
            <a:r>
              <a:rPr lang="en-GB" dirty="0" smtClean="0"/>
              <a:t>Comparisons</a:t>
            </a:r>
            <a:endParaRPr lang="en-GB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lower level the language, the more </a:t>
            </a:r>
            <a:r>
              <a:rPr lang="en-GB" dirty="0" smtClean="0"/>
              <a:t>productive </a:t>
            </a:r>
            <a:r>
              <a:rPr lang="en-GB" dirty="0"/>
              <a:t>the programmer</a:t>
            </a:r>
          </a:p>
          <a:p>
            <a:pPr lvl="1"/>
            <a:r>
              <a:rPr lang="en-GB" dirty="0"/>
              <a:t>The same functionality takes more code to implement in a lower-level language than in a high-level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High and </a:t>
            </a:r>
            <a:r>
              <a:rPr lang="en-GB" dirty="0" smtClean="0"/>
              <a:t>Low Level Languages</a:t>
            </a:r>
            <a:endParaRPr lang="en-GB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28600" y="2428868"/>
          <a:ext cx="85344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Bitmap Image" r:id="rId4" imgW="7659169" imgH="2390476" progId="PBrush">
                  <p:embed/>
                </p:oleObj>
              </mc:Choice>
              <mc:Fallback>
                <p:oleObj name="Bitmap Image" r:id="rId4" imgW="7659169" imgH="2390476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28868"/>
                        <a:ext cx="85344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Function </a:t>
            </a:r>
            <a:r>
              <a:rPr lang="en-GB" dirty="0" smtClean="0"/>
              <a:t>Points</a:t>
            </a:r>
            <a:endParaRPr lang="en-GB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Based on a combination of program characteristics</a:t>
            </a:r>
          </a:p>
          <a:p>
            <a:pPr lvl="1"/>
            <a:r>
              <a:rPr lang="en-GB" dirty="0"/>
              <a:t>external inputs and outputs</a:t>
            </a:r>
          </a:p>
          <a:p>
            <a:pPr lvl="1"/>
            <a:r>
              <a:rPr lang="en-GB" dirty="0"/>
              <a:t>user interactions</a:t>
            </a:r>
          </a:p>
          <a:p>
            <a:pPr lvl="1"/>
            <a:r>
              <a:rPr lang="en-GB" dirty="0"/>
              <a:t>external interfaces</a:t>
            </a:r>
          </a:p>
          <a:p>
            <a:pPr lvl="1"/>
            <a:r>
              <a:rPr lang="en-GB" dirty="0"/>
              <a:t>files used by the system</a:t>
            </a:r>
          </a:p>
          <a:p>
            <a:r>
              <a:rPr lang="en-GB" dirty="0"/>
              <a:t>A weight is associated with each of these</a:t>
            </a:r>
          </a:p>
          <a:p>
            <a:r>
              <a:rPr lang="en-GB" dirty="0"/>
              <a:t>The function point count is computed by multiplying each raw count by the weight and summing all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</a:t>
            </a:r>
            <a:r>
              <a:rPr lang="en-GB" dirty="0" smtClean="0"/>
              <a:t>Points</a:t>
            </a:r>
            <a:endParaRPr lang="en-GB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points are an alternative function-related measure to function points</a:t>
            </a:r>
          </a:p>
          <a:p>
            <a:r>
              <a:rPr lang="en-GB" dirty="0"/>
              <a:t>Object points are NOT the same as object classes</a:t>
            </a:r>
          </a:p>
          <a:p>
            <a:r>
              <a:rPr lang="en-GB" dirty="0"/>
              <a:t> The number of object points in a program is a weighted estimate of</a:t>
            </a:r>
          </a:p>
          <a:p>
            <a:pPr lvl="1"/>
            <a:r>
              <a:rPr lang="en-GB" dirty="0"/>
              <a:t>The number of separate </a:t>
            </a:r>
            <a:r>
              <a:rPr lang="en-GB" b="1" dirty="0">
                <a:solidFill>
                  <a:schemeClr val="accent3"/>
                </a:solidFill>
              </a:rPr>
              <a:t>screens</a:t>
            </a:r>
            <a:r>
              <a:rPr lang="en-GB" dirty="0"/>
              <a:t> that are displayed</a:t>
            </a:r>
          </a:p>
          <a:p>
            <a:pPr lvl="1"/>
            <a:r>
              <a:rPr lang="en-GB" dirty="0"/>
              <a:t>The number of </a:t>
            </a:r>
            <a:r>
              <a:rPr lang="en-GB" b="1" dirty="0">
                <a:solidFill>
                  <a:schemeClr val="accent3"/>
                </a:solidFill>
              </a:rPr>
              <a:t>reports</a:t>
            </a:r>
            <a:r>
              <a:rPr lang="en-GB" dirty="0"/>
              <a:t> that are produced by the system</a:t>
            </a:r>
          </a:p>
          <a:p>
            <a:pPr lvl="1"/>
            <a:r>
              <a:rPr lang="en-GB" dirty="0"/>
              <a:t>The number of </a:t>
            </a:r>
            <a:r>
              <a:rPr lang="en-GB" b="1" dirty="0">
                <a:solidFill>
                  <a:schemeClr val="accent3"/>
                </a:solidFill>
              </a:rPr>
              <a:t>modules</a:t>
            </a:r>
            <a:r>
              <a:rPr lang="en-GB" dirty="0"/>
              <a:t> that must be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Productivity </a:t>
            </a:r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Real-time embedded systems, 40-160 </a:t>
            </a:r>
            <a:r>
              <a:rPr lang="en-GB" dirty="0" smtClean="0"/>
              <a:t>LOC/P-month</a:t>
            </a:r>
            <a:endParaRPr lang="en-GB" dirty="0"/>
          </a:p>
          <a:p>
            <a:r>
              <a:rPr lang="en-GB" dirty="0"/>
              <a:t>Systems programs , 150-400 LOC/P-month</a:t>
            </a:r>
          </a:p>
          <a:p>
            <a:r>
              <a:rPr lang="en-GB" dirty="0"/>
              <a:t>Commercial applications, 200-800 </a:t>
            </a:r>
            <a:r>
              <a:rPr lang="en-GB" dirty="0" smtClean="0"/>
              <a:t>LOC/P-month</a:t>
            </a:r>
            <a:endParaRPr lang="en-GB" dirty="0"/>
          </a:p>
          <a:p>
            <a:r>
              <a:rPr lang="en-GB" dirty="0"/>
              <a:t>In object points, productivity has been measured between 4 and 50 object points/month depending on </a:t>
            </a:r>
            <a:r>
              <a:rPr lang="en-GB" dirty="0" smtClean="0">
                <a:solidFill>
                  <a:schemeClr val="accent3"/>
                </a:solidFill>
              </a:rPr>
              <a:t>type of application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3"/>
                </a:solidFill>
              </a:rPr>
              <a:t>tool </a:t>
            </a:r>
            <a:r>
              <a:rPr lang="en-GB" dirty="0">
                <a:solidFill>
                  <a:schemeClr val="accent3"/>
                </a:solidFill>
              </a:rPr>
              <a:t>support </a:t>
            </a:r>
            <a:r>
              <a:rPr lang="en-GB" dirty="0"/>
              <a:t>and </a:t>
            </a:r>
            <a:r>
              <a:rPr lang="en-GB" dirty="0">
                <a:solidFill>
                  <a:schemeClr val="accent3"/>
                </a:solidFill>
              </a:rPr>
              <a:t>developer 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Factors </a:t>
            </a:r>
            <a:r>
              <a:rPr lang="en-GB" dirty="0" smtClean="0"/>
              <a:t>Affecting Productivity</a:t>
            </a:r>
            <a:endParaRPr lang="en-GB" dirty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04800" y="1524000"/>
          <a:ext cx="8610600" cy="471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Bitmap Image" r:id="rId4" imgW="7516274" imgH="4114286" progId="PBrush">
                  <p:embed/>
                </p:oleObj>
              </mc:Choice>
              <mc:Fallback>
                <p:oleObj name="Bitmap Image" r:id="rId4" imgW="7516274" imgH="4114286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8610600" cy="471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Quality and </a:t>
            </a:r>
            <a:r>
              <a:rPr lang="en-GB" dirty="0" smtClean="0"/>
              <a:t>Productivity</a:t>
            </a:r>
            <a:endParaRPr lang="en-GB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It could be argued that all </a:t>
            </a:r>
            <a:r>
              <a:rPr lang="en-GB" dirty="0"/>
              <a:t>metrics based on volume/unit time are </a:t>
            </a:r>
            <a:r>
              <a:rPr lang="en-GB" dirty="0" smtClean="0"/>
              <a:t>flawed </a:t>
            </a:r>
            <a:r>
              <a:rPr lang="en-GB" dirty="0"/>
              <a:t>because they do not take </a:t>
            </a:r>
            <a:r>
              <a:rPr lang="en-GB" b="1" dirty="0"/>
              <a:t>quality</a:t>
            </a:r>
            <a:r>
              <a:rPr lang="en-GB" dirty="0"/>
              <a:t> into </a:t>
            </a:r>
            <a:r>
              <a:rPr lang="en-GB" dirty="0" smtClean="0"/>
              <a:t>account</a:t>
            </a:r>
            <a:endParaRPr lang="en-GB" dirty="0"/>
          </a:p>
          <a:p>
            <a:r>
              <a:rPr lang="en-GB" dirty="0"/>
              <a:t>Productivity may generally be increased at the </a:t>
            </a:r>
            <a:r>
              <a:rPr lang="en-GB" dirty="0" smtClean="0"/>
              <a:t>cost </a:t>
            </a:r>
            <a:r>
              <a:rPr lang="en-GB" dirty="0"/>
              <a:t>of quality</a:t>
            </a:r>
          </a:p>
          <a:p>
            <a:r>
              <a:rPr lang="en-GB" dirty="0"/>
              <a:t>It is not clear how productivity/quality metrics </a:t>
            </a:r>
            <a:r>
              <a:rPr lang="en-GB" dirty="0" smtClean="0"/>
              <a:t>are </a:t>
            </a:r>
            <a:r>
              <a:rPr lang="en-GB" dirty="0"/>
              <a:t>related</a:t>
            </a:r>
          </a:p>
          <a:p>
            <a:r>
              <a:rPr lang="en-GB" dirty="0"/>
              <a:t>If change is constant </a:t>
            </a:r>
            <a:r>
              <a:rPr lang="en-GB" dirty="0" smtClean="0"/>
              <a:t>(</a:t>
            </a:r>
            <a:r>
              <a:rPr lang="en-GB" b="1" dirty="0" smtClean="0"/>
              <a:t>simplifying</a:t>
            </a:r>
            <a:r>
              <a:rPr lang="en-GB" dirty="0" smtClean="0"/>
              <a:t> and </a:t>
            </a:r>
            <a:r>
              <a:rPr lang="en-GB" b="1" dirty="0" smtClean="0"/>
              <a:t>improving</a:t>
            </a:r>
            <a:r>
              <a:rPr lang="en-GB" dirty="0" smtClean="0"/>
              <a:t> code for example) then </a:t>
            </a:r>
            <a:r>
              <a:rPr lang="en-GB" dirty="0"/>
              <a:t>an approach based on counting lines of code is not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 </a:t>
            </a:r>
            <a:r>
              <a:rPr lang="en-GB" dirty="0" smtClean="0"/>
              <a:t>Techniques</a:t>
            </a:r>
            <a:endParaRPr lang="en-GB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 simple way to make an accurate estimate of the effort required to develop a software system</a:t>
            </a:r>
          </a:p>
          <a:p>
            <a:pPr lvl="1"/>
            <a:r>
              <a:rPr lang="en-GB" dirty="0"/>
              <a:t>Initial estimates are based on inadequate information in a user requirements definition</a:t>
            </a:r>
          </a:p>
          <a:p>
            <a:pPr lvl="1"/>
            <a:r>
              <a:rPr lang="en-GB" dirty="0"/>
              <a:t>The software may run on unfamiliar computers or use new technology</a:t>
            </a:r>
          </a:p>
          <a:p>
            <a:pPr lvl="1"/>
            <a:r>
              <a:rPr lang="en-GB" dirty="0"/>
              <a:t>The people in the project may be unknown</a:t>
            </a:r>
          </a:p>
          <a:p>
            <a:r>
              <a:rPr lang="en-GB" dirty="0"/>
              <a:t>Project cost estimates may be self-fulfilling</a:t>
            </a:r>
          </a:p>
          <a:p>
            <a:pPr lvl="1"/>
            <a:r>
              <a:rPr lang="en-GB" dirty="0"/>
              <a:t>The estimate defines the budget and the product is adjusted to meet the budget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Estimation </a:t>
            </a:r>
            <a:r>
              <a:rPr lang="en-GB" dirty="0" smtClean="0"/>
              <a:t>Techniques</a:t>
            </a:r>
            <a:endParaRPr lang="en-GB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Algorithmic cost modelling</a:t>
            </a:r>
          </a:p>
          <a:p>
            <a:r>
              <a:rPr lang="en-GB"/>
              <a:t>Expert judgement</a:t>
            </a:r>
          </a:p>
          <a:p>
            <a:r>
              <a:rPr lang="en-GB"/>
              <a:t>Estimation by analogy</a:t>
            </a:r>
          </a:p>
          <a:p>
            <a:r>
              <a:rPr lang="en-GB"/>
              <a:t>Parkinson's Law</a:t>
            </a:r>
          </a:p>
          <a:p>
            <a:r>
              <a:rPr lang="en-GB"/>
              <a:t>Pricing to 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Cost Estimation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905000"/>
            <a:ext cx="8294716" cy="4130675"/>
          </a:xfrm>
          <a:noFill/>
          <a:ln/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accent3"/>
                </a:solidFill>
              </a:rPr>
              <a:t>Software cost estimation </a:t>
            </a:r>
            <a:r>
              <a:rPr lang="en-GB" sz="2800" dirty="0" smtClean="0"/>
              <a:t>involves predicting </a:t>
            </a:r>
            <a:r>
              <a:rPr lang="en-GB" sz="2800" dirty="0"/>
              <a:t>the resources required for a software development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</a:t>
            </a:r>
            <a:r>
              <a:rPr lang="en-GB" dirty="0" smtClean="0"/>
              <a:t>Code Modelling</a:t>
            </a:r>
            <a:endParaRPr lang="en-GB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accent3"/>
                </a:solidFill>
              </a:rPr>
              <a:t>formulaic approach </a:t>
            </a:r>
            <a:r>
              <a:rPr lang="en-GB" dirty="0"/>
              <a:t>based on historical cost information and which is generally based on the </a:t>
            </a:r>
            <a:r>
              <a:rPr lang="en-GB" b="1" dirty="0"/>
              <a:t>size of the software</a:t>
            </a:r>
          </a:p>
          <a:p>
            <a:r>
              <a:rPr lang="en-GB" dirty="0"/>
              <a:t>Discussed later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Expert </a:t>
            </a:r>
            <a:r>
              <a:rPr lang="en-GB" dirty="0" smtClean="0"/>
              <a:t>Judgement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One or more experts in </a:t>
            </a:r>
            <a:r>
              <a:rPr lang="en-GB" b="1" dirty="0"/>
              <a:t>both</a:t>
            </a:r>
            <a:r>
              <a:rPr lang="en-GB" dirty="0"/>
              <a:t> software </a:t>
            </a:r>
            <a:r>
              <a:rPr lang="en-GB" dirty="0" smtClean="0"/>
              <a:t>development </a:t>
            </a:r>
            <a:r>
              <a:rPr lang="en-GB" dirty="0"/>
              <a:t>and the application domain use </a:t>
            </a:r>
            <a:r>
              <a:rPr lang="en-GB" dirty="0" smtClean="0"/>
              <a:t>their </a:t>
            </a:r>
            <a:r>
              <a:rPr lang="en-GB" dirty="0"/>
              <a:t>experience to predict software costs. </a:t>
            </a:r>
            <a:r>
              <a:rPr lang="en-GB" dirty="0" smtClean="0"/>
              <a:t>Process </a:t>
            </a:r>
            <a:r>
              <a:rPr lang="en-GB" dirty="0"/>
              <a:t>iterates until some consensus is </a:t>
            </a:r>
            <a:br>
              <a:rPr lang="en-GB" dirty="0"/>
            </a:br>
            <a:r>
              <a:rPr lang="en-GB" dirty="0"/>
              <a:t>reached.</a:t>
            </a:r>
          </a:p>
          <a:p>
            <a:r>
              <a:rPr lang="en-GB" b="1" dirty="0">
                <a:solidFill>
                  <a:schemeClr val="accent3"/>
                </a:solidFill>
              </a:rPr>
              <a:t>Advantages</a:t>
            </a:r>
            <a:r>
              <a:rPr lang="en-GB" dirty="0"/>
              <a:t>:  Relatively cheap estimation </a:t>
            </a:r>
            <a:r>
              <a:rPr lang="en-GB" dirty="0" smtClean="0"/>
              <a:t>method</a:t>
            </a:r>
            <a:r>
              <a:rPr lang="en-GB" dirty="0"/>
              <a:t>. Can be accurate if experts have direct </a:t>
            </a:r>
            <a:r>
              <a:rPr lang="en-GB" dirty="0" smtClean="0"/>
              <a:t>experience </a:t>
            </a:r>
            <a:r>
              <a:rPr lang="en-GB" dirty="0"/>
              <a:t>of similar systems</a:t>
            </a:r>
          </a:p>
          <a:p>
            <a:r>
              <a:rPr lang="en-GB" b="1" dirty="0">
                <a:solidFill>
                  <a:schemeClr val="accent3"/>
                </a:solidFill>
              </a:rPr>
              <a:t>Disadvantages</a:t>
            </a:r>
            <a:r>
              <a:rPr lang="en-GB" dirty="0"/>
              <a:t>:  Very inaccurate if there are no </a:t>
            </a:r>
            <a:r>
              <a:rPr lang="en-GB" dirty="0" smtClean="0"/>
              <a:t>experts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Estimation by </a:t>
            </a:r>
            <a:r>
              <a:rPr lang="en-GB" dirty="0" smtClean="0"/>
              <a:t>Analogy</a:t>
            </a: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cost of a project is computed by comparing </a:t>
            </a:r>
            <a:r>
              <a:rPr lang="en-GB" dirty="0" smtClean="0"/>
              <a:t>the </a:t>
            </a:r>
            <a:r>
              <a:rPr lang="en-GB" dirty="0"/>
              <a:t>project to a </a:t>
            </a:r>
            <a:r>
              <a:rPr lang="en-GB" b="1" dirty="0"/>
              <a:t>similar project </a:t>
            </a:r>
            <a:r>
              <a:rPr lang="en-GB" dirty="0"/>
              <a:t>in the same </a:t>
            </a:r>
            <a:r>
              <a:rPr lang="en-GB" dirty="0" smtClean="0"/>
              <a:t>application </a:t>
            </a:r>
            <a:r>
              <a:rPr lang="en-GB" dirty="0"/>
              <a:t>domain</a:t>
            </a:r>
          </a:p>
          <a:p>
            <a:r>
              <a:rPr lang="en-GB" b="1" dirty="0">
                <a:solidFill>
                  <a:schemeClr val="accent3"/>
                </a:solidFill>
              </a:rPr>
              <a:t>Advantages</a:t>
            </a:r>
            <a:r>
              <a:rPr lang="en-GB" dirty="0"/>
              <a:t>:  Accurate if project data available</a:t>
            </a:r>
          </a:p>
          <a:p>
            <a:r>
              <a:rPr lang="en-GB" b="1" dirty="0">
                <a:solidFill>
                  <a:schemeClr val="accent3"/>
                </a:solidFill>
              </a:rPr>
              <a:t>Disadvantages</a:t>
            </a:r>
            <a:r>
              <a:rPr lang="en-GB" dirty="0"/>
              <a:t>: Impossible if no comparable </a:t>
            </a:r>
            <a:r>
              <a:rPr lang="en-GB" dirty="0" smtClean="0"/>
              <a:t>project </a:t>
            </a:r>
            <a:r>
              <a:rPr lang="en-GB" dirty="0"/>
              <a:t>has been tackled. Needs systematically </a:t>
            </a:r>
            <a:r>
              <a:rPr lang="en-GB" dirty="0" smtClean="0"/>
              <a:t>maintained </a:t>
            </a:r>
            <a:r>
              <a:rPr lang="en-GB" dirty="0"/>
              <a:t>cost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Parkinson's Law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project costs whatever resources are </a:t>
            </a:r>
            <a:r>
              <a:rPr lang="en-GB" dirty="0" smtClean="0"/>
              <a:t>available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chemeClr val="accent3"/>
                </a:solidFill>
              </a:rPr>
              <a:t>Advantages</a:t>
            </a:r>
            <a:r>
              <a:rPr lang="en-GB" dirty="0" smtClean="0"/>
              <a:t>:  </a:t>
            </a:r>
            <a:r>
              <a:rPr lang="en-GB" dirty="0"/>
              <a:t>No overspend</a:t>
            </a:r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chemeClr val="accent3"/>
                </a:solidFill>
              </a:rPr>
              <a:t>Disadvantages</a:t>
            </a:r>
            <a:r>
              <a:rPr lang="en-GB" dirty="0"/>
              <a:t>: System is usually unfinished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chemeClr val="accent3"/>
                </a:solidFill>
              </a:rPr>
              <a:t>Parkinson’s Law </a:t>
            </a:r>
            <a:r>
              <a:rPr lang="en-GB" dirty="0"/>
              <a:t>states that work expands to fill the time available. The cost is determined by available resources rather than by objective statement. </a:t>
            </a:r>
          </a:p>
          <a:p>
            <a:pPr>
              <a:lnSpc>
                <a:spcPct val="90000"/>
              </a:lnSpc>
            </a:pPr>
            <a:r>
              <a:rPr lang="en-GB" dirty="0"/>
              <a:t>Example: Project should be delivered in 12 months and 5 people are available. Effort = 60 p/m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Pricing to </a:t>
            </a:r>
            <a:r>
              <a:rPr lang="en-GB" dirty="0" smtClean="0"/>
              <a:t>Win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4488"/>
            <a:ext cx="8572560" cy="4610112"/>
          </a:xfrm>
          <a:noFill/>
          <a:ln/>
        </p:spPr>
        <p:txBody>
          <a:bodyPr/>
          <a:lstStyle/>
          <a:p>
            <a:r>
              <a:rPr lang="en-GB" dirty="0"/>
              <a:t>The project costs whatever the customer has to </a:t>
            </a:r>
            <a:r>
              <a:rPr lang="en-GB" dirty="0" smtClean="0"/>
              <a:t>spend </a:t>
            </a:r>
            <a:r>
              <a:rPr lang="en-GB" dirty="0"/>
              <a:t>on it</a:t>
            </a:r>
          </a:p>
          <a:p>
            <a:r>
              <a:rPr lang="en-GB" b="1" dirty="0">
                <a:solidFill>
                  <a:schemeClr val="accent3"/>
                </a:solidFill>
              </a:rPr>
              <a:t>Advantages</a:t>
            </a:r>
            <a:r>
              <a:rPr lang="en-GB" dirty="0"/>
              <a:t>: You get the contract</a:t>
            </a:r>
          </a:p>
          <a:p>
            <a:r>
              <a:rPr lang="en-GB" b="1" dirty="0">
                <a:solidFill>
                  <a:schemeClr val="accent3"/>
                </a:solidFill>
              </a:rPr>
              <a:t>Disadvantages</a:t>
            </a:r>
            <a:r>
              <a:rPr lang="en-GB" dirty="0"/>
              <a:t>: The probability that the </a:t>
            </a:r>
            <a:r>
              <a:rPr lang="en-GB" dirty="0" smtClean="0"/>
              <a:t>customer </a:t>
            </a:r>
            <a:r>
              <a:rPr lang="en-GB" dirty="0"/>
              <a:t>gets the system he or she wants is </a:t>
            </a:r>
            <a:r>
              <a:rPr lang="en-GB" dirty="0" smtClean="0"/>
              <a:t>small</a:t>
            </a:r>
            <a:r>
              <a:rPr lang="en-GB" dirty="0"/>
              <a:t>. Costs do not accurately reflect the work </a:t>
            </a:r>
            <a:r>
              <a:rPr lang="en-GB" dirty="0" smtClean="0"/>
              <a:t>required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Top-Down </a:t>
            </a:r>
            <a:r>
              <a:rPr lang="en-GB" sz="3600" dirty="0"/>
              <a:t>and </a:t>
            </a:r>
            <a:r>
              <a:rPr lang="en-GB" sz="3600" dirty="0" smtClean="0"/>
              <a:t>Bottom-Up Estimation</a:t>
            </a:r>
            <a:endParaRPr lang="en-GB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of these approaches may be used top-down or bottom-up</a:t>
            </a:r>
          </a:p>
          <a:p>
            <a:r>
              <a:rPr lang="en-GB" dirty="0"/>
              <a:t>Top-down</a:t>
            </a:r>
          </a:p>
          <a:p>
            <a:pPr lvl="1"/>
            <a:r>
              <a:rPr lang="en-GB" dirty="0"/>
              <a:t>Start at the system level and assess the overall system functionality and how this is delivered through sub-systems</a:t>
            </a:r>
          </a:p>
          <a:p>
            <a:r>
              <a:rPr lang="en-GB" dirty="0"/>
              <a:t>Bottom-up</a:t>
            </a:r>
          </a:p>
          <a:p>
            <a:pPr lvl="1"/>
            <a:r>
              <a:rPr lang="en-GB" dirty="0"/>
              <a:t>Start at the component level and estimate the effort required for each component. Add these efforts to reach a final estimate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Estimation </a:t>
            </a:r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Each method has strengths and weaknesses</a:t>
            </a:r>
          </a:p>
          <a:p>
            <a:r>
              <a:rPr lang="en-GB" dirty="0"/>
              <a:t>Estimation should be based on several methods</a:t>
            </a:r>
          </a:p>
          <a:p>
            <a:r>
              <a:rPr lang="en-GB" dirty="0"/>
              <a:t>If these do not return approximately the same result, there is insufficient information available</a:t>
            </a:r>
          </a:p>
          <a:p>
            <a:r>
              <a:rPr lang="en-GB" dirty="0"/>
              <a:t>Some action should be taken to find out more in order to make more accurate estimates</a:t>
            </a:r>
          </a:p>
          <a:p>
            <a:r>
              <a:rPr lang="en-GB" dirty="0"/>
              <a:t>Pricing to win is sometimes the only applicable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Experience-Based Estimates</a:t>
            </a:r>
            <a:endParaRPr lang="en-GB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Estimating is primarily experience-based</a:t>
            </a:r>
          </a:p>
          <a:p>
            <a:r>
              <a:rPr lang="en-GB" dirty="0"/>
              <a:t>However, new methods and technologies may make estimating based on experience inaccurate</a:t>
            </a:r>
          </a:p>
          <a:p>
            <a:pPr lvl="1"/>
            <a:r>
              <a:rPr lang="en-GB" dirty="0" smtClean="0"/>
              <a:t>Object-oriented </a:t>
            </a:r>
            <a:r>
              <a:rPr lang="en-GB" dirty="0"/>
              <a:t>rather than function-oriented development</a:t>
            </a:r>
          </a:p>
          <a:p>
            <a:pPr lvl="1"/>
            <a:r>
              <a:rPr lang="en-GB" dirty="0"/>
              <a:t>Client-server systems rather than mainframe systems</a:t>
            </a:r>
          </a:p>
          <a:p>
            <a:pPr lvl="1"/>
            <a:r>
              <a:rPr lang="en-GB" dirty="0"/>
              <a:t>Off the shelf components</a:t>
            </a:r>
          </a:p>
          <a:p>
            <a:pPr lvl="1"/>
            <a:r>
              <a:rPr lang="en-GB" dirty="0"/>
              <a:t>Component-based software engineering</a:t>
            </a:r>
          </a:p>
          <a:p>
            <a:pPr lvl="1"/>
            <a:r>
              <a:rPr lang="en-GB" dirty="0"/>
              <a:t>CASE tools and program generators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Pricing to </a:t>
            </a:r>
            <a:r>
              <a:rPr lang="en-GB" dirty="0" smtClean="0"/>
              <a:t>Win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approach may seem </a:t>
            </a:r>
            <a:r>
              <a:rPr lang="en-GB" b="1" dirty="0"/>
              <a:t>unethical</a:t>
            </a:r>
            <a:r>
              <a:rPr lang="en-GB" dirty="0"/>
              <a:t> and </a:t>
            </a:r>
            <a:r>
              <a:rPr lang="en-GB" b="1" dirty="0" err="1" smtClean="0"/>
              <a:t>unbusinesslike</a:t>
            </a:r>
            <a:r>
              <a:rPr lang="en-GB" dirty="0" smtClean="0"/>
              <a:t>?</a:t>
            </a:r>
            <a:endParaRPr lang="en-GB" dirty="0"/>
          </a:p>
          <a:p>
            <a:r>
              <a:rPr lang="en-GB" dirty="0"/>
              <a:t>However, when detailed information is lacking it may be the only appropriate strategy</a:t>
            </a:r>
          </a:p>
          <a:p>
            <a:r>
              <a:rPr lang="en-GB" dirty="0"/>
              <a:t>The project cost is agreed on the basis of an outline proposal and the development is constrained by that cost</a:t>
            </a:r>
          </a:p>
          <a:p>
            <a:r>
              <a:rPr lang="en-GB" dirty="0"/>
              <a:t>A detailed specification may be negotiated or an evolutionary approach used for system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Algorithmic </a:t>
            </a:r>
            <a:r>
              <a:rPr lang="en-GB" dirty="0" smtClean="0"/>
              <a:t>Cost Modelling</a:t>
            </a:r>
            <a:endParaRPr lang="en-GB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14488"/>
            <a:ext cx="8429684" cy="4610112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dirty="0"/>
              <a:t>Cost is estimated as a mathematical function of </a:t>
            </a:r>
            <a:r>
              <a:rPr lang="en-GB" dirty="0" smtClean="0"/>
              <a:t>product</a:t>
            </a:r>
            <a:r>
              <a:rPr lang="en-GB" dirty="0"/>
              <a:t>, project and process attributes whose </a:t>
            </a:r>
            <a:r>
              <a:rPr lang="en-GB" dirty="0" smtClean="0"/>
              <a:t>values </a:t>
            </a:r>
            <a:r>
              <a:rPr lang="en-GB" dirty="0"/>
              <a:t>are estimated by project managers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latin typeface="Helvetica" pitchFamily="34" charset="0"/>
              </a:rPr>
              <a:t>Effort</a:t>
            </a:r>
            <a:r>
              <a:rPr lang="en-GB" dirty="0"/>
              <a:t> = </a:t>
            </a:r>
            <a:r>
              <a:rPr lang="en-GB" dirty="0">
                <a:latin typeface="Helvetica" pitchFamily="34" charset="0"/>
              </a:rPr>
              <a:t>A 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´</a:t>
            </a:r>
            <a:r>
              <a:rPr lang="en-GB" dirty="0"/>
              <a:t> </a:t>
            </a:r>
            <a:r>
              <a:rPr lang="en-GB" dirty="0" err="1">
                <a:latin typeface="Helvetica" pitchFamily="34" charset="0"/>
              </a:rPr>
              <a:t>Size</a:t>
            </a:r>
            <a:r>
              <a:rPr lang="en-GB" baseline="30000" dirty="0" err="1">
                <a:latin typeface="Helvetica" pitchFamily="34" charset="0"/>
              </a:rPr>
              <a:t>B</a:t>
            </a:r>
            <a:r>
              <a:rPr lang="en-GB" baseline="30000" dirty="0"/>
              <a:t>  </a:t>
            </a:r>
            <a:r>
              <a:rPr lang="en-GB" dirty="0">
                <a:latin typeface="Symbol" pitchFamily="18" charset="2"/>
              </a:rPr>
              <a:t>´</a:t>
            </a:r>
            <a:r>
              <a:rPr lang="en-GB" dirty="0"/>
              <a:t> </a:t>
            </a:r>
            <a:r>
              <a:rPr lang="en-GB" dirty="0">
                <a:latin typeface="Helvetica" pitchFamily="34" charset="0"/>
              </a:rPr>
              <a:t>M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is an organisation-dependent constant, B reflects the disproportionate effort for large projects and M is a multiplier reflecting product, process and people attributes</a:t>
            </a:r>
          </a:p>
          <a:p>
            <a:r>
              <a:rPr lang="en-GB" dirty="0"/>
              <a:t>Most commonly used product attribute for cost </a:t>
            </a:r>
            <a:r>
              <a:rPr lang="en-GB" dirty="0" smtClean="0"/>
              <a:t>estimation </a:t>
            </a:r>
            <a:r>
              <a:rPr lang="en-GB" dirty="0"/>
              <a:t>is code size</a:t>
            </a:r>
          </a:p>
          <a:p>
            <a:r>
              <a:rPr lang="en-GB" dirty="0"/>
              <a:t>Most models are basically similar but with </a:t>
            </a:r>
            <a:r>
              <a:rPr lang="en-GB" dirty="0" smtClean="0"/>
              <a:t>different </a:t>
            </a:r>
            <a:r>
              <a:rPr lang="en-GB" dirty="0"/>
              <a:t>values for A, B and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534400" cy="1108075"/>
          </a:xfrm>
        </p:spPr>
        <p:txBody>
          <a:bodyPr/>
          <a:lstStyle/>
          <a:p>
            <a:r>
              <a:rPr lang="en-GB" sz="3600" dirty="0"/>
              <a:t>Fundamental </a:t>
            </a:r>
            <a:r>
              <a:rPr lang="en-GB" sz="3600" dirty="0" smtClean="0"/>
              <a:t>Estimation Questions</a:t>
            </a:r>
            <a:endParaRPr lang="en-GB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much </a:t>
            </a:r>
            <a:r>
              <a:rPr lang="en-GB" b="1" dirty="0">
                <a:solidFill>
                  <a:schemeClr val="accent3"/>
                </a:solidFill>
              </a:rPr>
              <a:t>effort</a:t>
            </a:r>
            <a:r>
              <a:rPr lang="en-GB" dirty="0"/>
              <a:t> is required to complete an activity?</a:t>
            </a:r>
          </a:p>
          <a:p>
            <a:r>
              <a:rPr lang="en-GB" dirty="0"/>
              <a:t>How much </a:t>
            </a:r>
            <a:r>
              <a:rPr lang="en-GB" b="1" dirty="0">
                <a:solidFill>
                  <a:schemeClr val="accent3"/>
                </a:solidFill>
              </a:rPr>
              <a:t>calendar time </a:t>
            </a:r>
            <a:r>
              <a:rPr lang="en-GB" dirty="0"/>
              <a:t>is needed to complete an activity?</a:t>
            </a:r>
          </a:p>
          <a:p>
            <a:r>
              <a:rPr lang="en-GB" dirty="0"/>
              <a:t>What is the </a:t>
            </a:r>
            <a:r>
              <a:rPr lang="en-GB" b="1" dirty="0">
                <a:solidFill>
                  <a:schemeClr val="accent3"/>
                </a:solidFill>
              </a:rPr>
              <a:t>total cost </a:t>
            </a:r>
            <a:r>
              <a:rPr lang="en-GB" dirty="0"/>
              <a:t>of an activity?</a:t>
            </a:r>
          </a:p>
          <a:p>
            <a:r>
              <a:rPr lang="en-GB" dirty="0"/>
              <a:t>Project estimation and scheduling and interleaved management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 </a:t>
            </a:r>
            <a:r>
              <a:rPr lang="en-GB" dirty="0" smtClean="0"/>
              <a:t>Accuracy</a:t>
            </a: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size of a software system can only be known </a:t>
            </a:r>
            <a:r>
              <a:rPr lang="en-GB" dirty="0" smtClean="0"/>
              <a:t>accurately </a:t>
            </a:r>
            <a:r>
              <a:rPr lang="en-GB" dirty="0"/>
              <a:t>when it is finished</a:t>
            </a:r>
          </a:p>
          <a:p>
            <a:r>
              <a:rPr lang="en-GB" dirty="0"/>
              <a:t>Several factors influence the final size</a:t>
            </a:r>
          </a:p>
          <a:p>
            <a:pPr lvl="1"/>
            <a:r>
              <a:rPr lang="en-GB" dirty="0"/>
              <a:t>Use of COTS and components</a:t>
            </a:r>
          </a:p>
          <a:p>
            <a:pPr lvl="1"/>
            <a:r>
              <a:rPr lang="en-GB" dirty="0"/>
              <a:t>Programming language</a:t>
            </a:r>
          </a:p>
          <a:p>
            <a:pPr lvl="1"/>
            <a:r>
              <a:rPr lang="en-GB" dirty="0"/>
              <a:t>Distribution of system</a:t>
            </a:r>
          </a:p>
          <a:p>
            <a:r>
              <a:rPr lang="en-GB" dirty="0"/>
              <a:t>As the development process progresses then the size estimate becomes more accurate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Cost Components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Hardware and software costs</a:t>
            </a:r>
          </a:p>
          <a:p>
            <a:r>
              <a:rPr lang="en-GB" dirty="0"/>
              <a:t>Travel and training costs</a:t>
            </a:r>
          </a:p>
          <a:p>
            <a:r>
              <a:rPr lang="en-GB" dirty="0"/>
              <a:t>Effort costs  (the dominant factor in most </a:t>
            </a:r>
            <a:r>
              <a:rPr lang="en-GB" dirty="0" smtClean="0"/>
              <a:t>projects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salaries of engineers involved in the project</a:t>
            </a:r>
          </a:p>
          <a:p>
            <a:pPr lvl="1"/>
            <a:r>
              <a:rPr lang="en-GB" dirty="0"/>
              <a:t>Social and insurance costs</a:t>
            </a:r>
          </a:p>
          <a:p>
            <a:r>
              <a:rPr lang="en-GB" dirty="0"/>
              <a:t>Effort costs must take </a:t>
            </a:r>
            <a:r>
              <a:rPr lang="en-GB" b="1" dirty="0"/>
              <a:t>overheads</a:t>
            </a:r>
            <a:r>
              <a:rPr lang="en-GB" dirty="0"/>
              <a:t> into account</a:t>
            </a:r>
          </a:p>
          <a:p>
            <a:pPr lvl="1"/>
            <a:r>
              <a:rPr lang="en-GB" dirty="0"/>
              <a:t>costs of building, heating, lighting</a:t>
            </a:r>
          </a:p>
          <a:p>
            <a:pPr lvl="1"/>
            <a:r>
              <a:rPr lang="en-GB" dirty="0"/>
              <a:t>costs of networking and communications</a:t>
            </a:r>
          </a:p>
          <a:p>
            <a:pPr lvl="1"/>
            <a:r>
              <a:rPr lang="en-GB" dirty="0"/>
              <a:t>costs of shared facilities (</a:t>
            </a:r>
            <a:r>
              <a:rPr lang="en-GB" dirty="0" err="1"/>
              <a:t>e.g</a:t>
            </a:r>
            <a:r>
              <a:rPr lang="en-GB" dirty="0"/>
              <a:t> library, staff restaurant,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Costing and </a:t>
            </a:r>
            <a:r>
              <a:rPr lang="en-GB" dirty="0" smtClean="0"/>
              <a:t>Pricing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Estimates are made to discover the cost, to the developer, of producing a software system</a:t>
            </a:r>
          </a:p>
          <a:p>
            <a:r>
              <a:rPr lang="en-GB" dirty="0"/>
              <a:t>There is not a simple relationship between the </a:t>
            </a:r>
            <a:r>
              <a:rPr lang="en-GB" b="1" dirty="0"/>
              <a:t>development cost </a:t>
            </a:r>
            <a:r>
              <a:rPr lang="en-GB" dirty="0"/>
              <a:t>and the </a:t>
            </a:r>
            <a:r>
              <a:rPr lang="en-GB" b="1" dirty="0"/>
              <a:t>price charged </a:t>
            </a:r>
            <a:r>
              <a:rPr lang="en-GB" dirty="0"/>
              <a:t>to the customer</a:t>
            </a:r>
          </a:p>
          <a:p>
            <a:r>
              <a:rPr lang="en-GB" dirty="0"/>
              <a:t>Broader organisational, economic, political and business considerations influence the price charged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796086"/>
          </a:xfrm>
          <a:noFill/>
          <a:ln/>
        </p:spPr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Pricing Factors</a:t>
            </a:r>
            <a:endParaRPr lang="en-GB" dirty="0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066800" y="1500174"/>
          <a:ext cx="685800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Bitmap Image" r:id="rId3" imgW="5800000" imgH="4266667" progId="PBrush">
                  <p:embed/>
                </p:oleObj>
              </mc:Choice>
              <mc:Fallback>
                <p:oleObj name="Bitmap Image" r:id="rId3" imgW="5800000" imgH="4266667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00174"/>
                        <a:ext cx="685800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Programmer </a:t>
            </a:r>
            <a:r>
              <a:rPr lang="en-GB" dirty="0" smtClean="0"/>
              <a:t>Productivity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 measure of the rate at which individual </a:t>
            </a:r>
            <a:r>
              <a:rPr lang="en-GB" dirty="0" smtClean="0"/>
              <a:t>engineers </a:t>
            </a:r>
            <a:r>
              <a:rPr lang="en-GB" dirty="0"/>
              <a:t>involved in software development </a:t>
            </a:r>
            <a:r>
              <a:rPr lang="en-GB" dirty="0" smtClean="0"/>
              <a:t>produce </a:t>
            </a:r>
            <a:r>
              <a:rPr lang="en-GB" dirty="0"/>
              <a:t>software and associated </a:t>
            </a:r>
            <a:r>
              <a:rPr lang="en-GB" dirty="0" smtClean="0"/>
              <a:t>documentation</a:t>
            </a:r>
            <a:endParaRPr lang="en-GB" dirty="0"/>
          </a:p>
          <a:p>
            <a:r>
              <a:rPr lang="en-GB" dirty="0"/>
              <a:t>Not quality-oriented although quality assurance </a:t>
            </a:r>
            <a:r>
              <a:rPr lang="en-GB" dirty="0" smtClean="0"/>
              <a:t>is </a:t>
            </a:r>
            <a:r>
              <a:rPr lang="en-GB" dirty="0"/>
              <a:t>a factor in productivity assessment</a:t>
            </a:r>
          </a:p>
          <a:p>
            <a:r>
              <a:rPr lang="en-GB" dirty="0"/>
              <a:t>Essentially, we want to measure </a:t>
            </a:r>
            <a:r>
              <a:rPr lang="en-GB" b="1" dirty="0"/>
              <a:t>useful </a:t>
            </a:r>
            <a:r>
              <a:rPr lang="en-GB" b="1" dirty="0" smtClean="0"/>
              <a:t>functionality </a:t>
            </a:r>
            <a:r>
              <a:rPr lang="en-GB" b="1" dirty="0"/>
              <a:t>produced per time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Productivity </a:t>
            </a:r>
            <a:r>
              <a:rPr lang="en-GB" dirty="0" smtClean="0"/>
              <a:t>Measures</a:t>
            </a:r>
            <a:endParaRPr lang="en-GB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b="1" dirty="0" smtClean="0">
                <a:solidFill>
                  <a:schemeClr val="accent3"/>
                </a:solidFill>
              </a:rPr>
              <a:t>Size-related </a:t>
            </a:r>
            <a:r>
              <a:rPr lang="en-GB" b="1" dirty="0">
                <a:solidFill>
                  <a:schemeClr val="accent3"/>
                </a:solidFill>
              </a:rPr>
              <a:t>measures </a:t>
            </a:r>
            <a:r>
              <a:rPr lang="en-GB" dirty="0"/>
              <a:t>based on some output from the software process. This may be lines of delivered source code, object code instructions, etc.</a:t>
            </a:r>
          </a:p>
          <a:p>
            <a:r>
              <a:rPr lang="en-GB" b="1" dirty="0">
                <a:solidFill>
                  <a:schemeClr val="accent3"/>
                </a:solidFill>
              </a:rPr>
              <a:t>Function-related measures </a:t>
            </a:r>
            <a:r>
              <a:rPr lang="en-GB" dirty="0"/>
              <a:t>based on an estimate of the functionality of the delivered software. Function-points are the best known of this type of measure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Measurement </a:t>
            </a:r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Estimating the size of the measure</a:t>
            </a:r>
          </a:p>
          <a:p>
            <a:r>
              <a:rPr lang="en-GB" dirty="0"/>
              <a:t>Estimating the total number of </a:t>
            </a:r>
            <a:r>
              <a:rPr lang="en-GB" dirty="0" smtClean="0"/>
              <a:t>programmer months </a:t>
            </a:r>
            <a:r>
              <a:rPr lang="en-GB" dirty="0"/>
              <a:t>which have elapsed</a:t>
            </a:r>
          </a:p>
          <a:p>
            <a:r>
              <a:rPr lang="en-GB" dirty="0"/>
              <a:t>Estimating contractor productivity (e.g. </a:t>
            </a:r>
            <a:r>
              <a:rPr lang="en-GB" dirty="0" smtClean="0"/>
              <a:t>documentation </a:t>
            </a:r>
            <a:r>
              <a:rPr lang="en-GB" dirty="0"/>
              <a:t>team) and incorporating this </a:t>
            </a:r>
            <a:r>
              <a:rPr lang="en-GB" dirty="0" smtClean="0"/>
              <a:t>estimate </a:t>
            </a:r>
            <a:r>
              <a:rPr lang="en-GB" dirty="0"/>
              <a:t>in overall estimate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2043</TotalTime>
  <Pages>50</Pages>
  <Words>1436</Words>
  <Application>Microsoft Office PowerPoint</Application>
  <PresentationFormat>On-screen Show (4:3)</PresentationFormat>
  <Paragraphs>212</Paragraphs>
  <Slides>30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Flow</vt:lpstr>
      <vt:lpstr>Bitmap Image</vt:lpstr>
      <vt:lpstr>Software Engineering COMP 201</vt:lpstr>
      <vt:lpstr>Software Cost Estimation</vt:lpstr>
      <vt:lpstr>Fundamental Estimation Questions</vt:lpstr>
      <vt:lpstr>Software Cost Components</vt:lpstr>
      <vt:lpstr>Costing and Pricing</vt:lpstr>
      <vt:lpstr>Software Pricing Factors</vt:lpstr>
      <vt:lpstr>Programmer Productivity</vt:lpstr>
      <vt:lpstr>Productivity Measures</vt:lpstr>
      <vt:lpstr>Measurement Problems</vt:lpstr>
      <vt:lpstr>Lines of Code</vt:lpstr>
      <vt:lpstr>Productivity Comparisons</vt:lpstr>
      <vt:lpstr>High and Low Level Languages</vt:lpstr>
      <vt:lpstr>Function Points</vt:lpstr>
      <vt:lpstr>Object Points</vt:lpstr>
      <vt:lpstr>Productivity Estimates</vt:lpstr>
      <vt:lpstr>Factors Affecting Productivity</vt:lpstr>
      <vt:lpstr>Quality and Productivity</vt:lpstr>
      <vt:lpstr>Estimation Techniques</vt:lpstr>
      <vt:lpstr>Estimation Techniques</vt:lpstr>
      <vt:lpstr>Algorithmic Code Modelling</vt:lpstr>
      <vt:lpstr>Expert Judgement</vt:lpstr>
      <vt:lpstr>Estimation by Analogy</vt:lpstr>
      <vt:lpstr>Parkinson's Law</vt:lpstr>
      <vt:lpstr>Pricing to Win</vt:lpstr>
      <vt:lpstr>Top-Down and Bottom-Up Estimation</vt:lpstr>
      <vt:lpstr>Estimation Methods</vt:lpstr>
      <vt:lpstr>Experience-Based Estimates</vt:lpstr>
      <vt:lpstr>Pricing to Win</vt:lpstr>
      <vt:lpstr>Algorithmic Cost Modelling</vt:lpstr>
      <vt:lpstr>Estimation Accuracy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cost estimation</dc:title>
  <dc:creator>Paul Bell</dc:creator>
  <cp:lastModifiedBy>Quinn</cp:lastModifiedBy>
  <cp:revision>59</cp:revision>
  <cp:lastPrinted>2000-08-09T21:22:40Z</cp:lastPrinted>
  <dcterms:created xsi:type="dcterms:W3CDTF">1995-12-13T11:40:05Z</dcterms:created>
  <dcterms:modified xsi:type="dcterms:W3CDTF">2014-11-18T23:04:28Z</dcterms:modified>
</cp:coreProperties>
</file>