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38" r:id="rId2"/>
    <p:sldId id="340" r:id="rId3"/>
    <p:sldId id="312" r:id="rId4"/>
    <p:sldId id="302" r:id="rId5"/>
    <p:sldId id="313" r:id="rId6"/>
    <p:sldId id="331" r:id="rId7"/>
    <p:sldId id="339" r:id="rId8"/>
    <p:sldId id="343" r:id="rId9"/>
    <p:sldId id="303" r:id="rId10"/>
    <p:sldId id="344" r:id="rId11"/>
    <p:sldId id="314" r:id="rId12"/>
    <p:sldId id="332" r:id="rId13"/>
    <p:sldId id="346" r:id="rId14"/>
    <p:sldId id="304" r:id="rId15"/>
    <p:sldId id="345" r:id="rId16"/>
    <p:sldId id="315" r:id="rId17"/>
    <p:sldId id="305" r:id="rId18"/>
    <p:sldId id="333" r:id="rId19"/>
    <p:sldId id="347" r:id="rId20"/>
    <p:sldId id="306" r:id="rId21"/>
    <p:sldId id="316" r:id="rId22"/>
    <p:sldId id="307" r:id="rId23"/>
    <p:sldId id="325" r:id="rId24"/>
    <p:sldId id="334" r:id="rId25"/>
    <p:sldId id="335" r:id="rId26"/>
    <p:sldId id="336" r:id="rId27"/>
    <p:sldId id="337" r:id="rId28"/>
  </p:sldIdLst>
  <p:sldSz cx="9105900" cy="6832600"/>
  <p:notesSz cx="67945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80" d="100"/>
          <a:sy n="80" d="100"/>
        </p:scale>
        <p:origin x="-1387" y="-96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5.xml"/><Relationship Id="rId3" Type="http://schemas.openxmlformats.org/officeDocument/2006/relationships/slide" Target="slides/slide5.xml"/><Relationship Id="rId7" Type="http://schemas.openxmlformats.org/officeDocument/2006/relationships/slide" Target="slides/slide12.xml"/><Relationship Id="rId12" Type="http://schemas.openxmlformats.org/officeDocument/2006/relationships/slide" Target="slides/slide2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23.xml"/><Relationship Id="rId5" Type="http://schemas.openxmlformats.org/officeDocument/2006/relationships/slide" Target="slides/slide7.xml"/><Relationship Id="rId15" Type="http://schemas.openxmlformats.org/officeDocument/2006/relationships/slide" Target="slides/slide27.xml"/><Relationship Id="rId10" Type="http://schemas.openxmlformats.org/officeDocument/2006/relationships/slide" Target="slides/slide21.xml"/><Relationship Id="rId4" Type="http://schemas.openxmlformats.org/officeDocument/2006/relationships/slide" Target="slides/slide6.xml"/><Relationship Id="rId9" Type="http://schemas.openxmlformats.org/officeDocument/2006/relationships/slide" Target="slides/slide18.xml"/><Relationship Id="rId1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28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14285"/>
            <a:ext cx="4982633" cy="41790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866775"/>
            <a:ext cx="4622800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11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701481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7/21/2009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0"/>
            <a:ext cx="8195310" cy="928695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686" y="844532"/>
            <a:ext cx="6277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Engineering</a:t>
            </a:r>
            <a:br>
              <a:rPr lang="en-GB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sz="5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201</a:t>
            </a:r>
            <a:endParaRPr lang="en-GB" sz="5000" b="1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08" y="2508267"/>
            <a:ext cx="85852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b="1" u="sng" dirty="0" smtClean="0"/>
              <a:t>Lecture 3</a:t>
            </a:r>
            <a:r>
              <a:rPr lang="en-GB" sz="2800" u="sng" dirty="0" smtClean="0"/>
              <a:t> – Software Processes</a:t>
            </a:r>
          </a:p>
          <a:p>
            <a:pPr eaLnBrk="1" hangingPunct="1"/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760116"/>
            <a:ext cx="8195310" cy="4372864"/>
          </a:xfrm>
        </p:spPr>
        <p:txBody>
          <a:bodyPr/>
          <a:lstStyle/>
          <a:p>
            <a:r>
              <a:rPr lang="en-GB" dirty="0" smtClean="0"/>
              <a:t>Graphical views of the operation/structure of the system</a:t>
            </a:r>
          </a:p>
          <a:p>
            <a:r>
              <a:rPr lang="en-GB" dirty="0" smtClean="0"/>
              <a:t>Can be dynamic or static</a:t>
            </a:r>
          </a:p>
          <a:p>
            <a:r>
              <a:rPr lang="en-GB" dirty="0" smtClean="0"/>
              <a:t>Why have models</a:t>
            </a:r>
          </a:p>
          <a:p>
            <a:pPr lvl="1"/>
            <a:r>
              <a:rPr lang="en-GB" dirty="0" smtClean="0"/>
              <a:t>Formalizes the type and format of required information</a:t>
            </a:r>
          </a:p>
          <a:p>
            <a:pPr lvl="1"/>
            <a:r>
              <a:rPr lang="en-GB" dirty="0" smtClean="0"/>
              <a:t>Easier to get the big picture than text documents</a:t>
            </a:r>
          </a:p>
          <a:p>
            <a:pPr lvl="1"/>
            <a:r>
              <a:rPr lang="en-GB" dirty="0" smtClean="0"/>
              <a:t>Do not rely heavily on natural language to be understood</a:t>
            </a:r>
          </a:p>
          <a:p>
            <a:pPr lvl="1"/>
            <a:r>
              <a:rPr lang="en-GB" dirty="0" smtClean="0"/>
              <a:t>Some, can be translated automatically to software implementation</a:t>
            </a:r>
          </a:p>
          <a:p>
            <a:pPr lvl="1"/>
            <a:r>
              <a:rPr lang="en-GB" dirty="0" smtClean="0"/>
              <a:t>Can be tested for validity automatically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13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Methods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01788"/>
            <a:ext cx="8195310" cy="471490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accent3"/>
                </a:solidFill>
              </a:rPr>
              <a:t>Design (structured) methods </a:t>
            </a:r>
            <a:r>
              <a:rPr lang="en-GB" sz="2800" dirty="0" smtClean="0"/>
              <a:t>are</a:t>
            </a:r>
            <a:r>
              <a:rPr lang="en-GB" sz="2800" b="1" dirty="0" smtClean="0">
                <a:solidFill>
                  <a:schemeClr val="accent3"/>
                </a:solidFill>
              </a:rPr>
              <a:t> </a:t>
            </a:r>
            <a:r>
              <a:rPr lang="en-GB" sz="2800" dirty="0" smtClean="0"/>
              <a:t>systematic approaches to developing a software design</a:t>
            </a:r>
          </a:p>
          <a:p>
            <a:endParaRPr lang="en-GB" sz="1200" b="1" dirty="0" smtClean="0">
              <a:solidFill>
                <a:srgbClr val="0000FF"/>
              </a:solidFill>
            </a:endParaRPr>
          </a:p>
          <a:p>
            <a:r>
              <a:rPr lang="en-GB" dirty="0" smtClean="0"/>
              <a:t>The design is usually documented as a set of graphical models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Possible models </a:t>
            </a:r>
            <a:r>
              <a:rPr lang="en-GB" sz="2400" dirty="0" smtClean="0"/>
              <a:t>(we study these in detail in later lectures)</a:t>
            </a:r>
            <a:endParaRPr lang="en-GB" dirty="0" smtClean="0"/>
          </a:p>
          <a:p>
            <a:pPr lvl="1"/>
            <a:r>
              <a:rPr lang="en-GB" dirty="0" smtClean="0"/>
              <a:t>Data-flow model</a:t>
            </a:r>
          </a:p>
          <a:p>
            <a:pPr lvl="1"/>
            <a:r>
              <a:rPr lang="en-GB" dirty="0" smtClean="0"/>
              <a:t>Entity-relation-attribute model (data base or class design)</a:t>
            </a:r>
          </a:p>
          <a:p>
            <a:pPr lvl="1"/>
            <a:r>
              <a:rPr lang="en-GB" dirty="0" smtClean="0"/>
              <a:t>Structural model</a:t>
            </a:r>
          </a:p>
          <a:p>
            <a:pPr lvl="1"/>
            <a:r>
              <a:rPr lang="en-GB" dirty="0" smtClean="0"/>
              <a:t>Object models </a:t>
            </a:r>
          </a:p>
          <a:p>
            <a:pPr lvl="1"/>
            <a:r>
              <a:rPr lang="en-GB" dirty="0" smtClean="0"/>
              <a:t>A state transition model showing system states and 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and Debugging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73226"/>
            <a:ext cx="8195310" cy="4372864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chemeClr val="accent3"/>
                </a:solidFill>
              </a:rPr>
              <a:t>Programming and Debugging </a:t>
            </a:r>
            <a:r>
              <a:rPr lang="en-GB" sz="2800" dirty="0" smtClean="0"/>
              <a:t>consist of translating a design into a program and removing errors from that program</a:t>
            </a:r>
          </a:p>
          <a:p>
            <a:r>
              <a:rPr lang="en-GB" sz="2800" b="1" dirty="0" smtClean="0">
                <a:solidFill>
                  <a:schemeClr val="accent2"/>
                </a:solidFill>
              </a:rPr>
              <a:t>Programming is usually personal activity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smtClean="0"/>
              <a:t>- there is no generic programming process, but there are good programming practices and </a:t>
            </a:r>
            <a:r>
              <a:rPr lang="en-GB" sz="2800" b="1" dirty="0" smtClean="0"/>
              <a:t>organisational standards</a:t>
            </a:r>
            <a:r>
              <a:rPr lang="en-GB" sz="2800" dirty="0" smtClean="0"/>
              <a:t> to be followed. </a:t>
            </a:r>
          </a:p>
          <a:p>
            <a:r>
              <a:rPr lang="en-GB" sz="2800" b="1" dirty="0" smtClean="0">
                <a:solidFill>
                  <a:schemeClr val="accent2"/>
                </a:solidFill>
              </a:rPr>
              <a:t>Programmers carry out some program testing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smtClean="0"/>
              <a:t>to discover faults in the program and remove these faults in the debugging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programming is iterative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Write a very small piece of code</a:t>
            </a:r>
          </a:p>
          <a:p>
            <a:r>
              <a:rPr lang="en-GB" dirty="0" smtClean="0"/>
              <a:t>Determine it works (test it)</a:t>
            </a:r>
          </a:p>
          <a:p>
            <a:r>
              <a:rPr lang="en-GB" dirty="0" smtClean="0"/>
              <a:t>Archive it</a:t>
            </a:r>
          </a:p>
          <a:p>
            <a:r>
              <a:rPr lang="en-GB" dirty="0" smtClean="0"/>
              <a:t>Add little bit to code, test it</a:t>
            </a:r>
          </a:p>
          <a:p>
            <a:r>
              <a:rPr lang="en-GB" dirty="0" smtClean="0"/>
              <a:t>Archive it</a:t>
            </a:r>
          </a:p>
          <a:p>
            <a:r>
              <a:rPr lang="en-GB" dirty="0"/>
              <a:t>Add little bit to code, test </a:t>
            </a:r>
            <a:r>
              <a:rPr lang="en-GB" dirty="0" smtClean="0"/>
              <a:t>it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Etc.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78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Debugging Process</a:t>
            </a:r>
          </a:p>
        </p:txBody>
      </p:sp>
      <p:pic>
        <p:nvPicPr>
          <p:cNvPr id="38915" name="Picture 4" descr="Debugging-process.eps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46" y="3022603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in real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4" y="1928312"/>
            <a:ext cx="8418135" cy="4372864"/>
          </a:xfrm>
        </p:spPr>
        <p:txBody>
          <a:bodyPr/>
          <a:lstStyle/>
          <a:p>
            <a:r>
              <a:rPr lang="en-GB" dirty="0" smtClean="0"/>
              <a:t>Ideally the software fault can be re-produced at will</a:t>
            </a:r>
          </a:p>
          <a:p>
            <a:r>
              <a:rPr lang="en-GB" dirty="0" smtClean="0"/>
              <a:t>Some software faults indicate problems with overall software design and require application re-design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.g. lack of thread safety</a:t>
            </a:r>
          </a:p>
          <a:p>
            <a:r>
              <a:rPr lang="en-GB" dirty="0" smtClean="0"/>
              <a:t>If bugs hard or impossible to re-produce in test conditions</a:t>
            </a:r>
          </a:p>
          <a:p>
            <a:pPr lvl="1"/>
            <a:r>
              <a:rPr lang="en-GB" dirty="0" smtClean="0"/>
              <a:t>Insert debug/test code embedded into product which logs and alerts in fault conditions</a:t>
            </a:r>
          </a:p>
          <a:p>
            <a:pPr lvl="1"/>
            <a:r>
              <a:rPr lang="en-GB" dirty="0" smtClean="0"/>
              <a:t>Add patch code, which will help recover in fault conditions</a:t>
            </a:r>
          </a:p>
          <a:p>
            <a:pPr lvl="2"/>
            <a:r>
              <a:rPr lang="en-GB" dirty="0" smtClean="0"/>
              <a:t>Example catching exceptions and logging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930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Validation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accent2"/>
                </a:solidFill>
              </a:rPr>
              <a:t>Verification and validation</a:t>
            </a:r>
            <a:r>
              <a:rPr lang="en-GB" sz="2800" dirty="0" smtClean="0"/>
              <a:t> is intended to show that a system conforms to its specification (</a:t>
            </a:r>
            <a:r>
              <a:rPr lang="en-GB" sz="2800" b="1" dirty="0" smtClean="0"/>
              <a:t>verification</a:t>
            </a:r>
            <a:r>
              <a:rPr lang="en-GB" sz="2800" dirty="0" smtClean="0"/>
              <a:t>) and meets the requirements of the system customer (</a:t>
            </a:r>
            <a:r>
              <a:rPr lang="en-GB" sz="2800" b="1" dirty="0" smtClean="0"/>
              <a:t>validation</a:t>
            </a:r>
            <a:r>
              <a:rPr lang="en-GB" sz="2800" dirty="0" smtClean="0"/>
              <a:t>)</a:t>
            </a:r>
          </a:p>
          <a:p>
            <a:r>
              <a:rPr lang="en-GB" sz="2800" dirty="0" smtClean="0"/>
              <a:t>Involves </a:t>
            </a:r>
            <a:r>
              <a:rPr lang="en-GB" sz="2800" b="1" dirty="0" smtClean="0">
                <a:solidFill>
                  <a:schemeClr val="accent1"/>
                </a:solidFill>
              </a:rPr>
              <a:t>checking</a:t>
            </a:r>
            <a:r>
              <a:rPr lang="en-GB" sz="2800" dirty="0" smtClean="0"/>
              <a:t> and </a:t>
            </a:r>
            <a:r>
              <a:rPr lang="en-GB" sz="2800" b="1" dirty="0" smtClean="0">
                <a:solidFill>
                  <a:schemeClr val="accent1"/>
                </a:solidFill>
              </a:rPr>
              <a:t>review processes</a:t>
            </a:r>
            <a:r>
              <a:rPr lang="en-GB" sz="2800" dirty="0" smtClean="0"/>
              <a:t> and </a:t>
            </a:r>
            <a:r>
              <a:rPr lang="en-GB" sz="2800" b="1" dirty="0" smtClean="0">
                <a:solidFill>
                  <a:schemeClr val="accent1"/>
                </a:solidFill>
              </a:rPr>
              <a:t>system testing</a:t>
            </a:r>
            <a:endParaRPr lang="en-GB" sz="2800" b="1" dirty="0" smtClean="0">
              <a:solidFill>
                <a:srgbClr val="0000FF"/>
              </a:solidFill>
            </a:endParaRPr>
          </a:p>
          <a:p>
            <a:r>
              <a:rPr lang="en-GB" sz="2800" b="1" dirty="0" smtClean="0">
                <a:solidFill>
                  <a:schemeClr val="accent2"/>
                </a:solidFill>
              </a:rPr>
              <a:t>System testing involves executing the system with test cases</a:t>
            </a:r>
            <a:r>
              <a:rPr lang="en-GB" sz="2800" dirty="0" smtClean="0">
                <a:solidFill>
                  <a:schemeClr val="accent2"/>
                </a:solidFill>
              </a:rPr>
              <a:t> </a:t>
            </a:r>
            <a:r>
              <a:rPr lang="en-GB" sz="2800" dirty="0" smtClean="0"/>
              <a:t>that are derived from the specification of the real data to be processed by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Testing Process</a:t>
            </a:r>
          </a:p>
        </p:txBody>
      </p:sp>
      <p:pic>
        <p:nvPicPr>
          <p:cNvPr id="40963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1600200"/>
            <a:ext cx="8658225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Stages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9248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Unit testing</a:t>
            </a:r>
          </a:p>
          <a:p>
            <a:pPr lvl="1"/>
            <a:r>
              <a:rPr lang="en-GB" dirty="0" smtClean="0"/>
              <a:t>Individual components are tested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Module testing</a:t>
            </a:r>
          </a:p>
          <a:p>
            <a:pPr lvl="1"/>
            <a:r>
              <a:rPr lang="en-GB" dirty="0" smtClean="0"/>
              <a:t>Related collections of dependent components are tested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Sub-system testing (merges with system testing)</a:t>
            </a:r>
          </a:p>
          <a:p>
            <a:pPr lvl="1"/>
            <a:r>
              <a:rPr lang="en-GB" dirty="0" smtClean="0"/>
              <a:t>Modules are integrated into sub-systems and tested. The focus here should be on interface testing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Acceptance testing</a:t>
            </a:r>
          </a:p>
          <a:p>
            <a:pPr lvl="1"/>
            <a:r>
              <a:rPr lang="en-GB" dirty="0" smtClean="0"/>
              <a:t>Testing with customer data to check that it is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mapped to OO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Unit testing  (class/method level)</a:t>
            </a:r>
          </a:p>
          <a:p>
            <a:pPr lvl="1"/>
            <a:r>
              <a:rPr lang="en-GB" dirty="0" smtClean="0"/>
              <a:t>Testing an individual classes methods</a:t>
            </a:r>
          </a:p>
          <a:p>
            <a:r>
              <a:rPr lang="en-GB" dirty="0" smtClean="0"/>
              <a:t>Module testing  (interleaved with unit testing)</a:t>
            </a:r>
          </a:p>
          <a:p>
            <a:pPr lvl="1"/>
            <a:r>
              <a:rPr lang="en-GB" dirty="0" smtClean="0"/>
              <a:t>Testing classes which integrate with other classes</a:t>
            </a:r>
          </a:p>
          <a:p>
            <a:r>
              <a:rPr lang="en-GB" dirty="0" smtClean="0"/>
              <a:t>Sub-system  testing</a:t>
            </a:r>
          </a:p>
          <a:p>
            <a:pPr lvl="1"/>
            <a:r>
              <a:rPr lang="en-GB" dirty="0" smtClean="0"/>
              <a:t>A number of classes tested which produce a given service (example card payment services, SMS sending services)</a:t>
            </a:r>
          </a:p>
          <a:p>
            <a:pPr lvl="1"/>
            <a:r>
              <a:rPr lang="en-GB" dirty="0" smtClean="0"/>
              <a:t>Organised as package or JAR library</a:t>
            </a:r>
          </a:p>
          <a:p>
            <a:r>
              <a:rPr lang="en-GB" dirty="0" smtClean="0"/>
              <a:t>System test</a:t>
            </a:r>
          </a:p>
          <a:p>
            <a:pPr lvl="1"/>
            <a:r>
              <a:rPr lang="en-GB" dirty="0" smtClean="0"/>
              <a:t>Test whole system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9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08" y="987408"/>
            <a:ext cx="8518525" cy="857256"/>
          </a:xfrm>
          <a:noFill/>
        </p:spPr>
        <p:txBody>
          <a:bodyPr>
            <a:normAutofit fontScale="90000"/>
          </a:bodyPr>
          <a:lstStyle/>
          <a:p>
            <a:r>
              <a:rPr lang="en-GB" dirty="0" smtClean="0"/>
              <a:t>Recap from Last Lecture: Generic Software Process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The Waterfall Model</a:t>
            </a:r>
          </a:p>
          <a:p>
            <a:pPr lvl="1"/>
            <a:r>
              <a:rPr lang="en-GB" dirty="0" smtClean="0"/>
              <a:t>Separate and distinct phases of specification and development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Evolutionary Development</a:t>
            </a:r>
          </a:p>
          <a:p>
            <a:pPr lvl="1"/>
            <a:r>
              <a:rPr lang="en-GB" dirty="0" smtClean="0"/>
              <a:t>Specification and development are interleaved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Formal Systems Development </a:t>
            </a:r>
            <a:r>
              <a:rPr lang="en-GB" dirty="0" smtClean="0"/>
              <a:t>(example - ASML)</a:t>
            </a:r>
          </a:p>
          <a:p>
            <a:pPr lvl="1"/>
            <a:r>
              <a:rPr lang="en-GB" dirty="0" smtClean="0"/>
              <a:t>A mathematical system model is formally transformed to an implementation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Iterative development (most widely used)</a:t>
            </a:r>
          </a:p>
          <a:p>
            <a:pPr lvl="1"/>
            <a:r>
              <a:rPr lang="en-GB" dirty="0" smtClean="0"/>
              <a:t>The system is built up in a series of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</a:t>
            </a:r>
          </a:p>
        </p:txBody>
      </p:sp>
      <p:pic>
        <p:nvPicPr>
          <p:cNvPr id="43011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94" y="2209800"/>
            <a:ext cx="8885237" cy="311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" name="Rectangular Callout 1"/>
          <p:cNvSpPr/>
          <p:nvPr/>
        </p:nvSpPr>
        <p:spPr>
          <a:xfrm>
            <a:off x="123794" y="5306318"/>
            <a:ext cx="2736304" cy="1440160"/>
          </a:xfrm>
          <a:prstGeom prst="wedgeRectCallout">
            <a:avLst>
              <a:gd name="adj1" fmla="val 42869"/>
              <a:gd name="adj2" fmla="val -6051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Note test depends on specification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Evolution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0050"/>
            <a:ext cx="8453438" cy="4532332"/>
          </a:xfrm>
        </p:spPr>
        <p:txBody>
          <a:bodyPr>
            <a:normAutofit lnSpcReduction="10000"/>
          </a:bodyPr>
          <a:lstStyle/>
          <a:p>
            <a:pPr>
              <a:buFont typeface="Zapf Dingbats" charset="2"/>
              <a:buNone/>
            </a:pPr>
            <a:r>
              <a:rPr lang="en-GB" sz="2800" b="1" dirty="0" smtClean="0">
                <a:solidFill>
                  <a:schemeClr val="accent1"/>
                </a:solidFill>
              </a:rPr>
              <a:t>Software is inherently flexible and can change</a:t>
            </a:r>
            <a:r>
              <a:rPr lang="en-GB" dirty="0" smtClean="0"/>
              <a:t>. </a:t>
            </a:r>
            <a:endParaRPr lang="en-GB" sz="3000" dirty="0" smtClean="0"/>
          </a:p>
          <a:p>
            <a:r>
              <a:rPr lang="en-GB" dirty="0" smtClean="0"/>
              <a:t>As requirements change through changing business circumstances, </a:t>
            </a:r>
            <a:r>
              <a:rPr lang="en-GB" dirty="0" smtClean="0">
                <a:solidFill>
                  <a:schemeClr val="accent2"/>
                </a:solidFill>
              </a:rPr>
              <a:t>the software that supports the business must also evolve and change</a:t>
            </a:r>
            <a:endParaRPr lang="en-GB" dirty="0" smtClean="0"/>
          </a:p>
          <a:p>
            <a:r>
              <a:rPr lang="en-GB" dirty="0" smtClean="0"/>
              <a:t>Although there has been a demarcation between development and evolution (maintenance) </a:t>
            </a:r>
            <a:r>
              <a:rPr lang="en-GB" dirty="0" smtClean="0">
                <a:solidFill>
                  <a:schemeClr val="accent2"/>
                </a:solidFill>
              </a:rPr>
              <a:t>this is increasingly irrelevant as fewer and fewer systems are completely new</a:t>
            </a:r>
          </a:p>
          <a:p>
            <a:r>
              <a:rPr lang="en-GB" dirty="0" smtClean="0"/>
              <a:t>It is important to realise that maintenance costs are sometimes several times the initial development costs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</a:t>
            </a:r>
          </a:p>
        </p:txBody>
      </p:sp>
      <p:pic>
        <p:nvPicPr>
          <p:cNvPr id="45059" name="Picture 4" descr="Evolution-process.eps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822960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83" y="830107"/>
            <a:ext cx="8169621" cy="785993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Automated Process Support (CASE)</a:t>
            </a:r>
            <a:br>
              <a:rPr lang="en-GB" sz="3600" dirty="0" smtClean="0"/>
            </a:br>
            <a:r>
              <a:rPr lang="en-GB" sz="3600" dirty="0" smtClean="0"/>
              <a:t>(see COMP220/285 Semester 2)</a:t>
            </a:r>
            <a:endParaRPr lang="en-GB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0116"/>
            <a:ext cx="8301038" cy="4502150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Computer-aided software engineering (CASE)</a:t>
            </a:r>
            <a:r>
              <a:rPr lang="en-GB" dirty="0" smtClean="0">
                <a:solidFill>
                  <a:schemeClr val="accent3"/>
                </a:solidFill>
              </a:rPr>
              <a:t> </a:t>
            </a:r>
            <a:r>
              <a:rPr lang="en-GB" dirty="0" smtClean="0"/>
              <a:t>is software to support software development and evolution processes</a:t>
            </a:r>
          </a:p>
          <a:p>
            <a:r>
              <a:rPr lang="en-GB" dirty="0" smtClean="0"/>
              <a:t>Activity automation:</a:t>
            </a:r>
          </a:p>
          <a:p>
            <a:pPr lvl="1"/>
            <a:r>
              <a:rPr lang="en-GB" sz="2400" b="1" dirty="0" smtClean="0">
                <a:solidFill>
                  <a:schemeClr val="accent2"/>
                </a:solidFill>
              </a:rPr>
              <a:t>Graphical editors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/>
              <a:t>for system model development</a:t>
            </a:r>
          </a:p>
          <a:p>
            <a:pPr lvl="1"/>
            <a:r>
              <a:rPr lang="en-GB" sz="2400" b="1" dirty="0" smtClean="0">
                <a:solidFill>
                  <a:schemeClr val="accent2"/>
                </a:solidFill>
              </a:rPr>
              <a:t>Data dictionary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/>
              <a:t>to manage design entities</a:t>
            </a:r>
          </a:p>
          <a:p>
            <a:pPr lvl="1"/>
            <a:r>
              <a:rPr lang="en-GB" sz="2400" b="1" dirty="0" smtClean="0">
                <a:solidFill>
                  <a:schemeClr val="accent2"/>
                </a:solidFill>
              </a:rPr>
              <a:t>Graphical UI builder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/>
              <a:t>for user interface construction</a:t>
            </a:r>
          </a:p>
          <a:p>
            <a:pPr lvl="1"/>
            <a:r>
              <a:rPr lang="en-GB" dirty="0" smtClean="0"/>
              <a:t>Bug/Issue management tools</a:t>
            </a:r>
          </a:p>
          <a:p>
            <a:pPr lvl="1"/>
            <a:r>
              <a:rPr lang="en-GB" dirty="0" smtClean="0"/>
              <a:t>Version control</a:t>
            </a:r>
            <a:r>
              <a:rPr lang="en-GB" sz="2400" dirty="0" smtClean="0"/>
              <a:t> management tools</a:t>
            </a:r>
          </a:p>
          <a:p>
            <a:pPr lvl="1"/>
            <a:r>
              <a:rPr lang="en-GB" sz="2400" b="1" dirty="0" smtClean="0">
                <a:solidFill>
                  <a:schemeClr val="accent2"/>
                </a:solidFill>
              </a:rPr>
              <a:t>Debuggers</a:t>
            </a:r>
            <a:r>
              <a:rPr lang="en-GB" sz="2400" dirty="0" smtClean="0"/>
              <a:t> to support program fault finding</a:t>
            </a:r>
          </a:p>
          <a:p>
            <a:pPr lvl="1"/>
            <a:r>
              <a:rPr lang="en-GB" sz="2400" b="1" dirty="0" smtClean="0">
                <a:solidFill>
                  <a:schemeClr val="accent2"/>
                </a:solidFill>
              </a:rPr>
              <a:t>Automated translators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/>
              <a:t>to generate new versions of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Technology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578350"/>
          </a:xfrm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sz="2800" b="1" dirty="0" smtClean="0">
                <a:solidFill>
                  <a:schemeClr val="accent1"/>
                </a:solidFill>
              </a:rPr>
              <a:t>	Case technology has led to significant improvements in the software process</a:t>
            </a:r>
            <a:r>
              <a:rPr lang="en-GB" sz="2800" dirty="0" smtClean="0"/>
              <a:t> though not the order of magnitude improvements that were once predicted. Why is this?</a:t>
            </a:r>
          </a:p>
          <a:p>
            <a:pPr lvl="1"/>
            <a:endParaRPr lang="en-GB" sz="900" dirty="0" smtClean="0"/>
          </a:p>
          <a:p>
            <a:pPr lvl="1"/>
            <a:r>
              <a:rPr lang="en-GB" sz="2400" b="1" dirty="0" smtClean="0">
                <a:solidFill>
                  <a:schemeClr val="accent2"/>
                </a:solidFill>
              </a:rPr>
              <a:t>Software engineering requires creative thought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/>
              <a:t>- this is not readily automatable and the use of </a:t>
            </a:r>
            <a:r>
              <a:rPr lang="en-GB" sz="2400" b="1" dirty="0" smtClean="0"/>
              <a:t>artificial intelligence </a:t>
            </a:r>
            <a:r>
              <a:rPr lang="en-GB" sz="2400" dirty="0" smtClean="0"/>
              <a:t>to provide support for design has not been successful.</a:t>
            </a:r>
          </a:p>
          <a:p>
            <a:pPr lvl="1"/>
            <a:endParaRPr lang="en-GB" sz="800" dirty="0" smtClean="0"/>
          </a:p>
          <a:p>
            <a:pPr lvl="1"/>
            <a:r>
              <a:rPr lang="en-GB" sz="2400" b="1" dirty="0" smtClean="0">
                <a:solidFill>
                  <a:schemeClr val="accent2"/>
                </a:solidFill>
              </a:rPr>
              <a:t>Software engineering is a team activity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/>
              <a:t>and, for large projects, much time is spent in </a:t>
            </a:r>
            <a:r>
              <a:rPr lang="en-GB" sz="2400" i="1" dirty="0" smtClean="0"/>
              <a:t>team interactions</a:t>
            </a:r>
            <a:r>
              <a:rPr lang="en-GB" sz="2400" dirty="0" smtClean="0"/>
              <a:t>. CASE technology does not really support such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Classification</a:t>
            </a: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578350"/>
          </a:xfrm>
        </p:spPr>
        <p:txBody>
          <a:bodyPr>
            <a:normAutofit lnSpcReduction="10000"/>
          </a:bodyPr>
          <a:lstStyle/>
          <a:p>
            <a:pPr>
              <a:buFont typeface="Zapf Dingbats" charset="2"/>
              <a:buNone/>
            </a:pPr>
            <a:r>
              <a:rPr lang="en-GB" sz="2800" b="1" dirty="0" smtClean="0">
                <a:solidFill>
                  <a:schemeClr val="accent1"/>
                </a:solidFill>
              </a:rPr>
              <a:t>	Classification helps us</a:t>
            </a:r>
            <a:r>
              <a:rPr lang="en-GB" sz="2800" b="1" dirty="0" smtClean="0">
                <a:solidFill>
                  <a:schemeClr val="accent2"/>
                </a:solidFill>
              </a:rPr>
              <a:t> </a:t>
            </a:r>
            <a:r>
              <a:rPr lang="en-GB" sz="2800" dirty="0" smtClean="0"/>
              <a:t>understand the different types of CASE tools and their support for process activities</a:t>
            </a:r>
          </a:p>
          <a:p>
            <a:endParaRPr lang="en-GB" sz="900" b="1" dirty="0" smtClean="0">
              <a:solidFill>
                <a:schemeClr val="accent2"/>
              </a:solidFill>
            </a:endParaRPr>
          </a:p>
          <a:p>
            <a:r>
              <a:rPr lang="en-GB" b="1" dirty="0" smtClean="0">
                <a:solidFill>
                  <a:schemeClr val="accent2"/>
                </a:solidFill>
              </a:rPr>
              <a:t>Functional perspective</a:t>
            </a:r>
          </a:p>
          <a:p>
            <a:pPr lvl="1"/>
            <a:r>
              <a:rPr lang="en-GB" dirty="0" smtClean="0"/>
              <a:t>Tools are classified according to their specific function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Process perspective</a:t>
            </a:r>
          </a:p>
          <a:p>
            <a:pPr lvl="1"/>
            <a:r>
              <a:rPr lang="en-GB" dirty="0" smtClean="0"/>
              <a:t>Tools are classified according to process activities that are supported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Integration perspective</a:t>
            </a:r>
          </a:p>
          <a:p>
            <a:pPr lvl="1"/>
            <a:r>
              <a:rPr lang="en-GB" dirty="0" smtClean="0"/>
              <a:t>Tools are classified according to their organisation into integrated units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Integration</a:t>
            </a:r>
          </a:p>
        </p:txBody>
      </p:sp>
      <p:sp>
        <p:nvSpPr>
          <p:cNvPr id="4915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70050"/>
            <a:ext cx="8301038" cy="4578350"/>
          </a:xfrm>
        </p:spPr>
        <p:txBody>
          <a:bodyPr/>
          <a:lstStyle/>
          <a:p>
            <a:r>
              <a:rPr lang="en-GB" b="1" dirty="0" smtClean="0">
                <a:solidFill>
                  <a:schemeClr val="accent2"/>
                </a:solidFill>
              </a:rPr>
              <a:t>Tools  (</a:t>
            </a:r>
            <a:r>
              <a:rPr lang="en-GB" b="1" dirty="0" err="1" smtClean="0">
                <a:solidFill>
                  <a:schemeClr val="accent2"/>
                </a:solidFill>
              </a:rPr>
              <a:t>Bugzilla</a:t>
            </a:r>
            <a:r>
              <a:rPr lang="en-GB" b="1" dirty="0" smtClean="0">
                <a:solidFill>
                  <a:schemeClr val="accent2"/>
                </a:solidFill>
              </a:rPr>
              <a:t>, GIT)</a:t>
            </a:r>
          </a:p>
          <a:p>
            <a:pPr lvl="1"/>
            <a:r>
              <a:rPr lang="en-GB" sz="2400" dirty="0" smtClean="0"/>
              <a:t>Support individual process tasks such as design consistency checking, text editing, etc.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Workbenches (Rational Rose UML)</a:t>
            </a:r>
          </a:p>
          <a:p>
            <a:pPr lvl="1"/>
            <a:r>
              <a:rPr lang="en-GB" sz="2400" dirty="0" smtClean="0"/>
              <a:t>Support a process phase such as specification or design, Normally include a number of integrated tools</a:t>
            </a:r>
          </a:p>
          <a:p>
            <a:r>
              <a:rPr lang="en-GB" b="1" dirty="0" smtClean="0">
                <a:solidFill>
                  <a:schemeClr val="accent2"/>
                </a:solidFill>
              </a:rPr>
              <a:t>Environments (example IDE like Eclipse)</a:t>
            </a:r>
          </a:p>
          <a:p>
            <a:pPr lvl="1"/>
            <a:r>
              <a:rPr lang="en-GB" sz="2400" dirty="0" smtClean="0"/>
              <a:t>Support all or a substantial part of an entire software process. Normally include several integrated workbenches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</a:p>
        </p:txBody>
      </p:sp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>
          <a:xfrm>
            <a:off x="455295" y="1844664"/>
            <a:ext cx="8195310" cy="4456512"/>
          </a:xfrm>
        </p:spPr>
        <p:txBody>
          <a:bodyPr/>
          <a:lstStyle/>
          <a:p>
            <a:r>
              <a:rPr lang="en-GB" dirty="0" smtClean="0"/>
              <a:t>Requirements engineering is the process of developing a software specification</a:t>
            </a:r>
          </a:p>
          <a:p>
            <a:r>
              <a:rPr lang="en-GB" dirty="0" smtClean="0"/>
              <a:t>Design and implementation processes transform the specification to an executable program</a:t>
            </a:r>
          </a:p>
          <a:p>
            <a:r>
              <a:rPr lang="en-GB" dirty="0" smtClean="0"/>
              <a:t>Validation involves checking that the system meets its specification and user needs</a:t>
            </a:r>
          </a:p>
          <a:p>
            <a:r>
              <a:rPr lang="en-GB" dirty="0" smtClean="0"/>
              <a:t>Evolution is concerned with modifying the system after it is in use</a:t>
            </a:r>
          </a:p>
          <a:p>
            <a:r>
              <a:rPr lang="en-GB" dirty="0" smtClean="0"/>
              <a:t>CASE technology supports software process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Specification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73226"/>
            <a:ext cx="8195310" cy="4527950"/>
          </a:xfrm>
        </p:spPr>
        <p:txBody>
          <a:bodyPr/>
          <a:lstStyle/>
          <a:p>
            <a:r>
              <a:rPr lang="en-GB" b="1" dirty="0" smtClean="0">
                <a:solidFill>
                  <a:schemeClr val="accent2"/>
                </a:solidFill>
              </a:rPr>
              <a:t>Software Specification</a:t>
            </a:r>
            <a:r>
              <a:rPr lang="en-GB" b="1" dirty="0" smtClean="0">
                <a:solidFill>
                  <a:schemeClr val="accent1"/>
                </a:solidFill>
              </a:rPr>
              <a:t>: </a:t>
            </a:r>
            <a:r>
              <a:rPr lang="en-GB" b="1" dirty="0" smtClean="0"/>
              <a:t>The process of establishing</a:t>
            </a:r>
            <a:r>
              <a:rPr lang="en-GB" dirty="0" smtClean="0"/>
              <a:t> what services are required and the constraints on the system’s operation and development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chemeClr val="accent2"/>
                </a:solidFill>
              </a:rPr>
              <a:t>Requirements Engineering Process</a:t>
            </a:r>
          </a:p>
          <a:p>
            <a:pPr lvl="1"/>
            <a:r>
              <a:rPr lang="en-GB" dirty="0" smtClean="0"/>
              <a:t>Feasibility study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1"/>
            <a:r>
              <a:rPr lang="en-GB" dirty="0" smtClean="0"/>
              <a:t>Requirements specification</a:t>
            </a:r>
          </a:p>
          <a:p>
            <a:pPr lvl="1"/>
            <a:r>
              <a:rPr lang="en-GB" dirty="0" smtClean="0"/>
              <a:t>Requirements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383587" cy="1104900"/>
          </a:xfrm>
        </p:spPr>
        <p:txBody>
          <a:bodyPr/>
          <a:lstStyle/>
          <a:p>
            <a:r>
              <a:rPr lang="en-GB" sz="3600" dirty="0" smtClean="0"/>
              <a:t>The Requirements Engineering Process</a:t>
            </a:r>
            <a:endParaRPr lang="en-GB" dirty="0" smtClean="0"/>
          </a:p>
        </p:txBody>
      </p:sp>
      <p:pic>
        <p:nvPicPr>
          <p:cNvPr id="32771" name="Picture 4" descr="RE-process.eps       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001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Software Design and 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1038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Zapf Dingbats" charset="2"/>
              <a:buNone/>
            </a:pPr>
            <a:r>
              <a:rPr lang="en-GB" dirty="0" smtClean="0"/>
              <a:t>	</a:t>
            </a:r>
            <a:r>
              <a:rPr lang="en-GB" sz="2800" b="1" dirty="0" smtClean="0">
                <a:solidFill>
                  <a:schemeClr val="accent2"/>
                </a:solidFill>
              </a:rPr>
              <a:t>The process of converting the system specification into an executable system</a:t>
            </a:r>
          </a:p>
          <a:p>
            <a:endParaRPr lang="en-GB" sz="1000" dirty="0" smtClean="0">
              <a:solidFill>
                <a:schemeClr val="accent2"/>
              </a:solidFill>
            </a:endParaRPr>
          </a:p>
          <a:p>
            <a:r>
              <a:rPr lang="en-GB" b="1" dirty="0" smtClean="0">
                <a:solidFill>
                  <a:schemeClr val="accent3"/>
                </a:solidFill>
              </a:rPr>
              <a:t>Software design</a:t>
            </a:r>
          </a:p>
          <a:p>
            <a:pPr lvl="1"/>
            <a:r>
              <a:rPr lang="en-GB" dirty="0" smtClean="0"/>
              <a:t>Design a software structure that realises the specification</a:t>
            </a:r>
          </a:p>
          <a:p>
            <a:pPr lvl="1"/>
            <a:r>
              <a:rPr lang="en-GB" dirty="0" smtClean="0"/>
              <a:t>Tasks .. Design database, website design, data structures, communications protocols</a:t>
            </a:r>
          </a:p>
          <a:p>
            <a:r>
              <a:rPr lang="en-GB" b="1" dirty="0" smtClean="0">
                <a:solidFill>
                  <a:schemeClr val="accent3"/>
                </a:solidFill>
              </a:rPr>
              <a:t>Implementation</a:t>
            </a:r>
          </a:p>
          <a:p>
            <a:pPr lvl="1"/>
            <a:r>
              <a:rPr lang="en-GB" dirty="0" smtClean="0"/>
              <a:t>Translate this structure into an executable program</a:t>
            </a:r>
          </a:p>
          <a:p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/>
              <a:t>The activities of </a:t>
            </a:r>
            <a:r>
              <a:rPr lang="en-GB" b="1" dirty="0" smtClean="0"/>
              <a:t>design</a:t>
            </a:r>
            <a:r>
              <a:rPr lang="en-GB" dirty="0" smtClean="0"/>
              <a:t> and </a:t>
            </a:r>
            <a:r>
              <a:rPr lang="en-GB" b="1" dirty="0" smtClean="0"/>
              <a:t>implementation</a:t>
            </a:r>
            <a:r>
              <a:rPr lang="en-GB" dirty="0" smtClean="0"/>
              <a:t> are closely related and </a:t>
            </a:r>
            <a:r>
              <a:rPr lang="en-GB" b="1" dirty="0" smtClean="0"/>
              <a:t>may be inter-leaved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Process Activities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409546" y="1844664"/>
            <a:ext cx="8312497" cy="4372864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accent3"/>
                </a:solidFill>
              </a:rPr>
              <a:t>Architectural design (separate web service modules)</a:t>
            </a:r>
          </a:p>
          <a:p>
            <a:pPr lvl="1"/>
            <a:r>
              <a:rPr lang="en-GB" dirty="0" smtClean="0"/>
              <a:t>The sub-systems making up the system and their relationships are identified and documented.</a:t>
            </a:r>
          </a:p>
          <a:p>
            <a:r>
              <a:rPr lang="en-GB" sz="2800" b="1" dirty="0" smtClean="0">
                <a:solidFill>
                  <a:schemeClr val="accent3"/>
                </a:solidFill>
              </a:rPr>
              <a:t>Abstract specification</a:t>
            </a:r>
          </a:p>
          <a:p>
            <a:pPr lvl="1"/>
            <a:r>
              <a:rPr lang="en-GB" dirty="0" smtClean="0"/>
              <a:t>For each sub-system, an abstract specification of its operational constraints and services is produced.</a:t>
            </a:r>
          </a:p>
          <a:p>
            <a:r>
              <a:rPr lang="en-GB" sz="2800" b="1" dirty="0" smtClean="0">
                <a:solidFill>
                  <a:schemeClr val="accent3"/>
                </a:solidFill>
              </a:rPr>
              <a:t>Interface design</a:t>
            </a:r>
          </a:p>
          <a:p>
            <a:pPr lvl="1"/>
            <a:r>
              <a:rPr lang="en-GB" dirty="0" smtClean="0"/>
              <a:t>For each sub-system, an unambiguous interface with other sub-systems is designed and documented</a:t>
            </a:r>
          </a:p>
          <a:p>
            <a:pPr lvl="2"/>
            <a:r>
              <a:rPr lang="en-GB" dirty="0" smtClean="0"/>
              <a:t>Formal specification may be used in this stage (we study this later)</a:t>
            </a:r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Process Activities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smtClean="0">
                <a:solidFill>
                  <a:schemeClr val="accent3"/>
                </a:solidFill>
              </a:rPr>
              <a:t>Component design</a:t>
            </a:r>
          </a:p>
          <a:p>
            <a:pPr lvl="1"/>
            <a:r>
              <a:rPr lang="en-GB" dirty="0" smtClean="0"/>
              <a:t>Services are allocated to components and the interfaces of these components are designed</a:t>
            </a:r>
          </a:p>
          <a:p>
            <a:r>
              <a:rPr lang="en-GB" sz="2800" b="1" dirty="0" smtClean="0">
                <a:solidFill>
                  <a:schemeClr val="accent3"/>
                </a:solidFill>
              </a:rPr>
              <a:t>Data structure design</a:t>
            </a:r>
          </a:p>
          <a:p>
            <a:pPr lvl="1"/>
            <a:r>
              <a:rPr lang="en-GB" dirty="0" smtClean="0"/>
              <a:t>The data structures used in the system implementation are designed in detail and specified</a:t>
            </a:r>
          </a:p>
          <a:p>
            <a:r>
              <a:rPr lang="en-GB" sz="2800" b="1" dirty="0" smtClean="0">
                <a:solidFill>
                  <a:schemeClr val="accent3"/>
                </a:solidFill>
              </a:rPr>
              <a:t>Algorithm design</a:t>
            </a:r>
          </a:p>
          <a:p>
            <a:pPr lvl="1"/>
            <a:r>
              <a:rPr lang="en-GB" dirty="0" smtClean="0"/>
              <a:t>The algorithms used in components to provide services are designed and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844664"/>
            <a:ext cx="8195310" cy="4456512"/>
          </a:xfrm>
        </p:spPr>
        <p:txBody>
          <a:bodyPr/>
          <a:lstStyle/>
          <a:p>
            <a:r>
              <a:rPr lang="en-GB" dirty="0" smtClean="0"/>
              <a:t>Consider the scenario of developing a </a:t>
            </a:r>
            <a:r>
              <a:rPr lang="en-GB" dirty="0" smtClean="0">
                <a:solidFill>
                  <a:schemeClr val="accent3"/>
                </a:solidFill>
              </a:rPr>
              <a:t>Coffee/drinks machine</a:t>
            </a:r>
            <a:r>
              <a:rPr lang="en-GB" dirty="0"/>
              <a:t> </a:t>
            </a:r>
            <a:r>
              <a:rPr lang="en-GB" dirty="0" smtClean="0"/>
              <a:t>software</a:t>
            </a:r>
          </a:p>
          <a:p>
            <a:r>
              <a:rPr lang="en-GB" dirty="0" smtClean="0"/>
              <a:t>What are the major sub-systems?</a:t>
            </a:r>
          </a:p>
          <a:p>
            <a:pPr lvl="1"/>
            <a:r>
              <a:rPr lang="en-GB" dirty="0" smtClean="0"/>
              <a:t>Graphical display, cash handling, accounting, safety system, recipe handling, stock control</a:t>
            </a:r>
          </a:p>
          <a:p>
            <a:r>
              <a:rPr lang="en-GB" dirty="0" smtClean="0"/>
              <a:t>How may we define an abstract specification for each? How do the different sub-systems interact?</a:t>
            </a:r>
          </a:p>
          <a:p>
            <a:r>
              <a:rPr lang="en-GB" dirty="0" smtClean="0"/>
              <a:t>Can you define specifications for components/data structures and algorithms for one of the sub-systems?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Software Design Process</a:t>
            </a:r>
          </a:p>
        </p:txBody>
      </p:sp>
      <p:pic>
        <p:nvPicPr>
          <p:cNvPr id="35843" name="Picture 5" descr="design-process.eps   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3" y="2133600"/>
            <a:ext cx="8610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1850</TotalTime>
  <Pages>42</Pages>
  <Words>1236</Words>
  <Application>Microsoft Office PowerPoint</Application>
  <PresentationFormat>Custom</PresentationFormat>
  <Paragraphs>226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PowerPoint Presentation</vt:lpstr>
      <vt:lpstr>Recap from Last Lecture: Generic Software Process Models</vt:lpstr>
      <vt:lpstr>Software Specification</vt:lpstr>
      <vt:lpstr>The Requirements Engineering Process</vt:lpstr>
      <vt:lpstr>Software Design and Implementation</vt:lpstr>
      <vt:lpstr>Design Process Activities</vt:lpstr>
      <vt:lpstr>Design Process Activities</vt:lpstr>
      <vt:lpstr>An Example System</vt:lpstr>
      <vt:lpstr>The Software Design Process</vt:lpstr>
      <vt:lpstr>Models</vt:lpstr>
      <vt:lpstr>Design Methods</vt:lpstr>
      <vt:lpstr>Programming and Debugging</vt:lpstr>
      <vt:lpstr>Good programming is iterative</vt:lpstr>
      <vt:lpstr>The Debugging Process</vt:lpstr>
      <vt:lpstr>Debugging in real world</vt:lpstr>
      <vt:lpstr>Software Validation</vt:lpstr>
      <vt:lpstr>The Testing Process</vt:lpstr>
      <vt:lpstr>Testing Stages</vt:lpstr>
      <vt:lpstr>Testing mapped to OO programming</vt:lpstr>
      <vt:lpstr>Testing Phases</vt:lpstr>
      <vt:lpstr>Software Evolution</vt:lpstr>
      <vt:lpstr>System Evolution</vt:lpstr>
      <vt:lpstr>Automated Process Support (CASE) (see COMP220/285 Semester 2)</vt:lpstr>
      <vt:lpstr>Case Technology</vt:lpstr>
      <vt:lpstr>CASE Classification</vt:lpstr>
      <vt:lpstr>CASE Integration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Sebastian Coope</dc:creator>
  <cp:lastModifiedBy>Quinn</cp:lastModifiedBy>
  <cp:revision>117</cp:revision>
  <cp:lastPrinted>2001-08-10T22:04:11Z</cp:lastPrinted>
  <dcterms:created xsi:type="dcterms:W3CDTF">2000-04-28T08:06:41Z</dcterms:created>
  <dcterms:modified xsi:type="dcterms:W3CDTF">2015-09-21T12:47:35Z</dcterms:modified>
</cp:coreProperties>
</file>