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2"/>
  </p:notesMasterIdLst>
  <p:handoutMasterIdLst>
    <p:handoutMasterId r:id="rId33"/>
  </p:handoutMasterIdLst>
  <p:sldIdLst>
    <p:sldId id="327" r:id="rId2"/>
    <p:sldId id="256" r:id="rId3"/>
    <p:sldId id="311" r:id="rId4"/>
    <p:sldId id="312" r:id="rId5"/>
    <p:sldId id="341" r:id="rId6"/>
    <p:sldId id="313" r:id="rId7"/>
    <p:sldId id="337" r:id="rId8"/>
    <p:sldId id="314" r:id="rId9"/>
    <p:sldId id="315" r:id="rId10"/>
    <p:sldId id="338" r:id="rId11"/>
    <p:sldId id="316" r:id="rId12"/>
    <p:sldId id="329" r:id="rId13"/>
    <p:sldId id="340" r:id="rId14"/>
    <p:sldId id="330" r:id="rId15"/>
    <p:sldId id="331" r:id="rId16"/>
    <p:sldId id="318" r:id="rId17"/>
    <p:sldId id="339" r:id="rId18"/>
    <p:sldId id="321" r:id="rId19"/>
    <p:sldId id="322" r:id="rId20"/>
    <p:sldId id="268" r:id="rId21"/>
    <p:sldId id="323" r:id="rId22"/>
    <p:sldId id="269" r:id="rId23"/>
    <p:sldId id="332" r:id="rId24"/>
    <p:sldId id="324" r:id="rId25"/>
    <p:sldId id="333" r:id="rId26"/>
    <p:sldId id="334" r:id="rId27"/>
    <p:sldId id="335" r:id="rId28"/>
    <p:sldId id="283" r:id="rId29"/>
    <p:sldId id="284" r:id="rId30"/>
    <p:sldId id="336" r:id="rId31"/>
  </p:sldIdLst>
  <p:sldSz cx="9906000" cy="6858000" type="A4"/>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993366"/>
    <a:srgbClr val="9900FF"/>
    <a:srgbClr val="66FF66"/>
    <a:srgbClr val="6402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80" d="100"/>
          <a:sy n="80" d="100"/>
        </p:scale>
        <p:origin x="-1123" y="-86"/>
      </p:cViewPr>
      <p:guideLst>
        <p:guide orient="horz" pos="2160"/>
        <p:guide pos="312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8.xml"/><Relationship Id="rId13" Type="http://schemas.openxmlformats.org/officeDocument/2006/relationships/slide" Target="slides/slide26.xml"/><Relationship Id="rId3" Type="http://schemas.openxmlformats.org/officeDocument/2006/relationships/slide" Target="slides/slide4.xml"/><Relationship Id="rId7" Type="http://schemas.openxmlformats.org/officeDocument/2006/relationships/slide" Target="slides/slide16.xml"/><Relationship Id="rId12" Type="http://schemas.openxmlformats.org/officeDocument/2006/relationships/slide" Target="slides/slide25.xml"/><Relationship Id="rId17" Type="http://schemas.openxmlformats.org/officeDocument/2006/relationships/slide" Target="slides/slide30.xml"/><Relationship Id="rId2" Type="http://schemas.openxmlformats.org/officeDocument/2006/relationships/slide" Target="slides/slide3.xml"/><Relationship Id="rId16"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11.xml"/><Relationship Id="rId11" Type="http://schemas.openxmlformats.org/officeDocument/2006/relationships/slide" Target="slides/slide24.xml"/><Relationship Id="rId5" Type="http://schemas.openxmlformats.org/officeDocument/2006/relationships/slide" Target="slides/slide9.xml"/><Relationship Id="rId15" Type="http://schemas.openxmlformats.org/officeDocument/2006/relationships/slide" Target="slides/slide28.xml"/><Relationship Id="rId10" Type="http://schemas.openxmlformats.org/officeDocument/2006/relationships/slide" Target="slides/slide22.xml"/><Relationship Id="rId4" Type="http://schemas.openxmlformats.org/officeDocument/2006/relationships/slide" Target="slides/slide6.xml"/><Relationship Id="rId9" Type="http://schemas.openxmlformats.org/officeDocument/2006/relationships/slide" Target="slides/slide20.xml"/><Relationship Id="rId14"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3452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noProof="0" smtClean="0"/>
              <a:t>Click to edit Master notes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7107" name="Rectangle 3"/>
          <p:cNvSpPr>
            <a:spLocks noGrp="1" noRot="1" noChangeAspect="1" noChangeArrowheads="1" noTextEdit="1"/>
          </p:cNvSpPr>
          <p:nvPr>
            <p:ph type="sldImg" idx="2"/>
          </p:nvPr>
        </p:nvSpPr>
        <p:spPr bwMode="auto">
          <a:xfrm>
            <a:off x="952500" y="847725"/>
            <a:ext cx="4953000" cy="3429000"/>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27121035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smtClean="0"/>
          </a:p>
        </p:txBody>
      </p:sp>
      <p:sp>
        <p:nvSpPr>
          <p:cNvPr id="27652" name="Slide Number Placeholder 3"/>
          <p:cNvSpPr>
            <a:spLocks noGrp="1"/>
          </p:cNvSpPr>
          <p:nvPr>
            <p:ph type="sldNum" sz="quarter" idx="5"/>
          </p:nvPr>
        </p:nvSpPr>
        <p:spPr>
          <a:xfrm>
            <a:off x="3884163" y="9276420"/>
            <a:ext cx="2972229" cy="488315"/>
          </a:xfrm>
          <a:prstGeom prst="rect">
            <a:avLst/>
          </a:prstGeom>
          <a:noFill/>
        </p:spPr>
        <p:txBody>
          <a:bodyPr/>
          <a:lstStyle/>
          <a:p>
            <a:fld id="{7670DF06-4775-4E82-8772-90B18856C867}" type="slidenum">
              <a:rPr lang="en-GB" smtClean="0"/>
              <a:pPr/>
              <a:t>1</a:t>
            </a:fld>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77850" y="1371600"/>
            <a:ext cx="8505952"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850" y="3228536"/>
            <a:ext cx="8509254"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t>7/21/2009</a:t>
            </a:r>
            <a:endParaRPr lang="en-US"/>
          </a:p>
        </p:txBody>
      </p:sp>
      <p:sp>
        <p:nvSpPr>
          <p:cNvPr id="19" name="Footer Placeholder 18"/>
          <p:cNvSpPr>
            <a:spLocks noGrp="1"/>
          </p:cNvSpPr>
          <p:nvPr>
            <p:ph type="ftr" sz="quarter" idx="11"/>
          </p:nvPr>
        </p:nvSpPr>
        <p:spPr/>
        <p:txBody>
          <a:bodyPr/>
          <a:lstStyle/>
          <a:p>
            <a:r>
              <a:rPr kumimoji="0" lang="en-US" smtClean="0"/>
              <a:t>COMP201 - Software Engineering</a:t>
            </a:r>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7/21/2009</a:t>
            </a:r>
            <a:endParaRPr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914402"/>
            <a:ext cx="222885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95300" y="914402"/>
            <a:ext cx="652145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7/21/2009</a:t>
            </a:r>
            <a:endParaRPr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867524"/>
          </a:xfrm>
        </p:spPr>
        <p:txBody>
          <a:bodyPr>
            <a:normAutofit/>
          </a:bodyPr>
          <a:lstStyle>
            <a:lvl1pPr algn="ctr">
              <a:defRPr sz="4000" b="0"/>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7/21/2009</a:t>
            </a:r>
            <a:endParaRPr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4548" y="1316736"/>
            <a:ext cx="84201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74548" y="2704664"/>
            <a:ext cx="84201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7/21/2009</a:t>
            </a:r>
            <a:endParaRPr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95300" y="1920085"/>
            <a:ext cx="437515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035550" y="1920085"/>
            <a:ext cx="437515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7/21/2009</a:t>
            </a:r>
            <a:endParaRPr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95300" y="1855248"/>
            <a:ext cx="4376870"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032111" y="1859758"/>
            <a:ext cx="4378590"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95300" y="2514600"/>
            <a:ext cx="4376870"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032111" y="2514600"/>
            <a:ext cx="4378590"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t>7/21/2009</a:t>
            </a:r>
            <a:endParaRPr lang="en-US"/>
          </a:p>
        </p:txBody>
      </p:sp>
      <p:sp>
        <p:nvSpPr>
          <p:cNvPr id="8" name="Footer Placeholder 7"/>
          <p:cNvSpPr>
            <a:spLocks noGrp="1"/>
          </p:cNvSpPr>
          <p:nvPr>
            <p:ph type="ftr" sz="quarter" idx="11"/>
          </p:nvPr>
        </p:nvSpPr>
        <p:spPr/>
        <p:txBody>
          <a:bodyPr/>
          <a:lstStyle/>
          <a:p>
            <a:r>
              <a:rPr kumimoji="0" lang="en-US" smtClean="0"/>
              <a:t>COMP201 - Software Engineering</a:t>
            </a:r>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9795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7/21/2009</a:t>
            </a:r>
            <a:endParaRPr lang="en-US"/>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7/21/2009</a:t>
            </a:r>
            <a:endParaRPr lang="en-US"/>
          </a:p>
        </p:txBody>
      </p:sp>
      <p:sp>
        <p:nvSpPr>
          <p:cNvPr id="3" name="Footer Placeholder 2"/>
          <p:cNvSpPr>
            <a:spLocks noGrp="1"/>
          </p:cNvSpPr>
          <p:nvPr>
            <p:ph type="ftr" sz="quarter" idx="11"/>
          </p:nvPr>
        </p:nvSpPr>
        <p:spPr/>
        <p:txBody>
          <a:bodyPr/>
          <a:lstStyle/>
          <a:p>
            <a:r>
              <a:rPr kumimoji="0" lang="en-US" smtClean="0"/>
              <a:t>COMP201 - Software Engineering</a:t>
            </a:r>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2950" y="514352"/>
            <a:ext cx="29718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42950" y="1676400"/>
            <a:ext cx="29718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872971" y="1676400"/>
            <a:ext cx="5537729"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7/21/2009</a:t>
            </a:r>
            <a:endParaRPr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429566" y="1108077"/>
            <a:ext cx="569595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671145" y="5359769"/>
            <a:ext cx="168402"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60400" y="1176997"/>
            <a:ext cx="2397252"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60400" y="2828785"/>
            <a:ext cx="239395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7/21/2009</a:t>
            </a:r>
            <a:endParaRPr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
        <p:nvSpPr>
          <p:cNvPr id="7" name="Slide Number Placeholder 6"/>
          <p:cNvSpPr>
            <a:spLocks noGrp="1"/>
          </p:cNvSpPr>
          <p:nvPr>
            <p:ph type="sldNum" sz="quarter" idx="12"/>
          </p:nvPr>
        </p:nvSpPr>
        <p:spPr>
          <a:xfrm>
            <a:off x="8750300" y="6356351"/>
            <a:ext cx="6604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776276" y="1199517"/>
            <a:ext cx="500253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0319" y="5816600"/>
            <a:ext cx="992663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746625" y="6219826"/>
            <a:ext cx="51593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0319" y="-7144"/>
            <a:ext cx="992663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746625" y="-7144"/>
            <a:ext cx="51593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95300" y="704088"/>
            <a:ext cx="8915400" cy="867524"/>
          </a:xfrm>
          <a:prstGeom prst="rect">
            <a:avLst/>
          </a:prstGeom>
        </p:spPr>
        <p:txBody>
          <a:bodyPr vert="horz" lIns="0" rIns="0" bIns="0" anchor="b">
            <a:normAutofit/>
          </a:bodyPr>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95300" y="1935480"/>
            <a:ext cx="89154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95300" y="6356351"/>
            <a:ext cx="2311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7/21/2009</a:t>
            </a:r>
            <a:endParaRPr lang="en-US" dirty="0">
              <a:solidFill>
                <a:schemeClr val="tx2">
                  <a:shade val="90000"/>
                </a:schemeClr>
              </a:solidFill>
            </a:endParaRPr>
          </a:p>
        </p:txBody>
      </p:sp>
      <p:sp>
        <p:nvSpPr>
          <p:cNvPr id="22" name="Footer Placeholder 21"/>
          <p:cNvSpPr>
            <a:spLocks noGrp="1"/>
          </p:cNvSpPr>
          <p:nvPr>
            <p:ph type="ftr" sz="quarter" idx="3"/>
          </p:nvPr>
        </p:nvSpPr>
        <p:spPr>
          <a:xfrm>
            <a:off x="2889250" y="6356351"/>
            <a:ext cx="36322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r>
              <a:rPr kumimoji="0" lang="en-US" smtClean="0">
                <a:solidFill>
                  <a:schemeClr val="tx2">
                    <a:shade val="90000"/>
                  </a:schemeClr>
                </a:solidFill>
              </a:rPr>
              <a:t>COMP201 - Software Engineering</a:t>
            </a:r>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8585200" y="6356351"/>
            <a:ext cx="8255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20602" y="202408"/>
            <a:ext cx="9945594"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1" latinLnBrk="0" hangingPunct="1">
        <a:spcBef>
          <a:spcPct val="0"/>
        </a:spcBef>
        <a:buNone/>
        <a:defRPr kumimoji="0" sz="4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Word_97_-_2003_Document2.doc"/><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Word_97_-_2003_Document3.doc"/><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Word_97_-_2003_Document4.doc"/><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90600" y="571480"/>
            <a:ext cx="8420100" cy="1643074"/>
          </a:xfrm>
        </p:spPr>
        <p:txBody>
          <a:bodyPr>
            <a:normAutofit fontScale="90000"/>
          </a:bodyPr>
          <a:lstStyle/>
          <a:p>
            <a:pPr eaLnBrk="1" hangingPunct="1"/>
            <a:r>
              <a:rPr lang="en-GB" dirty="0" smtClean="0">
                <a:solidFill>
                  <a:srgbClr val="FF0000"/>
                </a:solidFill>
                <a:effectLst>
                  <a:outerShdw blurRad="38100" dist="38100" dir="2700000" algn="tl">
                    <a:srgbClr val="000000">
                      <a:alpha val="43137"/>
                    </a:srgbClr>
                  </a:outerShdw>
                </a:effectLst>
              </a:rPr>
              <a:t>Software Engineering</a:t>
            </a:r>
            <a:br>
              <a:rPr lang="en-GB" dirty="0" smtClean="0">
                <a:solidFill>
                  <a:srgbClr val="FF0000"/>
                </a:solidFill>
                <a:effectLst>
                  <a:outerShdw blurRad="38100" dist="38100" dir="2700000" algn="tl">
                    <a:srgbClr val="000000">
                      <a:alpha val="43137"/>
                    </a:srgbClr>
                  </a:outerShdw>
                </a:effectLst>
              </a:rPr>
            </a:br>
            <a:r>
              <a:rPr lang="en-GB" dirty="0" smtClean="0">
                <a:solidFill>
                  <a:srgbClr val="FF0000"/>
                </a:solidFill>
                <a:effectLst>
                  <a:outerShdw blurRad="38100" dist="38100" dir="2700000" algn="tl">
                    <a:srgbClr val="000000">
                      <a:alpha val="43137"/>
                    </a:srgbClr>
                  </a:outerShdw>
                </a:effectLst>
              </a:rPr>
              <a:t>COMP 201</a:t>
            </a:r>
          </a:p>
        </p:txBody>
      </p:sp>
      <p:sp>
        <p:nvSpPr>
          <p:cNvPr id="2051" name="Rectangle 3"/>
          <p:cNvSpPr>
            <a:spLocks noGrp="1" noChangeArrowheads="1"/>
          </p:cNvSpPr>
          <p:nvPr>
            <p:ph type="subTitle" idx="1"/>
          </p:nvPr>
        </p:nvSpPr>
        <p:spPr>
          <a:xfrm>
            <a:off x="769938" y="2373313"/>
            <a:ext cx="8585200" cy="3265487"/>
          </a:xfrm>
        </p:spPr>
        <p:txBody>
          <a:bodyPr>
            <a:normAutofit fontScale="92500" lnSpcReduction="10000"/>
          </a:bodyPr>
          <a:lstStyle/>
          <a:p>
            <a:pPr marR="45537" lvl="0">
              <a:buClr>
                <a:srgbClr val="CE0202"/>
              </a:buClr>
            </a:pPr>
            <a:r>
              <a:rPr lang="en-GB" dirty="0">
                <a:solidFill>
                  <a:prstClr val="white"/>
                </a:solidFill>
              </a:rPr>
              <a:t>Lecturer: </a:t>
            </a:r>
            <a:r>
              <a:rPr lang="en-GB" b="1" dirty="0">
                <a:solidFill>
                  <a:prstClr val="white"/>
                </a:solidFill>
              </a:rPr>
              <a:t>Sebastian </a:t>
            </a:r>
            <a:r>
              <a:rPr lang="en-GB" b="1" dirty="0" err="1">
                <a:solidFill>
                  <a:prstClr val="white"/>
                </a:solidFill>
              </a:rPr>
              <a:t>Coope</a:t>
            </a:r>
            <a:endParaRPr lang="en-GB" b="1" dirty="0">
              <a:solidFill>
                <a:prstClr val="white"/>
              </a:solidFill>
            </a:endParaRPr>
          </a:p>
          <a:p>
            <a:pPr marR="45537" lvl="0">
              <a:buClr>
                <a:srgbClr val="CE0202"/>
              </a:buClr>
            </a:pPr>
            <a:r>
              <a:rPr lang="en-GB" i="1" dirty="0">
                <a:solidFill>
                  <a:prstClr val="white"/>
                </a:solidFill>
              </a:rPr>
              <a:t>Ashton Building, Room G.18</a:t>
            </a:r>
          </a:p>
          <a:p>
            <a:pPr marR="45537" lvl="0">
              <a:buClr>
                <a:srgbClr val="CE0202"/>
              </a:buClr>
            </a:pPr>
            <a:r>
              <a:rPr lang="en-GB" i="1" dirty="0">
                <a:solidFill>
                  <a:prstClr val="white"/>
                </a:solidFill>
              </a:rPr>
              <a:t>E-mail: </a:t>
            </a:r>
            <a:r>
              <a:rPr lang="en-GB" b="1" i="1" dirty="0">
                <a:solidFill>
                  <a:prstClr val="white"/>
                </a:solidFill>
              </a:rPr>
              <a:t>coopes@liverpool.ac.uk </a:t>
            </a:r>
            <a:endParaRPr lang="en-GB" sz="2400" b="1" i="1" dirty="0">
              <a:solidFill>
                <a:prstClr val="white"/>
              </a:solidFill>
            </a:endParaRPr>
          </a:p>
          <a:p>
            <a:pPr marR="45537" lvl="0">
              <a:buClr>
                <a:srgbClr val="CE0202"/>
              </a:buClr>
            </a:pPr>
            <a:endParaRPr lang="en-GB" sz="2100" b="1" i="1" dirty="0">
              <a:solidFill>
                <a:prstClr val="white"/>
              </a:solidFill>
            </a:endParaRPr>
          </a:p>
          <a:p>
            <a:pPr marR="45537" lvl="0">
              <a:buClr>
                <a:srgbClr val="CE0202"/>
              </a:buClr>
            </a:pPr>
            <a:r>
              <a:rPr lang="en-GB" b="1" dirty="0">
                <a:solidFill>
                  <a:prstClr val="white"/>
                </a:solidFill>
              </a:rPr>
              <a:t>COMP 201 web-page:</a:t>
            </a:r>
          </a:p>
          <a:p>
            <a:pPr marR="45537" lvl="0">
              <a:buClr>
                <a:srgbClr val="CE0202"/>
              </a:buClr>
            </a:pPr>
            <a:r>
              <a:rPr lang="en-GB" sz="2200" b="1" dirty="0">
                <a:solidFill>
                  <a:prstClr val="white"/>
                </a:solidFill>
              </a:rPr>
              <a:t>http://www.csc.liv.ac.uk/~coopes/comp201</a:t>
            </a:r>
          </a:p>
          <a:p>
            <a:pPr eaLnBrk="1" hangingPunct="1"/>
            <a:endParaRPr lang="en-GB" sz="2800" u="sng" dirty="0" smtClean="0"/>
          </a:p>
          <a:p>
            <a:pPr eaLnBrk="1" hangingPunct="1"/>
            <a:r>
              <a:rPr lang="en-GB" sz="2800" u="sng" dirty="0" smtClean="0"/>
              <a:t>Lecture 5 – Software Requirements</a:t>
            </a:r>
          </a:p>
          <a:p>
            <a:pPr eaLnBrk="1" hangingPunct="1"/>
            <a:endParaRPr lang="en-GB" b="1"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Forms</a:t>
            </a:r>
            <a:endParaRPr lang="en-GB" dirty="0"/>
          </a:p>
        </p:txBody>
      </p:sp>
      <p:sp>
        <p:nvSpPr>
          <p:cNvPr id="3" name="Content Placeholder 2"/>
          <p:cNvSpPr>
            <a:spLocks noGrp="1"/>
          </p:cNvSpPr>
          <p:nvPr>
            <p:ph idx="1"/>
          </p:nvPr>
        </p:nvSpPr>
        <p:spPr/>
        <p:txBody>
          <a:bodyPr/>
          <a:lstStyle/>
          <a:p>
            <a:r>
              <a:rPr lang="en-GB" dirty="0" smtClean="0"/>
              <a:t>Define the information required</a:t>
            </a:r>
          </a:p>
          <a:p>
            <a:r>
              <a:rPr lang="en-GB" dirty="0" smtClean="0"/>
              <a:t>Constrain its format</a:t>
            </a:r>
          </a:p>
          <a:p>
            <a:r>
              <a:rPr lang="en-GB" dirty="0" smtClean="0"/>
              <a:t>Keeps the information in a defined structure</a:t>
            </a:r>
          </a:p>
          <a:p>
            <a:r>
              <a:rPr lang="en-GB" dirty="0" smtClean="0"/>
              <a:t>Filter out extra information that might cause confusion</a:t>
            </a:r>
          </a:p>
          <a:p>
            <a:r>
              <a:rPr lang="en-GB" dirty="0" smtClean="0"/>
              <a:t>Makes it possible to read specification quickly</a:t>
            </a:r>
          </a:p>
          <a:p>
            <a:r>
              <a:rPr lang="en-GB" dirty="0" smtClean="0"/>
              <a:t>Supports tasks like system testing</a:t>
            </a:r>
          </a:p>
          <a:p>
            <a:endParaRPr lang="en-GB" dirty="0"/>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10</a:t>
            </a:fld>
            <a:endParaRPr kumimoji="0" lang="en-US"/>
          </a:p>
        </p:txBody>
      </p:sp>
    </p:spTree>
    <p:extLst>
      <p:ext uri="{BB962C8B-B14F-4D97-AF65-F5344CB8AC3E}">
        <p14:creationId xmlns:p14="http://schemas.microsoft.com/office/powerpoint/2010/main" val="185470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lstStyle/>
          <a:p>
            <a:r>
              <a:rPr lang="en-GB" b="0" dirty="0" smtClean="0"/>
              <a:t>Form-Based Specifications</a:t>
            </a:r>
          </a:p>
        </p:txBody>
      </p:sp>
      <p:sp>
        <p:nvSpPr>
          <p:cNvPr id="34819" name="Rectangle 3"/>
          <p:cNvSpPr>
            <a:spLocks noGrp="1" noChangeArrowheads="1"/>
          </p:cNvSpPr>
          <p:nvPr>
            <p:ph idx="1"/>
          </p:nvPr>
        </p:nvSpPr>
        <p:spPr>
          <a:noFill/>
        </p:spPr>
        <p:txBody>
          <a:bodyPr>
            <a:normAutofit/>
          </a:bodyPr>
          <a:lstStyle/>
          <a:p>
            <a:r>
              <a:rPr lang="en-GB" sz="2800" dirty="0" smtClean="0"/>
              <a:t>Definition of the </a:t>
            </a:r>
            <a:r>
              <a:rPr lang="en-GB" sz="2800" dirty="0" smtClean="0">
                <a:solidFill>
                  <a:schemeClr val="accent3"/>
                </a:solidFill>
              </a:rPr>
              <a:t>function</a:t>
            </a:r>
            <a:r>
              <a:rPr lang="en-GB" sz="2800" dirty="0" smtClean="0"/>
              <a:t> or </a:t>
            </a:r>
            <a:r>
              <a:rPr lang="en-GB" sz="2800" dirty="0" smtClean="0">
                <a:solidFill>
                  <a:schemeClr val="accent3"/>
                </a:solidFill>
              </a:rPr>
              <a:t>entity</a:t>
            </a:r>
          </a:p>
          <a:p>
            <a:r>
              <a:rPr lang="en-GB" sz="2800" dirty="0" smtClean="0"/>
              <a:t>Description of </a:t>
            </a:r>
            <a:r>
              <a:rPr lang="en-GB" sz="2800" dirty="0" smtClean="0">
                <a:solidFill>
                  <a:schemeClr val="accent3"/>
                </a:solidFill>
              </a:rPr>
              <a:t>inputs</a:t>
            </a:r>
            <a:r>
              <a:rPr lang="en-GB" sz="2800" dirty="0" smtClean="0"/>
              <a:t> and where they come from</a:t>
            </a:r>
          </a:p>
          <a:p>
            <a:r>
              <a:rPr lang="en-GB" sz="2800" dirty="0" smtClean="0"/>
              <a:t>Description of </a:t>
            </a:r>
            <a:r>
              <a:rPr lang="en-GB" sz="2800" dirty="0" smtClean="0">
                <a:solidFill>
                  <a:schemeClr val="accent3"/>
                </a:solidFill>
              </a:rPr>
              <a:t>outputs</a:t>
            </a:r>
            <a:r>
              <a:rPr lang="en-GB" sz="2800" dirty="0" smtClean="0"/>
              <a:t> and where they go to</a:t>
            </a:r>
          </a:p>
          <a:p>
            <a:r>
              <a:rPr lang="en-GB" sz="2800" dirty="0" smtClean="0"/>
              <a:t>Indication of other entities required</a:t>
            </a:r>
          </a:p>
          <a:p>
            <a:r>
              <a:rPr lang="en-GB" sz="2800" dirty="0" smtClean="0">
                <a:solidFill>
                  <a:schemeClr val="accent2"/>
                </a:solidFill>
              </a:rPr>
              <a:t>Pre and post conditions </a:t>
            </a:r>
            <a:r>
              <a:rPr lang="en-GB" sz="2800" dirty="0" smtClean="0"/>
              <a:t>(if appropriate)</a:t>
            </a:r>
          </a:p>
          <a:p>
            <a:r>
              <a:rPr lang="en-GB" sz="2800" dirty="0" smtClean="0"/>
              <a:t>The side effects (if any)</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11</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95348" y="1714488"/>
            <a:ext cx="7786742" cy="47149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b="0" dirty="0" smtClean="0"/>
              <a:t>Form-Based Specification Example</a:t>
            </a:r>
            <a:endParaRPr lang="en-GB" b="0" dirty="0"/>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12</a:t>
            </a:fld>
            <a:endParaRPr kumimoji="0" lang="en-US"/>
          </a:p>
        </p:txBody>
      </p:sp>
      <p:graphicFrame>
        <p:nvGraphicFramePr>
          <p:cNvPr id="53250" name="Object 2"/>
          <p:cNvGraphicFramePr>
            <a:graphicFrameLocks noChangeAspect="1"/>
          </p:cNvGraphicFramePr>
          <p:nvPr/>
        </p:nvGraphicFramePr>
        <p:xfrm>
          <a:off x="1166786" y="1785926"/>
          <a:ext cx="7608889" cy="4606498"/>
        </p:xfrm>
        <a:graphic>
          <a:graphicData uri="http://schemas.openxmlformats.org/presentationml/2006/ole">
            <mc:AlternateContent xmlns:mc="http://schemas.openxmlformats.org/markup-compatibility/2006">
              <mc:Choice xmlns:v="urn:schemas-microsoft-com:vml" Requires="v">
                <p:oleObj spid="_x0000_s53263" name="Document" r:id="rId3" imgW="5571744" imgH="3374136" progId="Word.Document.8">
                  <p:embed/>
                </p:oleObj>
              </mc:Choice>
              <mc:Fallback>
                <p:oleObj name="Document" r:id="rId3" imgW="5571744" imgH="3374136"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786" y="1785926"/>
                        <a:ext cx="7608889" cy="46064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Forms and incompleteness</a:t>
            </a:r>
            <a:endParaRPr lang="en-GB" dirty="0"/>
          </a:p>
        </p:txBody>
      </p:sp>
      <p:sp>
        <p:nvSpPr>
          <p:cNvPr id="3" name="Content Placeholder 2"/>
          <p:cNvSpPr>
            <a:spLocks noGrp="1"/>
          </p:cNvSpPr>
          <p:nvPr>
            <p:ph idx="1"/>
          </p:nvPr>
        </p:nvSpPr>
        <p:spPr/>
        <p:txBody>
          <a:bodyPr/>
          <a:lstStyle/>
          <a:p>
            <a:r>
              <a:rPr lang="en-GB" dirty="0" smtClean="0"/>
              <a:t>Forms help to check for incompleteness</a:t>
            </a:r>
          </a:p>
          <a:p>
            <a:r>
              <a:rPr lang="en-GB" dirty="0" smtClean="0"/>
              <a:t>Example.. You could add the following</a:t>
            </a:r>
          </a:p>
          <a:p>
            <a:pPr lvl="1"/>
            <a:r>
              <a:rPr lang="en-GB" dirty="0" smtClean="0"/>
              <a:t>Does function have implications for data protection act?</a:t>
            </a:r>
          </a:p>
          <a:p>
            <a:pPr lvl="1"/>
            <a:r>
              <a:rPr lang="en-GB" dirty="0" smtClean="0"/>
              <a:t>Is the function compliant with 35.240.80</a:t>
            </a:r>
            <a:r>
              <a:rPr lang="en-GB" dirty="0"/>
              <a:t>: IT applications in health care </a:t>
            </a:r>
            <a:r>
              <a:rPr lang="en-GB" dirty="0" smtClean="0"/>
              <a:t>technology?</a:t>
            </a:r>
          </a:p>
          <a:p>
            <a:pPr lvl="1"/>
            <a:r>
              <a:rPr lang="en-GB" dirty="0" smtClean="0"/>
              <a:t>Is this function time constrained and if those what are the constraints?</a:t>
            </a:r>
          </a:p>
          <a:p>
            <a:pPr lvl="1"/>
            <a:r>
              <a:rPr lang="en-GB" dirty="0" smtClean="0"/>
              <a:t>What other modules does this function need to perform it’s task?</a:t>
            </a:r>
            <a:endParaRPr lang="en-GB" dirty="0"/>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13</a:t>
            </a:fld>
            <a:endParaRPr kumimoji="0" lang="en-US"/>
          </a:p>
        </p:txBody>
      </p:sp>
    </p:spTree>
    <p:extLst>
      <p:ext uri="{BB962C8B-B14F-4D97-AF65-F5344CB8AC3E}">
        <p14:creationId xmlns:p14="http://schemas.microsoft.com/office/powerpoint/2010/main" val="788297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Tabular Specification</a:t>
            </a:r>
            <a:endParaRPr lang="en-GB" dirty="0"/>
          </a:p>
        </p:txBody>
      </p:sp>
      <p:sp>
        <p:nvSpPr>
          <p:cNvPr id="3" name="Content Placeholder 2"/>
          <p:cNvSpPr>
            <a:spLocks noGrp="1"/>
          </p:cNvSpPr>
          <p:nvPr>
            <p:ph idx="1"/>
          </p:nvPr>
        </p:nvSpPr>
        <p:spPr>
          <a:xfrm>
            <a:off x="380968" y="1935480"/>
            <a:ext cx="9029732" cy="4389120"/>
          </a:xfrm>
        </p:spPr>
        <p:txBody>
          <a:bodyPr>
            <a:normAutofit/>
          </a:bodyPr>
          <a:lstStyle/>
          <a:p>
            <a:r>
              <a:rPr lang="en-US" sz="2800" dirty="0" smtClean="0">
                <a:solidFill>
                  <a:schemeClr val="accent3"/>
                </a:solidFill>
              </a:rPr>
              <a:t>Tabular Specification </a:t>
            </a:r>
            <a:r>
              <a:rPr lang="en-US" sz="2800" dirty="0" smtClean="0"/>
              <a:t>is used to supplement natural language.</a:t>
            </a:r>
          </a:p>
          <a:p>
            <a:r>
              <a:rPr lang="en-US" sz="2800" dirty="0" smtClean="0"/>
              <a:t>It is particularly useful when you have to define a number of possible alternative courses of action</a:t>
            </a:r>
          </a:p>
          <a:p>
            <a:r>
              <a:rPr lang="en-US" sz="2800" dirty="0" smtClean="0"/>
              <a:t>This can be thought of as a series of “if statements” to determine the action to be taken upon a certain criteria being met.</a:t>
            </a:r>
            <a:endParaRPr lang="en-GB" sz="2800" dirty="0"/>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14</a:t>
            </a:fld>
            <a:endParaRPr kumimoji="0"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09596" y="1857364"/>
            <a:ext cx="7786742" cy="35719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Tabular Specification Example</a:t>
            </a:r>
            <a:endParaRPr lang="en-GB" dirty="0"/>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15</a:t>
            </a:fld>
            <a:endParaRPr kumimoji="0" lang="en-US"/>
          </a:p>
        </p:txBody>
      </p:sp>
      <p:graphicFrame>
        <p:nvGraphicFramePr>
          <p:cNvPr id="54274" name="Object 2"/>
          <p:cNvGraphicFramePr>
            <a:graphicFrameLocks noChangeAspect="1"/>
          </p:cNvGraphicFramePr>
          <p:nvPr/>
        </p:nvGraphicFramePr>
        <p:xfrm>
          <a:off x="881034" y="2000240"/>
          <a:ext cx="9667908" cy="3463925"/>
        </p:xfrm>
        <a:graphic>
          <a:graphicData uri="http://schemas.openxmlformats.org/presentationml/2006/ole">
            <mc:AlternateContent xmlns:mc="http://schemas.openxmlformats.org/markup-compatibility/2006">
              <mc:Choice xmlns:v="urn:schemas-microsoft-com:vml" Requires="v">
                <p:oleObj spid="_x0000_s54287" name="Document" r:id="rId3" imgW="5641848" imgH="1819656" progId="Word.Document.8">
                  <p:embed/>
                </p:oleObj>
              </mc:Choice>
              <mc:Fallback>
                <p:oleObj name="Document" r:id="rId3" imgW="5641848" imgH="1819656"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034" y="2000240"/>
                        <a:ext cx="9667908" cy="346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0968" y="428604"/>
            <a:ext cx="9163050" cy="1104900"/>
          </a:xfrm>
          <a:noFill/>
        </p:spPr>
        <p:txBody>
          <a:bodyPr/>
          <a:lstStyle/>
          <a:p>
            <a:r>
              <a:rPr lang="en-GB" b="0" dirty="0" smtClean="0"/>
              <a:t>PDL-Based Requirements Definition</a:t>
            </a:r>
          </a:p>
        </p:txBody>
      </p:sp>
      <p:sp>
        <p:nvSpPr>
          <p:cNvPr id="35843" name="Rectangle 3"/>
          <p:cNvSpPr>
            <a:spLocks noGrp="1" noChangeArrowheads="1"/>
          </p:cNvSpPr>
          <p:nvPr>
            <p:ph idx="1"/>
          </p:nvPr>
        </p:nvSpPr>
        <p:spPr>
          <a:xfrm>
            <a:off x="523844" y="1785926"/>
            <a:ext cx="8915400" cy="4460558"/>
          </a:xfrm>
          <a:noFill/>
        </p:spPr>
        <p:txBody>
          <a:bodyPr>
            <a:noAutofit/>
          </a:bodyPr>
          <a:lstStyle/>
          <a:p>
            <a:pPr>
              <a:lnSpc>
                <a:spcPct val="90000"/>
              </a:lnSpc>
            </a:pPr>
            <a:r>
              <a:rPr lang="en-GB" sz="2800" dirty="0" smtClean="0">
                <a:solidFill>
                  <a:schemeClr val="accent3"/>
                </a:solidFill>
              </a:rPr>
              <a:t>Program Design Language </a:t>
            </a:r>
            <a:r>
              <a:rPr lang="en-GB" sz="2800" dirty="0" smtClean="0">
                <a:solidFill>
                  <a:schemeClr val="accent1"/>
                </a:solidFill>
              </a:rPr>
              <a:t>- Requirements may be defined operationally using a language like a programming language but with more flexibility of expression</a:t>
            </a:r>
          </a:p>
          <a:p>
            <a:pPr>
              <a:lnSpc>
                <a:spcPct val="90000"/>
              </a:lnSpc>
            </a:pPr>
            <a:r>
              <a:rPr lang="en-GB" sz="2400" dirty="0" smtClean="0">
                <a:solidFill>
                  <a:schemeClr val="accent2"/>
                </a:solidFill>
              </a:rPr>
              <a:t>Most appropriate in the following situations:</a:t>
            </a:r>
          </a:p>
          <a:p>
            <a:pPr lvl="1">
              <a:lnSpc>
                <a:spcPct val="90000"/>
              </a:lnSpc>
            </a:pPr>
            <a:r>
              <a:rPr lang="en-GB" dirty="0" smtClean="0"/>
              <a:t>Where an operation is specified as a sequence of actions and the order is important</a:t>
            </a:r>
          </a:p>
          <a:p>
            <a:pPr lvl="1">
              <a:lnSpc>
                <a:spcPct val="90000"/>
              </a:lnSpc>
            </a:pPr>
            <a:r>
              <a:rPr lang="en-GB" dirty="0" smtClean="0"/>
              <a:t>When hardware and software interfaces have to be specified</a:t>
            </a:r>
          </a:p>
          <a:p>
            <a:pPr>
              <a:lnSpc>
                <a:spcPct val="90000"/>
              </a:lnSpc>
            </a:pPr>
            <a:r>
              <a:rPr lang="en-GB" sz="2400" dirty="0" smtClean="0">
                <a:solidFill>
                  <a:schemeClr val="accent2"/>
                </a:solidFill>
              </a:rPr>
              <a:t>Disadvantages include:</a:t>
            </a:r>
          </a:p>
          <a:p>
            <a:pPr lvl="1">
              <a:lnSpc>
                <a:spcPct val="90000"/>
              </a:lnSpc>
            </a:pPr>
            <a:r>
              <a:rPr lang="en-GB" dirty="0" smtClean="0"/>
              <a:t>The PDL may not be sufficiently expressive to define domain concepts</a:t>
            </a:r>
          </a:p>
          <a:p>
            <a:pPr lvl="1">
              <a:lnSpc>
                <a:spcPct val="90000"/>
              </a:lnSpc>
            </a:pPr>
            <a:r>
              <a:rPr lang="en-GB" dirty="0" smtClean="0"/>
              <a:t>The specification will be taken as a </a:t>
            </a:r>
            <a:r>
              <a:rPr lang="en-GB" i="1" dirty="0" smtClean="0"/>
              <a:t>design</a:t>
            </a:r>
            <a:r>
              <a:rPr lang="en-GB" dirty="0" smtClean="0"/>
              <a:t> rather than a </a:t>
            </a:r>
            <a:r>
              <a:rPr lang="en-GB" i="1" dirty="0" smtClean="0"/>
              <a:t>specification  (lead to non optimal solution)</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16</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 of an ATM Specification</a:t>
            </a:r>
          </a:p>
        </p:txBody>
      </p:sp>
      <p:sp>
        <p:nvSpPr>
          <p:cNvPr id="3" name="Content Placeholder 2"/>
          <p:cNvSpPr>
            <a:spLocks noGrp="1"/>
          </p:cNvSpPr>
          <p:nvPr>
            <p:ph idx="1"/>
          </p:nvPr>
        </p:nvSpPr>
        <p:spPr/>
        <p:txBody>
          <a:bodyPr/>
          <a:lstStyle/>
          <a:p>
            <a:pPr marL="0" indent="0">
              <a:buNone/>
            </a:pPr>
            <a:r>
              <a:rPr lang="en-GB" b="1" dirty="0"/>
              <a:t>s</a:t>
            </a:r>
            <a:r>
              <a:rPr lang="en-GB" b="1" dirty="0" smtClean="0"/>
              <a:t>et </a:t>
            </a:r>
            <a:r>
              <a:rPr lang="en-GB" b="1" dirty="0" err="1" smtClean="0"/>
              <a:t>try_count</a:t>
            </a:r>
            <a:r>
              <a:rPr lang="en-GB" b="1" dirty="0" smtClean="0"/>
              <a:t> to 0</a:t>
            </a:r>
          </a:p>
          <a:p>
            <a:pPr marL="0" indent="0">
              <a:buNone/>
            </a:pPr>
            <a:r>
              <a:rPr lang="en-GB" b="1" dirty="0" smtClean="0"/>
              <a:t>Do while PIN not equal to stored PIN</a:t>
            </a:r>
          </a:p>
          <a:p>
            <a:pPr marL="0" indent="0">
              <a:buNone/>
            </a:pPr>
            <a:r>
              <a:rPr lang="en-GB" b="1" dirty="0" smtClean="0"/>
              <a:t>	Get PIN from customer</a:t>
            </a:r>
          </a:p>
          <a:p>
            <a:pPr marL="0" indent="0">
              <a:buNone/>
            </a:pPr>
            <a:r>
              <a:rPr lang="en-GB" b="1" dirty="0" smtClean="0"/>
              <a:t>	If PIN  doesn’t equal stored PIN then increment </a:t>
            </a:r>
            <a:r>
              <a:rPr lang="en-GB" b="1" dirty="0" err="1" smtClean="0"/>
              <a:t>try_count</a:t>
            </a:r>
            <a:endParaRPr lang="en-GB" b="1" dirty="0" smtClean="0"/>
          </a:p>
          <a:p>
            <a:pPr marL="0" indent="0">
              <a:buNone/>
            </a:pPr>
            <a:r>
              <a:rPr lang="en-GB" b="1" dirty="0" smtClean="0"/>
              <a:t>	If </a:t>
            </a:r>
            <a:r>
              <a:rPr lang="en-GB" b="1" dirty="0" err="1" smtClean="0"/>
              <a:t>try_count</a:t>
            </a:r>
            <a:r>
              <a:rPr lang="en-GB" b="1" dirty="0" smtClean="0"/>
              <a:t> equals to maximum tries retain card and quit 	transaction with error message</a:t>
            </a:r>
          </a:p>
          <a:p>
            <a:pPr marL="0" indent="0">
              <a:buNone/>
            </a:pPr>
            <a:r>
              <a:rPr lang="en-GB" b="1" dirty="0" smtClean="0"/>
              <a:t>End Do</a:t>
            </a:r>
            <a:endParaRPr lang="en-GB" b="1" dirty="0"/>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17</a:t>
            </a:fld>
            <a:endParaRPr kumimoji="0" lang="en-US"/>
          </a:p>
        </p:txBody>
      </p:sp>
    </p:spTree>
    <p:extLst>
      <p:ext uri="{BB962C8B-B14F-4D97-AF65-F5344CB8AC3E}">
        <p14:creationId xmlns:p14="http://schemas.microsoft.com/office/powerpoint/2010/main" val="3913018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dirty="0" smtClean="0"/>
              <a:t>Interface Specification</a:t>
            </a:r>
          </a:p>
        </p:txBody>
      </p:sp>
      <p:sp>
        <p:nvSpPr>
          <p:cNvPr id="37891" name="Rectangle 3"/>
          <p:cNvSpPr>
            <a:spLocks noGrp="1" noChangeArrowheads="1"/>
          </p:cNvSpPr>
          <p:nvPr>
            <p:ph idx="1"/>
          </p:nvPr>
        </p:nvSpPr>
        <p:spPr>
          <a:xfrm>
            <a:off x="457200" y="1676400"/>
            <a:ext cx="9036050" cy="4572000"/>
          </a:xfrm>
        </p:spPr>
        <p:txBody>
          <a:bodyPr/>
          <a:lstStyle/>
          <a:p>
            <a:r>
              <a:rPr lang="en-GB" dirty="0" smtClean="0">
                <a:solidFill>
                  <a:schemeClr val="accent1"/>
                </a:solidFill>
              </a:rPr>
              <a:t>Most systems must operate with existing systems</a:t>
            </a:r>
            <a:r>
              <a:rPr lang="en-GB" dirty="0" smtClean="0"/>
              <a:t> and </a:t>
            </a:r>
            <a:r>
              <a:rPr lang="en-GB" b="1" dirty="0" smtClean="0">
                <a:solidFill>
                  <a:schemeClr val="accent2"/>
                </a:solidFill>
              </a:rPr>
              <a:t>the operating interfaces</a:t>
            </a:r>
            <a:r>
              <a:rPr lang="en-GB" dirty="0" smtClean="0"/>
              <a:t> must be precisely specified as part of the requirements</a:t>
            </a:r>
          </a:p>
          <a:p>
            <a:r>
              <a:rPr lang="en-GB" b="1" dirty="0" smtClean="0">
                <a:solidFill>
                  <a:schemeClr val="accent1"/>
                </a:solidFill>
              </a:rPr>
              <a:t>Three types of interface</a:t>
            </a:r>
            <a:r>
              <a:rPr lang="en-GB" dirty="0" smtClean="0"/>
              <a:t> may have to be defined</a:t>
            </a:r>
          </a:p>
          <a:p>
            <a:pPr lvl="1"/>
            <a:r>
              <a:rPr lang="en-GB" b="1" dirty="0" smtClean="0">
                <a:solidFill>
                  <a:schemeClr val="accent2"/>
                </a:solidFill>
              </a:rPr>
              <a:t>Procedural interfaces (calling methods)</a:t>
            </a:r>
          </a:p>
          <a:p>
            <a:pPr lvl="1"/>
            <a:r>
              <a:rPr lang="en-GB" b="1" dirty="0" smtClean="0">
                <a:solidFill>
                  <a:schemeClr val="accent2"/>
                </a:solidFill>
              </a:rPr>
              <a:t>Data structures that are exchanged  (XML schema)</a:t>
            </a:r>
          </a:p>
          <a:p>
            <a:pPr lvl="1"/>
            <a:r>
              <a:rPr lang="en-GB" b="1" dirty="0" smtClean="0">
                <a:solidFill>
                  <a:schemeClr val="accent2"/>
                </a:solidFill>
              </a:rPr>
              <a:t>Data representations (UNICODE, ASCII etc.)</a:t>
            </a:r>
          </a:p>
          <a:p>
            <a:r>
              <a:rPr lang="en-GB" dirty="0" smtClean="0">
                <a:solidFill>
                  <a:schemeClr val="accent1"/>
                </a:solidFill>
              </a:rPr>
              <a:t>Formal notations are an effective technique for interface specification but their specialised nature means they are difficult to understand without special training.</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18</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GB" dirty="0" smtClean="0"/>
              <a:t>Example - Interface Description</a:t>
            </a:r>
          </a:p>
        </p:txBody>
      </p:sp>
      <p:graphicFrame>
        <p:nvGraphicFramePr>
          <p:cNvPr id="4098" name="Object 0"/>
          <p:cNvGraphicFramePr>
            <a:graphicFrameLocks noChangeAspect="1"/>
          </p:cNvGraphicFramePr>
          <p:nvPr>
            <p:extLst>
              <p:ext uri="{D42A27DB-BD31-4B8C-83A1-F6EECF244321}">
                <p14:modId xmlns:p14="http://schemas.microsoft.com/office/powerpoint/2010/main" val="1831021439"/>
              </p:ext>
            </p:extLst>
          </p:nvPr>
        </p:nvGraphicFramePr>
        <p:xfrm>
          <a:off x="228600" y="1700808"/>
          <a:ext cx="9448800" cy="3200400"/>
        </p:xfrm>
        <a:graphic>
          <a:graphicData uri="http://schemas.openxmlformats.org/presentationml/2006/ole">
            <mc:AlternateContent xmlns:mc="http://schemas.openxmlformats.org/markup-compatibility/2006">
              <mc:Choice xmlns:v="urn:schemas-microsoft-com:vml" Requires="v">
                <p:oleObj spid="_x0000_s4111" name="Document" r:id="rId3" imgW="5428440" imgH="1914120" progId="Word.Document.8">
                  <p:embed/>
                </p:oleObj>
              </mc:Choice>
              <mc:Fallback>
                <p:oleObj name="Document" r:id="rId3" imgW="5428440" imgH="1914120" progId="Word.Documen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700808"/>
                        <a:ext cx="9448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042AED99-7FB4-404E-8A97-64753DCE42EC}" type="slidenum">
              <a:rPr kumimoji="0" lang="en-US" smtClean="0"/>
              <a:pPr/>
              <a:t>19</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
        <p:nvSpPr>
          <p:cNvPr id="2" name="Rectangular Callout 1"/>
          <p:cNvSpPr/>
          <p:nvPr/>
        </p:nvSpPr>
        <p:spPr>
          <a:xfrm>
            <a:off x="4880992" y="4725144"/>
            <a:ext cx="4464496" cy="1659979"/>
          </a:xfrm>
          <a:prstGeom prst="wedgeRectCallout">
            <a:avLst>
              <a:gd name="adj1" fmla="val -123873"/>
              <a:gd name="adj2" fmla="val -95885"/>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Note this is supported in Java allowing you to use the design to constrain the code</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95300" y="704088"/>
            <a:ext cx="8915400" cy="1010400"/>
          </a:xfrm>
          <a:noFill/>
        </p:spPr>
        <p:txBody>
          <a:bodyPr>
            <a:normAutofit fontScale="90000"/>
          </a:bodyPr>
          <a:lstStyle/>
          <a:p>
            <a:pPr algn="ctr"/>
            <a:r>
              <a:rPr lang="en-GB" sz="4400" dirty="0" smtClean="0"/>
              <a:t>Software Requirements </a:t>
            </a:r>
            <a:r>
              <a:rPr lang="en-GB" dirty="0" smtClean="0"/>
              <a:t/>
            </a:r>
            <a:br>
              <a:rPr lang="en-GB" dirty="0" smtClean="0"/>
            </a:br>
            <a:r>
              <a:rPr lang="en-GB" sz="2800" b="0" dirty="0" smtClean="0"/>
              <a:t>Descriptions and specifications of a system  </a:t>
            </a:r>
          </a:p>
        </p:txBody>
      </p:sp>
      <p:sp>
        <p:nvSpPr>
          <p:cNvPr id="7171" name="Rectangle 4"/>
          <p:cNvSpPr>
            <a:spLocks noChangeArrowheads="1"/>
          </p:cNvSpPr>
          <p:nvPr/>
        </p:nvSpPr>
        <p:spPr bwMode="auto">
          <a:xfrm>
            <a:off x="260350" y="1752600"/>
            <a:ext cx="9493250" cy="4800600"/>
          </a:xfrm>
          <a:prstGeom prst="rect">
            <a:avLst/>
          </a:prstGeom>
          <a:noFill/>
          <a:ln w="12700">
            <a:noFill/>
            <a:miter lim="800000"/>
            <a:headEnd/>
            <a:tailEnd/>
          </a:ln>
        </p:spPr>
        <p:txBody>
          <a:bodyPr lIns="90487" tIns="44450" rIns="90487" bIns="44450"/>
          <a:lstStyle/>
          <a:p>
            <a:pPr marL="465138" indent="-465138" algn="ctr">
              <a:spcBef>
                <a:spcPct val="20000"/>
              </a:spcBef>
              <a:buClr>
                <a:schemeClr val="tx2"/>
              </a:buClr>
              <a:buSzPct val="50000"/>
              <a:buFont typeface="Zapf Dingbats" charset="2"/>
              <a:buNone/>
            </a:pPr>
            <a:r>
              <a:rPr lang="en-GB" sz="2800" u="sng" dirty="0" smtClean="0">
                <a:latin typeface="Arial" charset="0"/>
              </a:rPr>
              <a:t>Last time:</a:t>
            </a:r>
            <a:endParaRPr lang="en-GB" sz="1600" dirty="0">
              <a:latin typeface="Arial" charset="0"/>
            </a:endParaRPr>
          </a:p>
          <a:p>
            <a:pPr marL="465138" indent="-465138">
              <a:spcBef>
                <a:spcPct val="20000"/>
              </a:spcBef>
              <a:buClr>
                <a:schemeClr val="tx2"/>
              </a:buClr>
              <a:buSzPct val="50000"/>
              <a:buFont typeface="Zapf Dingbats" charset="2"/>
              <a:buChar char="l"/>
            </a:pPr>
            <a:r>
              <a:rPr lang="en-GB" dirty="0" smtClean="0">
                <a:latin typeface="Arial" charset="0"/>
              </a:rPr>
              <a:t>Introduce </a:t>
            </a:r>
            <a:r>
              <a:rPr lang="en-GB" dirty="0">
                <a:latin typeface="Arial" charset="0"/>
              </a:rPr>
              <a:t>the concepts of </a:t>
            </a:r>
            <a:r>
              <a:rPr lang="en-GB" b="1" dirty="0">
                <a:solidFill>
                  <a:schemeClr val="accent2"/>
                </a:solidFill>
                <a:latin typeface="Arial" charset="0"/>
              </a:rPr>
              <a:t>user and system requirements</a:t>
            </a:r>
          </a:p>
          <a:p>
            <a:pPr marL="465138" indent="-465138">
              <a:spcBef>
                <a:spcPct val="20000"/>
              </a:spcBef>
              <a:buClr>
                <a:schemeClr val="tx2"/>
              </a:buClr>
              <a:buSzPct val="50000"/>
              <a:buFont typeface="Zapf Dingbats" charset="2"/>
              <a:buChar char="l"/>
            </a:pPr>
            <a:endParaRPr lang="en-GB" dirty="0">
              <a:latin typeface="Arial" charset="0"/>
            </a:endParaRPr>
          </a:p>
          <a:p>
            <a:pPr marL="465138" indent="-465138">
              <a:spcBef>
                <a:spcPct val="20000"/>
              </a:spcBef>
              <a:buClr>
                <a:schemeClr val="tx2"/>
              </a:buClr>
              <a:buSzPct val="50000"/>
              <a:buFont typeface="Zapf Dingbats" charset="2"/>
              <a:buChar char="l"/>
            </a:pPr>
            <a:r>
              <a:rPr lang="en-GB" dirty="0" smtClean="0">
                <a:latin typeface="Arial" charset="0"/>
              </a:rPr>
              <a:t>Described </a:t>
            </a:r>
            <a:r>
              <a:rPr lang="en-GB" b="1" dirty="0">
                <a:solidFill>
                  <a:schemeClr val="accent2"/>
                </a:solidFill>
                <a:latin typeface="Arial" charset="0"/>
              </a:rPr>
              <a:t>functional </a:t>
            </a:r>
            <a:r>
              <a:rPr lang="en-GB" b="1" dirty="0">
                <a:latin typeface="Arial" charset="0"/>
              </a:rPr>
              <a:t>/</a:t>
            </a:r>
            <a:r>
              <a:rPr lang="en-GB" dirty="0">
                <a:latin typeface="Arial" charset="0"/>
              </a:rPr>
              <a:t> </a:t>
            </a:r>
            <a:r>
              <a:rPr lang="en-GB" b="1" dirty="0">
                <a:solidFill>
                  <a:schemeClr val="accent2"/>
                </a:solidFill>
                <a:latin typeface="Arial" charset="0"/>
              </a:rPr>
              <a:t>non-functional</a:t>
            </a:r>
            <a:r>
              <a:rPr lang="en-GB" dirty="0">
                <a:latin typeface="Arial" charset="0"/>
              </a:rPr>
              <a:t> </a:t>
            </a:r>
            <a:r>
              <a:rPr lang="en-GB" b="1" dirty="0">
                <a:solidFill>
                  <a:schemeClr val="accent2"/>
                </a:solidFill>
                <a:latin typeface="Arial" charset="0"/>
              </a:rPr>
              <a:t>requirements</a:t>
            </a:r>
          </a:p>
          <a:p>
            <a:pPr marL="465138" indent="-465138">
              <a:spcBef>
                <a:spcPct val="20000"/>
              </a:spcBef>
              <a:buClr>
                <a:schemeClr val="tx2"/>
              </a:buClr>
              <a:buSzPct val="50000"/>
              <a:buFont typeface="Zapf Dingbats" charset="2"/>
              <a:buChar char="l"/>
            </a:pPr>
            <a:endParaRPr lang="en-GB" dirty="0" smtClean="0">
              <a:latin typeface="Arial" charset="0"/>
            </a:endParaRPr>
          </a:p>
          <a:p>
            <a:pPr marL="465138" indent="-465138">
              <a:spcBef>
                <a:spcPct val="20000"/>
              </a:spcBef>
              <a:buClr>
                <a:schemeClr val="tx2"/>
              </a:buClr>
              <a:buSzPct val="50000"/>
              <a:buFont typeface="Zapf Dingbats" charset="2"/>
              <a:buChar char="l"/>
            </a:pPr>
            <a:endParaRPr lang="en-GB" dirty="0">
              <a:latin typeface="Arial" charset="0"/>
            </a:endParaRPr>
          </a:p>
          <a:p>
            <a:pPr marL="465138" indent="-465138">
              <a:spcBef>
                <a:spcPct val="20000"/>
              </a:spcBef>
              <a:buClr>
                <a:schemeClr val="tx2"/>
              </a:buClr>
              <a:buSzPct val="50000"/>
              <a:buFont typeface="Zapf Dingbats" charset="2"/>
              <a:buChar char="l"/>
            </a:pPr>
            <a:r>
              <a:rPr lang="en-GB" dirty="0">
                <a:latin typeface="Arial" charset="0"/>
              </a:rPr>
              <a:t>To explain </a:t>
            </a:r>
            <a:r>
              <a:rPr lang="en-GB" b="1" dirty="0">
                <a:solidFill>
                  <a:schemeClr val="accent2"/>
                </a:solidFill>
                <a:latin typeface="Arial" charset="0"/>
              </a:rPr>
              <a:t>two techniques</a:t>
            </a:r>
            <a:r>
              <a:rPr lang="en-GB" dirty="0">
                <a:latin typeface="Arial" charset="0"/>
              </a:rPr>
              <a:t> for describing system requirements</a:t>
            </a:r>
          </a:p>
          <a:p>
            <a:pPr marL="465138" indent="-465138">
              <a:spcBef>
                <a:spcPct val="20000"/>
              </a:spcBef>
              <a:buClr>
                <a:schemeClr val="tx2"/>
              </a:buClr>
              <a:buSzPct val="50000"/>
              <a:buFont typeface="Zapf Dingbats" charset="2"/>
              <a:buChar char="l"/>
            </a:pPr>
            <a:endParaRPr lang="en-GB" dirty="0">
              <a:latin typeface="Arial" charset="0"/>
            </a:endParaRPr>
          </a:p>
          <a:p>
            <a:pPr marL="465138" indent="-465138">
              <a:spcBef>
                <a:spcPct val="20000"/>
              </a:spcBef>
              <a:buClr>
                <a:schemeClr val="tx2"/>
              </a:buClr>
              <a:buSzPct val="50000"/>
              <a:buFont typeface="Zapf Dingbats" charset="2"/>
              <a:buChar char="l"/>
            </a:pPr>
            <a:r>
              <a:rPr lang="en-GB" dirty="0">
                <a:latin typeface="Arial" charset="0"/>
              </a:rPr>
              <a:t>To explain </a:t>
            </a:r>
            <a:r>
              <a:rPr lang="en-GB" b="1" dirty="0">
                <a:solidFill>
                  <a:schemeClr val="accent2"/>
                </a:solidFill>
                <a:latin typeface="Arial" charset="0"/>
              </a:rPr>
              <a:t>how software requirements may be organised</a:t>
            </a:r>
            <a:r>
              <a:rPr lang="en-GB" dirty="0">
                <a:latin typeface="Arial" charset="0"/>
              </a:rPr>
              <a:t> in </a:t>
            </a:r>
            <a:r>
              <a:rPr lang="en-GB" dirty="0" smtClean="0">
                <a:latin typeface="Arial" charset="0"/>
              </a:rPr>
              <a:t>a </a:t>
            </a:r>
            <a:r>
              <a:rPr lang="en-GB" dirty="0">
                <a:latin typeface="Arial" charset="0"/>
              </a:rPr>
              <a:t>requirements document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a:t>
            </a:fld>
            <a:endParaRPr kumimoji="0" lang="en-US"/>
          </a:p>
        </p:txBody>
      </p:sp>
      <p:sp>
        <p:nvSpPr>
          <p:cNvPr id="5" name="Footer Placeholder 4"/>
          <p:cNvSpPr>
            <a:spLocks noGrp="1"/>
          </p:cNvSpPr>
          <p:nvPr>
            <p:ph type="ftr" sz="quarter" idx="11"/>
          </p:nvPr>
        </p:nvSpPr>
        <p:spPr/>
        <p:txBody>
          <a:bodyPr/>
          <a:lstStyle/>
          <a:p>
            <a:r>
              <a:rPr kumimoji="0" lang="en-US" dirty="0" smtClean="0"/>
              <a:t>COMP201 - Software Engineering</a:t>
            </a:r>
            <a:endParaRPr kumimoji="0" lang="en-US" dirty="0"/>
          </a:p>
        </p:txBody>
      </p:sp>
      <p:sp>
        <p:nvSpPr>
          <p:cNvPr id="6" name="TextBox 5"/>
          <p:cNvSpPr txBox="1"/>
          <p:nvPr/>
        </p:nvSpPr>
        <p:spPr>
          <a:xfrm>
            <a:off x="4024306" y="3857628"/>
            <a:ext cx="2357454" cy="523220"/>
          </a:xfrm>
          <a:prstGeom prst="rect">
            <a:avLst/>
          </a:prstGeom>
          <a:noFill/>
        </p:spPr>
        <p:txBody>
          <a:bodyPr wrap="square" rtlCol="0">
            <a:spAutoFit/>
          </a:bodyPr>
          <a:lstStyle/>
          <a:p>
            <a:r>
              <a:rPr lang="en-GB" sz="2800" u="sng" dirty="0" smtClean="0">
                <a:latin typeface="Arial" pitchFamily="34" charset="0"/>
                <a:cs typeface="Arial" pitchFamily="34" charset="0"/>
              </a:rPr>
              <a:t>This lecture:</a:t>
            </a:r>
            <a:endParaRPr lang="en-GB" sz="2800" u="sng" dirty="0">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p:spPr>
        <p:txBody>
          <a:bodyPr/>
          <a:lstStyle/>
          <a:p>
            <a:r>
              <a:rPr lang="en-GB" dirty="0" smtClean="0"/>
              <a:t>The Requirements Document</a:t>
            </a:r>
          </a:p>
        </p:txBody>
      </p:sp>
      <p:sp>
        <p:nvSpPr>
          <p:cNvPr id="38915" name="Rectangle 3"/>
          <p:cNvSpPr>
            <a:spLocks noGrp="1" noChangeArrowheads="1"/>
          </p:cNvSpPr>
          <p:nvPr>
            <p:ph idx="1"/>
          </p:nvPr>
        </p:nvSpPr>
        <p:spPr>
          <a:noFill/>
        </p:spPr>
        <p:txBody>
          <a:bodyPr>
            <a:noAutofit/>
          </a:bodyPr>
          <a:lstStyle/>
          <a:p>
            <a:pPr>
              <a:lnSpc>
                <a:spcPct val="90000"/>
              </a:lnSpc>
            </a:pPr>
            <a:r>
              <a:rPr lang="en-GB" sz="2800" dirty="0" smtClean="0">
                <a:solidFill>
                  <a:schemeClr val="accent1"/>
                </a:solidFill>
              </a:rPr>
              <a:t>The software requirements document is the </a:t>
            </a:r>
            <a:r>
              <a:rPr lang="en-GB" sz="2800" b="1" dirty="0" smtClean="0">
                <a:solidFill>
                  <a:schemeClr val="accent1"/>
                </a:solidFill>
              </a:rPr>
              <a:t>official statement </a:t>
            </a:r>
            <a:r>
              <a:rPr lang="en-GB" sz="2800" dirty="0" smtClean="0">
                <a:solidFill>
                  <a:schemeClr val="accent1"/>
                </a:solidFill>
              </a:rPr>
              <a:t>of what is required of the system developers</a:t>
            </a:r>
            <a:endParaRPr lang="en-GB" sz="2800" dirty="0" smtClean="0"/>
          </a:p>
          <a:p>
            <a:pPr>
              <a:lnSpc>
                <a:spcPct val="90000"/>
              </a:lnSpc>
            </a:pPr>
            <a:r>
              <a:rPr lang="en-GB" sz="2800" dirty="0" smtClean="0"/>
              <a:t>Should include both a </a:t>
            </a:r>
            <a:r>
              <a:rPr lang="en-GB" sz="2800" dirty="0" smtClean="0">
                <a:solidFill>
                  <a:schemeClr val="accent1"/>
                </a:solidFill>
              </a:rPr>
              <a:t>definition</a:t>
            </a:r>
            <a:r>
              <a:rPr lang="en-GB" sz="2800" dirty="0" smtClean="0"/>
              <a:t> and a </a:t>
            </a:r>
            <a:r>
              <a:rPr lang="en-GB" sz="2800" dirty="0" smtClean="0">
                <a:solidFill>
                  <a:schemeClr val="accent1"/>
                </a:solidFill>
              </a:rPr>
              <a:t>specification</a:t>
            </a:r>
            <a:r>
              <a:rPr lang="en-GB" sz="2800" dirty="0" smtClean="0"/>
              <a:t> of requirements</a:t>
            </a:r>
          </a:p>
          <a:p>
            <a:pPr>
              <a:lnSpc>
                <a:spcPct val="90000"/>
              </a:lnSpc>
            </a:pPr>
            <a:r>
              <a:rPr lang="en-GB" sz="2800" dirty="0" smtClean="0"/>
              <a:t>It is </a:t>
            </a:r>
            <a:r>
              <a:rPr lang="en-GB" sz="2800" dirty="0" smtClean="0">
                <a:solidFill>
                  <a:schemeClr val="accent1"/>
                </a:solidFill>
              </a:rPr>
              <a:t>NOT</a:t>
            </a:r>
            <a:r>
              <a:rPr lang="en-GB" sz="2800" dirty="0" smtClean="0"/>
              <a:t> a design document. As far as possible, it should set of </a:t>
            </a:r>
            <a:r>
              <a:rPr lang="en-GB" sz="2800" dirty="0" smtClean="0">
                <a:solidFill>
                  <a:schemeClr val="accent1"/>
                </a:solidFill>
              </a:rPr>
              <a:t>WHAT the system should do</a:t>
            </a:r>
            <a:r>
              <a:rPr lang="en-GB" sz="2800" dirty="0" smtClean="0"/>
              <a:t> </a:t>
            </a:r>
            <a:r>
              <a:rPr lang="en-GB" sz="2800" dirty="0" smtClean="0">
                <a:solidFill>
                  <a:schemeClr val="accent2"/>
                </a:solidFill>
              </a:rPr>
              <a:t>rather than HOW it should do it</a:t>
            </a:r>
          </a:p>
          <a:p>
            <a:pPr>
              <a:lnSpc>
                <a:spcPct val="90000"/>
              </a:lnSpc>
            </a:pPr>
            <a:r>
              <a:rPr lang="en-GB" sz="2800" dirty="0" smtClean="0"/>
              <a:t>The requirements document has a diverse set of users as we see in the next slide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20</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667644" y="928670"/>
            <a:ext cx="2095480" cy="1247776"/>
          </a:xfrm>
        </p:spPr>
        <p:txBody>
          <a:bodyPr>
            <a:noAutofit/>
          </a:bodyPr>
          <a:lstStyle/>
          <a:p>
            <a:r>
              <a:rPr lang="en-GB" sz="2800" u="sng" dirty="0" smtClean="0"/>
              <a:t>Users of a Requirements Document</a:t>
            </a:r>
          </a:p>
        </p:txBody>
      </p:sp>
      <p:pic>
        <p:nvPicPr>
          <p:cNvPr id="39939" name="Picture 4" descr="5.15 Req-doc-users.eps                                         00002F3DDocs                           B1931E2B:"/>
          <p:cNvPicPr>
            <a:picLocks noChangeAspect="1" noChangeArrowheads="1"/>
          </p:cNvPicPr>
          <p:nvPr/>
        </p:nvPicPr>
        <p:blipFill>
          <a:blip r:embed="rId2" cstate="print"/>
          <a:srcRect/>
          <a:stretch>
            <a:fillRect/>
          </a:stretch>
        </p:blipFill>
        <p:spPr bwMode="auto">
          <a:xfrm>
            <a:off x="881034" y="857232"/>
            <a:ext cx="6686576" cy="5741604"/>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42AED99-7FB4-404E-8A97-64753DCE42EC}" type="slidenum">
              <a:rPr kumimoji="0" lang="en-US" smtClean="0"/>
              <a:pPr/>
              <a:t>21</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65100" y="357166"/>
            <a:ext cx="9740900" cy="1104900"/>
          </a:xfrm>
          <a:noFill/>
        </p:spPr>
        <p:txBody>
          <a:bodyPr/>
          <a:lstStyle/>
          <a:p>
            <a:r>
              <a:rPr lang="en-GB" dirty="0" smtClean="0"/>
              <a:t>Requirements Document</a:t>
            </a:r>
          </a:p>
        </p:txBody>
      </p:sp>
      <p:sp>
        <p:nvSpPr>
          <p:cNvPr id="40963" name="Rectangle 3"/>
          <p:cNvSpPr>
            <a:spLocks noGrp="1" noChangeArrowheads="1"/>
          </p:cNvSpPr>
          <p:nvPr>
            <p:ph idx="1"/>
          </p:nvPr>
        </p:nvSpPr>
        <p:spPr>
          <a:xfrm>
            <a:off x="495300" y="1785926"/>
            <a:ext cx="8915400" cy="4538674"/>
          </a:xfrm>
          <a:noFill/>
        </p:spPr>
        <p:txBody>
          <a:bodyPr>
            <a:normAutofit/>
          </a:bodyPr>
          <a:lstStyle/>
          <a:p>
            <a:r>
              <a:rPr lang="en-GB" sz="2800" dirty="0" smtClean="0"/>
              <a:t>Specify external system </a:t>
            </a:r>
            <a:r>
              <a:rPr lang="en-GB" sz="2800" dirty="0" smtClean="0"/>
              <a:t>behaviour (what does it do?)</a:t>
            </a:r>
            <a:endParaRPr lang="en-GB" sz="2800" dirty="0" smtClean="0"/>
          </a:p>
          <a:p>
            <a:r>
              <a:rPr lang="en-GB" sz="2800" dirty="0" smtClean="0"/>
              <a:t>Specify implementation </a:t>
            </a:r>
            <a:r>
              <a:rPr lang="en-GB" sz="2800" dirty="0" smtClean="0"/>
              <a:t>constraints (what system it must run on, what programming language it must use)</a:t>
            </a:r>
            <a:endParaRPr lang="en-GB" sz="2800" dirty="0" smtClean="0"/>
          </a:p>
          <a:p>
            <a:r>
              <a:rPr lang="en-GB" sz="2800" dirty="0" smtClean="0"/>
              <a:t>Easy to change</a:t>
            </a:r>
          </a:p>
          <a:p>
            <a:r>
              <a:rPr lang="en-GB" sz="2800" dirty="0" smtClean="0"/>
              <a:t>Serve as reference tool for maintenance</a:t>
            </a:r>
          </a:p>
          <a:p>
            <a:r>
              <a:rPr lang="en-GB" sz="2800" dirty="0" smtClean="0"/>
              <a:t>Record forethought about the life cycle of the system i.e. predict </a:t>
            </a:r>
            <a:r>
              <a:rPr lang="en-GB" sz="2800" dirty="0" smtClean="0"/>
              <a:t>changes (how can it be expanded for more users)</a:t>
            </a:r>
            <a:endParaRPr lang="en-GB" sz="2800" dirty="0" smtClean="0"/>
          </a:p>
          <a:p>
            <a:r>
              <a:rPr lang="en-GB" sz="2800" dirty="0" smtClean="0"/>
              <a:t>Characterise responses to unexpected </a:t>
            </a:r>
            <a:r>
              <a:rPr lang="en-GB" sz="2800" dirty="0" smtClean="0"/>
              <a:t>events (e.g. what should it do if power is lost!)</a:t>
            </a:r>
            <a:endParaRPr lang="en-GB" sz="2800"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22</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Requirements Document</a:t>
            </a:r>
            <a:endParaRPr lang="en-GB" dirty="0"/>
          </a:p>
        </p:txBody>
      </p:sp>
      <p:sp>
        <p:nvSpPr>
          <p:cNvPr id="3" name="Content Placeholder 2"/>
          <p:cNvSpPr>
            <a:spLocks noGrp="1"/>
          </p:cNvSpPr>
          <p:nvPr>
            <p:ph idx="1"/>
          </p:nvPr>
        </p:nvSpPr>
        <p:spPr/>
        <p:txBody>
          <a:bodyPr/>
          <a:lstStyle/>
          <a:p>
            <a:r>
              <a:rPr lang="en-GB" dirty="0" smtClean="0"/>
              <a:t>The level of detail used within the requirements document depends on both the </a:t>
            </a:r>
            <a:r>
              <a:rPr lang="en-GB" dirty="0" smtClean="0">
                <a:solidFill>
                  <a:schemeClr val="accent2"/>
                </a:solidFill>
              </a:rPr>
              <a:t>type of system </a:t>
            </a:r>
            <a:r>
              <a:rPr lang="en-GB" dirty="0" smtClean="0"/>
              <a:t>and the </a:t>
            </a:r>
            <a:r>
              <a:rPr lang="en-GB" dirty="0" smtClean="0">
                <a:solidFill>
                  <a:schemeClr val="accent2"/>
                </a:solidFill>
              </a:rPr>
              <a:t>development process</a:t>
            </a:r>
            <a:r>
              <a:rPr lang="en-GB" dirty="0" smtClean="0"/>
              <a:t> being used.</a:t>
            </a:r>
          </a:p>
          <a:p>
            <a:r>
              <a:rPr lang="en-GB" dirty="0" smtClean="0"/>
              <a:t>For an </a:t>
            </a:r>
            <a:r>
              <a:rPr lang="en-GB" b="1" dirty="0" smtClean="0"/>
              <a:t>evolutionary development </a:t>
            </a:r>
            <a:r>
              <a:rPr lang="en-GB" dirty="0" smtClean="0"/>
              <a:t>model the requirements may change many times. In the </a:t>
            </a:r>
            <a:r>
              <a:rPr lang="en-GB" b="1" dirty="0" smtClean="0"/>
              <a:t>waterfall model </a:t>
            </a:r>
            <a:r>
              <a:rPr lang="en-GB" dirty="0" smtClean="0"/>
              <a:t>however, it should be more complete since this has more impact on later stages of the software design process.</a:t>
            </a:r>
          </a:p>
          <a:p>
            <a:r>
              <a:rPr lang="en-GB" dirty="0" smtClean="0"/>
              <a:t>If the (sub)-system will be developed by an </a:t>
            </a:r>
            <a:r>
              <a:rPr lang="en-GB" dirty="0" smtClean="0">
                <a:solidFill>
                  <a:schemeClr val="accent2"/>
                </a:solidFill>
              </a:rPr>
              <a:t>external contractor </a:t>
            </a:r>
            <a:r>
              <a:rPr lang="en-GB" dirty="0" smtClean="0"/>
              <a:t>or it is a </a:t>
            </a:r>
            <a:r>
              <a:rPr lang="en-GB" dirty="0" smtClean="0">
                <a:solidFill>
                  <a:schemeClr val="accent2"/>
                </a:solidFill>
              </a:rPr>
              <a:t>critical system</a:t>
            </a:r>
            <a:r>
              <a:rPr lang="en-GB" dirty="0" smtClean="0"/>
              <a:t>, more time needs to be taken on finalizing the requirements document.</a:t>
            </a:r>
            <a:endParaRPr lang="en-GB" dirty="0"/>
          </a:p>
        </p:txBody>
      </p:sp>
      <p:sp>
        <p:nvSpPr>
          <p:cNvPr id="4" name="Footer Placeholder 3"/>
          <p:cNvSpPr>
            <a:spLocks noGrp="1"/>
          </p:cNvSpPr>
          <p:nvPr>
            <p:ph type="ftr" sz="quarter" idx="11"/>
          </p:nvPr>
        </p:nvSpPr>
        <p:spPr/>
        <p:txBody>
          <a:bodyPr/>
          <a:lstStyle/>
          <a:p>
            <a:r>
              <a:rPr kumimoji="0" lang="en-US" dirty="0" smtClean="0"/>
              <a:t>COMP201 - Software Engineering</a:t>
            </a:r>
            <a:endParaRPr kumimoji="0"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23</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80968" y="188640"/>
            <a:ext cx="9112250" cy="1104900"/>
          </a:xfrm>
        </p:spPr>
        <p:txBody>
          <a:bodyPr>
            <a:normAutofit/>
          </a:bodyPr>
          <a:lstStyle/>
          <a:p>
            <a:r>
              <a:rPr lang="en-GB" sz="3600" b="1" dirty="0" smtClean="0"/>
              <a:t>Requirements Document Structure example</a:t>
            </a:r>
          </a:p>
        </p:txBody>
      </p:sp>
      <p:sp>
        <p:nvSpPr>
          <p:cNvPr id="43011" name="Rectangle 3"/>
          <p:cNvSpPr>
            <a:spLocks noGrp="1" noChangeArrowheads="1"/>
          </p:cNvSpPr>
          <p:nvPr>
            <p:ph idx="1"/>
          </p:nvPr>
        </p:nvSpPr>
        <p:spPr>
          <a:xfrm>
            <a:off x="495300" y="1340768"/>
            <a:ext cx="8915400" cy="4786346"/>
          </a:xfrm>
        </p:spPr>
        <p:txBody>
          <a:bodyPr>
            <a:noAutofit/>
          </a:bodyPr>
          <a:lstStyle/>
          <a:p>
            <a:r>
              <a:rPr lang="en-GB" sz="2400" dirty="0" smtClean="0"/>
              <a:t>Preface </a:t>
            </a:r>
            <a:r>
              <a:rPr lang="en-GB" sz="2400" dirty="0"/>
              <a:t>(including </a:t>
            </a:r>
            <a:r>
              <a:rPr lang="en-GB" sz="2400" dirty="0" smtClean="0"/>
              <a:t>change history)</a:t>
            </a:r>
            <a:endParaRPr lang="en-GB" sz="2400" dirty="0" smtClean="0"/>
          </a:p>
          <a:p>
            <a:r>
              <a:rPr lang="en-GB" sz="2400" dirty="0" smtClean="0"/>
              <a:t>Introduction</a:t>
            </a:r>
          </a:p>
          <a:p>
            <a:r>
              <a:rPr lang="en-GB" sz="2400" dirty="0" smtClean="0"/>
              <a:t>Contents</a:t>
            </a:r>
            <a:endParaRPr lang="en-GB" sz="2400" dirty="0" smtClean="0"/>
          </a:p>
          <a:p>
            <a:r>
              <a:rPr lang="en-GB" sz="2400" dirty="0" smtClean="0"/>
              <a:t>Glossary</a:t>
            </a:r>
          </a:p>
          <a:p>
            <a:r>
              <a:rPr lang="en-GB" sz="2400" dirty="0" smtClean="0"/>
              <a:t>User requirements definition</a:t>
            </a:r>
          </a:p>
          <a:p>
            <a:r>
              <a:rPr lang="en-GB" sz="2400" dirty="0" smtClean="0"/>
              <a:t>System architecture </a:t>
            </a:r>
          </a:p>
          <a:p>
            <a:r>
              <a:rPr lang="en-GB" sz="2400" dirty="0" smtClean="0"/>
              <a:t>System requirements specification </a:t>
            </a:r>
          </a:p>
          <a:p>
            <a:r>
              <a:rPr lang="en-GB" sz="2400" dirty="0" smtClean="0"/>
              <a:t>System models</a:t>
            </a:r>
          </a:p>
          <a:p>
            <a:r>
              <a:rPr lang="en-GB" sz="2400" dirty="0" smtClean="0"/>
              <a:t>System evolution (we have 10,000 customers, what happens if we have 100,000,000)</a:t>
            </a:r>
          </a:p>
          <a:p>
            <a:r>
              <a:rPr lang="en-GB" sz="2400" dirty="0" smtClean="0"/>
              <a:t>Appendices</a:t>
            </a:r>
          </a:p>
          <a:p>
            <a:r>
              <a:rPr lang="en-GB" sz="2400" dirty="0" smtClean="0"/>
              <a:t>Index</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24</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80968" y="357166"/>
            <a:ext cx="9112250" cy="1104900"/>
          </a:xfrm>
        </p:spPr>
        <p:txBody>
          <a:bodyPr/>
          <a:lstStyle/>
          <a:p>
            <a:r>
              <a:rPr lang="en-GB" dirty="0" smtClean="0"/>
              <a:t>Requirements Document Structure</a:t>
            </a:r>
          </a:p>
        </p:txBody>
      </p:sp>
      <p:sp>
        <p:nvSpPr>
          <p:cNvPr id="43011" name="Rectangle 3"/>
          <p:cNvSpPr>
            <a:spLocks noGrp="1" noChangeArrowheads="1"/>
          </p:cNvSpPr>
          <p:nvPr>
            <p:ph idx="1"/>
          </p:nvPr>
        </p:nvSpPr>
        <p:spPr>
          <a:xfrm>
            <a:off x="380968" y="1643050"/>
            <a:ext cx="9144064" cy="4610112"/>
          </a:xfrm>
        </p:spPr>
        <p:txBody>
          <a:bodyPr>
            <a:noAutofit/>
          </a:bodyPr>
          <a:lstStyle/>
          <a:p>
            <a:r>
              <a:rPr lang="en-GB" sz="2400" dirty="0" smtClean="0">
                <a:solidFill>
                  <a:schemeClr val="accent3"/>
                </a:solidFill>
              </a:rPr>
              <a:t>Preface</a:t>
            </a:r>
          </a:p>
          <a:p>
            <a:pPr lvl="1"/>
            <a:r>
              <a:rPr lang="en-GB" sz="2000" dirty="0" smtClean="0"/>
              <a:t>Define the expected readers of the document, the </a:t>
            </a:r>
            <a:r>
              <a:rPr lang="en-GB" sz="2000" b="1" dirty="0" smtClean="0"/>
              <a:t>version</a:t>
            </a:r>
            <a:r>
              <a:rPr lang="en-GB" sz="2000" dirty="0" smtClean="0"/>
              <a:t> history with a rationale for version changes and a summary of changes</a:t>
            </a:r>
            <a:r>
              <a:rPr lang="en-GB" sz="2000" dirty="0" smtClean="0"/>
              <a:t>. Author list</a:t>
            </a:r>
            <a:endParaRPr lang="en-GB" sz="2000" dirty="0" smtClean="0"/>
          </a:p>
          <a:p>
            <a:r>
              <a:rPr lang="en-GB" sz="2400" dirty="0" smtClean="0">
                <a:solidFill>
                  <a:schemeClr val="accent3"/>
                </a:solidFill>
              </a:rPr>
              <a:t>Introduction</a:t>
            </a:r>
          </a:p>
          <a:p>
            <a:pPr lvl="1"/>
            <a:r>
              <a:rPr lang="en-GB" sz="2000" dirty="0" smtClean="0"/>
              <a:t>Describes the need for the system and the functions provided as well as how it interacts with existing systems. Explain how the software fits into the business or strategic objectives of the organisation.</a:t>
            </a:r>
          </a:p>
          <a:p>
            <a:r>
              <a:rPr lang="en-GB" sz="2400" dirty="0" smtClean="0">
                <a:solidFill>
                  <a:schemeClr val="accent3"/>
                </a:solidFill>
              </a:rPr>
              <a:t>Glossary</a:t>
            </a:r>
          </a:p>
          <a:p>
            <a:pPr lvl="1"/>
            <a:r>
              <a:rPr lang="en-GB" sz="2000" dirty="0" smtClean="0"/>
              <a:t>Define technical terms used in the document making no assumptions on the technical expertise of the reader.</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25</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80968" y="357166"/>
            <a:ext cx="9112250" cy="1104900"/>
          </a:xfrm>
        </p:spPr>
        <p:txBody>
          <a:bodyPr/>
          <a:lstStyle/>
          <a:p>
            <a:r>
              <a:rPr lang="en-GB" dirty="0" smtClean="0"/>
              <a:t>Requirements Document Structure</a:t>
            </a:r>
          </a:p>
        </p:txBody>
      </p:sp>
      <p:sp>
        <p:nvSpPr>
          <p:cNvPr id="43011" name="Rectangle 3"/>
          <p:cNvSpPr>
            <a:spLocks noGrp="1" noChangeArrowheads="1"/>
          </p:cNvSpPr>
          <p:nvPr>
            <p:ph idx="1"/>
          </p:nvPr>
        </p:nvSpPr>
        <p:spPr>
          <a:xfrm>
            <a:off x="309530" y="1643050"/>
            <a:ext cx="9215502" cy="4681550"/>
          </a:xfrm>
        </p:spPr>
        <p:txBody>
          <a:bodyPr>
            <a:noAutofit/>
          </a:bodyPr>
          <a:lstStyle/>
          <a:p>
            <a:r>
              <a:rPr lang="en-GB" sz="2800" dirty="0" smtClean="0">
                <a:solidFill>
                  <a:schemeClr val="accent3"/>
                </a:solidFill>
              </a:rPr>
              <a:t>User requirements definition</a:t>
            </a:r>
          </a:p>
          <a:p>
            <a:pPr lvl="1"/>
            <a:r>
              <a:rPr lang="en-GB" dirty="0" smtClean="0"/>
              <a:t>Describe the services provided for the user and the non-functional requirements of the system using natural language, diagrams understandable by customers. Define any product and process standards.</a:t>
            </a:r>
          </a:p>
          <a:p>
            <a:r>
              <a:rPr lang="en-GB" sz="2800" dirty="0" smtClean="0">
                <a:solidFill>
                  <a:schemeClr val="accent3"/>
                </a:solidFill>
              </a:rPr>
              <a:t>System architecture</a:t>
            </a:r>
          </a:p>
          <a:p>
            <a:pPr lvl="1"/>
            <a:r>
              <a:rPr lang="en-GB" dirty="0" smtClean="0"/>
              <a:t>High-level overview of the system architecture showing the distribution of functions across system modules.</a:t>
            </a:r>
          </a:p>
          <a:p>
            <a:r>
              <a:rPr lang="en-GB" sz="2800" dirty="0" smtClean="0">
                <a:solidFill>
                  <a:schemeClr val="accent3"/>
                </a:solidFill>
              </a:rPr>
              <a:t>System requirements specification</a:t>
            </a:r>
          </a:p>
          <a:p>
            <a:pPr lvl="1"/>
            <a:r>
              <a:rPr lang="en-GB" dirty="0" smtClean="0"/>
              <a:t>Detailed description of the functional and non-functional requirements.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26</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80968" y="357166"/>
            <a:ext cx="9112250" cy="1104900"/>
          </a:xfrm>
        </p:spPr>
        <p:txBody>
          <a:bodyPr/>
          <a:lstStyle/>
          <a:p>
            <a:r>
              <a:rPr lang="en-GB" dirty="0" smtClean="0"/>
              <a:t>Requirements Document Structure</a:t>
            </a:r>
          </a:p>
        </p:txBody>
      </p:sp>
      <p:sp>
        <p:nvSpPr>
          <p:cNvPr id="43011" name="Rectangle 3"/>
          <p:cNvSpPr>
            <a:spLocks noGrp="1" noChangeArrowheads="1"/>
          </p:cNvSpPr>
          <p:nvPr>
            <p:ph idx="1"/>
          </p:nvPr>
        </p:nvSpPr>
        <p:spPr>
          <a:xfrm>
            <a:off x="309530" y="1714488"/>
            <a:ext cx="9215502" cy="4643470"/>
          </a:xfrm>
        </p:spPr>
        <p:txBody>
          <a:bodyPr>
            <a:normAutofit fontScale="92500" lnSpcReduction="10000"/>
          </a:bodyPr>
          <a:lstStyle/>
          <a:p>
            <a:r>
              <a:rPr lang="en-GB" sz="2800" dirty="0" smtClean="0">
                <a:solidFill>
                  <a:schemeClr val="accent3"/>
                </a:solidFill>
              </a:rPr>
              <a:t>System models</a:t>
            </a:r>
          </a:p>
          <a:p>
            <a:pPr lvl="1"/>
            <a:r>
              <a:rPr lang="en-GB" dirty="0" smtClean="0"/>
              <a:t>Define system models showing relationships between system components, the system and its environment (object, data-flow models etc.)</a:t>
            </a:r>
            <a:endParaRPr lang="en-GB" dirty="0" smtClean="0">
              <a:solidFill>
                <a:schemeClr val="accent3"/>
              </a:solidFill>
            </a:endParaRPr>
          </a:p>
          <a:p>
            <a:r>
              <a:rPr lang="en-GB" sz="2800" dirty="0" smtClean="0">
                <a:solidFill>
                  <a:schemeClr val="accent3"/>
                </a:solidFill>
              </a:rPr>
              <a:t>System evolution</a:t>
            </a:r>
          </a:p>
          <a:p>
            <a:pPr lvl="1"/>
            <a:r>
              <a:rPr lang="en-GB" dirty="0" smtClean="0"/>
              <a:t>Describe anticipated changes to the system due to hardware evolution and changing user requirements etc.</a:t>
            </a:r>
          </a:p>
          <a:p>
            <a:r>
              <a:rPr lang="en-GB" sz="2800" dirty="0" smtClean="0">
                <a:solidFill>
                  <a:schemeClr val="accent3"/>
                </a:solidFill>
              </a:rPr>
              <a:t>Appendices</a:t>
            </a:r>
          </a:p>
          <a:p>
            <a:pPr lvl="1"/>
            <a:r>
              <a:rPr lang="en-GB" dirty="0" smtClean="0"/>
              <a:t>Detailed specific information about the system being developed such as hardware and database descriptions.</a:t>
            </a:r>
          </a:p>
          <a:p>
            <a:r>
              <a:rPr lang="en-GB" sz="2800" dirty="0" smtClean="0">
                <a:solidFill>
                  <a:schemeClr val="accent3"/>
                </a:solidFill>
              </a:rPr>
              <a:t>Index</a:t>
            </a:r>
          </a:p>
          <a:p>
            <a:pPr lvl="1"/>
            <a:r>
              <a:rPr lang="en-GB" dirty="0" smtClean="0"/>
              <a:t>Indices of the document including diagrams and functions.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27</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0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p:spPr>
        <p:txBody>
          <a:bodyPr/>
          <a:lstStyle/>
          <a:p>
            <a:r>
              <a:rPr lang="en-GB" dirty="0" smtClean="0"/>
              <a:t>Key Points</a:t>
            </a:r>
          </a:p>
        </p:txBody>
      </p:sp>
      <p:sp>
        <p:nvSpPr>
          <p:cNvPr id="45059" name="Rectangle 3"/>
          <p:cNvSpPr>
            <a:spLocks noGrp="1" noChangeArrowheads="1"/>
          </p:cNvSpPr>
          <p:nvPr>
            <p:ph idx="1"/>
          </p:nvPr>
        </p:nvSpPr>
        <p:spPr>
          <a:noFill/>
        </p:spPr>
        <p:txBody>
          <a:bodyPr>
            <a:normAutofit/>
          </a:bodyPr>
          <a:lstStyle/>
          <a:p>
            <a:pPr>
              <a:lnSpc>
                <a:spcPct val="90000"/>
              </a:lnSpc>
            </a:pPr>
            <a:r>
              <a:rPr lang="en-GB" sz="2800" dirty="0" smtClean="0"/>
              <a:t>Requirements set out what the system should do and define constraints on its operation and implementation</a:t>
            </a:r>
          </a:p>
          <a:p>
            <a:pPr>
              <a:lnSpc>
                <a:spcPct val="90000"/>
              </a:lnSpc>
            </a:pPr>
            <a:r>
              <a:rPr lang="en-GB" sz="2800" dirty="0" smtClean="0"/>
              <a:t>Functional requirements set out services the system should provide</a:t>
            </a:r>
          </a:p>
          <a:p>
            <a:pPr>
              <a:lnSpc>
                <a:spcPct val="90000"/>
              </a:lnSpc>
            </a:pPr>
            <a:r>
              <a:rPr lang="en-GB" sz="2800" dirty="0" smtClean="0"/>
              <a:t>Non-functional requirements constrain the system being developed or the development process</a:t>
            </a:r>
          </a:p>
          <a:p>
            <a:pPr>
              <a:lnSpc>
                <a:spcPct val="90000"/>
              </a:lnSpc>
            </a:pPr>
            <a:r>
              <a:rPr lang="en-GB" sz="2800" dirty="0" smtClean="0"/>
              <a:t>User requirements are high-level statements of what the system should do</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28</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p:spPr>
        <p:txBody>
          <a:bodyPr/>
          <a:lstStyle/>
          <a:p>
            <a:r>
              <a:rPr lang="en-GB" dirty="0" smtClean="0"/>
              <a:t>Key Points</a:t>
            </a:r>
          </a:p>
        </p:txBody>
      </p:sp>
      <p:sp>
        <p:nvSpPr>
          <p:cNvPr id="46083" name="Rectangle 3"/>
          <p:cNvSpPr>
            <a:spLocks noGrp="1" noChangeArrowheads="1"/>
          </p:cNvSpPr>
          <p:nvPr>
            <p:ph idx="1"/>
          </p:nvPr>
        </p:nvSpPr>
        <p:spPr>
          <a:noFill/>
        </p:spPr>
        <p:txBody>
          <a:bodyPr>
            <a:normAutofit/>
          </a:bodyPr>
          <a:lstStyle/>
          <a:p>
            <a:r>
              <a:rPr lang="en-GB" sz="2800" dirty="0" smtClean="0"/>
              <a:t>User requirements should be written in natural language, tables and diagrams</a:t>
            </a:r>
          </a:p>
          <a:p>
            <a:r>
              <a:rPr lang="en-GB" sz="2800" dirty="0" smtClean="0"/>
              <a:t>System requirements are intended to communicate the functions that the system should provide</a:t>
            </a:r>
          </a:p>
          <a:p>
            <a:r>
              <a:rPr lang="en-GB" sz="2800" dirty="0" smtClean="0"/>
              <a:t>System requirements may be written in structured natural language, a PDL or in a formal language</a:t>
            </a:r>
          </a:p>
          <a:p>
            <a:r>
              <a:rPr lang="en-GB" sz="2800" dirty="0" smtClean="0"/>
              <a:t>A software requirements document is an agreed statement of the system requirements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29</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b="0" dirty="0" smtClean="0"/>
              <a:t>System Requirements</a:t>
            </a:r>
          </a:p>
        </p:txBody>
      </p:sp>
      <p:sp>
        <p:nvSpPr>
          <p:cNvPr id="30723" name="Rectangle 3"/>
          <p:cNvSpPr>
            <a:spLocks noGrp="1" noChangeArrowheads="1"/>
          </p:cNvSpPr>
          <p:nvPr>
            <p:ph idx="1"/>
          </p:nvPr>
        </p:nvSpPr>
        <p:spPr/>
        <p:txBody>
          <a:bodyPr>
            <a:normAutofit/>
          </a:bodyPr>
          <a:lstStyle/>
          <a:p>
            <a:pPr>
              <a:buFont typeface="Zapf Dingbats" charset="2"/>
              <a:buNone/>
            </a:pPr>
            <a:r>
              <a:rPr lang="en-GB" sz="3200" b="1" dirty="0" smtClean="0"/>
              <a:t>System Requirements </a:t>
            </a:r>
            <a:r>
              <a:rPr lang="en-GB" sz="3200" dirty="0" smtClean="0"/>
              <a:t>are</a:t>
            </a:r>
            <a:r>
              <a:rPr lang="en-GB" sz="3200" dirty="0" smtClean="0">
                <a:solidFill>
                  <a:schemeClr val="accent1"/>
                </a:solidFill>
                <a:cs typeface="Arial" charset="0"/>
              </a:rPr>
              <a:t> m</a:t>
            </a:r>
            <a:r>
              <a:rPr lang="en-GB" sz="3200" dirty="0" smtClean="0">
                <a:solidFill>
                  <a:schemeClr val="accent1"/>
                </a:solidFill>
              </a:rPr>
              <a:t>ore detailed specifications of user requirements:</a:t>
            </a:r>
            <a:endParaRPr lang="en-GB" sz="3200" b="1" dirty="0" smtClean="0">
              <a:solidFill>
                <a:schemeClr val="accent1"/>
              </a:solidFill>
            </a:endParaRPr>
          </a:p>
          <a:p>
            <a:r>
              <a:rPr lang="en-GB" sz="3200" dirty="0" smtClean="0"/>
              <a:t>They serve as a basis for designing the system;</a:t>
            </a:r>
          </a:p>
          <a:p>
            <a:r>
              <a:rPr lang="en-GB" sz="3200" dirty="0" smtClean="0"/>
              <a:t>may be used as part of the </a:t>
            </a:r>
            <a:r>
              <a:rPr lang="en-GB" sz="3200" dirty="0" smtClean="0">
                <a:solidFill>
                  <a:schemeClr val="accent2"/>
                </a:solidFill>
              </a:rPr>
              <a:t>system contract;</a:t>
            </a:r>
            <a:endParaRPr lang="en-GB" sz="3200" dirty="0" smtClean="0"/>
          </a:p>
          <a:p>
            <a:r>
              <a:rPr lang="en-GB" sz="3200" dirty="0" smtClean="0"/>
              <a:t>may be expressed using </a:t>
            </a:r>
            <a:r>
              <a:rPr lang="en-GB" sz="3200" b="1" dirty="0" smtClean="0"/>
              <a:t>system models </a:t>
            </a:r>
            <a:r>
              <a:rPr lang="en-GB" sz="3200" dirty="0" smtClean="0"/>
              <a:t>(will be discussed more later).</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p:spPr>
        <p:txBody>
          <a:bodyPr/>
          <a:lstStyle/>
          <a:p>
            <a:r>
              <a:rPr lang="en-GB" dirty="0" smtClean="0"/>
              <a:t>Next Lecture</a:t>
            </a:r>
          </a:p>
        </p:txBody>
      </p:sp>
      <p:sp>
        <p:nvSpPr>
          <p:cNvPr id="46083" name="Rectangle 3"/>
          <p:cNvSpPr>
            <a:spLocks noGrp="1" noChangeArrowheads="1"/>
          </p:cNvSpPr>
          <p:nvPr>
            <p:ph idx="1"/>
          </p:nvPr>
        </p:nvSpPr>
        <p:spPr>
          <a:xfrm>
            <a:off x="495300" y="1785926"/>
            <a:ext cx="8915400" cy="4538674"/>
          </a:xfrm>
          <a:noFill/>
        </p:spPr>
        <p:txBody>
          <a:bodyPr>
            <a:normAutofit/>
          </a:bodyPr>
          <a:lstStyle/>
          <a:p>
            <a:r>
              <a:rPr lang="en-GB" sz="2800" dirty="0" smtClean="0"/>
              <a:t>We shall be looking in more detail at requirements engineering processes and way in which we can elicit, analyse, validate and maintain our requirements.</a:t>
            </a:r>
          </a:p>
          <a:p>
            <a:endParaRPr lang="en-GB" sz="2800"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30</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b="0" dirty="0" smtClean="0"/>
              <a:t>Requirements and Design</a:t>
            </a:r>
          </a:p>
        </p:txBody>
      </p:sp>
      <p:sp>
        <p:nvSpPr>
          <p:cNvPr id="31747" name="Rectangle 3"/>
          <p:cNvSpPr>
            <a:spLocks noGrp="1" noChangeArrowheads="1"/>
          </p:cNvSpPr>
          <p:nvPr>
            <p:ph idx="1"/>
          </p:nvPr>
        </p:nvSpPr>
        <p:spPr/>
        <p:txBody>
          <a:bodyPr>
            <a:normAutofit/>
          </a:bodyPr>
          <a:lstStyle/>
          <a:p>
            <a:r>
              <a:rPr lang="en-GB" sz="2800" dirty="0" smtClean="0"/>
              <a:t>In principle, </a:t>
            </a:r>
            <a:r>
              <a:rPr lang="en-GB" sz="2800" dirty="0" smtClean="0">
                <a:solidFill>
                  <a:schemeClr val="accent3"/>
                </a:solidFill>
              </a:rPr>
              <a:t>requirements</a:t>
            </a:r>
            <a:r>
              <a:rPr lang="en-GB" sz="2800" dirty="0" smtClean="0"/>
              <a:t> should state </a:t>
            </a:r>
            <a:r>
              <a:rPr lang="en-GB" sz="2800" b="1" i="1" dirty="0" smtClean="0"/>
              <a:t>what</a:t>
            </a:r>
            <a:r>
              <a:rPr lang="en-GB" sz="2800" dirty="0" smtClean="0"/>
              <a:t> the system should do and the </a:t>
            </a:r>
            <a:r>
              <a:rPr lang="en-GB" sz="2800" dirty="0" smtClean="0">
                <a:solidFill>
                  <a:schemeClr val="accent3"/>
                </a:solidFill>
              </a:rPr>
              <a:t>design</a:t>
            </a:r>
            <a:r>
              <a:rPr lang="en-GB" sz="2800" dirty="0" smtClean="0"/>
              <a:t> should describe </a:t>
            </a:r>
            <a:r>
              <a:rPr lang="en-GB" sz="2800" b="1" i="1" dirty="0" smtClean="0"/>
              <a:t>how</a:t>
            </a:r>
            <a:r>
              <a:rPr lang="en-GB" sz="2800" dirty="0" smtClean="0"/>
              <a:t> it does this</a:t>
            </a:r>
          </a:p>
          <a:p>
            <a:r>
              <a:rPr lang="en-GB" sz="2800" dirty="0" smtClean="0"/>
              <a:t>In practice, requirements and design are inseparable</a:t>
            </a:r>
          </a:p>
          <a:p>
            <a:pPr lvl="1"/>
            <a:r>
              <a:rPr lang="en-GB" sz="2800" dirty="0" smtClean="0"/>
              <a:t>A system architecture may be designed to structure the requirements</a:t>
            </a:r>
          </a:p>
          <a:p>
            <a:pPr lvl="1"/>
            <a:r>
              <a:rPr lang="en-GB" sz="2800" dirty="0" smtClean="0"/>
              <a:t>The system may inter-operate with other systems that generate design requirements</a:t>
            </a:r>
          </a:p>
          <a:p>
            <a:pPr lvl="1"/>
            <a:r>
              <a:rPr lang="en-GB" sz="2800" dirty="0" smtClean="0"/>
              <a:t>The use of a specific design may be a domain requirement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464" y="977300"/>
            <a:ext cx="9505056" cy="867524"/>
          </a:xfrm>
        </p:spPr>
        <p:txBody>
          <a:bodyPr>
            <a:normAutofit fontScale="90000"/>
          </a:bodyPr>
          <a:lstStyle/>
          <a:p>
            <a:r>
              <a:rPr lang="en-GB" sz="3200" dirty="0" smtClean="0"/>
              <a:t>User Requirements </a:t>
            </a:r>
            <a:r>
              <a:rPr lang="en-GB" sz="3200" dirty="0" smtClean="0">
                <a:sym typeface="Wingdings" pitchFamily="2" charset="2"/>
              </a:rPr>
              <a:t> System Requirements Software requirements Software Design</a:t>
            </a:r>
            <a:endParaRPr lang="en-GB" sz="3200" dirty="0"/>
          </a:p>
        </p:txBody>
      </p:sp>
      <p:sp>
        <p:nvSpPr>
          <p:cNvPr id="3" name="Content Placeholder 2"/>
          <p:cNvSpPr>
            <a:spLocks noGrp="1"/>
          </p:cNvSpPr>
          <p:nvPr>
            <p:ph idx="1"/>
          </p:nvPr>
        </p:nvSpPr>
        <p:spPr>
          <a:xfrm>
            <a:off x="495300" y="2136224"/>
            <a:ext cx="8915400" cy="4389120"/>
          </a:xfrm>
        </p:spPr>
        <p:txBody>
          <a:bodyPr>
            <a:normAutofit lnSpcReduction="10000"/>
          </a:bodyPr>
          <a:lstStyle/>
          <a:p>
            <a:r>
              <a:rPr lang="en-GB" sz="2400" dirty="0" smtClean="0"/>
              <a:t>The system will have a secure login (User requirement)</a:t>
            </a:r>
          </a:p>
          <a:p>
            <a:r>
              <a:rPr lang="en-GB" sz="2400" dirty="0" smtClean="0"/>
              <a:t>The system must provide a secure mechanism to allow a user to deal with the issue of forgotten or compromised passwords (User requirements)</a:t>
            </a:r>
          </a:p>
          <a:p>
            <a:r>
              <a:rPr lang="en-GB" sz="2400" dirty="0" smtClean="0"/>
              <a:t>The system will have a secure login which complies </a:t>
            </a:r>
            <a:r>
              <a:rPr lang="en-GB" sz="2400" dirty="0"/>
              <a:t>with NIST Special Publication 800-63-1 </a:t>
            </a:r>
            <a:r>
              <a:rPr lang="en-GB" sz="2400" dirty="0" smtClean="0"/>
              <a:t> authentication guidelines (System Requirement)</a:t>
            </a:r>
          </a:p>
          <a:p>
            <a:r>
              <a:rPr lang="en-GB" sz="2400" dirty="0" smtClean="0"/>
              <a:t>The system must use only allow 3 attempts and login before locking the user out (Software Requirement)</a:t>
            </a:r>
          </a:p>
          <a:p>
            <a:r>
              <a:rPr lang="en-GB" sz="2400" dirty="0" smtClean="0"/>
              <a:t>There is a class called Login, which will generically handle the login attempt regardless of the underlying authentication mechanism?</a:t>
            </a:r>
          </a:p>
          <a:p>
            <a:endParaRPr lang="en-GB" sz="2400" dirty="0"/>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5</a:t>
            </a:fld>
            <a:endParaRPr kumimoji="0" lang="en-US"/>
          </a:p>
        </p:txBody>
      </p:sp>
    </p:spTree>
    <p:extLst>
      <p:ext uri="{BB962C8B-B14F-4D97-AF65-F5344CB8AC3E}">
        <p14:creationId xmlns:p14="http://schemas.microsoft.com/office/powerpoint/2010/main" val="204052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r>
              <a:rPr lang="en-GB" b="0" dirty="0" smtClean="0"/>
              <a:t>Problems with Natural Language Specification</a:t>
            </a:r>
          </a:p>
        </p:txBody>
      </p:sp>
      <p:sp>
        <p:nvSpPr>
          <p:cNvPr id="32771" name="Rectangle 3"/>
          <p:cNvSpPr>
            <a:spLocks noGrp="1" noChangeArrowheads="1"/>
          </p:cNvSpPr>
          <p:nvPr>
            <p:ph idx="1"/>
          </p:nvPr>
        </p:nvSpPr>
        <p:spPr/>
        <p:txBody>
          <a:bodyPr>
            <a:normAutofit/>
          </a:bodyPr>
          <a:lstStyle/>
          <a:p>
            <a:r>
              <a:rPr lang="en-GB" sz="2800" b="1" dirty="0" smtClean="0">
                <a:solidFill>
                  <a:schemeClr val="accent1"/>
                </a:solidFill>
              </a:rPr>
              <a:t>Ambiguity</a:t>
            </a:r>
          </a:p>
          <a:p>
            <a:pPr lvl="1"/>
            <a:r>
              <a:rPr lang="en-GB" dirty="0" smtClean="0"/>
              <a:t>The readers and writers of the requirement must interpret the same words in the same way. Natural Language is ambiguous so this is very difficult</a:t>
            </a:r>
          </a:p>
          <a:p>
            <a:r>
              <a:rPr lang="en-GB" sz="2800" b="1" dirty="0" smtClean="0">
                <a:solidFill>
                  <a:schemeClr val="accent1"/>
                </a:solidFill>
              </a:rPr>
              <a:t>Over-flexibility</a:t>
            </a:r>
          </a:p>
          <a:p>
            <a:pPr lvl="1"/>
            <a:r>
              <a:rPr lang="en-GB" dirty="0" smtClean="0"/>
              <a:t>The same thing may be said in a number of different ways in the specification which can lead to confusion</a:t>
            </a:r>
          </a:p>
          <a:p>
            <a:r>
              <a:rPr lang="en-GB" sz="2800" b="1" dirty="0" smtClean="0">
                <a:solidFill>
                  <a:schemeClr val="accent1"/>
                </a:solidFill>
              </a:rPr>
              <a:t>Lack of modularisation</a:t>
            </a:r>
          </a:p>
          <a:p>
            <a:pPr lvl="1"/>
            <a:r>
              <a:rPr lang="en-GB" dirty="0" smtClean="0"/>
              <a:t>Natural language structures are inadequate to structure system requirements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6</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77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04664"/>
            <a:ext cx="8915400" cy="867524"/>
          </a:xfrm>
        </p:spPr>
        <p:txBody>
          <a:bodyPr/>
          <a:lstStyle/>
          <a:p>
            <a:r>
              <a:rPr lang="en-GB" dirty="0" smtClean="0"/>
              <a:t>An Example</a:t>
            </a:r>
            <a:endParaRPr lang="en-GB" dirty="0"/>
          </a:p>
        </p:txBody>
      </p:sp>
      <p:sp>
        <p:nvSpPr>
          <p:cNvPr id="3" name="Content Placeholder 2"/>
          <p:cNvSpPr>
            <a:spLocks noGrp="1"/>
          </p:cNvSpPr>
          <p:nvPr>
            <p:ph idx="1"/>
          </p:nvPr>
        </p:nvSpPr>
        <p:spPr>
          <a:xfrm>
            <a:off x="495300" y="1488152"/>
            <a:ext cx="8915400" cy="4389120"/>
          </a:xfrm>
        </p:spPr>
        <p:txBody>
          <a:bodyPr/>
          <a:lstStyle/>
          <a:p>
            <a:r>
              <a:rPr lang="en-GB" dirty="0" smtClean="0"/>
              <a:t>Imagine the following example of an informal specification from a critical system </a:t>
            </a:r>
            <a:r>
              <a:rPr lang="en-GB" sz="1800" dirty="0" smtClean="0"/>
              <a:t>[1]</a:t>
            </a:r>
            <a:r>
              <a:rPr lang="en-GB" dirty="0" smtClean="0"/>
              <a:t> :</a:t>
            </a:r>
          </a:p>
          <a:p>
            <a:pPr lvl="1"/>
            <a:r>
              <a:rPr lang="en-GB" dirty="0" smtClean="0"/>
              <a:t>“The message must be </a:t>
            </a:r>
            <a:r>
              <a:rPr lang="en-GB" dirty="0" err="1" smtClean="0"/>
              <a:t>triplicated</a:t>
            </a:r>
            <a:r>
              <a:rPr lang="en-GB" dirty="0" smtClean="0"/>
              <a:t>. The three copies must be forwarded through three different physical channels. The receiver accepts the message on the basis of a two-out-of-three voting policy.”</a:t>
            </a:r>
          </a:p>
          <a:p>
            <a:r>
              <a:rPr lang="en-GB" dirty="0" smtClean="0">
                <a:solidFill>
                  <a:schemeClr val="accent3"/>
                </a:solidFill>
              </a:rPr>
              <a:t>Questions: </a:t>
            </a:r>
            <a:r>
              <a:rPr lang="en-GB" dirty="0" smtClean="0"/>
              <a:t>Can you identify any ambiguities in this specification?</a:t>
            </a:r>
          </a:p>
          <a:p>
            <a:r>
              <a:rPr lang="en-GB" dirty="0" smtClean="0"/>
              <a:t>We will later see some other ways with documenting this example by a </a:t>
            </a:r>
            <a:r>
              <a:rPr lang="en-GB" dirty="0" smtClean="0">
                <a:solidFill>
                  <a:schemeClr val="accent3"/>
                </a:solidFill>
              </a:rPr>
              <a:t>Petri net </a:t>
            </a:r>
            <a:r>
              <a:rPr lang="en-GB" dirty="0" smtClean="0"/>
              <a:t>(see Lecture 9).</a:t>
            </a:r>
            <a:endParaRPr lang="en-GB" dirty="0"/>
          </a:p>
        </p:txBody>
      </p:sp>
      <p:sp>
        <p:nvSpPr>
          <p:cNvPr id="5" name="Slide Number Placeholder 4"/>
          <p:cNvSpPr>
            <a:spLocks noGrp="1"/>
          </p:cNvSpPr>
          <p:nvPr>
            <p:ph type="sldNum" sz="quarter" idx="12"/>
          </p:nvPr>
        </p:nvSpPr>
        <p:spPr/>
        <p:txBody>
          <a:bodyPr/>
          <a:lstStyle/>
          <a:p>
            <a:fld id="{A50E0B5A-3BDD-4BFF-B22C-E8EB0A281B31}" type="slidenum">
              <a:rPr lang="en-GB" smtClean="0"/>
              <a:pPr/>
              <a:t>7</a:t>
            </a:fld>
            <a:endParaRPr lang="en-GB"/>
          </a:p>
        </p:txBody>
      </p:sp>
      <p:sp>
        <p:nvSpPr>
          <p:cNvPr id="6" name="TextBox 5"/>
          <p:cNvSpPr txBox="1"/>
          <p:nvPr/>
        </p:nvSpPr>
        <p:spPr>
          <a:xfrm>
            <a:off x="1654629" y="6322469"/>
            <a:ext cx="6085114" cy="535531"/>
          </a:xfrm>
          <a:prstGeom prst="rect">
            <a:avLst/>
          </a:prstGeom>
          <a:noFill/>
        </p:spPr>
        <p:txBody>
          <a:bodyPr wrap="square" rtlCol="0">
            <a:spAutoFit/>
          </a:bodyPr>
          <a:lstStyle/>
          <a:p>
            <a:pPr algn="l"/>
            <a:r>
              <a:rPr lang="en-GB" sz="1600" dirty="0" smtClean="0"/>
              <a:t>[1] - C. </a:t>
            </a:r>
            <a:r>
              <a:rPr lang="en-GB" sz="1600" dirty="0" err="1" smtClean="0"/>
              <a:t>Ghezzi</a:t>
            </a:r>
            <a:r>
              <a:rPr lang="en-GB" sz="1600" dirty="0" smtClean="0"/>
              <a:t>, M. </a:t>
            </a:r>
            <a:r>
              <a:rPr lang="en-GB" sz="1600" dirty="0" err="1" smtClean="0"/>
              <a:t>Jazayeri</a:t>
            </a:r>
            <a:r>
              <a:rPr lang="en-GB" sz="1600" dirty="0" smtClean="0"/>
              <a:t>, D. </a:t>
            </a:r>
            <a:r>
              <a:rPr lang="en-GB" sz="1600" dirty="0" err="1" smtClean="0"/>
              <a:t>Mandrioli</a:t>
            </a:r>
            <a:r>
              <a:rPr lang="en-GB" sz="1600" dirty="0" smtClean="0"/>
              <a:t>, “Fundamentals of Software Engineering”,  Prentice Hall, Second Edition, page 196 - 198</a:t>
            </a:r>
            <a:endParaRPr lang="en-GB"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95300" y="704088"/>
            <a:ext cx="8915400" cy="724648"/>
          </a:xfrm>
        </p:spPr>
        <p:txBody>
          <a:bodyPr/>
          <a:lstStyle/>
          <a:p>
            <a:r>
              <a:rPr lang="en-GB" b="0" dirty="0" smtClean="0"/>
              <a:t>Alternatives to NL Specification</a:t>
            </a:r>
          </a:p>
        </p:txBody>
      </p:sp>
      <p:graphicFrame>
        <p:nvGraphicFramePr>
          <p:cNvPr id="2050" name="Object 0"/>
          <p:cNvGraphicFramePr>
            <a:graphicFrameLocks noChangeAspect="1"/>
          </p:cNvGraphicFramePr>
          <p:nvPr/>
        </p:nvGraphicFramePr>
        <p:xfrm>
          <a:off x="457200" y="1447800"/>
          <a:ext cx="8839200" cy="4973638"/>
        </p:xfrm>
        <a:graphic>
          <a:graphicData uri="http://schemas.openxmlformats.org/presentationml/2006/ole">
            <mc:AlternateContent xmlns:mc="http://schemas.openxmlformats.org/markup-compatibility/2006">
              <mc:Choice xmlns:v="urn:schemas-microsoft-com:vml" Requires="v">
                <p:oleObj spid="_x0000_s2063" name="Document" r:id="rId3" imgW="5270040" imgH="3511440" progId="Word.Document.8">
                  <p:embed/>
                </p:oleObj>
              </mc:Choice>
              <mc:Fallback>
                <p:oleObj name="Document" r:id="rId3" imgW="5270040" imgH="3511440" progId="Word.Documen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47800"/>
                        <a:ext cx="8839200" cy="497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2" name="Rectangle 5"/>
          <p:cNvSpPr>
            <a:spLocks noChangeArrowheads="1"/>
          </p:cNvSpPr>
          <p:nvPr/>
        </p:nvSpPr>
        <p:spPr bwMode="auto">
          <a:xfrm>
            <a:off x="4495800" y="4419600"/>
            <a:ext cx="4419600" cy="228600"/>
          </a:xfrm>
          <a:prstGeom prst="rect">
            <a:avLst/>
          </a:prstGeom>
          <a:solidFill>
            <a:schemeClr val="bg1"/>
          </a:solidFill>
          <a:ln w="12700">
            <a:noFill/>
            <a:miter lim="800000"/>
            <a:headEnd/>
            <a:tailEnd/>
          </a:ln>
        </p:spPr>
        <p:txBody>
          <a:bodyPr wrap="none" anchor="ctr"/>
          <a:lstStyle/>
          <a:p>
            <a:endParaRPr lang="en-US"/>
          </a:p>
        </p:txBody>
      </p:sp>
      <p:sp>
        <p:nvSpPr>
          <p:cNvPr id="2053" name="Rectangle 6"/>
          <p:cNvSpPr>
            <a:spLocks noChangeArrowheads="1"/>
          </p:cNvSpPr>
          <p:nvPr/>
        </p:nvSpPr>
        <p:spPr bwMode="auto">
          <a:xfrm>
            <a:off x="2667000" y="5943600"/>
            <a:ext cx="4419600" cy="228600"/>
          </a:xfrm>
          <a:prstGeom prst="rect">
            <a:avLst/>
          </a:prstGeom>
          <a:solidFill>
            <a:schemeClr val="bg1"/>
          </a:solidFill>
          <a:ln w="12700">
            <a:noFill/>
            <a:miter lim="800000"/>
            <a:headEnd/>
            <a:tailEnd/>
          </a:ln>
        </p:spPr>
        <p:txBody>
          <a:bodyPr wrap="none" anchor="ctr"/>
          <a:lstStyle/>
          <a:p>
            <a:endParaRPr lang="en-US"/>
          </a:p>
        </p:txBody>
      </p:sp>
      <p:sp>
        <p:nvSpPr>
          <p:cNvPr id="2054" name="Rectangle 7"/>
          <p:cNvSpPr>
            <a:spLocks noChangeArrowheads="1"/>
          </p:cNvSpPr>
          <p:nvPr/>
        </p:nvSpPr>
        <p:spPr bwMode="auto">
          <a:xfrm>
            <a:off x="7239000" y="5715000"/>
            <a:ext cx="1905000" cy="228600"/>
          </a:xfrm>
          <a:prstGeom prst="rect">
            <a:avLst/>
          </a:prstGeom>
          <a:solidFill>
            <a:schemeClr val="bg1"/>
          </a:solidFill>
          <a:ln w="12700">
            <a:noFill/>
            <a:miter lim="800000"/>
            <a:headEnd/>
            <a:tailEnd/>
          </a:ln>
        </p:spPr>
        <p:txBody>
          <a:bodyPr wrap="none" anchor="ctr"/>
          <a:lstStyle/>
          <a:p>
            <a:endParaRPr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8</a:t>
            </a:fld>
            <a:endParaRPr kumimoji="0" lang="en-US"/>
          </a:p>
        </p:txBody>
      </p:sp>
      <p:sp>
        <p:nvSpPr>
          <p:cNvPr id="8" name="Footer Placeholder 7"/>
          <p:cNvSpPr>
            <a:spLocks noGrp="1"/>
          </p:cNvSpPr>
          <p:nvPr>
            <p:ph type="ftr" sz="quarter" idx="11"/>
          </p:nvPr>
        </p:nvSpPr>
        <p:spPr/>
        <p:txBody>
          <a:bodyPr/>
          <a:lstStyle/>
          <a:p>
            <a:r>
              <a:rPr kumimoji="0" lang="en-US" smtClean="0"/>
              <a:t>COMP201 - Software Engineering</a:t>
            </a:r>
            <a:endParaRPr kumimoji="0" lang="en-US"/>
          </a:p>
        </p:txBody>
      </p:sp>
      <p:cxnSp>
        <p:nvCxnSpPr>
          <p:cNvPr id="10" name="Straight Connector 9"/>
          <p:cNvCxnSpPr/>
          <p:nvPr/>
        </p:nvCxnSpPr>
        <p:spPr>
          <a:xfrm>
            <a:off x="523844" y="2357430"/>
            <a:ext cx="85725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23844" y="3286124"/>
            <a:ext cx="857256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12750" y="266700"/>
            <a:ext cx="9080500" cy="1104900"/>
          </a:xfrm>
          <a:noFill/>
        </p:spPr>
        <p:txBody>
          <a:bodyPr/>
          <a:lstStyle/>
          <a:p>
            <a:r>
              <a:rPr lang="en-GB" b="0" dirty="0" smtClean="0"/>
              <a:t>Structured Language Specifications</a:t>
            </a:r>
          </a:p>
        </p:txBody>
      </p:sp>
      <p:sp>
        <p:nvSpPr>
          <p:cNvPr id="33795" name="Rectangle 3"/>
          <p:cNvSpPr>
            <a:spLocks noGrp="1" noChangeArrowheads="1"/>
          </p:cNvSpPr>
          <p:nvPr>
            <p:ph idx="1"/>
          </p:nvPr>
        </p:nvSpPr>
        <p:spPr>
          <a:xfrm>
            <a:off x="457200" y="1676400"/>
            <a:ext cx="9036050" cy="5181600"/>
          </a:xfrm>
          <a:noFill/>
        </p:spPr>
        <p:txBody>
          <a:bodyPr/>
          <a:lstStyle/>
          <a:p>
            <a:r>
              <a:rPr lang="en-GB" b="1" dirty="0" smtClean="0">
                <a:solidFill>
                  <a:schemeClr val="accent1"/>
                </a:solidFill>
              </a:rPr>
              <a:t>A limited form of natural language</a:t>
            </a:r>
            <a:r>
              <a:rPr lang="en-GB" dirty="0" smtClean="0"/>
              <a:t> may be used to express requirements</a:t>
            </a:r>
          </a:p>
          <a:p>
            <a:r>
              <a:rPr lang="en-GB" b="1" dirty="0" smtClean="0">
                <a:solidFill>
                  <a:schemeClr val="accent1"/>
                </a:solidFill>
              </a:rPr>
              <a:t>This removes some of the problems</a:t>
            </a:r>
            <a:r>
              <a:rPr lang="en-GB" dirty="0" smtClean="0"/>
              <a:t> resulting from ambiguity and flexibility and imposes a degree of uniformity on a specification</a:t>
            </a:r>
          </a:p>
          <a:p>
            <a:endParaRPr lang="en-GB" dirty="0" smtClean="0"/>
          </a:p>
          <a:p>
            <a:endParaRPr lang="en-GB" dirty="0" smtClean="0"/>
          </a:p>
          <a:p>
            <a:endParaRPr lang="en-GB" dirty="0" smtClean="0"/>
          </a:p>
          <a:p>
            <a:pPr>
              <a:buFont typeface="Zapf Dingbats" charset="2"/>
              <a:buNone/>
            </a:pPr>
            <a:endParaRPr lang="en-GB" dirty="0" smtClean="0"/>
          </a:p>
          <a:p>
            <a:r>
              <a:rPr lang="en-GB" dirty="0" smtClean="0"/>
              <a:t>Often best supported using a</a:t>
            </a:r>
            <a:r>
              <a:rPr lang="en-GB" u="sng" dirty="0" smtClean="0">
                <a:solidFill>
                  <a:schemeClr val="accent1"/>
                </a:solidFill>
              </a:rPr>
              <a:t> forms-based approach</a:t>
            </a:r>
          </a:p>
        </p:txBody>
      </p:sp>
      <p:sp>
        <p:nvSpPr>
          <p:cNvPr id="66564" name="AutoShape 4"/>
          <p:cNvSpPr>
            <a:spLocks noChangeArrowheads="1"/>
          </p:cNvSpPr>
          <p:nvPr/>
        </p:nvSpPr>
        <p:spPr bwMode="auto">
          <a:xfrm>
            <a:off x="881034" y="3857628"/>
            <a:ext cx="8305800" cy="1600200"/>
          </a:xfrm>
          <a:prstGeom prst="cloudCallout">
            <a:avLst>
              <a:gd name="adj1" fmla="val 26032"/>
              <a:gd name="adj2" fmla="val 73907"/>
            </a:avLst>
          </a:prstGeom>
          <a:solidFill>
            <a:schemeClr val="bg2"/>
          </a:solidFill>
          <a:ln w="12700">
            <a:solidFill>
              <a:schemeClr val="tx1"/>
            </a:solidFill>
            <a:round/>
            <a:headEnd/>
            <a:tailEnd/>
          </a:ln>
        </p:spPr>
        <p:txBody>
          <a:bodyPr/>
          <a:lstStyle/>
          <a:p>
            <a:pPr algn="ctr"/>
            <a:r>
              <a:rPr lang="en-GB" b="1" dirty="0"/>
              <a:t>Special-purpose forms where designed to describe the input, output and functions of a software system  </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9</a:t>
            </a:fld>
            <a:endParaRPr kumimoji="0"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2">
      <a:dk1>
        <a:sysClr val="windowText" lastClr="000000"/>
      </a:dk1>
      <a:lt1>
        <a:sysClr val="window" lastClr="FFFFFF"/>
      </a:lt1>
      <a:dk2>
        <a:srgbClr val="424456"/>
      </a:dk2>
      <a:lt2>
        <a:srgbClr val="DEDEDE"/>
      </a:lt2>
      <a:accent1>
        <a:srgbClr val="1F1F33"/>
      </a:accent1>
      <a:accent2>
        <a:srgbClr val="B54703"/>
      </a:accent2>
      <a:accent3>
        <a:srgbClr val="CE0202"/>
      </a:accent3>
      <a:accent4>
        <a:srgbClr val="C4652D"/>
      </a:accent4>
      <a:accent5>
        <a:srgbClr val="8B5D3D"/>
      </a:accent5>
      <a:accent6>
        <a:srgbClr val="3F6E8C"/>
      </a:accent6>
      <a:hlink>
        <a:srgbClr val="E0EFF1"/>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1932</TotalTime>
  <Pages>29</Pages>
  <Words>1723</Words>
  <Application>Microsoft Office PowerPoint</Application>
  <PresentationFormat>A4 Paper (210x297 mm)</PresentationFormat>
  <Paragraphs>235</Paragraphs>
  <Slides>30</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Flow</vt:lpstr>
      <vt:lpstr>Document</vt:lpstr>
      <vt:lpstr>Software Engineering COMP 201</vt:lpstr>
      <vt:lpstr>Software Requirements  Descriptions and specifications of a system  </vt:lpstr>
      <vt:lpstr>System Requirements</vt:lpstr>
      <vt:lpstr>Requirements and Design</vt:lpstr>
      <vt:lpstr>User Requirements  System Requirements Software requirements Software Design</vt:lpstr>
      <vt:lpstr>Problems with Natural Language Specification</vt:lpstr>
      <vt:lpstr>An Example</vt:lpstr>
      <vt:lpstr>Alternatives to NL Specification</vt:lpstr>
      <vt:lpstr>Structured Language Specifications</vt:lpstr>
      <vt:lpstr>Forms</vt:lpstr>
      <vt:lpstr>Form-Based Specifications</vt:lpstr>
      <vt:lpstr>Form-Based Specification Example</vt:lpstr>
      <vt:lpstr>Forms and incompleteness</vt:lpstr>
      <vt:lpstr>Tabular Specification</vt:lpstr>
      <vt:lpstr>Tabular Specification Example</vt:lpstr>
      <vt:lpstr>PDL-Based Requirements Definition</vt:lpstr>
      <vt:lpstr>Part of an ATM Specification</vt:lpstr>
      <vt:lpstr>Interface Specification</vt:lpstr>
      <vt:lpstr>Example - Interface Description</vt:lpstr>
      <vt:lpstr>The Requirements Document</vt:lpstr>
      <vt:lpstr>Users of a Requirements Document</vt:lpstr>
      <vt:lpstr>Requirements Document</vt:lpstr>
      <vt:lpstr>Requirements Document</vt:lpstr>
      <vt:lpstr>Requirements Document Structure example</vt:lpstr>
      <vt:lpstr>Requirements Document Structure</vt:lpstr>
      <vt:lpstr>Requirements Document Structure</vt:lpstr>
      <vt:lpstr>Requirements Document Structure</vt:lpstr>
      <vt:lpstr>Key Points</vt:lpstr>
      <vt:lpstr>Key Points</vt:lpstr>
      <vt:lpstr>Next Lecture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dc:title>
  <dc:creator>Paul Bell;Sebastian Coope</dc:creator>
  <cp:lastModifiedBy>Quinn</cp:lastModifiedBy>
  <cp:revision>124</cp:revision>
  <cp:lastPrinted>2001-08-10T22:23:14Z</cp:lastPrinted>
  <dcterms:created xsi:type="dcterms:W3CDTF">1995-12-21T21:11:30Z</dcterms:created>
  <dcterms:modified xsi:type="dcterms:W3CDTF">2015-09-21T12:55:16Z</dcterms:modified>
</cp:coreProperties>
</file>