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62" r:id="rId2"/>
  </p:sldMasterIdLst>
  <p:notesMasterIdLst>
    <p:notesMasterId r:id="rId59"/>
  </p:notesMasterIdLst>
  <p:handoutMasterIdLst>
    <p:handoutMasterId r:id="rId60"/>
  </p:handoutMasterIdLst>
  <p:sldIdLst>
    <p:sldId id="342" r:id="rId3"/>
    <p:sldId id="257" r:id="rId4"/>
    <p:sldId id="295" r:id="rId5"/>
    <p:sldId id="343" r:id="rId6"/>
    <p:sldId id="380" r:id="rId7"/>
    <p:sldId id="296" r:id="rId8"/>
    <p:sldId id="330" r:id="rId9"/>
    <p:sldId id="297" r:id="rId10"/>
    <p:sldId id="322" r:id="rId11"/>
    <p:sldId id="259" r:id="rId12"/>
    <p:sldId id="260" r:id="rId13"/>
    <p:sldId id="334" r:id="rId14"/>
    <p:sldId id="366" r:id="rId15"/>
    <p:sldId id="266" r:id="rId16"/>
    <p:sldId id="264" r:id="rId17"/>
    <p:sldId id="335" r:id="rId18"/>
    <p:sldId id="336" r:id="rId19"/>
    <p:sldId id="353" r:id="rId20"/>
    <p:sldId id="354" r:id="rId21"/>
    <p:sldId id="356" r:id="rId22"/>
    <p:sldId id="357" r:id="rId23"/>
    <p:sldId id="299" r:id="rId24"/>
    <p:sldId id="344" r:id="rId25"/>
    <p:sldId id="365" r:id="rId26"/>
    <p:sldId id="332" r:id="rId27"/>
    <p:sldId id="367" r:id="rId28"/>
    <p:sldId id="329" r:id="rId29"/>
    <p:sldId id="358" r:id="rId30"/>
    <p:sldId id="359" r:id="rId31"/>
    <p:sldId id="360" r:id="rId32"/>
    <p:sldId id="368" r:id="rId33"/>
    <p:sldId id="361" r:id="rId34"/>
    <p:sldId id="381" r:id="rId35"/>
    <p:sldId id="382" r:id="rId36"/>
    <p:sldId id="384" r:id="rId37"/>
    <p:sldId id="385" r:id="rId38"/>
    <p:sldId id="386" r:id="rId39"/>
    <p:sldId id="387" r:id="rId40"/>
    <p:sldId id="383" r:id="rId41"/>
    <p:sldId id="369" r:id="rId42"/>
    <p:sldId id="370" r:id="rId43"/>
    <p:sldId id="371" r:id="rId44"/>
    <p:sldId id="372" r:id="rId45"/>
    <p:sldId id="373" r:id="rId46"/>
    <p:sldId id="374" r:id="rId47"/>
    <p:sldId id="375" r:id="rId48"/>
    <p:sldId id="376" r:id="rId49"/>
    <p:sldId id="377" r:id="rId50"/>
    <p:sldId id="378" r:id="rId51"/>
    <p:sldId id="379" r:id="rId52"/>
    <p:sldId id="350" r:id="rId53"/>
    <p:sldId id="389" r:id="rId54"/>
    <p:sldId id="388" r:id="rId55"/>
    <p:sldId id="390" r:id="rId56"/>
    <p:sldId id="391" r:id="rId57"/>
    <p:sldId id="293" r:id="rId58"/>
  </p:sldIdLst>
  <p:sldSz cx="9144000" cy="6858000" type="screen4x3"/>
  <p:notesSz cx="6629400" cy="97536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FC3"/>
    <a:srgbClr val="03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>
        <p:scale>
          <a:sx n="80" d="100"/>
          <a:sy n="80" d="100"/>
        </p:scale>
        <p:origin x="-1522" y="-1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400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00100" y="46355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notes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8700" y="844550"/>
            <a:ext cx="45720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7083953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754691" y="9264357"/>
            <a:ext cx="2873155" cy="487680"/>
          </a:xfrm>
          <a:prstGeom prst="rect">
            <a:avLst/>
          </a:prstGeom>
          <a:noFill/>
        </p:spPr>
        <p:txBody>
          <a:bodyPr lIns="89831" tIns="44915" rIns="89831" bIns="44915"/>
          <a:lstStyle/>
          <a:p>
            <a:fld id="{7670DF06-4775-4E82-8772-90B18856C867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4338" y="306388"/>
            <a:ext cx="2030412" cy="5500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9925" y="306388"/>
            <a:ext cx="5942013" cy="5500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8/4/2009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8/4/2009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8/4/2009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8/4/2009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8/4/2009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796086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4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8/4/2009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8/4/2009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8/4/2009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8/4/2009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8/4/2009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8/4/2009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76400"/>
            <a:ext cx="3825875" cy="413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8875" y="1676400"/>
            <a:ext cx="3825875" cy="413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Line 2"/>
          <p:cNvSpPr>
            <a:spLocks noChangeShapeType="1"/>
          </p:cNvSpPr>
          <p:nvPr/>
        </p:nvSpPr>
        <p:spPr bwMode="auto">
          <a:xfrm>
            <a:off x="25400" y="1371600"/>
            <a:ext cx="9118600" cy="4763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69925" y="306388"/>
            <a:ext cx="7804150" cy="917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143" tIns="46738" rIns="95143" bIns="467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76400"/>
            <a:ext cx="7804150" cy="413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143" tIns="46738" rIns="95143" bIns="46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568325" y="6523038"/>
            <a:ext cx="8154988" cy="290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5143" tIns="46738" rIns="95143" bIns="46738">
            <a:spAutoFit/>
          </a:bodyPr>
          <a:lstStyle/>
          <a:p>
            <a:pPr defTabSz="962025"/>
            <a:r>
              <a:rPr lang="en-GB" sz="1300" dirty="0">
                <a:solidFill>
                  <a:schemeClr val="tx2"/>
                </a:solidFill>
              </a:rPr>
              <a:t>©Ian </a:t>
            </a:r>
            <a:r>
              <a:rPr lang="en-GB" sz="1300" dirty="0" err="1">
                <a:solidFill>
                  <a:schemeClr val="tx2"/>
                </a:solidFill>
              </a:rPr>
              <a:t>Sommerville</a:t>
            </a:r>
            <a:r>
              <a:rPr lang="en-GB" sz="1300" dirty="0">
                <a:solidFill>
                  <a:schemeClr val="tx2"/>
                </a:solidFill>
              </a:rPr>
              <a:t> 2006		</a:t>
            </a:r>
            <a:r>
              <a:rPr lang="en-GB" sz="1300" b="1" dirty="0">
                <a:solidFill>
                  <a:schemeClr val="tx2"/>
                </a:solidFill>
              </a:rPr>
              <a:t>Software Engineering, 8th edition. Chapter 7</a:t>
            </a:r>
            <a:r>
              <a:rPr lang="en-GB" sz="1300" dirty="0">
                <a:solidFill>
                  <a:schemeClr val="tx2"/>
                </a:solidFill>
              </a:rPr>
              <a:t>                        Slide  </a:t>
            </a:r>
            <a:fld id="{A63626DA-CEA4-4949-948F-FB2CA04677AE}" type="slidenum">
              <a:rPr lang="en-GB" sz="1300">
                <a:solidFill>
                  <a:schemeClr val="tx2"/>
                </a:solidFill>
              </a:rPr>
              <a:pPr defTabSz="962025"/>
              <a:t>‹#›</a:t>
            </a:fld>
            <a:endParaRPr lang="en-GB" sz="13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dt="0"/>
  <p:txStyles>
    <p:titleStyle>
      <a:lvl1pPr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2pPr>
      <a:lvl3pPr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3pPr>
      <a:lvl4pPr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4pPr>
      <a:lvl5pPr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5pPr>
      <a:lvl6pPr marL="457200"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6pPr>
      <a:lvl7pPr marL="914400"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7pPr>
      <a:lvl8pPr marL="1371600"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8pPr>
      <a:lvl9pPr marL="1828800"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488950" indent="-488950" algn="l" defTabSz="962025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Zapf Dingbats" charset="2"/>
        <a:buChar char="l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1089025" indent="-482600" algn="l" defTabSz="96202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2"/>
          </a:solidFill>
          <a:latin typeface="+mn-lt"/>
          <a:cs typeface="+mn-cs"/>
        </a:defRPr>
      </a:lvl2pPr>
      <a:lvl3pPr marL="1449388" indent="-241300" algn="l" defTabSz="96202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2"/>
          </a:solidFill>
          <a:latin typeface="+mn-lt"/>
          <a:cs typeface="+mn-cs"/>
        </a:defRPr>
      </a:lvl3pPr>
      <a:lvl4pPr marL="1806575" indent="-236538" algn="l" defTabSz="962025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charset="2"/>
        <a:buChar char=""/>
        <a:defRPr sz="2100">
          <a:solidFill>
            <a:schemeClr val="tx2"/>
          </a:solidFill>
          <a:latin typeface="+mn-lt"/>
          <a:cs typeface="+mn-cs"/>
        </a:defRPr>
      </a:lvl4pPr>
      <a:lvl5pPr marL="2170113" indent="-239713" algn="l" defTabSz="96202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  <a:cs typeface="+mn-cs"/>
        </a:defRPr>
      </a:lvl5pPr>
      <a:lvl6pPr marL="2627313" indent="-239713" algn="l" defTabSz="96202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  <a:cs typeface="+mn-cs"/>
        </a:defRPr>
      </a:lvl6pPr>
      <a:lvl7pPr marL="3084513" indent="-239713" algn="l" defTabSz="96202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  <a:cs typeface="+mn-cs"/>
        </a:defRPr>
      </a:lvl7pPr>
      <a:lvl8pPr marL="3541713" indent="-239713" algn="l" defTabSz="96202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  <a:cs typeface="+mn-cs"/>
        </a:defRPr>
      </a:lvl8pPr>
      <a:lvl9pPr marL="3998913" indent="-239713" algn="l" defTabSz="96202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8/4/2009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 smtClean="0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71480"/>
            <a:ext cx="7772400" cy="1643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  <a:b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 201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0712" y="2373313"/>
            <a:ext cx="7924800" cy="326548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Lecturer: </a:t>
            </a:r>
            <a:r>
              <a:rPr lang="en-GB" b="1" dirty="0"/>
              <a:t>Sebastian </a:t>
            </a:r>
            <a:r>
              <a:rPr lang="en-GB" b="1" dirty="0" err="1"/>
              <a:t>Coope</a:t>
            </a:r>
            <a:endParaRPr lang="en-GB" b="1" dirty="0"/>
          </a:p>
          <a:p>
            <a:r>
              <a:rPr lang="en-GB" i="1" dirty="0"/>
              <a:t>Ashton Building, Room G.18</a:t>
            </a:r>
          </a:p>
          <a:p>
            <a:r>
              <a:rPr lang="en-GB" i="1" dirty="0"/>
              <a:t>E-mail: </a:t>
            </a:r>
            <a:r>
              <a:rPr lang="en-GB" b="1" i="1" dirty="0"/>
              <a:t>coopes@liverpool.ac.uk </a:t>
            </a:r>
            <a:endParaRPr lang="en-GB" sz="2400" b="1" i="1" dirty="0"/>
          </a:p>
          <a:p>
            <a:endParaRPr lang="en-GB" sz="2000" b="1" i="1" dirty="0"/>
          </a:p>
          <a:p>
            <a:r>
              <a:rPr lang="en-GB" b="1" dirty="0"/>
              <a:t>COMP 201 web-page:</a:t>
            </a:r>
          </a:p>
          <a:p>
            <a:r>
              <a:rPr lang="en-GB" sz="2200" b="1" dirty="0"/>
              <a:t>http://www.csc.liv.ac.uk/~coopes/comp201</a:t>
            </a:r>
          </a:p>
          <a:p>
            <a:pPr eaLnBrk="1" hangingPunct="1"/>
            <a:endParaRPr lang="en-GB" sz="2800" u="sng" dirty="0" smtClean="0"/>
          </a:p>
          <a:p>
            <a:pPr eaLnBrk="1" hangingPunct="1"/>
            <a:r>
              <a:rPr lang="en-GB" sz="2800" u="sng" dirty="0" smtClean="0"/>
              <a:t>Lecture 6 – Requirements Engineering Processes</a:t>
            </a:r>
          </a:p>
          <a:p>
            <a:pPr eaLnBrk="1" hangingPunct="1"/>
            <a:endParaRPr lang="en-GB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dirty="0" smtClean="0"/>
              <a:t>Elicitation </a:t>
            </a:r>
            <a:r>
              <a:rPr lang="en-GB" dirty="0"/>
              <a:t>and </a:t>
            </a:r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>
            <a:normAutofit/>
          </a:bodyPr>
          <a:lstStyle/>
          <a:p>
            <a:r>
              <a:rPr lang="en-GB" sz="2800" dirty="0"/>
              <a:t>Sometimes called </a:t>
            </a:r>
            <a:r>
              <a:rPr lang="en-GB" sz="2800" dirty="0">
                <a:solidFill>
                  <a:schemeClr val="accent3"/>
                </a:solidFill>
              </a:rPr>
              <a:t>requirements elicitation </a:t>
            </a:r>
            <a:r>
              <a:rPr lang="en-GB" sz="2800" dirty="0"/>
              <a:t>or requirements discovery.</a:t>
            </a:r>
          </a:p>
          <a:p>
            <a:r>
              <a:rPr lang="en-GB" sz="2800" dirty="0"/>
              <a:t>Involves technical staff working with customers to find out about the </a:t>
            </a:r>
            <a:r>
              <a:rPr lang="en-GB" sz="2800" b="1" dirty="0"/>
              <a:t>application domain</a:t>
            </a:r>
            <a:r>
              <a:rPr lang="en-GB" sz="2800" dirty="0"/>
              <a:t>, </a:t>
            </a:r>
            <a:r>
              <a:rPr lang="en-GB" sz="2800" b="1" dirty="0"/>
              <a:t>the services that the system should provide</a:t>
            </a:r>
            <a:r>
              <a:rPr lang="en-GB" sz="2800" dirty="0"/>
              <a:t> and the </a:t>
            </a:r>
            <a:r>
              <a:rPr lang="en-GB" sz="2800" b="1" dirty="0"/>
              <a:t>system’s operational constraints</a:t>
            </a:r>
            <a:r>
              <a:rPr lang="en-GB" sz="2800" dirty="0"/>
              <a:t>.</a:t>
            </a:r>
          </a:p>
          <a:p>
            <a:r>
              <a:rPr lang="en-GB" sz="2800" dirty="0"/>
              <a:t>May involve end-users, managers, engineers involved in maintenance, domain experts, trade unions, etc. These are called </a:t>
            </a:r>
            <a:r>
              <a:rPr lang="en-GB" sz="2800" i="1" dirty="0"/>
              <a:t>stakeholders.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35868"/>
            <a:ext cx="8458200" cy="1104900"/>
          </a:xfrm>
          <a:noFill/>
          <a:ln/>
        </p:spPr>
        <p:txBody>
          <a:bodyPr lIns="90487" tIns="44450" rIns="90487" bIns="44450" anchor="b">
            <a:normAutofit/>
          </a:bodyPr>
          <a:lstStyle/>
          <a:p>
            <a:r>
              <a:rPr lang="en-GB" dirty="0"/>
              <a:t>Problems of </a:t>
            </a:r>
            <a:r>
              <a:rPr lang="en-GB" dirty="0" smtClean="0"/>
              <a:t>Requirements Analysis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16144"/>
            <a:ext cx="8568952" cy="4389120"/>
          </a:xfrm>
          <a:noFill/>
          <a:ln/>
        </p:spPr>
        <p:txBody>
          <a:bodyPr lIns="90487" tIns="44450" rIns="90487" bIns="44450">
            <a:noAutofit/>
          </a:bodyPr>
          <a:lstStyle/>
          <a:p>
            <a:r>
              <a:rPr lang="en-GB" dirty="0"/>
              <a:t>Stakeholders don’t know what they really want.</a:t>
            </a:r>
          </a:p>
          <a:p>
            <a:r>
              <a:rPr lang="en-GB" dirty="0"/>
              <a:t>Stakeholders express requirements in their own terms.</a:t>
            </a:r>
          </a:p>
          <a:p>
            <a:r>
              <a:rPr lang="en-GB" dirty="0"/>
              <a:t>Different stakeholders may have conflicting </a:t>
            </a:r>
            <a:r>
              <a:rPr lang="en-GB" dirty="0" smtClean="0"/>
              <a:t>requirements</a:t>
            </a:r>
          </a:p>
          <a:p>
            <a:pPr lvl="1"/>
            <a:r>
              <a:rPr lang="en-GB" dirty="0" smtClean="0"/>
              <a:t>Example, staff </a:t>
            </a:r>
            <a:r>
              <a:rPr lang="en-GB" dirty="0" smtClean="0">
                <a:sym typeface="Wingdings" pitchFamily="2" charset="2"/>
              </a:rPr>
              <a:t> easy of use, management  highest security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Patients  change appointments easily, management  plan staff resourcing, reduce costs</a:t>
            </a:r>
            <a:endParaRPr lang="en-GB" dirty="0"/>
          </a:p>
          <a:p>
            <a:r>
              <a:rPr lang="en-GB" dirty="0"/>
              <a:t>Organisational and political factors may influence the system </a:t>
            </a:r>
            <a:r>
              <a:rPr lang="en-GB" dirty="0" smtClean="0"/>
              <a:t>requirements  (Data protection)</a:t>
            </a:r>
            <a:endParaRPr lang="en-GB" dirty="0"/>
          </a:p>
          <a:p>
            <a:r>
              <a:rPr lang="en-GB" dirty="0"/>
              <a:t>The requirements change during the analysis process. New stakeholders may emerge and the business environment 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</a:t>
            </a:r>
            <a:r>
              <a:rPr lang="en-US" dirty="0" smtClean="0"/>
              <a:t>Discovery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Requirements discovery </a:t>
            </a:r>
            <a:r>
              <a:rPr lang="en-US" dirty="0" smtClean="0"/>
              <a:t>is the </a:t>
            </a:r>
            <a:r>
              <a:rPr lang="en-US" dirty="0"/>
              <a:t>process of </a:t>
            </a:r>
            <a:r>
              <a:rPr lang="en-US" dirty="0">
                <a:solidFill>
                  <a:schemeClr val="accent2"/>
                </a:solidFill>
              </a:rPr>
              <a:t>gathering information </a:t>
            </a:r>
            <a:r>
              <a:rPr lang="en-US" dirty="0"/>
              <a:t>about the proposed and existing systems and distilling the user and system requirements from this information.</a:t>
            </a:r>
          </a:p>
          <a:p>
            <a:r>
              <a:rPr lang="en-US" dirty="0"/>
              <a:t>Sources of information include documentation, system stakeholders and the specifications of similar </a:t>
            </a:r>
            <a:r>
              <a:rPr lang="en-US" dirty="0" smtClean="0"/>
              <a:t>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the real 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Requirements often come from</a:t>
            </a:r>
          </a:p>
          <a:p>
            <a:pPr lvl="1"/>
            <a:r>
              <a:rPr lang="en-GB" dirty="0" smtClean="0"/>
              <a:t>Copying /modifying the requirements of other systems</a:t>
            </a:r>
          </a:p>
          <a:p>
            <a:pPr lvl="1"/>
            <a:r>
              <a:rPr lang="en-GB" dirty="0" smtClean="0"/>
              <a:t>Copying and fixing the requirements of a legacy system</a:t>
            </a:r>
          </a:p>
          <a:p>
            <a:pPr lvl="1"/>
            <a:r>
              <a:rPr lang="en-GB" dirty="0" smtClean="0"/>
              <a:t>Looking at what competitors do and improve on it</a:t>
            </a:r>
          </a:p>
          <a:p>
            <a:r>
              <a:rPr lang="en-GB" dirty="0" smtClean="0"/>
              <a:t>Prototyping</a:t>
            </a:r>
          </a:p>
          <a:p>
            <a:pPr lvl="1"/>
            <a:r>
              <a:rPr lang="en-GB" dirty="0" smtClean="0"/>
              <a:t>A lot of requirements are discovered by prototyping, so the initial requirements are often very thin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93360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dirty="0" smtClean="0"/>
              <a:t>Example - ATM Stakeholders</a:t>
            </a:r>
            <a:endParaRPr lang="en-GB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 sz="2400"/>
              <a:t>Bank customers</a:t>
            </a:r>
          </a:p>
          <a:p>
            <a:pPr>
              <a:lnSpc>
                <a:spcPct val="90000"/>
              </a:lnSpc>
            </a:pPr>
            <a:r>
              <a:rPr lang="en-GB" sz="2400"/>
              <a:t>Representatives of other banks</a:t>
            </a:r>
          </a:p>
          <a:p>
            <a:pPr>
              <a:lnSpc>
                <a:spcPct val="90000"/>
              </a:lnSpc>
            </a:pPr>
            <a:r>
              <a:rPr lang="en-GB" sz="2400"/>
              <a:t>Bank managers</a:t>
            </a:r>
          </a:p>
          <a:p>
            <a:pPr>
              <a:lnSpc>
                <a:spcPct val="90000"/>
              </a:lnSpc>
            </a:pPr>
            <a:r>
              <a:rPr lang="en-GB" sz="2400"/>
              <a:t>Counter staff</a:t>
            </a:r>
          </a:p>
          <a:p>
            <a:pPr>
              <a:lnSpc>
                <a:spcPct val="90000"/>
              </a:lnSpc>
            </a:pPr>
            <a:r>
              <a:rPr lang="en-GB" sz="2400"/>
              <a:t>Database administrators </a:t>
            </a:r>
          </a:p>
          <a:p>
            <a:pPr>
              <a:lnSpc>
                <a:spcPct val="90000"/>
              </a:lnSpc>
            </a:pPr>
            <a:r>
              <a:rPr lang="en-GB" sz="2400"/>
              <a:t>Security managers</a:t>
            </a:r>
          </a:p>
          <a:p>
            <a:pPr>
              <a:lnSpc>
                <a:spcPct val="90000"/>
              </a:lnSpc>
            </a:pPr>
            <a:r>
              <a:rPr lang="en-GB" sz="2400"/>
              <a:t>Marketing department</a:t>
            </a:r>
          </a:p>
          <a:p>
            <a:pPr>
              <a:lnSpc>
                <a:spcPct val="90000"/>
              </a:lnSpc>
            </a:pPr>
            <a:r>
              <a:rPr lang="en-GB" sz="2400"/>
              <a:t>Hardware and software maintenance engineers</a:t>
            </a:r>
          </a:p>
          <a:p>
            <a:pPr>
              <a:lnSpc>
                <a:spcPct val="90000"/>
              </a:lnSpc>
            </a:pPr>
            <a:r>
              <a:rPr lang="en-GB" sz="2400"/>
              <a:t>Banking regulators</a:t>
            </a:r>
          </a:p>
          <a:p>
            <a:pPr>
              <a:lnSpc>
                <a:spcPct val="90000"/>
              </a:lnSpc>
            </a:pPr>
            <a:endParaRPr lang="en-GB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/>
              <a:t>Viewpoints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b="1" dirty="0">
                <a:solidFill>
                  <a:schemeClr val="accent3"/>
                </a:solidFill>
              </a:rPr>
              <a:t>Viewpoints</a:t>
            </a:r>
            <a:r>
              <a:rPr lang="en-GB" dirty="0"/>
              <a:t> are a way of structuring the requirements to represent the perspectives of different stakeholders. Stakeholders may be classified under different viewpoints.</a:t>
            </a:r>
          </a:p>
          <a:p>
            <a:r>
              <a:rPr lang="en-GB" dirty="0"/>
              <a:t>This multi-perspective analysis is important as there is no single correct way to analyse system 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Viewpoint </a:t>
            </a:r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We may identify </a:t>
            </a:r>
            <a:r>
              <a:rPr lang="en-US" dirty="0"/>
              <a:t>viewpoints using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Providers and receivers of system services;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Systems that interact directly with the system being specified;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Regulations and standards;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Sources of business and non-functional requirements.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Engineers who have to develop and maintain the system;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Marketing and other business viewpoints.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Interviewing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formal or informal interviewing, the RE team puts questions to stakeholders about the system that they use and the system to be developed.</a:t>
            </a:r>
          </a:p>
          <a:p>
            <a:pPr>
              <a:lnSpc>
                <a:spcPct val="90000"/>
              </a:lnSpc>
            </a:pPr>
            <a:r>
              <a:rPr lang="en-US" dirty="0"/>
              <a:t>There are two types of interview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Closed interviews </a:t>
            </a:r>
            <a:r>
              <a:rPr lang="en-US" dirty="0"/>
              <a:t>where a pre-defined set of questions are answered.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Open interviews </a:t>
            </a:r>
            <a:r>
              <a:rPr lang="en-US" dirty="0"/>
              <a:t>where there is no pre-defined agenda and a range of issues are explored with stakeholders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Ideally, interviewers should be open-minded, willing to listen to stakeholders and should not have pre-conceived ideas.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dirty="0"/>
              <a:t>Ethnography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>
            <a:normAutofit/>
          </a:bodyPr>
          <a:lstStyle/>
          <a:p>
            <a:r>
              <a:rPr lang="en-GB" dirty="0" smtClean="0"/>
              <a:t>In </a:t>
            </a:r>
            <a:r>
              <a:rPr lang="en-GB" dirty="0" smtClean="0">
                <a:solidFill>
                  <a:schemeClr val="accent3"/>
                </a:solidFill>
              </a:rPr>
              <a:t>ethnography</a:t>
            </a:r>
            <a:r>
              <a:rPr lang="en-GB" dirty="0" smtClean="0"/>
              <a:t>, a </a:t>
            </a:r>
            <a:r>
              <a:rPr lang="en-GB" dirty="0"/>
              <a:t>social </a:t>
            </a:r>
            <a:r>
              <a:rPr lang="en-GB" dirty="0" smtClean="0"/>
              <a:t>scientist </a:t>
            </a:r>
            <a:r>
              <a:rPr lang="en-GB" dirty="0"/>
              <a:t>spends a </a:t>
            </a:r>
            <a:r>
              <a:rPr lang="en-GB" dirty="0" smtClean="0"/>
              <a:t>considerable amount of </a:t>
            </a:r>
            <a:r>
              <a:rPr lang="en-GB" dirty="0"/>
              <a:t>time observing and analysing how people </a:t>
            </a:r>
            <a:r>
              <a:rPr lang="en-GB" b="1" dirty="0"/>
              <a:t>actually work</a:t>
            </a:r>
            <a:r>
              <a:rPr lang="en-GB" dirty="0"/>
              <a:t>.</a:t>
            </a:r>
          </a:p>
          <a:p>
            <a:r>
              <a:rPr lang="en-GB" dirty="0"/>
              <a:t>People do not have to explain or articulate their work.</a:t>
            </a:r>
          </a:p>
          <a:p>
            <a:r>
              <a:rPr lang="en-GB" dirty="0"/>
              <a:t>Social and organisational factors of importance may be observed.</a:t>
            </a:r>
          </a:p>
          <a:p>
            <a:r>
              <a:rPr lang="en-GB" dirty="0"/>
              <a:t>Ethnographic studies have shown that work is usually richer and more complex than suggested by simple system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dirty="0"/>
              <a:t>Focused </a:t>
            </a:r>
            <a:r>
              <a:rPr lang="en-GB" dirty="0" smtClean="0"/>
              <a:t>Ethnography</a:t>
            </a:r>
            <a:endParaRPr lang="en-GB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 dirty="0"/>
              <a:t>Developed in a project studying the air traffic control process</a:t>
            </a:r>
          </a:p>
          <a:p>
            <a:pPr>
              <a:lnSpc>
                <a:spcPct val="90000"/>
              </a:lnSpc>
            </a:pPr>
            <a:r>
              <a:rPr lang="en-GB" dirty="0"/>
              <a:t>Combines </a:t>
            </a:r>
            <a:r>
              <a:rPr lang="en-GB" dirty="0">
                <a:solidFill>
                  <a:schemeClr val="accent3"/>
                </a:solidFill>
              </a:rPr>
              <a:t>ethnography</a:t>
            </a:r>
            <a:r>
              <a:rPr lang="en-GB" dirty="0"/>
              <a:t> with </a:t>
            </a:r>
            <a:r>
              <a:rPr lang="en-GB" dirty="0">
                <a:solidFill>
                  <a:schemeClr val="accent3"/>
                </a:solidFill>
              </a:rPr>
              <a:t>prototyping</a:t>
            </a:r>
          </a:p>
          <a:p>
            <a:pPr>
              <a:lnSpc>
                <a:spcPct val="90000"/>
              </a:lnSpc>
            </a:pPr>
            <a:r>
              <a:rPr lang="en-GB" dirty="0"/>
              <a:t>Prototype development results in unanswered questions which focus the ethnographic analysis.</a:t>
            </a:r>
          </a:p>
          <a:p>
            <a:pPr>
              <a:lnSpc>
                <a:spcPct val="90000"/>
              </a:lnSpc>
            </a:pPr>
            <a:r>
              <a:rPr lang="en-GB" dirty="0"/>
              <a:t>The problem with ethnography is that it studies existing practices which may have some historical basis which is no longer relevant.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/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85926"/>
            <a:ext cx="8229600" cy="4538674"/>
          </a:xfrm>
          <a:noFill/>
          <a:ln/>
        </p:spPr>
        <p:txBody>
          <a:bodyPr lIns="90487" tIns="44450" rIns="90487" bIns="44450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To describe the principal requirements engineering activities and their relationships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To introduce techniques for </a:t>
            </a:r>
            <a:r>
              <a:rPr lang="en-GB" sz="2800" dirty="0">
                <a:solidFill>
                  <a:schemeClr val="accent4"/>
                </a:solidFill>
              </a:rPr>
              <a:t>requirements elicitation and analysis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To describe </a:t>
            </a:r>
            <a:r>
              <a:rPr lang="en-GB" sz="2800" dirty="0">
                <a:solidFill>
                  <a:schemeClr val="accent4"/>
                </a:solidFill>
              </a:rPr>
              <a:t>requirements validation </a:t>
            </a:r>
            <a:r>
              <a:rPr lang="en-GB" sz="2800" dirty="0"/>
              <a:t>and the role of requirements reviews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To discuss the role of </a:t>
            </a:r>
            <a:r>
              <a:rPr lang="en-GB" sz="2800" dirty="0">
                <a:solidFill>
                  <a:schemeClr val="accent4"/>
                </a:solidFill>
              </a:rPr>
              <a:t>requirements management </a:t>
            </a:r>
            <a:r>
              <a:rPr lang="en-GB" sz="2800" dirty="0"/>
              <a:t>in support of other requirements engineering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 of </a:t>
            </a:r>
            <a:r>
              <a:rPr lang="en-GB" dirty="0" smtClean="0"/>
              <a:t>Ethnography</a:t>
            </a:r>
            <a:endParaRPr lang="en-GB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Requirements that are derived from the way that people actually work rather than the way </a:t>
            </a:r>
            <a:r>
              <a:rPr lang="en-GB" dirty="0" smtClean="0"/>
              <a:t>in </a:t>
            </a:r>
            <a:r>
              <a:rPr lang="en-GB" dirty="0"/>
              <a:t>which process definitions suggest that they ought to work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People may have “short cuts” or use their previous knowledge and experience to better perform their role which may not be evident.</a:t>
            </a:r>
            <a:endParaRPr lang="en-GB" dirty="0"/>
          </a:p>
          <a:p>
            <a:r>
              <a:rPr lang="en-GB" b="1" dirty="0" smtClean="0">
                <a:solidFill>
                  <a:schemeClr val="accent2"/>
                </a:solidFill>
              </a:rPr>
              <a:t>As an example</a:t>
            </a:r>
            <a:r>
              <a:rPr lang="en-GB" dirty="0" smtClean="0"/>
              <a:t>, an air traffic controller may switch off a conflict alert alarm detecting flight intersections. Their strategy is to ensure these planes are moved apart before problems arise and the alarms can distract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 of </a:t>
            </a:r>
            <a:r>
              <a:rPr lang="en-GB" dirty="0" smtClean="0"/>
              <a:t>Ethnography</a:t>
            </a:r>
            <a:endParaRPr lang="en-GB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Requirements </a:t>
            </a:r>
            <a:r>
              <a:rPr lang="en-GB" dirty="0"/>
              <a:t>that are derived from cooperation and awareness of other people’s activities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People do not work in isolation and may share information and use dialogue with colleagues to inform decisions.</a:t>
            </a:r>
          </a:p>
          <a:p>
            <a:r>
              <a:rPr lang="en-GB" b="1" dirty="0" smtClean="0">
                <a:solidFill>
                  <a:schemeClr val="accent2"/>
                </a:solidFill>
              </a:rPr>
              <a:t>Using the previous scenario</a:t>
            </a:r>
            <a:r>
              <a:rPr lang="en-GB" dirty="0" smtClean="0"/>
              <a:t>, air traffic controllers may use awareness of colleagues work to predict the number of aircraft entering their sector and thus require some visibility of adjacent sector.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smtClean="0"/>
              <a:t>Cases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4488"/>
            <a:ext cx="8229600" cy="461011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accent3"/>
                </a:solidFill>
              </a:rPr>
              <a:t>Use-Cases</a:t>
            </a:r>
            <a:r>
              <a:rPr lang="en-GB" dirty="0" smtClean="0"/>
              <a:t> </a:t>
            </a:r>
            <a:r>
              <a:rPr lang="en-GB" dirty="0"/>
              <a:t>are a scenario based technique in the </a:t>
            </a:r>
            <a:r>
              <a:rPr lang="en-GB" dirty="0" smtClean="0"/>
              <a:t>Unified </a:t>
            </a:r>
            <a:r>
              <a:rPr lang="en-GB" dirty="0" err="1" smtClean="0"/>
              <a:t>Modeling</a:t>
            </a:r>
            <a:r>
              <a:rPr lang="en-GB" dirty="0" smtClean="0"/>
              <a:t> Language (UML) </a:t>
            </a:r>
            <a:r>
              <a:rPr lang="en-GB" dirty="0"/>
              <a:t>which identify the </a:t>
            </a:r>
            <a:r>
              <a:rPr lang="en-GB" b="1" dirty="0"/>
              <a:t>actors</a:t>
            </a:r>
            <a:r>
              <a:rPr lang="en-GB" dirty="0"/>
              <a:t> in an interaction and which describe the interaction itself</a:t>
            </a:r>
            <a:r>
              <a:rPr lang="en-GB" dirty="0" smtClean="0"/>
              <a:t>.</a:t>
            </a:r>
          </a:p>
          <a:p>
            <a:r>
              <a:rPr lang="en-GB" dirty="0" smtClean="0"/>
              <a:t>A </a:t>
            </a:r>
            <a:r>
              <a:rPr lang="en-GB" dirty="0"/>
              <a:t>set of </a:t>
            </a:r>
            <a:r>
              <a:rPr lang="en-GB" dirty="0" smtClean="0"/>
              <a:t>use-cases </a:t>
            </a:r>
            <a:r>
              <a:rPr lang="en-GB" dirty="0"/>
              <a:t>should describe all possible interactions with the system.</a:t>
            </a:r>
          </a:p>
          <a:p>
            <a:r>
              <a:rPr lang="en-GB" dirty="0">
                <a:solidFill>
                  <a:schemeClr val="accent3"/>
                </a:solidFill>
              </a:rPr>
              <a:t>Sequence diagrams </a:t>
            </a:r>
            <a:r>
              <a:rPr lang="en-GB" dirty="0"/>
              <a:t>may be used to add detail to use-cases by showing the sequence of event processing in the </a:t>
            </a:r>
            <a:r>
              <a:rPr lang="en-GB" dirty="0" smtClean="0"/>
              <a:t>system (we shall study sequence diagrams later).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smtClean="0"/>
              <a:t>Cases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935480"/>
            <a:ext cx="8572560" cy="4493916"/>
          </a:xfrm>
        </p:spPr>
        <p:txBody>
          <a:bodyPr>
            <a:normAutofit/>
          </a:bodyPr>
          <a:lstStyle/>
          <a:p>
            <a:r>
              <a:rPr lang="en-GB" dirty="0" smtClean="0"/>
              <a:t>In a </a:t>
            </a:r>
            <a:r>
              <a:rPr lang="en-GB" dirty="0" smtClean="0">
                <a:solidFill>
                  <a:schemeClr val="accent3"/>
                </a:solidFill>
              </a:rPr>
              <a:t>use-case diagram</a:t>
            </a:r>
            <a:r>
              <a:rPr lang="en-GB" dirty="0" smtClean="0"/>
              <a:t>, an </a:t>
            </a:r>
            <a:r>
              <a:rPr lang="en-GB" b="1" dirty="0" smtClean="0">
                <a:solidFill>
                  <a:schemeClr val="accent2"/>
                </a:solidFill>
              </a:rPr>
              <a:t>actor</a:t>
            </a:r>
            <a:r>
              <a:rPr lang="en-GB" dirty="0" smtClean="0"/>
              <a:t> is a user of the system (i.e. Something external to the system; can be human or non-human) acting in a particular role.</a:t>
            </a:r>
            <a:endParaRPr lang="en-GB" dirty="0"/>
          </a:p>
          <a:p>
            <a:r>
              <a:rPr lang="en-GB" dirty="0" smtClean="0"/>
              <a:t>A </a:t>
            </a:r>
            <a:r>
              <a:rPr lang="en-GB" b="1" dirty="0" smtClean="0">
                <a:solidFill>
                  <a:schemeClr val="accent2"/>
                </a:solidFill>
              </a:rPr>
              <a:t>use-case</a:t>
            </a:r>
            <a:r>
              <a:rPr lang="en-GB" dirty="0" smtClean="0"/>
              <a:t> is a task which the </a:t>
            </a:r>
            <a:r>
              <a:rPr lang="en-GB" b="1" dirty="0" smtClean="0">
                <a:solidFill>
                  <a:schemeClr val="accent2"/>
                </a:solidFill>
              </a:rPr>
              <a:t>actor</a:t>
            </a:r>
            <a:r>
              <a:rPr lang="en-GB" dirty="0" smtClean="0"/>
              <a:t> needs to perform with the help of the system, e.g., find details of a book or print a copy of a receipt in a bookshop.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389120"/>
          </a:xfrm>
        </p:spPr>
        <p:txBody>
          <a:bodyPr/>
          <a:lstStyle/>
          <a:p>
            <a:r>
              <a:rPr lang="en-GB" b="1" dirty="0" smtClean="0"/>
              <a:t>The details of each use case should also be documented by a use case description: </a:t>
            </a:r>
            <a:r>
              <a:rPr lang="en-GB" dirty="0" smtClean="0"/>
              <a:t>E.g.,</a:t>
            </a:r>
          </a:p>
          <a:p>
            <a:pPr lvl="1"/>
            <a:r>
              <a:rPr lang="en-GB" b="1" dirty="0" smtClean="0">
                <a:solidFill>
                  <a:schemeClr val="accent3"/>
                </a:solidFill>
              </a:rPr>
              <a:t>Print receipt</a:t>
            </a:r>
            <a:r>
              <a:rPr lang="en-GB" dirty="0" smtClean="0">
                <a:solidFill>
                  <a:schemeClr val="accent3"/>
                </a:solidFill>
              </a:rPr>
              <a:t> </a:t>
            </a:r>
            <a:r>
              <a:rPr lang="en-GB" dirty="0" smtClean="0"/>
              <a:t>– A customer has paid for an item via a valid payment method. The till should print a receipt indicating the current date and time, the price, the payment type and the member of staff who dealt with the sale.</a:t>
            </a:r>
          </a:p>
          <a:p>
            <a:pPr lvl="2"/>
            <a:r>
              <a:rPr lang="en-GB" sz="2400" b="1" dirty="0" smtClean="0"/>
              <a:t>[Alternate Case] </a:t>
            </a:r>
            <a:r>
              <a:rPr lang="en-GB" sz="2400" dirty="0" smtClean="0"/>
              <a:t>– No print paper available – Print out “Please enter new till paper” to the cashier’s terminal. Try to print again after 10 seconds.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2071670" y="5643578"/>
            <a:ext cx="6357982" cy="646331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An alternate case here is something that could potentially go wrong and denotes a different course of action.</a:t>
            </a:r>
            <a:endParaRPr lang="en-GB" sz="1800" dirty="0"/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rot="16200000" flipV="1">
            <a:off x="4089794" y="4482710"/>
            <a:ext cx="357190" cy="1964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Article Printing Use-Case</a:t>
            </a:r>
            <a:endParaRPr lang="en-US" dirty="0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685800" y="2286000"/>
            <a:ext cx="7696200" cy="3352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sx="101000" sy="101000" algn="tl" rotWithShape="0">
              <a:prstClr val="black">
                <a:alpha val="67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pic>
        <p:nvPicPr>
          <p:cNvPr id="849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3000372"/>
            <a:ext cx="6019800" cy="208915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TextBox 6"/>
          <p:cNvSpPr txBox="1"/>
          <p:nvPr/>
        </p:nvSpPr>
        <p:spPr>
          <a:xfrm>
            <a:off x="1714480" y="1643050"/>
            <a:ext cx="88517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/>
              <a:t>Actor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715008" y="1714488"/>
            <a:ext cx="126989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/>
              <a:t>Use case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1702261" y="2545562"/>
            <a:ext cx="895657" cy="13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 rot="16200000" flipH="1">
            <a:off x="5798968" y="2727143"/>
            <a:ext cx="1109973" cy="7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ATM machine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Actors</a:t>
            </a:r>
          </a:p>
          <a:p>
            <a:pPr lvl="1"/>
            <a:r>
              <a:rPr lang="en-GB" dirty="0" smtClean="0"/>
              <a:t>Customers</a:t>
            </a:r>
          </a:p>
          <a:p>
            <a:pPr lvl="1"/>
            <a:r>
              <a:rPr lang="en-GB" dirty="0" smtClean="0"/>
              <a:t>Bank staff</a:t>
            </a:r>
          </a:p>
          <a:p>
            <a:pPr lvl="1"/>
            <a:r>
              <a:rPr lang="en-GB" dirty="0" smtClean="0"/>
              <a:t>ATM service engineer</a:t>
            </a:r>
          </a:p>
          <a:p>
            <a:r>
              <a:rPr lang="en-GB" dirty="0" smtClean="0"/>
              <a:t>Use cases</a:t>
            </a:r>
          </a:p>
          <a:p>
            <a:pPr lvl="1"/>
            <a:r>
              <a:rPr lang="en-GB" dirty="0" smtClean="0"/>
              <a:t>Withdraw cash</a:t>
            </a:r>
          </a:p>
          <a:p>
            <a:pPr lvl="1"/>
            <a:r>
              <a:rPr lang="en-GB" dirty="0" smtClean="0"/>
              <a:t>Check balance</a:t>
            </a:r>
          </a:p>
          <a:p>
            <a:pPr lvl="1"/>
            <a:r>
              <a:rPr lang="en-GB" dirty="0" smtClean="0"/>
              <a:t>Add cash to machine</a:t>
            </a:r>
          </a:p>
          <a:p>
            <a:pPr lvl="1"/>
            <a:r>
              <a:rPr lang="en-GB" dirty="0" smtClean="0"/>
              <a:t>Check security video recording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75250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ATM Use Case Diagram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24024"/>
            <a:ext cx="6048672" cy="46368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 Use Case Diagrams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can draw a box (with a label) around a set of use cases to denote the system boundary, as on the previous slide (“library system”).</a:t>
            </a:r>
          </a:p>
          <a:p>
            <a:r>
              <a:rPr lang="en-GB" b="1" dirty="0" smtClean="0">
                <a:solidFill>
                  <a:schemeClr val="accent3"/>
                </a:solidFill>
              </a:rPr>
              <a:t>Inheritance</a:t>
            </a:r>
            <a:r>
              <a:rPr lang="en-GB" dirty="0" smtClean="0"/>
              <a:t> can be used between actors to show that all use cases of one actor are available to the other: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C9D3-3A4B-42A1-A51C-1F97B528EF21}" type="slidenum">
              <a:rPr lang="en-GB" smtClean="0"/>
              <a:pPr/>
              <a:t>28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grpSp>
        <p:nvGrpSpPr>
          <p:cNvPr id="6" name="Group 23"/>
          <p:cNvGrpSpPr/>
          <p:nvPr/>
        </p:nvGrpSpPr>
        <p:grpSpPr>
          <a:xfrm>
            <a:off x="4906256" y="4497348"/>
            <a:ext cx="314633" cy="851406"/>
            <a:chOff x="3215148" y="4143380"/>
            <a:chExt cx="521110" cy="1254529"/>
          </a:xfrm>
        </p:grpSpPr>
        <p:sp>
          <p:nvSpPr>
            <p:cNvPr id="25" name="Oval 24"/>
            <p:cNvSpPr/>
            <p:nvPr/>
          </p:nvSpPr>
          <p:spPr>
            <a:xfrm>
              <a:off x="3286116" y="4143380"/>
              <a:ext cx="357190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/>
            <p:cNvCxnSpPr>
              <a:stCxn id="25" idx="4"/>
            </p:cNvCxnSpPr>
            <p:nvPr/>
          </p:nvCxnSpPr>
          <p:spPr>
            <a:xfrm rot="16200000" flipH="1">
              <a:off x="3176396" y="4788885"/>
              <a:ext cx="582707" cy="607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3200400" y="5098026"/>
              <a:ext cx="294968" cy="26547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3441290" y="5102941"/>
              <a:ext cx="314633" cy="2753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234813" y="4729316"/>
              <a:ext cx="47194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5"/>
          <p:cNvGrpSpPr/>
          <p:nvPr/>
        </p:nvGrpSpPr>
        <p:grpSpPr>
          <a:xfrm>
            <a:off x="2984049" y="4512096"/>
            <a:ext cx="314633" cy="851406"/>
            <a:chOff x="3215148" y="4143380"/>
            <a:chExt cx="521110" cy="1254529"/>
          </a:xfrm>
        </p:grpSpPr>
        <p:sp>
          <p:nvSpPr>
            <p:cNvPr id="37" name="Oval 36"/>
            <p:cNvSpPr/>
            <p:nvPr/>
          </p:nvSpPr>
          <p:spPr>
            <a:xfrm>
              <a:off x="3286116" y="4143380"/>
              <a:ext cx="357190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Straight Connector 37"/>
            <p:cNvCxnSpPr>
              <a:stCxn id="37" idx="4"/>
            </p:cNvCxnSpPr>
            <p:nvPr/>
          </p:nvCxnSpPr>
          <p:spPr>
            <a:xfrm rot="16200000" flipH="1">
              <a:off x="3176396" y="4788885"/>
              <a:ext cx="582707" cy="607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3200400" y="5098026"/>
              <a:ext cx="294968" cy="26547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3441290" y="5102941"/>
              <a:ext cx="314633" cy="2753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234813" y="4729316"/>
              <a:ext cx="47194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536682" y="5535566"/>
            <a:ext cx="124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Bank Staff</a:t>
            </a:r>
            <a:endParaRPr lang="en-GB" sz="1800" dirty="0"/>
          </a:p>
        </p:txBody>
      </p:sp>
      <p:sp>
        <p:nvSpPr>
          <p:cNvPr id="43" name="TextBox 42"/>
          <p:cNvSpPr txBox="1"/>
          <p:nvPr/>
        </p:nvSpPr>
        <p:spPr>
          <a:xfrm>
            <a:off x="4499992" y="5545399"/>
            <a:ext cx="190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Customer</a:t>
            </a:r>
            <a:endParaRPr lang="en-GB" sz="1800" dirty="0"/>
          </a:p>
        </p:txBody>
      </p:sp>
      <p:grpSp>
        <p:nvGrpSpPr>
          <p:cNvPr id="8" name="Group 48"/>
          <p:cNvGrpSpPr/>
          <p:nvPr/>
        </p:nvGrpSpPr>
        <p:grpSpPr>
          <a:xfrm>
            <a:off x="3539571" y="4778486"/>
            <a:ext cx="1140542" cy="226140"/>
            <a:chOff x="1936955" y="4984958"/>
            <a:chExt cx="1140542" cy="226140"/>
          </a:xfrm>
        </p:grpSpPr>
        <p:sp>
          <p:nvSpPr>
            <p:cNvPr id="46" name="Isosceles Triangle 45"/>
            <p:cNvSpPr/>
            <p:nvPr/>
          </p:nvSpPr>
          <p:spPr>
            <a:xfrm rot="5400000">
              <a:off x="2861189" y="4994789"/>
              <a:ext cx="226140" cy="206477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Connector 47"/>
            <p:cNvCxnSpPr>
              <a:stCxn id="46" idx="3"/>
            </p:cNvCxnSpPr>
            <p:nvPr/>
          </p:nvCxnSpPr>
          <p:spPr>
            <a:xfrm rot="10800000" flipV="1">
              <a:off x="1936955" y="5098028"/>
              <a:ext cx="934066" cy="49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Include Relations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8000"/>
            <a:ext cx="8229600" cy="4389120"/>
          </a:xfrm>
        </p:spPr>
        <p:txBody>
          <a:bodyPr/>
          <a:lstStyle/>
          <a:p>
            <a:r>
              <a:rPr lang="en-GB" dirty="0" smtClean="0"/>
              <a:t>If several use cases include, as part of their functionality, another use case, we have a special way to show this in a use-case diagram with an </a:t>
            </a:r>
            <a:r>
              <a:rPr lang="en-GB" b="1" dirty="0" smtClean="0">
                <a:solidFill>
                  <a:schemeClr val="accent3"/>
                </a:solidFill>
              </a:rPr>
              <a:t>&lt;&lt;include&gt;&gt; </a:t>
            </a:r>
            <a:r>
              <a:rPr lang="en-GB" dirty="0" smtClean="0"/>
              <a:t>relation.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284983"/>
            <a:ext cx="7920880" cy="26318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Requirements </a:t>
            </a:r>
            <a:r>
              <a:rPr lang="en-GB" sz="3600" dirty="0" smtClean="0"/>
              <a:t>Engineering Processes</a:t>
            </a:r>
            <a:endParaRPr lang="en-GB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43050"/>
            <a:ext cx="8229600" cy="4681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The processes used for </a:t>
            </a:r>
            <a:r>
              <a:rPr lang="en-GB" dirty="0" smtClean="0"/>
              <a:t>requirements engineering </a:t>
            </a:r>
            <a:r>
              <a:rPr lang="en-GB" dirty="0"/>
              <a:t>vary widely depending on the application domain, the people involved and the organisation developing the requirements.</a:t>
            </a:r>
          </a:p>
          <a:p>
            <a:pPr>
              <a:lnSpc>
                <a:spcPct val="90000"/>
              </a:lnSpc>
            </a:pPr>
            <a:r>
              <a:rPr lang="en-GB" dirty="0"/>
              <a:t>However, there are a number of generic activities common to all </a:t>
            </a:r>
            <a:r>
              <a:rPr lang="en-GB" dirty="0" smtClean="0"/>
              <a:t>processes which we look at today.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The goal of this stage of the software engineering process is to help create and maintain a </a:t>
            </a:r>
            <a:r>
              <a:rPr lang="en-GB" dirty="0" smtClean="0">
                <a:solidFill>
                  <a:schemeClr val="accent4"/>
                </a:solidFill>
              </a:rPr>
              <a:t>system requirements document</a:t>
            </a:r>
            <a:r>
              <a:rPr lang="en-GB" dirty="0" smtClean="0"/>
              <a:t>.</a:t>
            </a:r>
          </a:p>
          <a:p>
            <a:pPr>
              <a:lnSpc>
                <a:spcPct val="90000"/>
              </a:lnSpc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96086"/>
          </a:xfrm>
        </p:spPr>
        <p:txBody>
          <a:bodyPr/>
          <a:lstStyle/>
          <a:p>
            <a:r>
              <a:rPr lang="en-GB" dirty="0" smtClean="0"/>
              <a:t>Extend Relations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89120"/>
          </a:xfrm>
        </p:spPr>
        <p:txBody>
          <a:bodyPr/>
          <a:lstStyle/>
          <a:p>
            <a:r>
              <a:rPr lang="en-GB" dirty="0" smtClean="0"/>
              <a:t>If a use-case has two or more significantly different  outcomes, we can show this by </a:t>
            </a:r>
            <a:r>
              <a:rPr lang="en-GB" b="1" dirty="0" smtClean="0">
                <a:solidFill>
                  <a:schemeClr val="accent3"/>
                </a:solidFill>
              </a:rPr>
              <a:t>extending</a:t>
            </a:r>
            <a:r>
              <a:rPr lang="en-GB" dirty="0" smtClean="0"/>
              <a:t> the use case to a </a:t>
            </a:r>
            <a:r>
              <a:rPr lang="en-GB" dirty="0" smtClean="0">
                <a:solidFill>
                  <a:schemeClr val="accent3"/>
                </a:solidFill>
              </a:rPr>
              <a:t>main use case </a:t>
            </a:r>
            <a:r>
              <a:rPr lang="en-GB" dirty="0" smtClean="0"/>
              <a:t>and one or more </a:t>
            </a:r>
            <a:r>
              <a:rPr lang="en-GB" dirty="0" smtClean="0">
                <a:solidFill>
                  <a:schemeClr val="accent3"/>
                </a:solidFill>
              </a:rPr>
              <a:t>subsidiary cases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996952"/>
            <a:ext cx="8753668" cy="259228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Include</a:t>
            </a:r>
          </a:p>
          <a:p>
            <a:pPr lvl="1"/>
            <a:r>
              <a:rPr lang="en-GB" dirty="0" smtClean="0"/>
              <a:t>When the other use case is always part of the main use case</a:t>
            </a:r>
          </a:p>
          <a:p>
            <a:r>
              <a:rPr lang="en-GB" dirty="0" smtClean="0"/>
              <a:t>Extend</a:t>
            </a:r>
          </a:p>
          <a:p>
            <a:pPr lvl="1"/>
            <a:r>
              <a:rPr lang="en-GB" dirty="0" smtClean="0"/>
              <a:t>When the other use case, sometime is needed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28944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Word on Extend/Include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Note the directions of the arrows in the previous two slides, they are different for each (according to whether a use case “includes” another, or “extends” it).</a:t>
            </a:r>
          </a:p>
          <a:p>
            <a:r>
              <a:rPr lang="en-GB" dirty="0" smtClean="0"/>
              <a:t>One of the benefits of UML diagrams is their simplicity and that they can be shown to and worked through with, customers.</a:t>
            </a:r>
          </a:p>
          <a:p>
            <a:r>
              <a:rPr lang="en-GB" dirty="0" smtClean="0"/>
              <a:t>This is to some extent lost by using more advanced features like “include” and “extend” relations; they should thus be used with care.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C9D3-3A4B-42A1-A51C-1F97B528EF21}" type="slidenum">
              <a:rPr lang="en-GB" smtClean="0"/>
              <a:pPr/>
              <a:t>32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650"/>
            <a:ext cx="8229600" cy="796086"/>
          </a:xfrm>
        </p:spPr>
        <p:txBody>
          <a:bodyPr/>
          <a:lstStyle/>
          <a:p>
            <a:r>
              <a:rPr lang="en-GB" dirty="0" smtClean="0"/>
              <a:t>Full use case template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4096"/>
            <a:ext cx="8229600" cy="4389120"/>
          </a:xfrm>
        </p:spPr>
        <p:txBody>
          <a:bodyPr>
            <a:noAutofit/>
          </a:bodyPr>
          <a:lstStyle/>
          <a:p>
            <a:r>
              <a:rPr lang="en-GB" sz="1800" dirty="0" smtClean="0"/>
              <a:t>ID</a:t>
            </a:r>
          </a:p>
          <a:p>
            <a:pPr lvl="1"/>
            <a:r>
              <a:rPr lang="en-GB" sz="1600" dirty="0" smtClean="0"/>
              <a:t>Short ID  (useful for diagrams and reference)</a:t>
            </a:r>
          </a:p>
          <a:p>
            <a:r>
              <a:rPr lang="en-GB" sz="1800" dirty="0" smtClean="0"/>
              <a:t>Name</a:t>
            </a:r>
          </a:p>
          <a:p>
            <a:pPr lvl="1"/>
            <a:r>
              <a:rPr lang="en-GB" sz="1600" dirty="0" smtClean="0"/>
              <a:t>Full name</a:t>
            </a:r>
          </a:p>
          <a:p>
            <a:r>
              <a:rPr lang="en-GB" sz="1800" dirty="0" smtClean="0"/>
              <a:t>Description</a:t>
            </a:r>
          </a:p>
          <a:p>
            <a:pPr lvl="1"/>
            <a:r>
              <a:rPr lang="en-GB" sz="1600" dirty="0" smtClean="0"/>
              <a:t>Full description</a:t>
            </a:r>
          </a:p>
          <a:p>
            <a:r>
              <a:rPr lang="en-GB" sz="1800" dirty="0" smtClean="0"/>
              <a:t>Pre-condition</a:t>
            </a:r>
          </a:p>
          <a:p>
            <a:pPr lvl="1"/>
            <a:r>
              <a:rPr lang="en-GB" sz="1600" dirty="0" smtClean="0"/>
              <a:t>What must be true before the use case can proceed</a:t>
            </a:r>
          </a:p>
          <a:p>
            <a:r>
              <a:rPr lang="en-GB" sz="1800" dirty="0" smtClean="0"/>
              <a:t>Event flow</a:t>
            </a:r>
          </a:p>
          <a:p>
            <a:pPr lvl="1"/>
            <a:r>
              <a:rPr lang="en-GB" sz="1600" dirty="0" smtClean="0"/>
              <a:t>Flow of behaviour that makes up this use case</a:t>
            </a:r>
          </a:p>
          <a:p>
            <a:r>
              <a:rPr lang="en-GB" sz="1800" dirty="0" smtClean="0"/>
              <a:t>Post-condition</a:t>
            </a:r>
          </a:p>
          <a:p>
            <a:pPr lvl="1"/>
            <a:r>
              <a:rPr lang="en-GB" sz="1600" dirty="0" smtClean="0"/>
              <a:t>What should be true if the use case successfully completes</a:t>
            </a:r>
          </a:p>
          <a:p>
            <a:r>
              <a:rPr lang="en-GB" sz="1800" dirty="0" smtClean="0"/>
              <a:t>Includes</a:t>
            </a:r>
          </a:p>
          <a:p>
            <a:pPr lvl="1"/>
            <a:r>
              <a:rPr lang="en-GB" sz="1600" dirty="0" smtClean="0"/>
              <a:t>What other use cases are used</a:t>
            </a:r>
          </a:p>
          <a:p>
            <a:r>
              <a:rPr lang="en-GB" sz="1800" dirty="0" smtClean="0"/>
              <a:t>Extensions</a:t>
            </a:r>
          </a:p>
          <a:p>
            <a:pPr lvl="1"/>
            <a:r>
              <a:rPr lang="en-GB" sz="1600" dirty="0" smtClean="0"/>
              <a:t>Optional behaviour</a:t>
            </a:r>
          </a:p>
          <a:p>
            <a:r>
              <a:rPr lang="en-GB" sz="1800" dirty="0" smtClean="0"/>
              <a:t>Triggers</a:t>
            </a:r>
          </a:p>
          <a:p>
            <a:pPr lvl="1"/>
            <a:r>
              <a:rPr lang="en-GB" sz="1600" dirty="0" smtClean="0"/>
              <a:t>What makes this use case happen</a:t>
            </a:r>
          </a:p>
          <a:p>
            <a:pPr lvl="1"/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03607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Notes about use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They do NOT describe internal behaviour</a:t>
            </a:r>
          </a:p>
          <a:p>
            <a:r>
              <a:rPr lang="en-GB" dirty="0" smtClean="0"/>
              <a:t>Must describe behaviour with external Actors</a:t>
            </a:r>
          </a:p>
          <a:p>
            <a:r>
              <a:rPr lang="en-GB" dirty="0" smtClean="0"/>
              <a:t>But external Actor can be</a:t>
            </a:r>
          </a:p>
          <a:p>
            <a:pPr lvl="1"/>
            <a:r>
              <a:rPr lang="en-GB" dirty="0" smtClean="0"/>
              <a:t>External system (e.g.  </a:t>
            </a:r>
            <a:r>
              <a:rPr lang="en-GB" dirty="0" err="1" smtClean="0"/>
              <a:t>Paypal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External hardware (e.g. smoke detector fire alarm)</a:t>
            </a:r>
          </a:p>
          <a:p>
            <a:pPr lvl="1"/>
            <a:r>
              <a:rPr lang="en-GB" dirty="0" smtClean="0"/>
              <a:t>External agency (e.g. Police, fire brigade)</a:t>
            </a:r>
          </a:p>
          <a:p>
            <a:r>
              <a:rPr lang="en-GB" dirty="0" smtClean="0"/>
              <a:t>So Use cases are always systems EXTERNAL behaviour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44259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ATM use case descriptions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35</a:t>
            </a:fld>
            <a:endParaRPr kumimoji="0"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27200" y="2849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727200" y="2849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083785"/>
              </p:ext>
            </p:extLst>
          </p:nvPr>
        </p:nvGraphicFramePr>
        <p:xfrm>
          <a:off x="755576" y="1700810"/>
          <a:ext cx="7632848" cy="43204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35169"/>
                <a:gridCol w="3797679"/>
              </a:tblGrid>
              <a:tr h="30860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ID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UC1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860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Withdraw cash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7211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Description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Bank customer withdraws cash from machine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860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Pre-condition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ATM in service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860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Pre-condition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ATM has sufficient cash stock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51634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Event flow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1. Include Use case 2 “Authenticate customer”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 2. Choose quick cash or enter exact amount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 3. Choose receipt option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 4. Take cash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860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Extension points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Use case 4 “Balance too low”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860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Triggers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27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ATM use cases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591733"/>
              </p:ext>
            </p:extLst>
          </p:nvPr>
        </p:nvGraphicFramePr>
        <p:xfrm>
          <a:off x="683568" y="1772814"/>
          <a:ext cx="7848872" cy="43204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3712"/>
                <a:gridCol w="3905160"/>
              </a:tblGrid>
              <a:tr h="308606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ID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UC2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8606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Authenticate customer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721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Description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Bank customer withdraws cash from machine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8606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Pre-condition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ATM in service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34423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Event flow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1. If user already authenticated exit from user case.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2. User enters card and PIN number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3. User re-enters PIN if PIN incorrect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721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Extension points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Use case 5 “Card stolen”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Use case 6 “PIN entry failure”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721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Triggers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Authenticated service requested and user not authenticated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8606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Post-condition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User is authenticated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36</a:t>
            </a:fld>
            <a:endParaRPr kumimoji="0"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27200" y="2849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510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ATM use cases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67897"/>
              </p:ext>
            </p:extLst>
          </p:nvPr>
        </p:nvGraphicFramePr>
        <p:xfrm>
          <a:off x="755576" y="1628798"/>
          <a:ext cx="7920880" cy="44644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79893"/>
                <a:gridCol w="3940987"/>
              </a:tblGrid>
              <a:tr h="343423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ID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UC3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3423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Check balance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6846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Description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Bank customer retrieves a balance on their account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3423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Pre-condition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ATM in service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30269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Event flow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1. Include Use case 2 “Authenticate customer”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2. Choose onscreen or paper balance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6846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Extension points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Use case 5 “Card stolen”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Use case 6 “PIN entry failure”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6846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Triggers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Authenticated service requested and user not authenticated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3423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Post-condition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37</a:t>
            </a:fld>
            <a:endParaRPr kumimoji="0"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27200" y="29416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812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ATM use cases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45255"/>
              </p:ext>
            </p:extLst>
          </p:nvPr>
        </p:nvGraphicFramePr>
        <p:xfrm>
          <a:off x="611560" y="1916832"/>
          <a:ext cx="8064896" cy="4104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52255"/>
                <a:gridCol w="4012641"/>
              </a:tblGrid>
              <a:tr h="37313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ID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UC4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313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Balance too low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4626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Description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Bank customer cannot make cash withdrawal due to low balance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313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Pre-condition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4626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Event flow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1. Customer chooses smaller amount or cancels transaction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313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Extension points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4626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Triggers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Cash chosen greater than available balance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313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Post-condition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38</a:t>
            </a:fld>
            <a:endParaRPr kumimoji="0"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27200" y="3124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861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Security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Most modern systems have some security requirements</a:t>
            </a:r>
          </a:p>
          <a:p>
            <a:r>
              <a:rPr lang="en-GB" dirty="0" smtClean="0"/>
              <a:t>Why?</a:t>
            </a:r>
          </a:p>
          <a:p>
            <a:r>
              <a:rPr lang="en-GB" dirty="0" smtClean="0"/>
              <a:t>Because</a:t>
            </a:r>
          </a:p>
          <a:p>
            <a:pPr lvl="1"/>
            <a:r>
              <a:rPr lang="en-GB" dirty="0" smtClean="0"/>
              <a:t>Internet</a:t>
            </a:r>
          </a:p>
          <a:p>
            <a:pPr lvl="1"/>
            <a:r>
              <a:rPr lang="en-GB" dirty="0" smtClean="0"/>
              <a:t>Systems often control money</a:t>
            </a:r>
          </a:p>
          <a:p>
            <a:pPr lvl="1"/>
            <a:r>
              <a:rPr lang="en-GB" dirty="0" smtClean="0"/>
              <a:t>Systems nearly always contain data (much of it personal)</a:t>
            </a:r>
          </a:p>
          <a:p>
            <a:pPr lvl="1"/>
            <a:r>
              <a:rPr lang="en-GB" dirty="0" smtClean="0"/>
              <a:t>You are legally required often to keep your system secure</a:t>
            </a:r>
          </a:p>
          <a:p>
            <a:pPr lvl="1"/>
            <a:r>
              <a:rPr lang="en-GB" dirty="0" smtClean="0"/>
              <a:t>You could get sued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2125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 Engineering Processes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>
                <a:solidFill>
                  <a:schemeClr val="accent3"/>
                </a:solidFill>
              </a:rPr>
              <a:t>1. Requirements elicitation</a:t>
            </a:r>
            <a:r>
              <a:rPr lang="en-GB" dirty="0" smtClean="0"/>
              <a:t>;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What services do the end-users require of the system?</a:t>
            </a:r>
          </a:p>
          <a:p>
            <a:pPr>
              <a:lnSpc>
                <a:spcPct val="90000"/>
              </a:lnSpc>
            </a:pPr>
            <a:r>
              <a:rPr lang="en-GB" dirty="0" smtClean="0">
                <a:solidFill>
                  <a:schemeClr val="accent3"/>
                </a:solidFill>
              </a:rPr>
              <a:t>2. Requirements analysis</a:t>
            </a:r>
            <a:r>
              <a:rPr lang="en-GB" dirty="0" smtClean="0"/>
              <a:t>;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How do we classify, prioritise and negotiate requirements?</a:t>
            </a:r>
          </a:p>
          <a:p>
            <a:pPr>
              <a:lnSpc>
                <a:spcPct val="90000"/>
              </a:lnSpc>
            </a:pPr>
            <a:r>
              <a:rPr lang="en-GB" dirty="0" smtClean="0">
                <a:solidFill>
                  <a:schemeClr val="accent3"/>
                </a:solidFill>
              </a:rPr>
              <a:t>3. Requirements validation</a:t>
            </a:r>
            <a:r>
              <a:rPr lang="en-GB" dirty="0" smtClean="0"/>
              <a:t>;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Does the proposed system do what the users require?</a:t>
            </a:r>
          </a:p>
          <a:p>
            <a:pPr>
              <a:lnSpc>
                <a:spcPct val="90000"/>
              </a:lnSpc>
            </a:pPr>
            <a:r>
              <a:rPr lang="en-GB" dirty="0" smtClean="0">
                <a:solidFill>
                  <a:schemeClr val="accent3"/>
                </a:solidFill>
              </a:rPr>
              <a:t>4. Requirements management</a:t>
            </a:r>
            <a:r>
              <a:rPr lang="en-GB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How do we manage the (sometimes inevitable) changes to the requirements document?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Security requirements of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89120"/>
          </a:xfrm>
        </p:spPr>
        <p:txBody>
          <a:bodyPr/>
          <a:lstStyle/>
          <a:p>
            <a:r>
              <a:rPr lang="en-GB" dirty="0" smtClean="0"/>
              <a:t>Broken down into 4 main issues</a:t>
            </a:r>
          </a:p>
          <a:p>
            <a:pPr lvl="1"/>
            <a:r>
              <a:rPr lang="en-GB" dirty="0" smtClean="0"/>
              <a:t>Confidentiality</a:t>
            </a:r>
          </a:p>
          <a:p>
            <a:pPr lvl="1"/>
            <a:r>
              <a:rPr lang="en-GB" dirty="0" smtClean="0"/>
              <a:t>Integrity</a:t>
            </a:r>
          </a:p>
          <a:p>
            <a:pPr lvl="1"/>
            <a:r>
              <a:rPr lang="en-GB" dirty="0" smtClean="0"/>
              <a:t>Authentication and Authorization</a:t>
            </a:r>
          </a:p>
          <a:p>
            <a:pPr lvl="1"/>
            <a:r>
              <a:rPr lang="en-GB" dirty="0" smtClean="0"/>
              <a:t>Non-repudiation</a:t>
            </a:r>
          </a:p>
          <a:p>
            <a:r>
              <a:rPr lang="en-GB" dirty="0" smtClean="0"/>
              <a:t>One auxiliary issue</a:t>
            </a:r>
          </a:p>
          <a:p>
            <a:pPr lvl="1"/>
            <a:r>
              <a:rPr lang="en-GB" dirty="0" smtClean="0"/>
              <a:t>Availability  (Performance security)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322137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Confidentiality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Usually two main options</a:t>
            </a:r>
          </a:p>
          <a:p>
            <a:pPr lvl="1"/>
            <a:r>
              <a:rPr lang="en-GB" sz="2800" dirty="0" smtClean="0"/>
              <a:t>Encryption	(hard security)</a:t>
            </a:r>
          </a:p>
          <a:p>
            <a:pPr lvl="1"/>
            <a:r>
              <a:rPr lang="en-GB" sz="2800" dirty="0" smtClean="0"/>
              <a:t>Permissions	(soft security)</a:t>
            </a:r>
          </a:p>
          <a:p>
            <a:r>
              <a:rPr lang="en-GB" sz="2800" dirty="0" smtClean="0"/>
              <a:t>Data must be kept secure</a:t>
            </a:r>
          </a:p>
          <a:p>
            <a:pPr lvl="1"/>
            <a:r>
              <a:rPr lang="en-GB" sz="2800" dirty="0" smtClean="0"/>
              <a:t>In storage (final or intermediary)</a:t>
            </a:r>
          </a:p>
          <a:p>
            <a:pPr lvl="1"/>
            <a:r>
              <a:rPr lang="en-GB" sz="2800" dirty="0" smtClean="0"/>
              <a:t>On the wire or wireless link</a:t>
            </a:r>
          </a:p>
          <a:p>
            <a:pPr lvl="1"/>
            <a:r>
              <a:rPr lang="en-GB" sz="2800" dirty="0" smtClean="0"/>
              <a:t>For as long as reasonably possible</a:t>
            </a:r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35979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Integrity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Messages or data must not be modifiable without</a:t>
            </a:r>
          </a:p>
          <a:p>
            <a:pPr lvl="1"/>
            <a:r>
              <a:rPr lang="en-GB" dirty="0" smtClean="0"/>
              <a:t>Knowledge of the change</a:t>
            </a:r>
          </a:p>
          <a:p>
            <a:r>
              <a:rPr lang="en-GB" dirty="0" smtClean="0"/>
              <a:t>Integrity approaches</a:t>
            </a:r>
          </a:p>
          <a:p>
            <a:pPr lvl="1"/>
            <a:r>
              <a:rPr lang="en-GB" dirty="0" smtClean="0"/>
              <a:t>CRC Checking (no good, easy to forge check value)</a:t>
            </a:r>
          </a:p>
          <a:p>
            <a:pPr lvl="1"/>
            <a:r>
              <a:rPr lang="en-GB" dirty="0" smtClean="0"/>
              <a:t>Hash value over data, similar problem to CRC</a:t>
            </a:r>
          </a:p>
          <a:p>
            <a:pPr lvl="1"/>
            <a:r>
              <a:rPr lang="en-GB" dirty="0" smtClean="0"/>
              <a:t>Hash value over data + secret value</a:t>
            </a:r>
          </a:p>
          <a:p>
            <a:pPr lvl="2"/>
            <a:r>
              <a:rPr lang="en-GB" dirty="0" smtClean="0"/>
              <a:t>Key distribution problem</a:t>
            </a:r>
          </a:p>
          <a:p>
            <a:pPr lvl="1"/>
            <a:r>
              <a:rPr lang="en-GB" dirty="0" smtClean="0"/>
              <a:t>Hash value encrypted using asymmetric cipher</a:t>
            </a:r>
          </a:p>
          <a:p>
            <a:pPr lvl="2"/>
            <a:r>
              <a:rPr lang="en-GB" dirty="0" smtClean="0"/>
              <a:t>Best approach to date</a:t>
            </a:r>
          </a:p>
          <a:p>
            <a:pPr lvl="1"/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968524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Authentication/Authorization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4176"/>
            <a:ext cx="8229600" cy="4389120"/>
          </a:xfrm>
        </p:spPr>
        <p:txBody>
          <a:bodyPr/>
          <a:lstStyle/>
          <a:p>
            <a:r>
              <a:rPr lang="en-GB" dirty="0" smtClean="0"/>
              <a:t>Authentication</a:t>
            </a:r>
          </a:p>
          <a:p>
            <a:pPr lvl="1"/>
            <a:r>
              <a:rPr lang="en-GB" dirty="0" smtClean="0"/>
              <a:t>Who are you?</a:t>
            </a:r>
          </a:p>
          <a:p>
            <a:r>
              <a:rPr lang="en-GB" dirty="0" smtClean="0"/>
              <a:t>Authorization</a:t>
            </a:r>
          </a:p>
          <a:p>
            <a:pPr lvl="1"/>
            <a:r>
              <a:rPr lang="en-GB" dirty="0" smtClean="0"/>
              <a:t>What are you allowed to do?</a:t>
            </a:r>
          </a:p>
          <a:p>
            <a:r>
              <a:rPr lang="en-GB" dirty="0" smtClean="0"/>
              <a:t>Techniques</a:t>
            </a:r>
          </a:p>
          <a:p>
            <a:pPr lvl="1"/>
            <a:r>
              <a:rPr lang="en-GB" dirty="0" smtClean="0"/>
              <a:t>Usernames, Passwords, hardware (cards, dongles), Biometrics</a:t>
            </a:r>
          </a:p>
          <a:p>
            <a:r>
              <a:rPr lang="en-GB" dirty="0" smtClean="0"/>
              <a:t>Often first point of attack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1471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44</a:t>
            </a:fld>
            <a:endParaRPr kumimoji="0" lang="en-US"/>
          </a:p>
        </p:txBody>
      </p:sp>
      <p:sp>
        <p:nvSpPr>
          <p:cNvPr id="6" name="Title 55"/>
          <p:cNvSpPr txBox="1">
            <a:spLocks/>
          </p:cNvSpPr>
          <p:nvPr/>
        </p:nvSpPr>
        <p:spPr>
          <a:xfrm>
            <a:off x="457200" y="781050"/>
            <a:ext cx="8229600" cy="6619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Non-repudiation issue</a:t>
            </a:r>
            <a:endParaRPr lang="en-IE" dirty="0" smtClean="0"/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>
          <a:xfrm>
            <a:off x="3660775" y="6477000"/>
            <a:ext cx="1800225" cy="381000"/>
          </a:xfrm>
          <a:noFill/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Orbitage</a:t>
            </a:r>
            <a:r>
              <a:rPr lang="en-US" dirty="0" smtClean="0"/>
              <a:t> 2011</a:t>
            </a:r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0" y="6477000"/>
            <a:ext cx="2438400" cy="381000"/>
          </a:xfrm>
          <a:prstGeom prst="rect">
            <a:avLst/>
          </a:prstGeom>
          <a:noFill/>
        </p:spPr>
        <p:txBody>
          <a:bodyPr vert="horz" lIns="0" tIns="0" rIns="0" bIns="0" anchor="b"/>
          <a:lstStyle>
            <a:defPPr>
              <a:defRPr lang="en-GB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9pPr>
          </a:lstStyle>
          <a:p>
            <a:r>
              <a:rPr lang="en-US" smtClean="0"/>
              <a:t>Applied IP Telecoms Security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7391400" y="6477000"/>
            <a:ext cx="1371600" cy="304800"/>
          </a:xfrm>
          <a:prstGeom prst="rect">
            <a:avLst/>
          </a:prstGeom>
          <a:noFill/>
        </p:spPr>
        <p:txBody>
          <a:bodyPr vert="horz" lIns="0" tIns="0" rIns="0" bIns="0" anchor="b"/>
          <a:lstStyle>
            <a:defPPr>
              <a:defRPr lang="en-GB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9pPr>
          </a:lstStyle>
          <a:p>
            <a:r>
              <a:rPr lang="en-US" smtClean="0"/>
              <a:t>slide  </a:t>
            </a:r>
            <a:fld id="{9722AB25-6C8B-4753-AF39-49F780717E67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85800" y="1981200"/>
            <a:ext cx="7772400" cy="457200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1371600" y="4953000"/>
            <a:ext cx="1751013" cy="912813"/>
            <a:chOff x="864" y="3120"/>
            <a:chExt cx="1103" cy="575"/>
          </a:xfrm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864" y="3120"/>
              <a:ext cx="1104" cy="576"/>
            </a:xfrm>
            <a:prstGeom prst="roundRect">
              <a:avLst>
                <a:gd name="adj" fmla="val 171"/>
              </a:avLst>
            </a:prstGeom>
            <a:solidFill>
              <a:srgbClr val="99FF99"/>
            </a:solidFill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864" y="3120"/>
              <a:ext cx="1104" cy="576"/>
            </a:xfrm>
            <a:prstGeom prst="roundRect">
              <a:avLst>
                <a:gd name="adj" fmla="val 17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latin typeface="Arial Narrow" pitchFamily="34" charset="0"/>
                </a:rPr>
                <a:t>Bob</a:t>
              </a:r>
            </a:p>
          </p:txBody>
        </p:sp>
      </p:grp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6019800" y="4953000"/>
            <a:ext cx="1751013" cy="912813"/>
            <a:chOff x="3792" y="3120"/>
            <a:chExt cx="1103" cy="575"/>
          </a:xfrm>
        </p:grpSpPr>
        <p:sp>
          <p:nvSpPr>
            <p:cNvPr id="15" name="AutoShape 10"/>
            <p:cNvSpPr>
              <a:spLocks noChangeArrowheads="1"/>
            </p:cNvSpPr>
            <p:nvPr/>
          </p:nvSpPr>
          <p:spPr bwMode="auto">
            <a:xfrm>
              <a:off x="3792" y="3120"/>
              <a:ext cx="1104" cy="576"/>
            </a:xfrm>
            <a:prstGeom prst="roundRect">
              <a:avLst>
                <a:gd name="adj" fmla="val 171"/>
              </a:avLst>
            </a:prstGeom>
            <a:solidFill>
              <a:srgbClr val="99FF99"/>
            </a:solidFill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6" name="AutoShape 11"/>
            <p:cNvSpPr>
              <a:spLocks noChangeArrowheads="1"/>
            </p:cNvSpPr>
            <p:nvPr/>
          </p:nvSpPr>
          <p:spPr bwMode="auto">
            <a:xfrm>
              <a:off x="3792" y="3120"/>
              <a:ext cx="1104" cy="576"/>
            </a:xfrm>
            <a:prstGeom prst="roundRect">
              <a:avLst>
                <a:gd name="adj" fmla="val 17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latin typeface="Arial Narrow" pitchFamily="34" charset="0"/>
                </a:rPr>
                <a:t>Broker</a:t>
              </a:r>
            </a:p>
          </p:txBody>
        </p:sp>
      </p:grp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6508750" y="5178425"/>
            <a:ext cx="912813" cy="608013"/>
            <a:chOff x="4100" y="3262"/>
            <a:chExt cx="575" cy="383"/>
          </a:xfrm>
        </p:grpSpPr>
        <p:sp>
          <p:nvSpPr>
            <p:cNvPr id="18" name="AutoShape 13"/>
            <p:cNvSpPr>
              <a:spLocks noChangeArrowheads="1"/>
            </p:cNvSpPr>
            <p:nvPr/>
          </p:nvSpPr>
          <p:spPr bwMode="auto">
            <a:xfrm>
              <a:off x="4100" y="3263"/>
              <a:ext cx="576" cy="384"/>
            </a:xfrm>
            <a:prstGeom prst="roundRect">
              <a:avLst>
                <a:gd name="adj" fmla="val 259"/>
              </a:avLst>
            </a:prstGeom>
            <a:solidFill>
              <a:srgbClr val="FFCC66"/>
            </a:solidFill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9" name="Freeform 14"/>
            <p:cNvSpPr>
              <a:spLocks noChangeArrowheads="1"/>
            </p:cNvSpPr>
            <p:nvPr/>
          </p:nvSpPr>
          <p:spPr bwMode="auto">
            <a:xfrm>
              <a:off x="4100" y="3358"/>
              <a:ext cx="576" cy="288"/>
            </a:xfrm>
            <a:custGeom>
              <a:avLst/>
              <a:gdLst>
                <a:gd name="T0" fmla="*/ 0 w 2541"/>
                <a:gd name="T1" fmla="*/ 0 h 1271"/>
                <a:gd name="T2" fmla="*/ 0 w 2541"/>
                <a:gd name="T3" fmla="*/ 0 h 1271"/>
                <a:gd name="T4" fmla="*/ 0 w 2541"/>
                <a:gd name="T5" fmla="*/ 0 h 1271"/>
                <a:gd name="T6" fmla="*/ 0 w 2541"/>
                <a:gd name="T7" fmla="*/ 0 h 12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1"/>
                <a:gd name="T13" fmla="*/ 0 h 1271"/>
                <a:gd name="T14" fmla="*/ 2541 w 2541"/>
                <a:gd name="T15" fmla="*/ 1271 h 12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1" h="1271">
                  <a:moveTo>
                    <a:pt x="0" y="1270"/>
                  </a:moveTo>
                  <a:lnTo>
                    <a:pt x="1270" y="0"/>
                  </a:lnTo>
                  <a:lnTo>
                    <a:pt x="2540" y="1270"/>
                  </a:lnTo>
                  <a:lnTo>
                    <a:pt x="0" y="1270"/>
                  </a:lnTo>
                </a:path>
              </a:pathLst>
            </a:custGeom>
            <a:solidFill>
              <a:srgbClr val="FFCC66"/>
            </a:solidFill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0" name="Freeform 15"/>
            <p:cNvSpPr>
              <a:spLocks noChangeArrowheads="1"/>
            </p:cNvSpPr>
            <p:nvPr/>
          </p:nvSpPr>
          <p:spPr bwMode="auto">
            <a:xfrm>
              <a:off x="4100" y="3262"/>
              <a:ext cx="576" cy="288"/>
            </a:xfrm>
            <a:custGeom>
              <a:avLst/>
              <a:gdLst>
                <a:gd name="T0" fmla="*/ 0 w 2541"/>
                <a:gd name="T1" fmla="*/ 0 h 1271"/>
                <a:gd name="T2" fmla="*/ 0 w 2541"/>
                <a:gd name="T3" fmla="*/ 0 h 1271"/>
                <a:gd name="T4" fmla="*/ 0 w 2541"/>
                <a:gd name="T5" fmla="*/ 0 h 1271"/>
                <a:gd name="T6" fmla="*/ 0 w 2541"/>
                <a:gd name="T7" fmla="*/ 0 h 12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1"/>
                <a:gd name="T13" fmla="*/ 0 h 1271"/>
                <a:gd name="T14" fmla="*/ 2541 w 2541"/>
                <a:gd name="T15" fmla="*/ 1271 h 12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1" h="1271">
                  <a:moveTo>
                    <a:pt x="0" y="0"/>
                  </a:moveTo>
                  <a:lnTo>
                    <a:pt x="1270" y="1270"/>
                  </a:lnTo>
                  <a:lnTo>
                    <a:pt x="2540" y="0"/>
                  </a:lnTo>
                  <a:lnTo>
                    <a:pt x="0" y="0"/>
                  </a:lnTo>
                </a:path>
              </a:pathLst>
            </a:custGeom>
            <a:solidFill>
              <a:srgbClr val="FFCC66"/>
            </a:solidFill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21" name="Group 16"/>
          <p:cNvGrpSpPr>
            <a:grpSpLocks/>
          </p:cNvGrpSpPr>
          <p:nvPr/>
        </p:nvGrpSpPr>
        <p:grpSpPr bwMode="auto">
          <a:xfrm>
            <a:off x="1447800" y="2362200"/>
            <a:ext cx="1446213" cy="1827213"/>
            <a:chOff x="912" y="1488"/>
            <a:chExt cx="911" cy="1151"/>
          </a:xfrm>
        </p:grpSpPr>
        <p:sp>
          <p:nvSpPr>
            <p:cNvPr id="22" name="AutoShape 17"/>
            <p:cNvSpPr>
              <a:spLocks noChangeArrowheads="1"/>
            </p:cNvSpPr>
            <p:nvPr/>
          </p:nvSpPr>
          <p:spPr bwMode="auto">
            <a:xfrm>
              <a:off x="912" y="1488"/>
              <a:ext cx="912" cy="1152"/>
            </a:xfrm>
            <a:prstGeom prst="roundRect">
              <a:avLst>
                <a:gd name="adj" fmla="val 106"/>
              </a:avLst>
            </a:prstGeom>
            <a:solidFill>
              <a:srgbClr val="FFFFFF"/>
            </a:solidFill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" name="AutoShape 18"/>
            <p:cNvSpPr>
              <a:spLocks noChangeArrowheads="1"/>
            </p:cNvSpPr>
            <p:nvPr/>
          </p:nvSpPr>
          <p:spPr bwMode="auto">
            <a:xfrm>
              <a:off x="912" y="1488"/>
              <a:ext cx="912" cy="1152"/>
            </a:xfrm>
            <a:prstGeom prst="roundRect">
              <a:avLst>
                <a:gd name="adj" fmla="val 10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Arial Narrow" pitchFamily="34" charset="0"/>
                </a:rPr>
                <a:t>From: Bob</a:t>
              </a:r>
            </a:p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Arial Narrow" pitchFamily="34" charset="0"/>
                </a:rPr>
                <a:t>To: Broker</a:t>
              </a:r>
            </a:p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>
                <a:latin typeface="Arial Narrow" pitchFamily="34" charset="0"/>
              </a:endParaRPr>
            </a:p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Arial Narrow" pitchFamily="34" charset="0"/>
                </a:rPr>
                <a:t>Please buy</a:t>
              </a:r>
            </a:p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Arial Narrow" pitchFamily="34" charset="0"/>
                </a:rPr>
                <a:t>lots of shares</a:t>
              </a:r>
            </a:p>
          </p:txBody>
        </p:sp>
      </p:grpSp>
      <p:grpSp>
        <p:nvGrpSpPr>
          <p:cNvPr id="24" name="Group 19"/>
          <p:cNvGrpSpPr>
            <a:grpSpLocks/>
          </p:cNvGrpSpPr>
          <p:nvPr/>
        </p:nvGrpSpPr>
        <p:grpSpPr bwMode="auto">
          <a:xfrm>
            <a:off x="6096000" y="2514600"/>
            <a:ext cx="1827213" cy="2284413"/>
            <a:chOff x="3840" y="1584"/>
            <a:chExt cx="1151" cy="1439"/>
          </a:xfrm>
        </p:grpSpPr>
        <p:grpSp>
          <p:nvGrpSpPr>
            <p:cNvPr id="25" name="Group 20"/>
            <p:cNvGrpSpPr>
              <a:grpSpLocks/>
            </p:cNvGrpSpPr>
            <p:nvPr/>
          </p:nvGrpSpPr>
          <p:grpSpPr bwMode="auto">
            <a:xfrm>
              <a:off x="3840" y="1584"/>
              <a:ext cx="1151" cy="1151"/>
              <a:chOff x="3840" y="1584"/>
              <a:chExt cx="1151" cy="1151"/>
            </a:xfrm>
          </p:grpSpPr>
          <p:sp>
            <p:nvSpPr>
              <p:cNvPr id="29" name="AutoShape 21"/>
              <p:cNvSpPr>
                <a:spLocks noChangeArrowheads="1"/>
              </p:cNvSpPr>
              <p:nvPr/>
            </p:nvSpPr>
            <p:spPr bwMode="auto">
              <a:xfrm>
                <a:off x="3840" y="1584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30" name="AutoShape 22"/>
              <p:cNvSpPr>
                <a:spLocks noChangeArrowheads="1"/>
              </p:cNvSpPr>
              <p:nvPr/>
            </p:nvSpPr>
            <p:spPr bwMode="auto">
              <a:xfrm>
                <a:off x="4128" y="1584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31" name="AutoShape 23"/>
              <p:cNvSpPr>
                <a:spLocks noChangeArrowheads="1"/>
              </p:cNvSpPr>
              <p:nvPr/>
            </p:nvSpPr>
            <p:spPr bwMode="auto">
              <a:xfrm>
                <a:off x="4416" y="1584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32" name="AutoShape 24"/>
              <p:cNvSpPr>
                <a:spLocks noChangeArrowheads="1"/>
              </p:cNvSpPr>
              <p:nvPr/>
            </p:nvSpPr>
            <p:spPr bwMode="auto">
              <a:xfrm>
                <a:off x="4704" y="1584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33" name="AutoShape 25"/>
              <p:cNvSpPr>
                <a:spLocks noChangeArrowheads="1"/>
              </p:cNvSpPr>
              <p:nvPr/>
            </p:nvSpPr>
            <p:spPr bwMode="auto">
              <a:xfrm>
                <a:off x="3840" y="1872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34" name="AutoShape 26"/>
              <p:cNvSpPr>
                <a:spLocks noChangeArrowheads="1"/>
              </p:cNvSpPr>
              <p:nvPr/>
            </p:nvSpPr>
            <p:spPr bwMode="auto">
              <a:xfrm>
                <a:off x="4128" y="1872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35" name="AutoShape 27"/>
              <p:cNvSpPr>
                <a:spLocks noChangeArrowheads="1"/>
              </p:cNvSpPr>
              <p:nvPr/>
            </p:nvSpPr>
            <p:spPr bwMode="auto">
              <a:xfrm>
                <a:off x="4416" y="1872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36" name="AutoShape 28"/>
              <p:cNvSpPr>
                <a:spLocks noChangeArrowheads="1"/>
              </p:cNvSpPr>
              <p:nvPr/>
            </p:nvSpPr>
            <p:spPr bwMode="auto">
              <a:xfrm>
                <a:off x="4704" y="1872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37" name="AutoShape 29"/>
              <p:cNvSpPr>
                <a:spLocks noChangeArrowheads="1"/>
              </p:cNvSpPr>
              <p:nvPr/>
            </p:nvSpPr>
            <p:spPr bwMode="auto">
              <a:xfrm>
                <a:off x="3840" y="2160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38" name="AutoShape 30"/>
              <p:cNvSpPr>
                <a:spLocks noChangeArrowheads="1"/>
              </p:cNvSpPr>
              <p:nvPr/>
            </p:nvSpPr>
            <p:spPr bwMode="auto">
              <a:xfrm>
                <a:off x="3840" y="2448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39" name="AutoShape 31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40" name="AutoShape 32"/>
              <p:cNvSpPr>
                <a:spLocks noChangeArrowheads="1"/>
              </p:cNvSpPr>
              <p:nvPr/>
            </p:nvSpPr>
            <p:spPr bwMode="auto">
              <a:xfrm>
                <a:off x="4416" y="2160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41" name="AutoShape 33"/>
              <p:cNvSpPr>
                <a:spLocks noChangeArrowheads="1"/>
              </p:cNvSpPr>
              <p:nvPr/>
            </p:nvSpPr>
            <p:spPr bwMode="auto">
              <a:xfrm>
                <a:off x="4704" y="2448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42" name="AutoShape 34"/>
              <p:cNvSpPr>
                <a:spLocks noChangeArrowheads="1"/>
              </p:cNvSpPr>
              <p:nvPr/>
            </p:nvSpPr>
            <p:spPr bwMode="auto">
              <a:xfrm>
                <a:off x="4128" y="2160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43" name="AutoShape 35"/>
              <p:cNvSpPr>
                <a:spLocks noChangeArrowheads="1"/>
              </p:cNvSpPr>
              <p:nvPr/>
            </p:nvSpPr>
            <p:spPr bwMode="auto">
              <a:xfrm>
                <a:off x="4704" y="2160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44" name="AutoShape 36"/>
              <p:cNvSpPr>
                <a:spLocks noChangeArrowheads="1"/>
              </p:cNvSpPr>
              <p:nvPr/>
            </p:nvSpPr>
            <p:spPr bwMode="auto">
              <a:xfrm>
                <a:off x="4416" y="2448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grpSp>
          <p:nvGrpSpPr>
            <p:cNvPr id="26" name="Group 37"/>
            <p:cNvGrpSpPr>
              <a:grpSpLocks/>
            </p:cNvGrpSpPr>
            <p:nvPr/>
          </p:nvGrpSpPr>
          <p:grpSpPr bwMode="auto">
            <a:xfrm>
              <a:off x="3840" y="2736"/>
              <a:ext cx="1151" cy="287"/>
              <a:chOff x="3840" y="2736"/>
              <a:chExt cx="1151" cy="287"/>
            </a:xfrm>
          </p:grpSpPr>
          <p:sp>
            <p:nvSpPr>
              <p:cNvPr id="27" name="AutoShape 38"/>
              <p:cNvSpPr>
                <a:spLocks noChangeArrowheads="1"/>
              </p:cNvSpPr>
              <p:nvPr/>
            </p:nvSpPr>
            <p:spPr bwMode="auto">
              <a:xfrm>
                <a:off x="3840" y="2736"/>
                <a:ext cx="1152" cy="288"/>
              </a:xfrm>
              <a:prstGeom prst="roundRect">
                <a:avLst>
                  <a:gd name="adj" fmla="val 347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8" name="AutoShape 39"/>
              <p:cNvSpPr>
                <a:spLocks noChangeArrowheads="1"/>
              </p:cNvSpPr>
              <p:nvPr/>
            </p:nvSpPr>
            <p:spPr bwMode="auto">
              <a:xfrm>
                <a:off x="3840" y="2736"/>
                <a:ext cx="1152" cy="288"/>
              </a:xfrm>
              <a:prstGeom prst="roundRect">
                <a:avLst>
                  <a:gd name="adj" fmla="val 347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pPr algn="ctr">
                  <a:lnSpc>
                    <a:spcPct val="94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b="1">
                    <a:latin typeface="Arial Narrow" pitchFamily="34" charset="0"/>
                  </a:rPr>
                  <a:t>Share Price</a:t>
                </a:r>
              </a:p>
            </p:txBody>
          </p:sp>
        </p:grpSp>
      </p:grpSp>
      <p:grpSp>
        <p:nvGrpSpPr>
          <p:cNvPr id="45" name="Group 40"/>
          <p:cNvGrpSpPr>
            <a:grpSpLocks/>
          </p:cNvGrpSpPr>
          <p:nvPr/>
        </p:nvGrpSpPr>
        <p:grpSpPr bwMode="auto">
          <a:xfrm>
            <a:off x="6096000" y="2514600"/>
            <a:ext cx="1827213" cy="1827213"/>
            <a:chOff x="3840" y="1584"/>
            <a:chExt cx="1151" cy="1151"/>
          </a:xfrm>
        </p:grpSpPr>
        <p:sp>
          <p:nvSpPr>
            <p:cNvPr id="46" name="Line 41"/>
            <p:cNvSpPr>
              <a:spLocks noChangeShapeType="1"/>
            </p:cNvSpPr>
            <p:nvPr/>
          </p:nvSpPr>
          <p:spPr bwMode="auto">
            <a:xfrm>
              <a:off x="3840" y="1584"/>
              <a:ext cx="243" cy="576"/>
            </a:xfrm>
            <a:prstGeom prst="line">
              <a:avLst/>
            </a:prstGeom>
            <a:noFill/>
            <a:ln w="3816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 flipV="1">
              <a:off x="4083" y="1986"/>
              <a:ext cx="61" cy="175"/>
            </a:xfrm>
            <a:prstGeom prst="line">
              <a:avLst/>
            </a:prstGeom>
            <a:noFill/>
            <a:ln w="3816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>
              <a:off x="4143" y="1987"/>
              <a:ext cx="182" cy="461"/>
            </a:xfrm>
            <a:prstGeom prst="line">
              <a:avLst/>
            </a:prstGeom>
            <a:noFill/>
            <a:ln w="3816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 flipV="1">
              <a:off x="4325" y="2159"/>
              <a:ext cx="121" cy="290"/>
            </a:xfrm>
            <a:prstGeom prst="line">
              <a:avLst/>
            </a:prstGeom>
            <a:noFill/>
            <a:ln w="3816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4446" y="2160"/>
              <a:ext cx="182" cy="346"/>
            </a:xfrm>
            <a:prstGeom prst="line">
              <a:avLst/>
            </a:prstGeom>
            <a:noFill/>
            <a:ln w="3816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 flipV="1">
              <a:off x="4628" y="2332"/>
              <a:ext cx="121" cy="175"/>
            </a:xfrm>
            <a:prstGeom prst="line">
              <a:avLst/>
            </a:prstGeom>
            <a:noFill/>
            <a:ln w="3816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52" name="Line 47"/>
            <p:cNvSpPr>
              <a:spLocks noChangeShapeType="1"/>
            </p:cNvSpPr>
            <p:nvPr/>
          </p:nvSpPr>
          <p:spPr bwMode="auto">
            <a:xfrm>
              <a:off x="4749" y="2333"/>
              <a:ext cx="243" cy="403"/>
            </a:xfrm>
            <a:prstGeom prst="line">
              <a:avLst/>
            </a:prstGeom>
            <a:noFill/>
            <a:ln w="3816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53" name="Group 48"/>
          <p:cNvGrpSpPr>
            <a:grpSpLocks/>
          </p:cNvGrpSpPr>
          <p:nvPr/>
        </p:nvGrpSpPr>
        <p:grpSpPr bwMode="auto">
          <a:xfrm>
            <a:off x="3581400" y="2971800"/>
            <a:ext cx="1979613" cy="912813"/>
            <a:chOff x="2256" y="1872"/>
            <a:chExt cx="1247" cy="575"/>
          </a:xfrm>
        </p:grpSpPr>
        <p:sp>
          <p:nvSpPr>
            <p:cNvPr id="54" name="AutoShape 49"/>
            <p:cNvSpPr>
              <a:spLocks noChangeArrowheads="1"/>
            </p:cNvSpPr>
            <p:nvPr/>
          </p:nvSpPr>
          <p:spPr bwMode="auto">
            <a:xfrm>
              <a:off x="2256" y="1872"/>
              <a:ext cx="1248" cy="576"/>
            </a:xfrm>
            <a:prstGeom prst="roundRect">
              <a:avLst>
                <a:gd name="adj" fmla="val 171"/>
              </a:avLst>
            </a:prstGeom>
            <a:solidFill>
              <a:srgbClr val="FFFF00"/>
            </a:solidFill>
            <a:ln w="28440">
              <a:solidFill>
                <a:srgbClr val="000000"/>
              </a:solidFill>
              <a:round/>
              <a:headEnd/>
              <a:tailEnd/>
            </a:ln>
            <a:effectLst>
              <a:outerShdw dist="10793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55" name="AutoShape 50"/>
            <p:cNvSpPr>
              <a:spLocks noChangeArrowheads="1"/>
            </p:cNvSpPr>
            <p:nvPr/>
          </p:nvSpPr>
          <p:spPr bwMode="auto">
            <a:xfrm>
              <a:off x="2256" y="1872"/>
              <a:ext cx="1248" cy="576"/>
            </a:xfrm>
            <a:prstGeom prst="roundRect">
              <a:avLst>
                <a:gd name="adj" fmla="val 17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Arial Narrow" pitchFamily="34" charset="0"/>
                </a:rPr>
                <a:t>Bob subsequently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Arial Narrow" pitchFamily="34" charset="0"/>
                </a:rPr>
                <a:t>denies sending the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Arial Narrow" pitchFamily="34" charset="0"/>
                </a:rPr>
                <a:t>email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04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 Repudiation in practice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May require</a:t>
            </a:r>
          </a:p>
          <a:p>
            <a:pPr lvl="1"/>
            <a:r>
              <a:rPr lang="en-GB" dirty="0" smtClean="0"/>
              <a:t>Trusted broker, third party</a:t>
            </a:r>
          </a:p>
          <a:p>
            <a:pPr lvl="1"/>
            <a:r>
              <a:rPr lang="en-GB" dirty="0" smtClean="0"/>
              <a:t>Funding in Escrow</a:t>
            </a:r>
          </a:p>
          <a:p>
            <a:r>
              <a:rPr lang="en-GB" dirty="0" smtClean="0"/>
              <a:t>Non repudiation is built on</a:t>
            </a:r>
          </a:p>
          <a:p>
            <a:pPr lvl="1"/>
            <a:r>
              <a:rPr lang="en-GB" dirty="0" smtClean="0"/>
              <a:t>Authentication</a:t>
            </a:r>
          </a:p>
          <a:p>
            <a:pPr lvl="1"/>
            <a:r>
              <a:rPr lang="en-GB" dirty="0" smtClean="0"/>
              <a:t>Integrity</a:t>
            </a:r>
          </a:p>
          <a:p>
            <a:pPr lvl="1"/>
            <a:r>
              <a:rPr lang="en-GB" dirty="0" smtClean="0"/>
              <a:t>Recording and time stamping</a:t>
            </a:r>
          </a:p>
          <a:p>
            <a:pPr lvl="1"/>
            <a:r>
              <a:rPr lang="en-GB" dirty="0" smtClean="0"/>
              <a:t>Broker style services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939887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Availability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High availability of system</a:t>
            </a:r>
          </a:p>
          <a:p>
            <a:r>
              <a:rPr lang="en-GB" dirty="0" smtClean="0"/>
              <a:t>Specifying in 9s terminology</a:t>
            </a:r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46</a:t>
            </a:fld>
            <a:endParaRPr kumimoji="0"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90687" y="2895441"/>
          <a:ext cx="5762625" cy="2468880"/>
        </p:xfrm>
        <a:graphic>
          <a:graphicData uri="http://schemas.openxmlformats.org/drawingml/2006/table">
            <a:tbl>
              <a:tblPr/>
              <a:tblGrid>
                <a:gridCol w="1800225"/>
                <a:gridCol w="1866900"/>
                <a:gridCol w="2095500"/>
              </a:tblGrid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Uptime</a:t>
                      </a:r>
                      <a:endParaRPr lang="en-GB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Uptime</a:t>
                      </a:r>
                      <a:endParaRPr lang="en-GB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Maximum Downtime per Year</a:t>
                      </a:r>
                      <a:endParaRPr lang="en-GB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Six nines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99.9999%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31.5 seconds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Five nines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99.999%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 minutes 35 seconds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Four nines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99.99%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52 minutes 33 seconds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Three nines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99.9%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 hours 46 minutes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Two nines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99.0%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87 hours 36 minutes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One nine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90.0%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36 days 12 hours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2876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Availability in practise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6184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9s terminology not always useful</a:t>
            </a:r>
          </a:p>
          <a:p>
            <a:r>
              <a:rPr lang="en-GB" dirty="0" smtClean="0"/>
              <a:t>Imagine a computer system</a:t>
            </a:r>
          </a:p>
          <a:p>
            <a:r>
              <a:rPr lang="en-GB" dirty="0" smtClean="0"/>
              <a:t>Three 9s available but unavailability spread as 78 seconds per day</a:t>
            </a:r>
          </a:p>
          <a:p>
            <a:r>
              <a:rPr lang="en-GB" dirty="0" smtClean="0"/>
              <a:t>Or Five 9s available, failing once every 10 years for 50 minutes</a:t>
            </a:r>
          </a:p>
          <a:p>
            <a:r>
              <a:rPr lang="en-GB" dirty="0" smtClean="0"/>
              <a:t>So ideally to need specify</a:t>
            </a:r>
          </a:p>
          <a:p>
            <a:pPr lvl="1"/>
            <a:r>
              <a:rPr lang="en-GB" dirty="0" smtClean="0"/>
              <a:t>Worst case scenarios</a:t>
            </a:r>
          </a:p>
          <a:p>
            <a:pPr lvl="1"/>
            <a:r>
              <a:rPr lang="en-GB" dirty="0" smtClean="0"/>
              <a:t>Worst case delay as well as down time</a:t>
            </a:r>
          </a:p>
          <a:p>
            <a:pPr lvl="1"/>
            <a:r>
              <a:rPr lang="en-GB" dirty="0" smtClean="0"/>
              <a:t>How the system can degrade gracefully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818080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2714"/>
            <a:ext cx="8229600" cy="796086"/>
          </a:xfrm>
        </p:spPr>
        <p:txBody>
          <a:bodyPr/>
          <a:lstStyle/>
          <a:p>
            <a:r>
              <a:rPr lang="en-GB" dirty="0" smtClean="0"/>
              <a:t>Security, logs and alerts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6184"/>
            <a:ext cx="8507288" cy="438912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Security is very dependent on knowledge of activity (audits and logs)</a:t>
            </a:r>
          </a:p>
          <a:p>
            <a:r>
              <a:rPr lang="en-GB" dirty="0" smtClean="0"/>
              <a:t>Standard log (records all logins/logouts, database access requests)</a:t>
            </a:r>
          </a:p>
          <a:p>
            <a:r>
              <a:rPr lang="en-GB" dirty="0" smtClean="0"/>
              <a:t>Failed login log (records all failed logins)</a:t>
            </a:r>
          </a:p>
          <a:p>
            <a:r>
              <a:rPr lang="en-GB" dirty="0" smtClean="0"/>
              <a:t>Unusual activity log (high volume transactions on account)</a:t>
            </a:r>
          </a:p>
          <a:p>
            <a:r>
              <a:rPr lang="en-GB" dirty="0" smtClean="0"/>
              <a:t>Alert log (failed logins for top level clearance users)</a:t>
            </a:r>
          </a:p>
          <a:p>
            <a:r>
              <a:rPr lang="en-GB" dirty="0" smtClean="0"/>
              <a:t>Alerts</a:t>
            </a:r>
          </a:p>
          <a:p>
            <a:pPr lvl="1"/>
            <a:r>
              <a:rPr lang="en-GB" dirty="0" smtClean="0"/>
              <a:t>Unusual activity can be used to alert operators, suspend accounts etc.</a:t>
            </a:r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68209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363272" cy="796086"/>
          </a:xfrm>
        </p:spPr>
        <p:txBody>
          <a:bodyPr>
            <a:normAutofit/>
          </a:bodyPr>
          <a:lstStyle/>
          <a:p>
            <a:r>
              <a:rPr lang="en-GB" dirty="0" smtClean="0"/>
              <a:t>Bell–</a:t>
            </a:r>
            <a:r>
              <a:rPr lang="en-GB" dirty="0" err="1" smtClean="0"/>
              <a:t>LaPadula</a:t>
            </a:r>
            <a:r>
              <a:rPr lang="en-GB" dirty="0" smtClean="0"/>
              <a:t> </a:t>
            </a:r>
            <a:r>
              <a:rPr lang="en-GB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4176"/>
            <a:ext cx="8229600" cy="438912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All items given security clearance level</a:t>
            </a:r>
          </a:p>
          <a:p>
            <a:pPr lvl="1"/>
            <a:r>
              <a:rPr lang="en-GB" dirty="0" smtClean="0"/>
              <a:t>Top-Secret (4), Secret(3), Sensitive(2), Unclassified</a:t>
            </a:r>
          </a:p>
          <a:p>
            <a:r>
              <a:rPr lang="en-GB" dirty="0" smtClean="0"/>
              <a:t>no read-up</a:t>
            </a:r>
          </a:p>
          <a:p>
            <a:pPr lvl="2"/>
            <a:r>
              <a:rPr lang="en-GB" dirty="0" smtClean="0"/>
              <a:t>A subject cannot read a document above their clearance level</a:t>
            </a:r>
          </a:p>
          <a:p>
            <a:pPr lvl="3"/>
            <a:r>
              <a:rPr lang="en-GB" dirty="0" smtClean="0"/>
              <a:t>If I am cleared to level 2, I cannot read a level 3 or 4 document</a:t>
            </a:r>
          </a:p>
          <a:p>
            <a:r>
              <a:rPr lang="en-GB" dirty="0" smtClean="0"/>
              <a:t>no write-down</a:t>
            </a:r>
          </a:p>
          <a:p>
            <a:pPr lvl="2"/>
            <a:r>
              <a:rPr lang="en-GB" dirty="0" smtClean="0"/>
              <a:t>A document cannot be copied/included with another document with a lower security clearance</a:t>
            </a:r>
          </a:p>
          <a:p>
            <a:pPr lvl="2"/>
            <a:r>
              <a:rPr lang="en-GB" dirty="0" smtClean="0"/>
              <a:t>So if I want to add a top secret to a sensitive document the result will be a top secret document</a:t>
            </a:r>
          </a:p>
          <a:p>
            <a:pPr lvl="2"/>
            <a:r>
              <a:rPr lang="en-GB" dirty="0" smtClean="0"/>
              <a:t>If my classification is 2, I cannot produce an unclassified document</a:t>
            </a:r>
          </a:p>
          <a:p>
            <a:r>
              <a:rPr lang="en-GB" dirty="0" smtClean="0"/>
              <a:t>Trusted subjects</a:t>
            </a:r>
          </a:p>
          <a:p>
            <a:pPr lvl="1"/>
            <a:r>
              <a:rPr lang="en-GB" dirty="0" smtClean="0"/>
              <a:t>Can write documents down</a:t>
            </a:r>
          </a:p>
          <a:p>
            <a:pPr lvl="1"/>
            <a:r>
              <a:rPr lang="en-GB" dirty="0" smtClean="0"/>
              <a:t>Must be shown trustworthy </a:t>
            </a:r>
            <a:r>
              <a:rPr lang="en-GB" dirty="0"/>
              <a:t>with regard to the security policy</a:t>
            </a:r>
            <a:endParaRPr lang="en-GB" dirty="0" smtClean="0"/>
          </a:p>
          <a:p>
            <a:endParaRPr lang="en-GB" dirty="0" smtClean="0"/>
          </a:p>
          <a:p>
            <a:pPr lvl="2"/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3690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2674"/>
            <a:ext cx="8229600" cy="796086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160"/>
            <a:ext cx="8229600" cy="4389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Patient records system</a:t>
            </a:r>
          </a:p>
          <a:p>
            <a:pPr marL="0" indent="0">
              <a:buNone/>
            </a:pPr>
            <a:r>
              <a:rPr lang="en-GB" b="1" dirty="0"/>
              <a:t>(Elicitation) </a:t>
            </a:r>
            <a:r>
              <a:rPr lang="en-GB" b="1" dirty="0" smtClean="0"/>
              <a:t> </a:t>
            </a:r>
            <a:r>
              <a:rPr lang="en-GB" dirty="0" smtClean="0"/>
              <a:t>1.	Talk to patients, doctors, nurses, receptionists, managers to find out</a:t>
            </a:r>
          </a:p>
          <a:p>
            <a:pPr marL="393192" lvl="1" indent="0">
              <a:buNone/>
            </a:pPr>
            <a:r>
              <a:rPr lang="en-GB" dirty="0" smtClean="0"/>
              <a:t>Current system practise, legal restrictions DPA, problems with current system, needs for improvement, security issues, costs</a:t>
            </a:r>
          </a:p>
          <a:p>
            <a:pPr marL="0" indent="0">
              <a:buNone/>
            </a:pPr>
            <a:r>
              <a:rPr lang="en-GB" b="1" dirty="0"/>
              <a:t>(Elicitation)</a:t>
            </a:r>
            <a:r>
              <a:rPr lang="en-GB" dirty="0" smtClean="0"/>
              <a:t> 2.	Develop draft documentation and review what is most important, what will it cost, what is the timescale, is new hardware required</a:t>
            </a:r>
          </a:p>
          <a:p>
            <a:pPr marL="0" indent="0">
              <a:buNone/>
            </a:pPr>
            <a:r>
              <a:rPr lang="en-GB" b="1" dirty="0" smtClean="0"/>
              <a:t>(Validation)</a:t>
            </a:r>
            <a:r>
              <a:rPr lang="en-GB" dirty="0" smtClean="0"/>
              <a:t> 3.	Send requirements </a:t>
            </a:r>
            <a:r>
              <a:rPr lang="en-GB" dirty="0"/>
              <a:t> </a:t>
            </a:r>
            <a:r>
              <a:rPr lang="en-GB" dirty="0" smtClean="0"/>
              <a:t>to end users. Present them with Q&amp;A. Go back to step 1, discuss requirements again</a:t>
            </a:r>
          </a:p>
          <a:p>
            <a:pPr marL="0" indent="0">
              <a:buNone/>
            </a:pPr>
            <a:r>
              <a:rPr lang="en-GB" b="1" dirty="0" smtClean="0"/>
              <a:t>(Management)</a:t>
            </a:r>
            <a:r>
              <a:rPr lang="en-GB" dirty="0" smtClean="0"/>
              <a:t> 4.	Have a yearly review of requirements between all stakeholders. Have a system of reviewing the cost and </a:t>
            </a:r>
            <a:r>
              <a:rPr lang="en-GB" dirty="0" err="1" smtClean="0"/>
              <a:t>feasability</a:t>
            </a:r>
            <a:r>
              <a:rPr lang="en-GB" dirty="0" smtClean="0"/>
              <a:t> of change to system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983041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Specifying Security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Ideally kept as open as possible to allow for</a:t>
            </a:r>
          </a:p>
          <a:p>
            <a:pPr lvl="1"/>
            <a:r>
              <a:rPr lang="en-GB" dirty="0" smtClean="0"/>
              <a:t>Upgrading of encryption algorithms and protocols</a:t>
            </a:r>
          </a:p>
          <a:p>
            <a:r>
              <a:rPr lang="en-GB" dirty="0"/>
              <a:t>S</a:t>
            </a:r>
            <a:r>
              <a:rPr lang="en-GB" dirty="0" smtClean="0"/>
              <a:t>ecurity policy</a:t>
            </a:r>
          </a:p>
          <a:p>
            <a:pPr lvl="1"/>
            <a:r>
              <a:rPr lang="en-GB" dirty="0" smtClean="0"/>
              <a:t>Shredding documents</a:t>
            </a:r>
          </a:p>
          <a:p>
            <a:pPr lvl="1"/>
            <a:r>
              <a:rPr lang="en-GB" dirty="0" smtClean="0"/>
              <a:t>Secure disposal</a:t>
            </a:r>
          </a:p>
          <a:p>
            <a:pPr lvl="1"/>
            <a:r>
              <a:rPr lang="en-GB" dirty="0" smtClean="0"/>
              <a:t>Password reset protocols</a:t>
            </a:r>
          </a:p>
          <a:p>
            <a:pPr lvl="1"/>
            <a:r>
              <a:rPr lang="en-GB" dirty="0" smtClean="0"/>
              <a:t>Security training</a:t>
            </a:r>
          </a:p>
          <a:p>
            <a:pPr lvl="1"/>
            <a:r>
              <a:rPr lang="en-GB" dirty="0" smtClean="0"/>
              <a:t>Security audits</a:t>
            </a:r>
          </a:p>
          <a:p>
            <a:r>
              <a:rPr lang="en-GB" dirty="0" smtClean="0"/>
              <a:t>Standards compliance</a:t>
            </a:r>
          </a:p>
          <a:p>
            <a:pPr lvl="1"/>
            <a:r>
              <a:rPr lang="en-GB" dirty="0" smtClean="0"/>
              <a:t>Payment </a:t>
            </a:r>
            <a:r>
              <a:rPr lang="en-GB" dirty="0"/>
              <a:t>Card Industry Data Security </a:t>
            </a:r>
            <a:r>
              <a:rPr lang="en-GB" dirty="0" smtClean="0"/>
              <a:t>Standard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908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dirty="0"/>
              <a:t>Requirements </a:t>
            </a:r>
            <a:r>
              <a:rPr lang="en-GB" dirty="0" smtClean="0"/>
              <a:t>Checking</a:t>
            </a:r>
            <a:endParaRPr lang="en-GB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sz="2400" dirty="0">
                <a:solidFill>
                  <a:schemeClr val="accent3"/>
                </a:solidFill>
              </a:rPr>
              <a:t>Validity</a:t>
            </a:r>
            <a:r>
              <a:rPr lang="en-GB" sz="2400" dirty="0"/>
              <a:t>. Does the system provide the functions which best support the customer’s needs?</a:t>
            </a:r>
          </a:p>
          <a:p>
            <a:r>
              <a:rPr lang="en-GB" sz="2400" dirty="0">
                <a:solidFill>
                  <a:schemeClr val="accent3"/>
                </a:solidFill>
              </a:rPr>
              <a:t>Consistency</a:t>
            </a:r>
            <a:r>
              <a:rPr lang="en-GB" sz="2400" dirty="0"/>
              <a:t>. Are there any requirements conflicts?</a:t>
            </a:r>
          </a:p>
          <a:p>
            <a:r>
              <a:rPr lang="en-GB" sz="2400" dirty="0">
                <a:solidFill>
                  <a:schemeClr val="accent3"/>
                </a:solidFill>
              </a:rPr>
              <a:t>Completeness</a:t>
            </a:r>
            <a:r>
              <a:rPr lang="en-GB" sz="2400" dirty="0"/>
              <a:t>. Are all functions required by the customer included?</a:t>
            </a:r>
          </a:p>
          <a:p>
            <a:r>
              <a:rPr lang="en-GB" sz="2400" dirty="0">
                <a:solidFill>
                  <a:schemeClr val="accent3"/>
                </a:solidFill>
              </a:rPr>
              <a:t>Realism</a:t>
            </a:r>
            <a:r>
              <a:rPr lang="en-GB" sz="2400" dirty="0"/>
              <a:t>. Can the requirements be implemented given available budget and </a:t>
            </a:r>
            <a:r>
              <a:rPr lang="en-GB" sz="2400" dirty="0" smtClean="0"/>
              <a:t>technology?</a:t>
            </a:r>
            <a:endParaRPr lang="en-GB" sz="2400" dirty="0"/>
          </a:p>
          <a:p>
            <a:r>
              <a:rPr lang="en-GB" sz="2400" dirty="0">
                <a:solidFill>
                  <a:schemeClr val="accent3"/>
                </a:solidFill>
              </a:rPr>
              <a:t>Verifiability</a:t>
            </a:r>
            <a:r>
              <a:rPr lang="en-GB" sz="2400" dirty="0"/>
              <a:t>. Can the requirements be checked</a:t>
            </a:r>
            <a:r>
              <a:rPr lang="en-GB" sz="2400" dirty="0" smtClean="0"/>
              <a:t>?</a:t>
            </a:r>
          </a:p>
          <a:p>
            <a:pPr lvl="1"/>
            <a:r>
              <a:rPr lang="en-GB" sz="2200" dirty="0" smtClean="0"/>
              <a:t>This reduces the potential for disputes between customers and contractors and a set of tests should be possible.</a:t>
            </a: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51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6086"/>
          </a:xfrm>
        </p:spPr>
        <p:txBody>
          <a:bodyPr/>
          <a:lstStyle/>
          <a:p>
            <a:r>
              <a:rPr lang="en-GB" dirty="0" smtClean="0"/>
              <a:t>Scenarios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160"/>
            <a:ext cx="8229600" cy="4749160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There are effectively test cases running in a given situation</a:t>
            </a:r>
          </a:p>
          <a:p>
            <a:r>
              <a:rPr lang="en-GB" dirty="0" smtClean="0"/>
              <a:t> So for example:</a:t>
            </a:r>
          </a:p>
          <a:p>
            <a:pPr lvl="1"/>
            <a:r>
              <a:rPr lang="en-GB" dirty="0" smtClean="0"/>
              <a:t>Try and withdraw cash with stolen credit card</a:t>
            </a:r>
          </a:p>
          <a:p>
            <a:pPr lvl="1"/>
            <a:r>
              <a:rPr lang="en-GB" dirty="0" smtClean="0"/>
              <a:t>Try and withdraw cash but machine has low cash stock</a:t>
            </a:r>
          </a:p>
          <a:p>
            <a:pPr lvl="1"/>
            <a:r>
              <a:rPr lang="en-GB" dirty="0" smtClean="0"/>
              <a:t>Withdraw cash with card number 3456123245677</a:t>
            </a:r>
          </a:p>
          <a:p>
            <a:pPr lvl="1"/>
            <a:r>
              <a:rPr lang="en-GB" dirty="0" smtClean="0"/>
              <a:t>Etc.</a:t>
            </a:r>
          </a:p>
          <a:p>
            <a:r>
              <a:rPr lang="en-GB" dirty="0" smtClean="0"/>
              <a:t>Scenarios are very important as they</a:t>
            </a:r>
          </a:p>
          <a:p>
            <a:pPr lvl="1"/>
            <a:r>
              <a:rPr lang="en-GB" dirty="0" smtClean="0"/>
              <a:t>Show the developer by example what will happen given certain conditions</a:t>
            </a:r>
          </a:p>
          <a:p>
            <a:pPr lvl="1"/>
            <a:r>
              <a:rPr lang="en-GB" dirty="0" smtClean="0"/>
              <a:t>They can be used as a basis to test the software</a:t>
            </a:r>
          </a:p>
          <a:p>
            <a:pPr lvl="1"/>
            <a:r>
              <a:rPr lang="en-GB" dirty="0" smtClean="0"/>
              <a:t>Make things very clear and reduce ambiguity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2288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6086"/>
          </a:xfrm>
        </p:spPr>
        <p:txBody>
          <a:bodyPr>
            <a:normAutofit/>
          </a:bodyPr>
          <a:lstStyle/>
          <a:p>
            <a:r>
              <a:rPr lang="en-GB" dirty="0" smtClean="0"/>
              <a:t>Agile Requirements Tool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040560"/>
          </a:xfrm>
        </p:spPr>
        <p:txBody>
          <a:bodyPr/>
          <a:lstStyle/>
          <a:p>
            <a:r>
              <a:rPr lang="en-GB" dirty="0" smtClean="0"/>
              <a:t>Cucumber</a:t>
            </a:r>
          </a:p>
          <a:p>
            <a:pPr lvl="1"/>
            <a:r>
              <a:rPr lang="en-GB" dirty="0" smtClean="0"/>
              <a:t>Software tool used to help write requirements which are linked directly to tests</a:t>
            </a:r>
          </a:p>
          <a:p>
            <a:pPr lvl="1"/>
            <a:r>
              <a:rPr lang="en-GB" dirty="0" smtClean="0"/>
              <a:t>Cucumber uses a language called Gherkin which describes features…</a:t>
            </a:r>
          </a:p>
          <a:p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53</a:t>
            </a:fld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3212976"/>
            <a:ext cx="78488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Feature: Login</a:t>
            </a:r>
          </a:p>
          <a:p>
            <a:r>
              <a:rPr lang="en-GB" sz="2000" b="1" dirty="0"/>
              <a:t>  In order To prove who I am</a:t>
            </a:r>
          </a:p>
          <a:p>
            <a:r>
              <a:rPr lang="en-GB" sz="2000" b="1" dirty="0"/>
              <a:t>  As a customer</a:t>
            </a:r>
          </a:p>
          <a:p>
            <a:r>
              <a:rPr lang="en-GB" sz="2000" b="1" dirty="0"/>
              <a:t>  I want To be able to login to the system</a:t>
            </a:r>
          </a:p>
          <a:p>
            <a:endParaRPr lang="en-GB" sz="2000" b="1" dirty="0"/>
          </a:p>
          <a:p>
            <a:r>
              <a:rPr lang="en-GB" sz="2000" b="1" dirty="0"/>
              <a:t>  Scenario: Login With test account1</a:t>
            </a:r>
          </a:p>
          <a:p>
            <a:r>
              <a:rPr lang="en-GB" sz="2000" b="1" dirty="0"/>
              <a:t>    Given I have entered a username of account1</a:t>
            </a:r>
          </a:p>
          <a:p>
            <a:r>
              <a:rPr lang="en-GB" sz="2000" b="1" dirty="0"/>
              <a:t>    And I have entered a password of pass1234</a:t>
            </a:r>
          </a:p>
          <a:p>
            <a:r>
              <a:rPr lang="en-GB" sz="2000" b="1" dirty="0"/>
              <a:t>    When I click login</a:t>
            </a:r>
          </a:p>
          <a:p>
            <a:r>
              <a:rPr lang="en-GB" sz="2000" b="1" dirty="0"/>
              <a:t>    Then The result should be login </a:t>
            </a:r>
            <a:r>
              <a:rPr lang="en-GB" sz="2000" b="1" dirty="0" smtClean="0"/>
              <a:t>successful</a:t>
            </a:r>
            <a:endParaRPr lang="en-GB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3212976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2060"/>
                </a:solidFill>
              </a:rPr>
              <a:t>Feature start is not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parsed but describes feature to developer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5652120" y="4725144"/>
            <a:ext cx="576064" cy="17281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6300192" y="4725144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2060"/>
                </a:solidFill>
              </a:rPr>
              <a:t>Scenario is example for developer but also is linked to test code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5292080" y="3200400"/>
            <a:ext cx="576064" cy="13087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0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382"/>
            <a:ext cx="8229600" cy="796086"/>
          </a:xfrm>
          <a:solidFill>
            <a:schemeClr val="bg1"/>
          </a:solidFill>
        </p:spPr>
        <p:txBody>
          <a:bodyPr/>
          <a:lstStyle/>
          <a:p>
            <a:r>
              <a:rPr lang="en-GB" dirty="0" smtClean="0"/>
              <a:t>Coupled to test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60851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7200" b="1" dirty="0" smtClean="0"/>
              <a:t>public </a:t>
            </a:r>
            <a:r>
              <a:rPr lang="en-GB" sz="7200" b="1" dirty="0"/>
              <a:t>class </a:t>
            </a:r>
            <a:r>
              <a:rPr lang="en-GB" sz="7200" b="1" dirty="0" err="1"/>
              <a:t>LoginSteps</a:t>
            </a:r>
            <a:r>
              <a:rPr lang="en-GB" sz="7200" b="1" dirty="0"/>
              <a:t> {</a:t>
            </a:r>
          </a:p>
          <a:p>
            <a:pPr marL="0" indent="0">
              <a:buNone/>
            </a:pPr>
            <a:r>
              <a:rPr lang="en-GB" sz="7200" dirty="0"/>
              <a:t>@Given("^I have entered a username of account(\\d+)$")</a:t>
            </a:r>
          </a:p>
          <a:p>
            <a:pPr marL="0" indent="0">
              <a:buNone/>
            </a:pPr>
            <a:r>
              <a:rPr lang="en-GB" sz="7200" b="1" dirty="0"/>
              <a:t>public void </a:t>
            </a:r>
            <a:r>
              <a:rPr lang="en-GB" sz="7200" b="1" dirty="0" err="1"/>
              <a:t>i_have_entered_a_username_of_account</a:t>
            </a:r>
            <a:r>
              <a:rPr lang="en-GB" sz="7200" b="1" dirty="0"/>
              <a:t>(</a:t>
            </a:r>
            <a:r>
              <a:rPr lang="en-GB" sz="7200" b="1" dirty="0" err="1"/>
              <a:t>int</a:t>
            </a:r>
            <a:r>
              <a:rPr lang="en-GB" sz="7200" b="1" dirty="0"/>
              <a:t> arg1) throws </a:t>
            </a:r>
            <a:r>
              <a:rPr lang="en-GB" sz="7200" b="1" dirty="0" err="1"/>
              <a:t>Throwable</a:t>
            </a:r>
            <a:r>
              <a:rPr lang="en-GB" sz="7200" b="1" dirty="0"/>
              <a:t> {</a:t>
            </a:r>
          </a:p>
          <a:p>
            <a:pPr marL="0" indent="0">
              <a:buNone/>
            </a:pPr>
            <a:r>
              <a:rPr lang="en-GB" sz="7200" b="1" dirty="0" smtClean="0"/>
              <a:t>	throw </a:t>
            </a:r>
            <a:r>
              <a:rPr lang="en-GB" sz="7200" b="1" dirty="0"/>
              <a:t>new </a:t>
            </a:r>
            <a:r>
              <a:rPr lang="en-GB" sz="7200" b="1" dirty="0" err="1"/>
              <a:t>PendingException</a:t>
            </a:r>
            <a:r>
              <a:rPr lang="en-GB" sz="7200" b="1" dirty="0"/>
              <a:t>();</a:t>
            </a:r>
          </a:p>
          <a:p>
            <a:pPr marL="0" indent="0">
              <a:buNone/>
            </a:pPr>
            <a:r>
              <a:rPr lang="en-GB" sz="7200" dirty="0"/>
              <a:t>}</a:t>
            </a:r>
          </a:p>
          <a:p>
            <a:pPr marL="0" indent="0">
              <a:buNone/>
            </a:pPr>
            <a:endParaRPr lang="en-GB" sz="7200" dirty="0"/>
          </a:p>
          <a:p>
            <a:pPr marL="0" indent="0">
              <a:buNone/>
            </a:pPr>
            <a:r>
              <a:rPr lang="en-GB" sz="7200" dirty="0"/>
              <a:t>@Given("^I have entered a password of pass(\\d+)$")</a:t>
            </a:r>
          </a:p>
          <a:p>
            <a:pPr marL="0" indent="0">
              <a:buNone/>
            </a:pPr>
            <a:r>
              <a:rPr lang="en-GB" sz="7200" b="1" dirty="0"/>
              <a:t>public void </a:t>
            </a:r>
            <a:r>
              <a:rPr lang="en-GB" sz="7200" b="1" dirty="0" err="1"/>
              <a:t>i_have_entered_a_password_of_pass</a:t>
            </a:r>
            <a:r>
              <a:rPr lang="en-GB" sz="7200" b="1" dirty="0"/>
              <a:t>(</a:t>
            </a:r>
            <a:r>
              <a:rPr lang="en-GB" sz="7200" b="1" dirty="0" err="1"/>
              <a:t>int</a:t>
            </a:r>
            <a:r>
              <a:rPr lang="en-GB" sz="7200" b="1" dirty="0"/>
              <a:t> arg1) throws </a:t>
            </a:r>
            <a:r>
              <a:rPr lang="en-GB" sz="7200" b="1" dirty="0" err="1"/>
              <a:t>Throwable</a:t>
            </a:r>
            <a:r>
              <a:rPr lang="en-GB" sz="7200" b="1" dirty="0"/>
              <a:t> {</a:t>
            </a:r>
          </a:p>
          <a:p>
            <a:pPr marL="0" indent="0">
              <a:buNone/>
            </a:pPr>
            <a:r>
              <a:rPr lang="en-GB" sz="7200" b="1" dirty="0" smtClean="0"/>
              <a:t>throw </a:t>
            </a:r>
            <a:r>
              <a:rPr lang="en-GB" sz="7200" b="1" dirty="0"/>
              <a:t>new </a:t>
            </a:r>
            <a:r>
              <a:rPr lang="en-GB" sz="7200" b="1" dirty="0" err="1"/>
              <a:t>PendingException</a:t>
            </a:r>
            <a:r>
              <a:rPr lang="en-GB" sz="7200" b="1" dirty="0"/>
              <a:t>();</a:t>
            </a:r>
          </a:p>
          <a:p>
            <a:pPr marL="0" indent="0">
              <a:buNone/>
            </a:pPr>
            <a:r>
              <a:rPr lang="en-GB" sz="7200" dirty="0"/>
              <a:t>}</a:t>
            </a:r>
          </a:p>
          <a:p>
            <a:pPr marL="0" indent="0">
              <a:buNone/>
            </a:pPr>
            <a:endParaRPr lang="en-GB" sz="7200" dirty="0"/>
          </a:p>
          <a:p>
            <a:pPr marL="0" indent="0">
              <a:buNone/>
            </a:pPr>
            <a:r>
              <a:rPr lang="en-GB" sz="7200" dirty="0"/>
              <a:t>@When("^I click login$")</a:t>
            </a:r>
          </a:p>
          <a:p>
            <a:pPr marL="0" indent="0">
              <a:buNone/>
            </a:pPr>
            <a:r>
              <a:rPr lang="en-GB" sz="7200" b="1" dirty="0"/>
              <a:t>public void </a:t>
            </a:r>
            <a:r>
              <a:rPr lang="en-GB" sz="7200" b="1" dirty="0" err="1"/>
              <a:t>i_click_login</a:t>
            </a:r>
            <a:r>
              <a:rPr lang="en-GB" sz="7200" b="1" dirty="0"/>
              <a:t>() throws </a:t>
            </a:r>
            <a:r>
              <a:rPr lang="en-GB" sz="7200" b="1" dirty="0" err="1"/>
              <a:t>Throwable</a:t>
            </a:r>
            <a:r>
              <a:rPr lang="en-GB" sz="7200" b="1" dirty="0"/>
              <a:t> {</a:t>
            </a:r>
          </a:p>
          <a:p>
            <a:pPr marL="0" indent="0">
              <a:buNone/>
            </a:pPr>
            <a:r>
              <a:rPr lang="en-GB" sz="7200" b="1" dirty="0" smtClean="0"/>
              <a:t>throw </a:t>
            </a:r>
            <a:r>
              <a:rPr lang="en-GB" sz="7200" b="1" dirty="0"/>
              <a:t>new </a:t>
            </a:r>
            <a:r>
              <a:rPr lang="en-GB" sz="7200" b="1" dirty="0" err="1"/>
              <a:t>PendingException</a:t>
            </a:r>
            <a:r>
              <a:rPr lang="en-GB" sz="7200" b="1" dirty="0"/>
              <a:t>();</a:t>
            </a:r>
          </a:p>
          <a:p>
            <a:pPr marL="0" indent="0">
              <a:buNone/>
            </a:pPr>
            <a:r>
              <a:rPr lang="en-GB" sz="7200" dirty="0"/>
              <a:t>}</a:t>
            </a:r>
          </a:p>
          <a:p>
            <a:pPr marL="0" indent="0">
              <a:buNone/>
            </a:pPr>
            <a:endParaRPr lang="en-GB" sz="7200" dirty="0"/>
          </a:p>
          <a:p>
            <a:pPr marL="0" indent="0">
              <a:buNone/>
            </a:pPr>
            <a:r>
              <a:rPr lang="en-GB" sz="7200" dirty="0"/>
              <a:t>@Then("^The result should be login </a:t>
            </a:r>
            <a:r>
              <a:rPr lang="en-GB" sz="7200" dirty="0" err="1"/>
              <a:t>succesful</a:t>
            </a:r>
            <a:r>
              <a:rPr lang="en-GB" sz="7200" dirty="0"/>
              <a:t>$")</a:t>
            </a:r>
          </a:p>
          <a:p>
            <a:pPr marL="0" indent="0">
              <a:buNone/>
            </a:pPr>
            <a:r>
              <a:rPr lang="en-GB" sz="7200" b="1" dirty="0"/>
              <a:t>public void </a:t>
            </a:r>
            <a:r>
              <a:rPr lang="en-GB" sz="7200" b="1" dirty="0" err="1"/>
              <a:t>the_result_should_be_login_succesful</a:t>
            </a:r>
            <a:r>
              <a:rPr lang="en-GB" sz="7200" b="1" dirty="0"/>
              <a:t>() throws </a:t>
            </a:r>
            <a:r>
              <a:rPr lang="en-GB" sz="7200" b="1" dirty="0" err="1"/>
              <a:t>Throwable</a:t>
            </a:r>
            <a:r>
              <a:rPr lang="en-GB" sz="7200" b="1" dirty="0"/>
              <a:t> {</a:t>
            </a:r>
          </a:p>
          <a:p>
            <a:pPr marL="0" indent="0">
              <a:buNone/>
            </a:pPr>
            <a:r>
              <a:rPr lang="en-GB" sz="7200" b="1" dirty="0" smtClean="0"/>
              <a:t>throw </a:t>
            </a:r>
            <a:r>
              <a:rPr lang="en-GB" sz="7200" b="1" dirty="0"/>
              <a:t>new </a:t>
            </a:r>
            <a:r>
              <a:rPr lang="en-GB" sz="7200" b="1" dirty="0" err="1"/>
              <a:t>PendingException</a:t>
            </a:r>
            <a:r>
              <a:rPr lang="en-GB" sz="7200" b="1" dirty="0"/>
              <a:t>();</a:t>
            </a:r>
          </a:p>
          <a:p>
            <a:pPr marL="0" indent="0">
              <a:buNone/>
            </a:pPr>
            <a:r>
              <a:rPr lang="en-GB" sz="7200" dirty="0"/>
              <a:t>}</a:t>
            </a:r>
          </a:p>
          <a:p>
            <a:pPr marL="0" indent="0">
              <a:buNone/>
            </a:pPr>
            <a:r>
              <a:rPr lang="en-GB" sz="7200" dirty="0"/>
              <a:t>}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54</a:t>
            </a:fld>
            <a:endParaRPr kumimoji="0"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6588224" y="2348880"/>
            <a:ext cx="2376264" cy="2448272"/>
          </a:xfrm>
          <a:prstGeom prst="wedgeRoundRectCallout">
            <a:avLst>
              <a:gd name="adj1" fmla="val -103406"/>
              <a:gd name="adj2" fmla="val -86506"/>
              <a:gd name="adj3" fmla="val 16667"/>
            </a:avLst>
          </a:prstGeom>
          <a:solidFill>
            <a:srgbClr val="DAEF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You can fetch data from scenario using this notation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47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Cucumber in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Gives simple and clear notation to write specification</a:t>
            </a:r>
          </a:p>
          <a:p>
            <a:r>
              <a:rPr lang="en-GB" dirty="0" smtClean="0"/>
              <a:t>Analysts/test team and even customers can learn Gherkin and develop feature files</a:t>
            </a:r>
          </a:p>
          <a:p>
            <a:r>
              <a:rPr lang="en-GB" dirty="0" smtClean="0"/>
              <a:t>Step files are produced by development team</a:t>
            </a:r>
          </a:p>
          <a:p>
            <a:r>
              <a:rPr lang="en-GB" dirty="0" smtClean="0"/>
              <a:t>Test data can be changed later Without changing test code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9858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dirty="0" smtClean="0"/>
              <a:t>Lecture Key Points</a:t>
            </a:r>
            <a:endParaRPr lang="en-GB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 dirty="0"/>
              <a:t>The </a:t>
            </a:r>
            <a:r>
              <a:rPr lang="en-GB" dirty="0">
                <a:solidFill>
                  <a:schemeClr val="accent2"/>
                </a:solidFill>
              </a:rPr>
              <a:t>requirements engineering process </a:t>
            </a:r>
            <a:r>
              <a:rPr lang="en-GB" dirty="0"/>
              <a:t>includes a feasibility study, requirements elicitation and analysis, requirements specification and requirements management.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The </a:t>
            </a:r>
            <a:r>
              <a:rPr lang="en-GB" dirty="0" smtClean="0">
                <a:solidFill>
                  <a:schemeClr val="accent2"/>
                </a:solidFill>
              </a:rPr>
              <a:t>requirements </a:t>
            </a:r>
            <a:r>
              <a:rPr lang="en-GB" dirty="0">
                <a:solidFill>
                  <a:schemeClr val="accent2"/>
                </a:solidFill>
              </a:rPr>
              <a:t>elicitation and analysis </a:t>
            </a:r>
            <a:r>
              <a:rPr lang="en-GB" dirty="0" smtClean="0"/>
              <a:t>stage is iterative and  involves </a:t>
            </a:r>
            <a:r>
              <a:rPr lang="en-GB" dirty="0"/>
              <a:t>domain understanding, requirements collection, classification, structuring,  prioritisation and validation.</a:t>
            </a:r>
          </a:p>
          <a:p>
            <a:pPr>
              <a:lnSpc>
                <a:spcPct val="90000"/>
              </a:lnSpc>
            </a:pPr>
            <a:r>
              <a:rPr lang="en-GB" dirty="0"/>
              <a:t>Systems have multiple stakeholders with different </a:t>
            </a:r>
            <a:r>
              <a:rPr lang="en-GB" dirty="0" smtClean="0"/>
              <a:t>requirements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Security for most systems is a core service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56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738214" y="1676400"/>
            <a:ext cx="7620000" cy="4495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sx="101000" sy="101000" algn="tl" rotWithShape="0">
              <a:prstClr val="black">
                <a:alpha val="53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The </a:t>
            </a:r>
            <a:r>
              <a:rPr lang="en-GB" sz="3600" dirty="0" smtClean="0"/>
              <a:t>Requirements Engineering Process</a:t>
            </a:r>
            <a:endParaRPr lang="en-GB" sz="4400" dirty="0"/>
          </a:p>
        </p:txBody>
      </p:sp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9602" y="1785925"/>
            <a:ext cx="6657108" cy="4287825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</a:t>
            </a:r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328642" y="1643050"/>
            <a:ext cx="8458200" cy="464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sx="101000" sy="101000" algn="tl" rotWithShape="0">
              <a:prstClr val="black">
                <a:alpha val="51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pic>
        <p:nvPicPr>
          <p:cNvPr id="829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4522" y="1681138"/>
            <a:ext cx="5715040" cy="4615124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Feasibility </a:t>
            </a:r>
            <a:r>
              <a:rPr lang="en-GB" dirty="0" smtClean="0"/>
              <a:t>Studies</a:t>
            </a:r>
            <a:endParaRPr lang="en-GB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85926"/>
            <a:ext cx="8229600" cy="4389120"/>
          </a:xfrm>
        </p:spPr>
        <p:txBody>
          <a:bodyPr>
            <a:normAutofit/>
          </a:bodyPr>
          <a:lstStyle/>
          <a:p>
            <a:r>
              <a:rPr lang="en-GB" sz="2400" dirty="0"/>
              <a:t>A </a:t>
            </a:r>
            <a:r>
              <a:rPr lang="en-GB" sz="2400" dirty="0">
                <a:solidFill>
                  <a:schemeClr val="accent3"/>
                </a:solidFill>
              </a:rPr>
              <a:t>feasibility study </a:t>
            </a:r>
            <a:r>
              <a:rPr lang="en-GB" sz="2400" dirty="0"/>
              <a:t>decides whether or not the proposed system is worthwhile.</a:t>
            </a:r>
          </a:p>
          <a:p>
            <a:r>
              <a:rPr lang="en-GB" sz="2400" dirty="0"/>
              <a:t>A short focused study that checks</a:t>
            </a:r>
          </a:p>
          <a:p>
            <a:pPr lvl="1"/>
            <a:r>
              <a:rPr lang="en-GB" dirty="0"/>
              <a:t>If the system contributes to organisational objectives;</a:t>
            </a:r>
          </a:p>
          <a:p>
            <a:pPr lvl="1"/>
            <a:r>
              <a:rPr lang="en-GB" dirty="0"/>
              <a:t>If the system can be engineered using current technology and within budget;</a:t>
            </a:r>
          </a:p>
          <a:p>
            <a:pPr lvl="1"/>
            <a:r>
              <a:rPr lang="en-GB" dirty="0"/>
              <a:t>If the system can be integrated with other systems that are used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Is there a simpler way of doing this (buy in software and customize)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Feasibility </a:t>
            </a:r>
            <a:r>
              <a:rPr lang="en-GB" dirty="0" smtClean="0"/>
              <a:t>Study Implementation</a:t>
            </a:r>
            <a:endParaRPr lang="en-GB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Based on information assessment (what is required), information collection and report writing.</a:t>
            </a:r>
          </a:p>
          <a:p>
            <a:r>
              <a:rPr lang="en-GB" sz="2800" dirty="0"/>
              <a:t>Questions for people in the organisation</a:t>
            </a:r>
          </a:p>
          <a:p>
            <a:pPr lvl="1"/>
            <a:r>
              <a:rPr lang="en-GB" dirty="0"/>
              <a:t>What if the system wasn’t implemented?</a:t>
            </a:r>
          </a:p>
          <a:p>
            <a:pPr lvl="1"/>
            <a:r>
              <a:rPr lang="en-GB" dirty="0"/>
              <a:t>What are current process problems?</a:t>
            </a:r>
          </a:p>
          <a:p>
            <a:pPr lvl="1"/>
            <a:r>
              <a:rPr lang="en-GB" dirty="0"/>
              <a:t>How will the proposed system help?</a:t>
            </a:r>
          </a:p>
          <a:p>
            <a:pPr lvl="1"/>
            <a:r>
              <a:rPr lang="en-GB" dirty="0"/>
              <a:t>What will be the integration problems?</a:t>
            </a:r>
          </a:p>
          <a:p>
            <a:pPr lvl="1"/>
            <a:r>
              <a:rPr lang="en-GB" dirty="0"/>
              <a:t>Is new technology needed? What skills</a:t>
            </a:r>
            <a:r>
              <a:rPr lang="en-GB" dirty="0" smtClean="0"/>
              <a:t>?</a:t>
            </a:r>
            <a:endParaRPr lang="en-GB" dirty="0"/>
          </a:p>
          <a:p>
            <a:pPr lvl="1"/>
            <a:r>
              <a:rPr lang="en-GB" dirty="0"/>
              <a:t>What facilities must be supported by the proposed system?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0273710133_design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0273710133_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0273710133_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73710133_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73710133_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73710133_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73710133_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73710133_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73710133_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1344</TotalTime>
  <Pages>39</Pages>
  <Words>3236</Words>
  <Application>Microsoft Office PowerPoint</Application>
  <PresentationFormat>On-screen Show (4:3)</PresentationFormat>
  <Paragraphs>577</Paragraphs>
  <Slides>56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58" baseType="lpstr">
      <vt:lpstr>0273710133_design</vt:lpstr>
      <vt:lpstr>Flow</vt:lpstr>
      <vt:lpstr>Software Engineering COMP 201</vt:lpstr>
      <vt:lpstr>Objectives</vt:lpstr>
      <vt:lpstr>Requirements Engineering Processes</vt:lpstr>
      <vt:lpstr>Requirements Engineering Processes</vt:lpstr>
      <vt:lpstr>Example</vt:lpstr>
      <vt:lpstr>The Requirements Engineering Process</vt:lpstr>
      <vt:lpstr>Requirements Engineering</vt:lpstr>
      <vt:lpstr>Feasibility Studies</vt:lpstr>
      <vt:lpstr>Feasibility Study Implementation</vt:lpstr>
      <vt:lpstr>Elicitation and Analysis</vt:lpstr>
      <vt:lpstr>Problems of Requirements Analysis</vt:lpstr>
      <vt:lpstr>Requirements Discovery</vt:lpstr>
      <vt:lpstr>In the real world</vt:lpstr>
      <vt:lpstr>Example - ATM Stakeholders</vt:lpstr>
      <vt:lpstr>Viewpoints</vt:lpstr>
      <vt:lpstr>Viewpoint Identification</vt:lpstr>
      <vt:lpstr>Interviewing</vt:lpstr>
      <vt:lpstr>Ethnography</vt:lpstr>
      <vt:lpstr>Focused Ethnography</vt:lpstr>
      <vt:lpstr>Scope of Ethnography</vt:lpstr>
      <vt:lpstr>Scope of Ethnography</vt:lpstr>
      <vt:lpstr>Use Cases</vt:lpstr>
      <vt:lpstr>Use Cases</vt:lpstr>
      <vt:lpstr>Use Cases</vt:lpstr>
      <vt:lpstr>Example - Article Printing Use-Case</vt:lpstr>
      <vt:lpstr>ATM machine</vt:lpstr>
      <vt:lpstr>Example - ATM Use Case Diagram</vt:lpstr>
      <vt:lpstr>Advanced Use Case Diagrams</vt:lpstr>
      <vt:lpstr>Include Relations</vt:lpstr>
      <vt:lpstr>Extend Relations</vt:lpstr>
      <vt:lpstr>In summary</vt:lpstr>
      <vt:lpstr>A Word on Extend/Include</vt:lpstr>
      <vt:lpstr>Full use case template</vt:lpstr>
      <vt:lpstr>Notes about use cases</vt:lpstr>
      <vt:lpstr>ATM use case descriptions</vt:lpstr>
      <vt:lpstr>ATM use cases</vt:lpstr>
      <vt:lpstr>ATM use cases</vt:lpstr>
      <vt:lpstr>ATM use cases</vt:lpstr>
      <vt:lpstr>Security</vt:lpstr>
      <vt:lpstr>Security requirements of systems</vt:lpstr>
      <vt:lpstr>Confidentiality requirements</vt:lpstr>
      <vt:lpstr>Integrity Requirements</vt:lpstr>
      <vt:lpstr>Authentication/Authorization</vt:lpstr>
      <vt:lpstr>PowerPoint Presentation</vt:lpstr>
      <vt:lpstr>Non Repudiation in practice</vt:lpstr>
      <vt:lpstr>Availability requirements</vt:lpstr>
      <vt:lpstr>Availability in practise</vt:lpstr>
      <vt:lpstr>Security, logs and alerts</vt:lpstr>
      <vt:lpstr>Bell–LaPadula model</vt:lpstr>
      <vt:lpstr>Specifying Security</vt:lpstr>
      <vt:lpstr>Requirements Checking</vt:lpstr>
      <vt:lpstr>Scenarios</vt:lpstr>
      <vt:lpstr>Agile Requirements Tool Example</vt:lpstr>
      <vt:lpstr>Coupled to test code</vt:lpstr>
      <vt:lpstr>Cucumber in summary</vt:lpstr>
      <vt:lpstr>Lecture Key 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Engineering Processes</dc:title>
  <dc:creator>Sebastian Coope</dc:creator>
  <cp:lastModifiedBy>Quinn</cp:lastModifiedBy>
  <cp:revision>125</cp:revision>
  <cp:lastPrinted>2009-04-22T19:24:48Z</cp:lastPrinted>
  <dcterms:created xsi:type="dcterms:W3CDTF">1995-12-27T10:52:51Z</dcterms:created>
  <dcterms:modified xsi:type="dcterms:W3CDTF">2015-09-22T11:04:30Z</dcterms:modified>
</cp:coreProperties>
</file>