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311" r:id="rId2"/>
    <p:sldId id="285" r:id="rId3"/>
    <p:sldId id="314" r:id="rId4"/>
    <p:sldId id="286" r:id="rId5"/>
    <p:sldId id="315" r:id="rId6"/>
    <p:sldId id="287" r:id="rId7"/>
    <p:sldId id="288" r:id="rId8"/>
    <p:sldId id="289" r:id="rId9"/>
    <p:sldId id="290" r:id="rId10"/>
    <p:sldId id="327" r:id="rId11"/>
    <p:sldId id="316" r:id="rId12"/>
    <p:sldId id="317" r:id="rId13"/>
    <p:sldId id="291" r:id="rId14"/>
    <p:sldId id="292" r:id="rId15"/>
    <p:sldId id="318" r:id="rId16"/>
    <p:sldId id="319" r:id="rId17"/>
    <p:sldId id="293" r:id="rId18"/>
    <p:sldId id="294" r:id="rId19"/>
    <p:sldId id="295" r:id="rId20"/>
    <p:sldId id="296" r:id="rId21"/>
    <p:sldId id="332" r:id="rId22"/>
    <p:sldId id="338" r:id="rId23"/>
    <p:sldId id="298" r:id="rId24"/>
    <p:sldId id="299" r:id="rId25"/>
    <p:sldId id="334" r:id="rId26"/>
    <p:sldId id="300" r:id="rId27"/>
    <p:sldId id="302" r:id="rId28"/>
    <p:sldId id="339" r:id="rId29"/>
    <p:sldId id="320" r:id="rId30"/>
    <p:sldId id="321" r:id="rId31"/>
    <p:sldId id="322" r:id="rId32"/>
    <p:sldId id="303" r:id="rId33"/>
    <p:sldId id="304" r:id="rId34"/>
    <p:sldId id="305" r:id="rId35"/>
    <p:sldId id="306" r:id="rId36"/>
    <p:sldId id="307" r:id="rId37"/>
    <p:sldId id="308" r:id="rId38"/>
    <p:sldId id="323" r:id="rId39"/>
    <p:sldId id="326" r:id="rId40"/>
    <p:sldId id="340" r:id="rId41"/>
    <p:sldId id="313" r:id="rId42"/>
    <p:sldId id="309" r:id="rId43"/>
    <p:sldId id="310" r:id="rId44"/>
    <p:sldId id="324" r:id="rId45"/>
    <p:sldId id="328" r:id="rId46"/>
    <p:sldId id="329" r:id="rId47"/>
    <p:sldId id="330" r:id="rId48"/>
    <p:sldId id="335" r:id="rId49"/>
    <p:sldId id="312" r:id="rId50"/>
  </p:sldIdLst>
  <p:sldSz cx="9906000" cy="6858000" type="A4"/>
  <p:notesSz cx="6669088" cy="9820275"/>
  <p:defaultTextStyle>
    <a:defPPr>
      <a:defRPr lang="en-GB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32787"/>
    <p:restoredTop sz="90929"/>
  </p:normalViewPr>
  <p:slideViewPr>
    <p:cSldViewPr snapToGrid="0">
      <p:cViewPr>
        <p:scale>
          <a:sx n="80" d="100"/>
          <a:sy n="80" d="100"/>
        </p:scale>
        <p:origin x="-1123" y="-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-2462" y="-58"/>
      </p:cViewPr>
      <p:guideLst>
        <p:guide orient="horz" pos="3093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892426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l" defTabSz="733425">
              <a:defRPr sz="1000" i="1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11113"/>
            <a:ext cx="28924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r" defTabSz="733425">
              <a:defRPr sz="1000" i="1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50375"/>
            <a:ext cx="2892426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l" defTabSz="733425">
              <a:defRPr sz="1000" i="1"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350375"/>
            <a:ext cx="2892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r" defTabSz="733425">
              <a:defRPr sz="1000" i="1"/>
            </a:lvl1pPr>
          </a:lstStyle>
          <a:p>
            <a:fld id="{62EDCECD-FEFA-453C-A00D-EAB8D35675C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-11113" y="9432925"/>
            <a:ext cx="111442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2863" rIns="90488" bIns="42863">
            <a:spAutoFit/>
          </a:bodyPr>
          <a:lstStyle/>
          <a:p>
            <a:pPr algn="l" defTabSz="733425"/>
            <a:endParaRPr lang="en-GB" sz="1000"/>
          </a:p>
          <a:p>
            <a:pPr algn="l" defTabSz="733425"/>
            <a:r>
              <a:rPr lang="nl-NL" sz="1000"/>
              <a:t>Wil van der Aalst</a:t>
            </a:r>
            <a:r>
              <a:rPr lang="en-GB" sz="1000"/>
              <a:t>.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84138"/>
            <a:ext cx="15001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2863" rIns="90488" bIns="42863">
            <a:spAutoFit/>
          </a:bodyPr>
          <a:lstStyle/>
          <a:p>
            <a:pPr algn="l" defTabSz="733425"/>
            <a:r>
              <a:rPr lang="en-GB" sz="1100"/>
              <a:t>Workflow management</a:t>
            </a:r>
          </a:p>
          <a:p>
            <a:pPr algn="l" defTabSz="733425"/>
            <a:r>
              <a:rPr lang="en-GB" sz="1100"/>
              <a:t>WvdA (</a:t>
            </a:r>
            <a:r>
              <a:rPr lang="nl-NL" sz="1100"/>
              <a:t>2002</a:t>
            </a:r>
            <a:r>
              <a:rPr lang="en-GB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879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892426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l" defTabSz="733425">
              <a:lnSpc>
                <a:spcPct val="100000"/>
              </a:lnSpc>
              <a:defRPr sz="1000" i="1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11113"/>
            <a:ext cx="28924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r" defTabSz="733425">
              <a:lnSpc>
                <a:spcPct val="100000"/>
              </a:lnSpc>
              <a:defRPr sz="1000" i="1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50375"/>
            <a:ext cx="2892426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l" defTabSz="733425">
              <a:lnSpc>
                <a:spcPct val="100000"/>
              </a:lnSpc>
              <a:defRPr sz="1000" i="1"/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350375"/>
            <a:ext cx="2892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r" defTabSz="733425">
              <a:lnSpc>
                <a:spcPct val="100000"/>
              </a:lnSpc>
              <a:defRPr sz="1000" i="1"/>
            </a:lvl1pPr>
          </a:lstStyle>
          <a:p>
            <a:fld id="{26137DC3-38ED-4D98-A3E2-8C44CF9342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738188"/>
            <a:ext cx="4984750" cy="34464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8363"/>
            <a:ext cx="488950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2863" rIns="90488" bIns="428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als u het opmaakprofiel van de tekst wilt bewerken.</a:t>
            </a:r>
          </a:p>
          <a:p>
            <a:pPr lvl="1"/>
            <a:r>
              <a:rPr lang="en-GB" smtClean="0"/>
              <a:t>Tweede niveau</a:t>
            </a:r>
          </a:p>
          <a:p>
            <a:pPr lvl="2"/>
            <a:r>
              <a:rPr lang="en-GB" smtClean="0"/>
              <a:t>Derde niveau</a:t>
            </a:r>
          </a:p>
          <a:p>
            <a:pPr lvl="3"/>
            <a:r>
              <a:rPr lang="en-GB" smtClean="0"/>
              <a:t>Vierde niveau</a:t>
            </a:r>
          </a:p>
          <a:p>
            <a:pPr lvl="4"/>
            <a:r>
              <a:rPr lang="en-GB" smtClean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8639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47675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2pPr>
    <a:lvl3pPr marL="898525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46200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793875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3A3C7-CF99-4F91-B7D3-37824B503481}" type="slidenum">
              <a:rPr lang="en-GB"/>
              <a:pPr/>
              <a:t>10</a:t>
            </a:fld>
            <a:endParaRPr lang="en-GB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6C1D-A4A6-4385-BFF4-ADE8FEF62A75}" type="slidenum">
              <a:rPr lang="en-GB"/>
              <a:pPr/>
              <a:t>11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6C1D-A4A6-4385-BFF4-ADE8FEF62A75}" type="slidenum">
              <a:rPr lang="en-GB"/>
              <a:pPr/>
              <a:t>12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9A642-893B-41F8-B583-8C3959911B79}" type="slidenum">
              <a:rPr lang="en-GB"/>
              <a:pPr/>
              <a:t>13</a:t>
            </a:fld>
            <a:endParaRPr lang="en-GB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0C84-BE2A-484E-A8E7-B7FA41F002AF}" type="slidenum">
              <a:rPr lang="en-GB"/>
              <a:pPr/>
              <a:t>14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0C84-BE2A-484E-A8E7-B7FA41F002AF}" type="slidenum">
              <a:rPr lang="en-GB"/>
              <a:pPr/>
              <a:t>15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0C84-BE2A-484E-A8E7-B7FA41F002AF}" type="slidenum">
              <a:rPr lang="en-GB"/>
              <a:pPr/>
              <a:t>16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FA663-3A8C-4E68-83F4-7FBB4A86457E}" type="slidenum">
              <a:rPr lang="en-GB"/>
              <a:pPr/>
              <a:t>17</a:t>
            </a:fld>
            <a:endParaRPr lang="en-GB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65065-50CB-43A8-9E37-18DD32B9471B}" type="slidenum">
              <a:rPr lang="en-GB"/>
              <a:pPr/>
              <a:t>18</a:t>
            </a:fld>
            <a:endParaRPr lang="en-GB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EC616-AB7C-422D-8BCE-9D481197772E}" type="slidenum">
              <a:rPr lang="en-GB"/>
              <a:pPr/>
              <a:t>19</a:t>
            </a:fld>
            <a:endParaRPr lang="en-GB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62445-0246-49CE-A6F5-158ECAFBC20C}" type="slidenum">
              <a:rPr lang="en-GB"/>
              <a:pPr/>
              <a:t>2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423FF-0B86-4C4F-AA6A-62F4AFF79CEB}" type="slidenum">
              <a:rPr lang="en-GB"/>
              <a:pPr/>
              <a:t>20</a:t>
            </a:fld>
            <a:endParaRPr lang="en-GB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51715-FDCE-441A-B69A-BEB920085696}" type="slidenum">
              <a:rPr lang="en-GB"/>
              <a:pPr/>
              <a:t>21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51715-FDCE-441A-B69A-BEB920085696}" type="slidenum">
              <a:rPr lang="en-GB"/>
              <a:pPr/>
              <a:t>23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7A3E7-3343-4C06-99B5-9FF429A1D6D4}" type="slidenum">
              <a:rPr lang="en-GB"/>
              <a:pPr/>
              <a:t>24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7A3E7-3343-4C06-99B5-9FF429A1D6D4}" type="slidenum">
              <a:rPr lang="en-GB"/>
              <a:pPr/>
              <a:t>25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48FEC-6980-40B8-BD72-472386556387}" type="slidenum">
              <a:rPr lang="en-GB"/>
              <a:pPr/>
              <a:t>26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27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81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29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30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62445-0246-49CE-A6F5-158ECAFBC20C}" type="slidenum">
              <a:rPr lang="en-GB"/>
              <a:pPr/>
              <a:t>3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31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A1244-BB17-4463-B607-7175AA6533BA}" type="slidenum">
              <a:rPr lang="en-GB"/>
              <a:pPr/>
              <a:t>32</a:t>
            </a:fld>
            <a:endParaRPr lang="en-GB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090BA-C39A-4380-BE31-46ED075E7507}" type="slidenum">
              <a:rPr lang="en-GB"/>
              <a:pPr/>
              <a:t>33</a:t>
            </a:fld>
            <a:endParaRPr lang="en-GB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76DD0-AE4E-4BAA-8A10-0AA2386D2AFE}" type="slidenum">
              <a:rPr lang="en-GB"/>
              <a:pPr/>
              <a:t>34</a:t>
            </a:fld>
            <a:endParaRPr lang="en-GB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6318C-D494-4A25-A0EC-8CEC06D5DEF3}" type="slidenum">
              <a:rPr lang="en-GB"/>
              <a:pPr/>
              <a:t>35</a:t>
            </a:fld>
            <a:endParaRPr lang="en-GB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AD390-8139-4E3F-BB9E-1E1CDC2EFAAB}" type="slidenum">
              <a:rPr lang="en-GB"/>
              <a:pPr/>
              <a:t>36</a:t>
            </a:fld>
            <a:endParaRPr lang="en-GB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A1F58-92F9-4B71-94DD-0669E46A6E3A}" type="slidenum">
              <a:rPr lang="en-GB"/>
              <a:pPr/>
              <a:t>37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A1F58-92F9-4B71-94DD-0669E46A6E3A}" type="slidenum">
              <a:rPr lang="en-GB"/>
              <a:pPr/>
              <a:t>38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A1F58-92F9-4B71-94DD-0669E46A6E3A}" type="slidenum">
              <a:rPr lang="en-GB"/>
              <a:pPr/>
              <a:t>39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26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85666-B330-4297-AD23-E5D47DCBDF79}" type="slidenum">
              <a:rPr lang="en-GB"/>
              <a:pPr/>
              <a:t>4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458AE-061E-47B4-984D-6342D8864447}" type="slidenum">
              <a:rPr lang="en-GB"/>
              <a:pPr/>
              <a:t>41</a:t>
            </a:fld>
            <a:endParaRPr lang="en-GB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458AE-061E-47B4-984D-6342D8864447}" type="slidenum">
              <a:rPr lang="en-GB"/>
              <a:pPr/>
              <a:t>42</a:t>
            </a:fld>
            <a:endParaRPr lang="en-GB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D3187-4F8C-4553-8348-385F70F1B77B}" type="slidenum">
              <a:rPr lang="en-GB"/>
              <a:pPr/>
              <a:t>43</a:t>
            </a:fld>
            <a:endParaRPr lang="en-GB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5784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26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059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24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374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5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85666-B330-4297-AD23-E5D47DCBDF79}" type="slidenum">
              <a:rPr lang="en-GB"/>
              <a:pPr/>
              <a:t>5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5F53A-E429-4B16-8ED3-930E11681D22}" type="slidenum">
              <a:rPr lang="en-GB"/>
              <a:pPr/>
              <a:t>6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67275-A78E-480F-AE76-A718FE5FEF9C}" type="slidenum">
              <a:rPr lang="en-GB"/>
              <a:pPr/>
              <a:t>7</a:t>
            </a:fld>
            <a:endParaRPr lang="en-GB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186E9-3C41-4B83-8D2A-2BDA362E52F7}" type="slidenum">
              <a:rPr lang="en-GB"/>
              <a:pPr/>
              <a:t>8</a:t>
            </a:fld>
            <a:endParaRPr lang="en-GB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6C1D-A4A6-4385-BFF4-ADE8FEF62A75}" type="slidenum">
              <a:rPr lang="en-GB"/>
              <a:pPr/>
              <a:t>9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1161-0498-4B11-9ADC-8EFC42878C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B1B-2D5F-478E-BE6A-C6E580739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279-F41F-455E-8CD5-9963188F46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1F67-059F-49E3-AE67-DD423BEA5C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F7C-FA01-4092-B956-9E650A5438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2AF9-DFFE-46DF-A3B6-F2FCA95332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2095-2F77-482E-97A7-D7D649D1571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124-345D-427F-AF27-E3DDA3ACDE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434-9D30-4DC6-BCCA-9FC5BC2E6E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DA41682E-7539-4171-8B96-C19DCBF9748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FE8227-7246-4CF1-B3C9-C98DE213E2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480"/>
            <a:ext cx="84201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9938" y="2373313"/>
            <a:ext cx="8585200" cy="3841769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800" b="1" dirty="0"/>
              <a:t>http://www.csc.liv.ac.uk/~coopes/comp201</a:t>
            </a:r>
          </a:p>
          <a:p>
            <a:pPr eaLnBrk="1" hangingPunct="1"/>
            <a:endParaRPr lang="en-GB" sz="2400" b="1" dirty="0" smtClean="0"/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9, 10 – Modelling Based on Petri Nets</a:t>
            </a:r>
          </a:p>
          <a:p>
            <a:pPr eaLnBrk="1" hangingPunct="1"/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048" y="422483"/>
            <a:ext cx="8658256" cy="928693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Example: </a:t>
            </a:r>
            <a:r>
              <a:rPr lang="en-GB" dirty="0" smtClean="0"/>
              <a:t>Life-Cycle </a:t>
            </a:r>
            <a:r>
              <a:rPr lang="en-GB" dirty="0"/>
              <a:t>of a </a:t>
            </a:r>
            <a:r>
              <a:rPr lang="en-GB" dirty="0" smtClean="0"/>
              <a:t>Person</a:t>
            </a:r>
            <a:endParaRPr lang="en-GB" dirty="0"/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3065476" y="2460614"/>
            <a:ext cx="1282700" cy="901700"/>
          </a:xfrm>
          <a:prstGeom prst="rightArrow">
            <a:avLst>
              <a:gd name="adj1" fmla="val 50000"/>
              <a:gd name="adj2" fmla="val 711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81826" y="185736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5662626" y="185736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259526" y="214946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884876" y="207961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7539051" y="3192452"/>
            <a:ext cx="1058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bachelor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6259526" y="336866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7173926" y="367346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954726" y="489266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662626" y="307656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662626" y="551496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881826" y="429576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259526" y="458786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6881826" y="551496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5662626" y="429576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6881826" y="307656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954726" y="367346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7173926" y="245426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5595942" y="1500174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child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643451" y="4411652"/>
            <a:ext cx="974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married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7539051" y="1973252"/>
            <a:ext cx="960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puberty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4567251" y="3192452"/>
            <a:ext cx="1087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marriage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7539051" y="4411652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divorce</a:t>
            </a: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259526" y="580706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4719651" y="5630852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death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7615251" y="5630852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dead</a:t>
            </a:r>
          </a:p>
        </p:txBody>
      </p:sp>
      <p:pic>
        <p:nvPicPr>
          <p:cNvPr id="30749" name="Picture 2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326" y="2149464"/>
            <a:ext cx="2776538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4452" y="455137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Creating/Consuming Tokens</a:t>
            </a:r>
            <a:endParaRPr lang="en-GB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78210" y="3071581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275110" y="3363681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897410" y="3071581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433786" y="516708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008915" y="54483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6652986" y="5188857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7027636" y="5334907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3065235" y="5432878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656432" y="511268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53332" y="540478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875632" y="511268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5412014" y="3093358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987143" y="339634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6609443" y="310424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6831693" y="332649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4114800" y="3254829"/>
            <a:ext cx="603250" cy="272143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4049485" y="5279570"/>
            <a:ext cx="722993" cy="309335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6193971" y="4223656"/>
            <a:ext cx="271235" cy="664029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945482" y="522063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6722836" y="5525407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3250282" y="529683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76943" y="1785257"/>
            <a:ext cx="85126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 smtClean="0"/>
              <a:t>A transition without any input can fire at any time and produces tokens in the connected places:</a:t>
            </a:r>
            <a:endParaRPr lang="en-GB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544285" y="6030687"/>
            <a:ext cx="1817914" cy="646331"/>
          </a:xfrm>
          <a:prstGeom prst="rect">
            <a:avLst/>
          </a:prstGeom>
          <a:gradFill>
            <a:gsLst>
              <a:gs pos="0">
                <a:srgbClr val="5E9EFF">
                  <a:alpha val="17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After firing 3 times..</a:t>
            </a:r>
            <a:endParaRPr lang="en-GB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729710" y="316774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T1</a:t>
            </a:r>
            <a:endParaRPr lang="en-GB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463509" y="31895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T1</a:t>
            </a:r>
            <a:endParaRPr lang="en-GB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485281" y="526868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T1</a:t>
            </a:r>
            <a:endParaRPr lang="en-GB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07938" y="520337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T1</a:t>
            </a:r>
            <a:endParaRPr lang="en-GB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967008" y="36249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700807" y="36793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934351" y="56605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744350" y="57258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4452" y="455137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Creating/Consuming Tokens</a:t>
            </a:r>
            <a:endParaRPr lang="en-GB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75638" y="3093353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275110" y="3363681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1689095" y="3071581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642101" y="5177972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008915" y="54483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5422901" y="516708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5754007" y="544376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1867806" y="338636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853861" y="510179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53332" y="540478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1667317" y="512356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6598557" y="3136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987143" y="339634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5401128" y="311513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5514522" y="326118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4158343" y="3265713"/>
            <a:ext cx="598715" cy="283029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4267199" y="5344886"/>
            <a:ext cx="581479" cy="276677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6248400" y="4223657"/>
            <a:ext cx="238577" cy="566057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1813368" y="3195887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5732235" y="3380921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2009311" y="3293858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76943" y="1785257"/>
            <a:ext cx="85126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 smtClean="0"/>
              <a:t>A transition without any output must be enabled to fire and deletes (or consumes) the incoming token(s):</a:t>
            </a:r>
            <a:endParaRPr lang="en-GB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544285" y="6041573"/>
            <a:ext cx="1817914" cy="646331"/>
          </a:xfrm>
          <a:prstGeom prst="rect">
            <a:avLst/>
          </a:prstGeom>
          <a:gradFill>
            <a:gsLst>
              <a:gs pos="0">
                <a:srgbClr val="5E9EFF">
                  <a:alpha val="17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After firing 3 times..</a:t>
            </a:r>
            <a:endParaRPr lang="en-GB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948910" y="320039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T1</a:t>
            </a:r>
            <a:endParaRPr lang="en-GB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650053" y="324394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T1</a:t>
            </a:r>
            <a:endParaRPr lang="en-GB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905367" y="521425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T1</a:t>
            </a:r>
            <a:endParaRPr lang="en-GB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693596" y="526868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T1</a:t>
            </a:r>
            <a:endParaRPr lang="en-GB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36922" y="36358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481608" y="36793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715150" y="56387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92493" y="57041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3" y="544853"/>
            <a:ext cx="8984343" cy="1066234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Non-Determinism in Petri Nets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90520" y="4931890"/>
            <a:ext cx="8880051" cy="1479796"/>
          </a:xfrm>
          <a:noFill/>
          <a:ln/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GB" dirty="0"/>
              <a:t>Two transitions fight for the same token: </a:t>
            </a:r>
            <a:r>
              <a:rPr lang="en-GB" b="1" dirty="0"/>
              <a:t>conflict</a:t>
            </a:r>
            <a:r>
              <a:rPr lang="en-GB" dirty="0"/>
              <a:t>.</a:t>
            </a:r>
          </a:p>
          <a:p>
            <a:pPr>
              <a:buFontTx/>
              <a:buNone/>
            </a:pPr>
            <a:r>
              <a:rPr lang="en-GB" dirty="0"/>
              <a:t>Even if there are two tokens, there is still a conflict</a:t>
            </a:r>
            <a:r>
              <a:rPr lang="en-GB" dirty="0" smtClean="0"/>
              <a:t>.</a:t>
            </a:r>
          </a:p>
          <a:p>
            <a:pPr>
              <a:buFontTx/>
              <a:buNone/>
            </a:pPr>
            <a:r>
              <a:rPr lang="en-GB" dirty="0" smtClean="0"/>
              <a:t>The next transition to fire (t1 or t2) is arbitrary (</a:t>
            </a:r>
            <a:r>
              <a:rPr lang="en-GB" dirty="0" smtClean="0">
                <a:solidFill>
                  <a:schemeClr val="accent3"/>
                </a:solidFill>
              </a:rPr>
              <a:t>non-deterministic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457471" y="2410252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085871" y="3096052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606571" y="2702352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231921" y="3318302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457471" y="3781852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054371" y="407395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054371" y="270235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676671" y="2410252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676671" y="3781852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606571" y="3616752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581296" y="252614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581296" y="389774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438156" y="2168950"/>
            <a:ext cx="4786346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158190" cy="857255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Modelling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95338" y="1814512"/>
            <a:ext cx="8443942" cy="4329132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States of a process </a:t>
            </a:r>
            <a:r>
              <a:rPr lang="en-GB" sz="2400" dirty="0" smtClean="0"/>
              <a:t>can be modelled </a:t>
            </a:r>
            <a:r>
              <a:rPr lang="en-GB" sz="2400" dirty="0"/>
              <a:t>by tokens in places and state transitions leading from one state to another are </a:t>
            </a:r>
            <a:r>
              <a:rPr lang="en-GB" sz="2400" dirty="0" smtClean="0"/>
              <a:t>modelled </a:t>
            </a:r>
            <a:r>
              <a:rPr lang="en-GB" sz="2400" dirty="0"/>
              <a:t>by transitions.</a:t>
            </a:r>
          </a:p>
          <a:p>
            <a:pPr>
              <a:buFontTx/>
              <a:buNone/>
            </a:pPr>
            <a:endParaRPr lang="en-GB" sz="2400" dirty="0"/>
          </a:p>
          <a:p>
            <a:r>
              <a:rPr lang="en-GB" sz="2400" dirty="0">
                <a:solidFill>
                  <a:schemeClr val="accent3"/>
                </a:solidFill>
              </a:rPr>
              <a:t>Tokens</a:t>
            </a:r>
            <a:r>
              <a:rPr lang="en-GB" sz="2400" dirty="0"/>
              <a:t> </a:t>
            </a:r>
            <a:r>
              <a:rPr lang="en-GB" sz="2400" dirty="0" smtClean="0"/>
              <a:t>can represent resources (humans</a:t>
            </a:r>
            <a:r>
              <a:rPr lang="en-GB" sz="2400" dirty="0"/>
              <a:t>, goods, machines), information, conditions or states of objects.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Places</a:t>
            </a:r>
            <a:r>
              <a:rPr lang="en-GB" sz="2400" dirty="0"/>
              <a:t> represent buffers, channels, geographical locations, conditions or states.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Transitions</a:t>
            </a:r>
            <a:r>
              <a:rPr lang="en-GB" sz="2400" dirty="0"/>
              <a:t> represent events, transformations or transportations.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158190" cy="857255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Modelling a Traffic Light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2057405" y="2405742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209805" y="2547256"/>
            <a:ext cx="326571" cy="348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209805" y="2971799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209805" y="3396343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286005" y="3897085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505205" y="2405742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657605" y="2547256"/>
            <a:ext cx="326571" cy="348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657605" y="2971799"/>
            <a:ext cx="326571" cy="3483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657605" y="3396343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733805" y="3897085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5050976" y="2416628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203376" y="2558142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203376" y="2982685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03376" y="3407229"/>
            <a:ext cx="326571" cy="3483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279576" y="3907971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6607633" y="2427513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760033" y="2569027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760033" y="2993570"/>
            <a:ext cx="326571" cy="3483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760033" y="3418114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836233" y="3918856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2950029" y="3102429"/>
            <a:ext cx="359228" cy="304800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>
            <a:off x="4484915" y="3102429"/>
            <a:ext cx="359228" cy="304800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6106886" y="3113315"/>
            <a:ext cx="359228" cy="304800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2471057" y="1839686"/>
            <a:ext cx="2133606" cy="52251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0"/>
          </p:cNvCxnSpPr>
          <p:nvPr/>
        </p:nvCxnSpPr>
        <p:spPr>
          <a:xfrm>
            <a:off x="4582886" y="1839686"/>
            <a:ext cx="2324104" cy="587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158190" cy="857255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Modelling Two Traffic Lights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57201" y="1654629"/>
            <a:ext cx="869768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GB" dirty="0" smtClean="0">
                <a:latin typeface="+mn-lt"/>
              </a:rPr>
              <a:t> Imagine that we are designing a traffic light system for a crossroads junction (i.e. with two sets of (simplified) lights).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latin typeface="+mn-lt"/>
              </a:rPr>
              <a:t> An informal specification of a traffic light junction:</a:t>
            </a:r>
          </a:p>
          <a:p>
            <a:pPr algn="l">
              <a:buFont typeface="Arial" pitchFamily="34" charset="0"/>
              <a:buChar char="•"/>
            </a:pPr>
            <a:endParaRPr lang="en-GB" dirty="0" smtClean="0">
              <a:latin typeface="+mn-lt"/>
            </a:endParaRPr>
          </a:p>
          <a:p>
            <a:pPr lvl="1" algn="l">
              <a:buFont typeface="Courier New" pitchFamily="49" charset="0"/>
              <a:buChar char="o"/>
            </a:pPr>
            <a:r>
              <a:rPr lang="en-GB" dirty="0" smtClean="0">
                <a:latin typeface="+mn-lt"/>
              </a:rPr>
              <a:t> A single traffic light turns from “Red” to “Green” to “Amber” and then back to “Red” (we’ll ignore “red and amber” for now).</a:t>
            </a:r>
          </a:p>
          <a:p>
            <a:pPr lvl="1" algn="l">
              <a:buFont typeface="Courier New" pitchFamily="49" charset="0"/>
              <a:buChar char="o"/>
            </a:pPr>
            <a:r>
              <a:rPr lang="en-GB" dirty="0" smtClean="0">
                <a:latin typeface="+mn-lt"/>
              </a:rPr>
              <a:t> There are </a:t>
            </a:r>
            <a:r>
              <a:rPr lang="en-GB" u="sng" dirty="0" smtClean="0">
                <a:latin typeface="+mn-lt"/>
              </a:rPr>
              <a:t>two</a:t>
            </a:r>
            <a:r>
              <a:rPr lang="en-GB" dirty="0" smtClean="0">
                <a:latin typeface="+mn-lt"/>
              </a:rPr>
              <a:t> sets of lights. When one of the traffic lights is “Amber” or “Green”, the other must be “Red”.</a:t>
            </a:r>
          </a:p>
          <a:p>
            <a:pPr algn="l"/>
            <a:endParaRPr lang="en-GB" dirty="0" smtClean="0">
              <a:latin typeface="+mn-lt"/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latin typeface="+mn-lt"/>
              </a:rPr>
              <a:t> As a first step, we may decide to model the system as a Petri net. This allows us to make sure the specification is </a:t>
            </a:r>
            <a:r>
              <a:rPr lang="en-GB" dirty="0" smtClean="0">
                <a:solidFill>
                  <a:schemeClr val="accent3"/>
                </a:solidFill>
                <a:latin typeface="+mn-lt"/>
              </a:rPr>
              <a:t>rigorously defined </a:t>
            </a:r>
            <a:r>
              <a:rPr lang="en-GB" dirty="0" smtClean="0">
                <a:latin typeface="+mn-lt"/>
              </a:rPr>
              <a:t>and reduces potential ambiguities later.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latin typeface="+mn-lt"/>
              </a:rPr>
              <a:t> We can also </a:t>
            </a:r>
            <a:r>
              <a:rPr lang="en-GB" dirty="0" smtClean="0">
                <a:solidFill>
                  <a:schemeClr val="accent3"/>
                </a:solidFill>
                <a:latin typeface="+mn-lt"/>
              </a:rPr>
              <a:t>prove properties about the model </a:t>
            </a:r>
            <a:r>
              <a:rPr lang="en-GB" dirty="0" smtClean="0">
                <a:latin typeface="+mn-lt"/>
              </a:rPr>
              <a:t>if we wish.</a:t>
            </a:r>
          </a:p>
          <a:p>
            <a:pPr algn="l"/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8186766" cy="128585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Example: </a:t>
            </a:r>
            <a:r>
              <a:rPr lang="en-GB" dirty="0" smtClean="0"/>
              <a:t>Traffic Light</a:t>
            </a:r>
            <a:endParaRPr lang="en-GB" dirty="0"/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5222856" y="1411276"/>
            <a:ext cx="2614613" cy="4546600"/>
            <a:chOff x="2742" y="776"/>
            <a:chExt cx="1647" cy="2864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3466" y="141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3466" y="77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3590" y="892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803" y="2151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rg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869" y="831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V="1">
              <a:off x="3630" y="172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V="1">
              <a:off x="3630" y="108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2742" y="205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3466" y="269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3466" y="333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3466" y="205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V="1">
              <a:off x="3630" y="236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V="1">
              <a:off x="3630" y="300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3869" y="2110"/>
              <a:ext cx="5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smtClean="0"/>
                <a:t>amber</a:t>
              </a:r>
              <a:endParaRPr lang="en-GB" sz="2000" dirty="0"/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869" y="3391"/>
              <a:ext cx="4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green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528" y="151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yr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485" y="279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gy</a:t>
              </a: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 flipH="1">
              <a:off x="2905" y="1008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2905" y="2368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56" name="AutoShape 28"/>
          <p:cNvSpPr>
            <a:spLocks noChangeArrowheads="1"/>
          </p:cNvSpPr>
          <p:nvPr/>
        </p:nvSpPr>
        <p:spPr bwMode="auto">
          <a:xfrm>
            <a:off x="3390880" y="3081326"/>
            <a:ext cx="1054100" cy="825500"/>
          </a:xfrm>
          <a:prstGeom prst="rightArrow">
            <a:avLst>
              <a:gd name="adj1" fmla="val 50000"/>
              <a:gd name="adj2" fmla="val 638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1309662" y="1285860"/>
            <a:ext cx="7000924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2057405" y="2405742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209805" y="2547256"/>
            <a:ext cx="326571" cy="348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209805" y="2971799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209805" y="3396343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286005" y="3897085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14290"/>
            <a:ext cx="8158190" cy="114300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Two </a:t>
            </a:r>
            <a:r>
              <a:rPr lang="en-GB" dirty="0" smtClean="0"/>
              <a:t>Traffic Lights</a:t>
            </a:r>
            <a:endParaRPr lang="en-GB" dirty="0"/>
          </a:p>
        </p:txBody>
      </p: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1809728" y="1571612"/>
            <a:ext cx="6237288" cy="4546600"/>
            <a:chOff x="678" y="920"/>
            <a:chExt cx="3929" cy="2864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1402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402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1526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678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rg1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758" y="965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red1</a:t>
              </a:r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V="1">
              <a:off x="156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V="1">
              <a:off x="156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678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1402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1402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1402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V="1">
              <a:off x="156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156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1805" y="2254"/>
              <a:ext cx="6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smtClean="0"/>
                <a:t>amber1</a:t>
              </a:r>
              <a:endParaRPr lang="en-GB" sz="2000" dirty="0"/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1805" y="3535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green1</a:t>
              </a: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139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yr1</a:t>
              </a:r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1398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gy1</a:t>
              </a:r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H="1">
              <a:off x="841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841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3556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3556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0" name="Oval 24"/>
            <p:cNvSpPr>
              <a:spLocks noChangeArrowheads="1"/>
            </p:cNvSpPr>
            <p:nvPr/>
          </p:nvSpPr>
          <p:spPr bwMode="auto">
            <a:xfrm>
              <a:off x="3678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 flipH="1">
              <a:off x="4278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rg2</a:t>
              </a:r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 flipH="1">
              <a:off x="3918" y="1010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red2</a:t>
              </a:r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V="1">
              <a:off x="371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 flipV="1">
              <a:off x="371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80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3556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7" name="Oval 31"/>
            <p:cNvSpPr>
              <a:spLocks noChangeArrowheads="1"/>
            </p:cNvSpPr>
            <p:nvPr/>
          </p:nvSpPr>
          <p:spPr bwMode="auto">
            <a:xfrm>
              <a:off x="3556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8" name="Oval 32"/>
            <p:cNvSpPr>
              <a:spLocks noChangeArrowheads="1"/>
            </p:cNvSpPr>
            <p:nvPr/>
          </p:nvSpPr>
          <p:spPr bwMode="auto">
            <a:xfrm>
              <a:off x="3556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 flipV="1">
              <a:off x="371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V="1">
              <a:off x="371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 flipH="1">
              <a:off x="2838" y="2225"/>
              <a:ext cx="6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smtClean="0"/>
                <a:t>amber 2</a:t>
              </a:r>
              <a:endParaRPr lang="en-GB" sz="2000" dirty="0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 flipH="1">
              <a:off x="3918" y="353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green2</a:t>
              </a: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 flipH="1">
              <a:off x="355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yr2</a:t>
              </a: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 flipH="1">
              <a:off x="3558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gy2</a:t>
              </a:r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3846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 flipH="1">
              <a:off x="3846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81100" y="1428736"/>
            <a:ext cx="7429552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5729"/>
            <a:ext cx="8301066" cy="100491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Two </a:t>
            </a:r>
            <a:r>
              <a:rPr lang="en-GB" dirty="0" smtClean="0"/>
              <a:t>Safe Traffic Lights</a:t>
            </a:r>
            <a:endParaRPr lang="en-GB" dirty="0"/>
          </a:p>
        </p:txBody>
      </p:sp>
      <p:grpSp>
        <p:nvGrpSpPr>
          <p:cNvPr id="26672" name="Group 48"/>
          <p:cNvGrpSpPr>
            <a:grpSpLocks/>
          </p:cNvGrpSpPr>
          <p:nvPr/>
        </p:nvGrpSpPr>
        <p:grpSpPr bwMode="auto">
          <a:xfrm>
            <a:off x="1952604" y="1500174"/>
            <a:ext cx="6237288" cy="4546600"/>
            <a:chOff x="678" y="920"/>
            <a:chExt cx="3929" cy="2864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1402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1402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1526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723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rg1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758" y="965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red1</a:t>
              </a:r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V="1">
              <a:off x="156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V="1">
              <a:off x="156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678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402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1402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auto">
            <a:xfrm>
              <a:off x="1402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V="1">
              <a:off x="156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V="1">
              <a:off x="156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758" y="2225"/>
              <a:ext cx="6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smtClean="0"/>
                <a:t>amber1</a:t>
              </a:r>
              <a:endParaRPr lang="en-GB" sz="2000" dirty="0"/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1805" y="3535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green1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139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yr1</a:t>
              </a: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1398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gy1</a:t>
              </a:r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H="1">
              <a:off x="841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841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3556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7" name="Oval 23"/>
            <p:cNvSpPr>
              <a:spLocks noChangeArrowheads="1"/>
            </p:cNvSpPr>
            <p:nvPr/>
          </p:nvSpPr>
          <p:spPr bwMode="auto">
            <a:xfrm>
              <a:off x="3556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3678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 flipH="1">
              <a:off x="4278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rg2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 flipH="1">
              <a:off x="3918" y="965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red2</a:t>
              </a:r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V="1">
              <a:off x="371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V="1">
              <a:off x="371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4280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3556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5" name="Oval 31"/>
            <p:cNvSpPr>
              <a:spLocks noChangeArrowheads="1"/>
            </p:cNvSpPr>
            <p:nvPr/>
          </p:nvSpPr>
          <p:spPr bwMode="auto">
            <a:xfrm>
              <a:off x="3556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6" name="Oval 32"/>
            <p:cNvSpPr>
              <a:spLocks noChangeArrowheads="1"/>
            </p:cNvSpPr>
            <p:nvPr/>
          </p:nvSpPr>
          <p:spPr bwMode="auto">
            <a:xfrm>
              <a:off x="3556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 flipV="1">
              <a:off x="371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V="1">
              <a:off x="371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 flipH="1">
              <a:off x="2883" y="2225"/>
              <a:ext cx="6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smtClean="0"/>
                <a:t>amber 2</a:t>
              </a:r>
              <a:endParaRPr lang="en-GB" sz="2000" dirty="0"/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 flipH="1">
              <a:off x="3918" y="353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green2</a:t>
              </a: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 flipH="1">
              <a:off x="355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yr2</a:t>
              </a: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 flipH="1">
              <a:off x="3513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gy2</a:t>
              </a:r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3846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 flipH="1">
              <a:off x="3846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5" name="Oval 41"/>
            <p:cNvSpPr>
              <a:spLocks noChangeArrowheads="1"/>
            </p:cNvSpPr>
            <p:nvPr/>
          </p:nvSpPr>
          <p:spPr bwMode="auto">
            <a:xfrm>
              <a:off x="2458" y="157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 flipH="1">
              <a:off x="1008" y="1776"/>
              <a:ext cx="14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1728" y="172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2784" y="1728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2784" y="1776"/>
              <a:ext cx="14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70" name="Oval 46"/>
            <p:cNvSpPr>
              <a:spLocks noChangeArrowheads="1"/>
            </p:cNvSpPr>
            <p:nvPr/>
          </p:nvSpPr>
          <p:spPr bwMode="auto">
            <a:xfrm>
              <a:off x="2582" y="1708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2477" y="1311"/>
              <a:ext cx="3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safe</a:t>
              </a: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309662" y="1357298"/>
            <a:ext cx="7429552" cy="496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809625"/>
            <a:ext cx="8443942" cy="761987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High-Level</a:t>
            </a:r>
            <a:r>
              <a:rPr lang="en-GB" sz="3600" dirty="0" smtClean="0"/>
              <a:t> </a:t>
            </a:r>
            <a:r>
              <a:rPr lang="en-GB" dirty="0"/>
              <a:t>Petri </a:t>
            </a:r>
            <a:r>
              <a:rPr lang="en-GB" dirty="0" smtClean="0"/>
              <a:t>Nets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4544" y="1816100"/>
            <a:ext cx="8882742" cy="4508500"/>
          </a:xfrm>
          <a:noFill/>
          <a:ln/>
        </p:spPr>
        <p:txBody>
          <a:bodyPr>
            <a:normAutofit/>
          </a:bodyPr>
          <a:lstStyle/>
          <a:p>
            <a:r>
              <a:rPr lang="en-GB" sz="2400" dirty="0"/>
              <a:t>The classical Petri net was invented by Carl Adam Petri in 1962.</a:t>
            </a:r>
          </a:p>
          <a:p>
            <a:r>
              <a:rPr lang="en-GB" sz="2400" dirty="0"/>
              <a:t>A lot of research has been conducted (&gt;</a:t>
            </a:r>
            <a:r>
              <a:rPr lang="en-GB" sz="2400" dirty="0" smtClean="0"/>
              <a:t>10,000 </a:t>
            </a:r>
            <a:r>
              <a:rPr lang="en-GB" sz="2400" dirty="0"/>
              <a:t>publications).</a:t>
            </a:r>
          </a:p>
          <a:p>
            <a:r>
              <a:rPr lang="en-GB" sz="2400" dirty="0"/>
              <a:t>Until 1985 it was mainly used by theoreticians.</a:t>
            </a:r>
          </a:p>
          <a:p>
            <a:r>
              <a:rPr lang="en-GB" sz="2400" dirty="0"/>
              <a:t>Since the </a:t>
            </a:r>
            <a:r>
              <a:rPr lang="en-GB" sz="2400" dirty="0" smtClean="0"/>
              <a:t>80’s their </a:t>
            </a:r>
            <a:r>
              <a:rPr lang="en-GB" sz="2400" dirty="0"/>
              <a:t>practical use </a:t>
            </a:r>
            <a:r>
              <a:rPr lang="en-GB" sz="2400" dirty="0" smtClean="0"/>
              <a:t>has increased </a:t>
            </a:r>
            <a:r>
              <a:rPr lang="en-GB" sz="2400" dirty="0"/>
              <a:t>because of the introduction of high-level Petri nets and the availability of many tools.</a:t>
            </a:r>
          </a:p>
          <a:p>
            <a:r>
              <a:rPr lang="en-GB" sz="2400" dirty="0"/>
              <a:t> </a:t>
            </a:r>
            <a:r>
              <a:rPr lang="en-GB" sz="2400" b="1" dirty="0"/>
              <a:t>High-level Petri nets </a:t>
            </a:r>
            <a:r>
              <a:rPr lang="en-GB" sz="2400" dirty="0"/>
              <a:t>are Petri nets extended with</a:t>
            </a:r>
          </a:p>
          <a:p>
            <a:pPr lvl="1"/>
            <a:r>
              <a:rPr lang="en-GB" sz="2400" dirty="0" smtClean="0">
                <a:solidFill>
                  <a:schemeClr val="accent3"/>
                </a:solidFill>
              </a:rPr>
              <a:t>colour</a:t>
            </a:r>
            <a:r>
              <a:rPr lang="en-GB" sz="2400" dirty="0" smtClean="0"/>
              <a:t> </a:t>
            </a:r>
            <a:r>
              <a:rPr lang="en-GB" sz="2400" dirty="0"/>
              <a:t>(for the </a:t>
            </a:r>
            <a:r>
              <a:rPr lang="en-GB" sz="2400" dirty="0" smtClean="0"/>
              <a:t>modelling </a:t>
            </a:r>
            <a:r>
              <a:rPr lang="en-GB" sz="2400" dirty="0"/>
              <a:t>of attributes)</a:t>
            </a:r>
          </a:p>
          <a:p>
            <a:pPr lvl="1"/>
            <a:r>
              <a:rPr lang="en-GB" sz="2400" dirty="0">
                <a:solidFill>
                  <a:schemeClr val="accent3"/>
                </a:solidFill>
              </a:rPr>
              <a:t>time</a:t>
            </a:r>
            <a:r>
              <a:rPr lang="en-GB" sz="2400" dirty="0"/>
              <a:t> (for performance analysis)</a:t>
            </a:r>
          </a:p>
          <a:p>
            <a:pPr lvl="1"/>
            <a:r>
              <a:rPr lang="en-GB" sz="2400" dirty="0">
                <a:solidFill>
                  <a:schemeClr val="accent3"/>
                </a:solidFill>
              </a:rPr>
              <a:t>hierarchy</a:t>
            </a:r>
            <a:r>
              <a:rPr lang="en-GB" sz="2400" dirty="0"/>
              <a:t> (for the structuring of models, DFD's)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443942" cy="928693"/>
          </a:xfrm>
          <a:noFill/>
          <a:ln/>
        </p:spPr>
        <p:txBody>
          <a:bodyPr>
            <a:noAutofit/>
          </a:bodyPr>
          <a:lstStyle/>
          <a:p>
            <a:r>
              <a:rPr lang="en-GB" dirty="0"/>
              <a:t>Two </a:t>
            </a:r>
            <a:r>
              <a:rPr lang="en-GB" dirty="0" smtClean="0"/>
              <a:t>Safe </a:t>
            </a:r>
            <a:r>
              <a:rPr lang="en-GB" dirty="0"/>
              <a:t>and </a:t>
            </a:r>
            <a:r>
              <a:rPr lang="en-GB" dirty="0" smtClean="0"/>
              <a:t>Fair Traffic Lights</a:t>
            </a:r>
            <a:endParaRPr lang="en-GB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52736" y="2444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952736" y="1428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149586" y="1612886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809728" y="3500438"/>
            <a:ext cx="522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rg1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524240" y="1428736"/>
            <a:ext cx="63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red1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3213086" y="2940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3213086" y="1924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803386" y="3460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952736" y="4476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952736" y="5492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2952736" y="3460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3213086" y="3956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3213086" y="4972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524240" y="3500438"/>
            <a:ext cx="1001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yellow1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524240" y="5572140"/>
            <a:ext cx="874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green1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952736" y="2500306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yr1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952736" y="4500570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gy1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2062149" y="1797036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062149" y="3956036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6372211" y="2444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6372211" y="1428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6565886" y="1612886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 flipH="1">
            <a:off x="7524768" y="3571876"/>
            <a:ext cx="522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rg2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 flipH="1">
            <a:off x="7024702" y="1500174"/>
            <a:ext cx="63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red2</a:t>
            </a:r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V="1">
            <a:off x="6626211" y="2940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 flipV="1">
            <a:off x="6626211" y="1924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7521561" y="3460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6372211" y="4476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6372211" y="5492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6372211" y="3460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V="1">
            <a:off x="6626211" y="3956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V="1">
            <a:off x="6626211" y="4972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 flipH="1">
            <a:off x="5524504" y="3857628"/>
            <a:ext cx="1001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yellow2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 flipH="1">
            <a:off x="6953264" y="5572140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green2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 flipH="1">
            <a:off x="6381760" y="2500306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yr2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 flipH="1">
            <a:off x="6381760" y="4500570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gy2</a:t>
            </a:r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6832586" y="1797036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>
            <a:off x="6832586" y="3956036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3" name="Oval 41"/>
          <p:cNvSpPr>
            <a:spLocks noChangeArrowheads="1"/>
          </p:cNvSpPr>
          <p:nvPr/>
        </p:nvSpPr>
        <p:spPr bwMode="auto">
          <a:xfrm>
            <a:off x="4629136" y="24701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 flipV="1">
            <a:off x="2327261" y="3778236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3470261" y="2711436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H="1">
            <a:off x="5146661" y="2711436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5146661" y="2787636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8" name="Oval 46"/>
          <p:cNvSpPr>
            <a:spLocks noChangeArrowheads="1"/>
          </p:cNvSpPr>
          <p:nvPr/>
        </p:nvSpPr>
        <p:spPr bwMode="auto">
          <a:xfrm>
            <a:off x="4825986" y="4737086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4583099" y="2049449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safe2</a:t>
            </a:r>
          </a:p>
        </p:txBody>
      </p:sp>
      <p:sp>
        <p:nvSpPr>
          <p:cNvPr id="28720" name="Oval 48"/>
          <p:cNvSpPr>
            <a:spLocks noChangeArrowheads="1"/>
          </p:cNvSpPr>
          <p:nvPr/>
        </p:nvSpPr>
        <p:spPr bwMode="auto">
          <a:xfrm>
            <a:off x="4629136" y="45021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4506899" y="4997436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safe1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1452538" y="1357298"/>
            <a:ext cx="7215238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"/>
            <a:ext cx="9129682" cy="1578429"/>
          </a:xfrm>
          <a:ln/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611079"/>
            <a:ext cx="9361713" cy="4659091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 smtClean="0"/>
              <a:t>1) Can you </a:t>
            </a:r>
            <a:r>
              <a:rPr lang="en-GB" sz="2800" u="sng" dirty="0" smtClean="0"/>
              <a:t>prove</a:t>
            </a:r>
            <a:r>
              <a:rPr lang="en-GB" sz="2800" dirty="0" smtClean="0"/>
              <a:t> that the Petri net from the previous slide will never allow two red lights to be shown simultaneously?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COMP201 - Software Engineering</a:t>
            </a:r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300" y="475482"/>
            <a:ext cx="8997950" cy="1143000"/>
          </a:xfrm>
        </p:spPr>
        <p:txBody>
          <a:bodyPr/>
          <a:lstStyle/>
          <a:p>
            <a:pPr algn="ctr"/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124-345D-427F-AF27-E3DDA3ACDE2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82" y="0"/>
            <a:ext cx="8915400" cy="1500174"/>
          </a:xfrm>
          <a:ln/>
        </p:spPr>
        <p:txBody>
          <a:bodyPr/>
          <a:lstStyle/>
          <a:p>
            <a:r>
              <a:rPr lang="en-US" dirty="0" smtClean="0"/>
              <a:t>Arcs in Petri Nets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1887" y="4800594"/>
            <a:ext cx="8665027" cy="1471634"/>
          </a:xfrm>
          <a:noFill/>
          <a:ln/>
        </p:spPr>
        <p:txBody>
          <a:bodyPr>
            <a:noAutofit/>
          </a:bodyPr>
          <a:lstStyle/>
          <a:p>
            <a:r>
              <a:rPr lang="en-GB" sz="2400" dirty="0"/>
              <a:t>The number of arcs between two objects specifies the number of tokens to be </a:t>
            </a:r>
            <a:r>
              <a:rPr lang="en-GB" sz="2400" dirty="0" smtClean="0"/>
              <a:t>produced/consumed (we can alternatively represent this by writing a number next to a single arc).</a:t>
            </a:r>
            <a:endParaRPr lang="en-GB" sz="2400" dirty="0"/>
          </a:p>
          <a:p>
            <a:r>
              <a:rPr lang="en-GB" sz="2400" dirty="0"/>
              <a:t>This can be used to model (</a:t>
            </a:r>
            <a:r>
              <a:rPr lang="en-GB" sz="2400" dirty="0" err="1"/>
              <a:t>dis</a:t>
            </a:r>
            <a:r>
              <a:rPr lang="en-GB" sz="2400" dirty="0"/>
              <a:t>)assembly processes.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927725" y="2876542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black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 flipV="1">
            <a:off x="4953000" y="2214554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657600" y="335755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441700" y="397985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70500" y="397985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356100" y="184625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3810000" y="2290754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5270500" y="276065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3441700" y="276065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3962400" y="2443154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879725" y="2876542"/>
            <a:ext cx="50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red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4038600" y="3205154"/>
            <a:ext cx="1295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5318125" y="4095742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bb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3810000" y="335755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562600" y="335755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5410200" y="3281354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V="1">
            <a:off x="5715000" y="3281354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489325" y="4095742"/>
            <a:ext cx="354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rr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403725" y="1962142"/>
            <a:ext cx="395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br</a:t>
            </a:r>
          </a:p>
        </p:txBody>
      </p:sp>
      <p:sp>
        <p:nvSpPr>
          <p:cNvPr id="32791" name="Oval 23"/>
          <p:cNvSpPr>
            <a:spLocks noChangeArrowheads="1"/>
          </p:cNvSpPr>
          <p:nvPr/>
        </p:nvSpPr>
        <p:spPr bwMode="auto">
          <a:xfrm>
            <a:off x="3663950" y="31353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5568950" y="30591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5416550" y="29067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3587750" y="29067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3816350" y="29067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443942" cy="928693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Some </a:t>
            </a:r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388452" y="1353899"/>
            <a:ext cx="8592261" cy="285752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solidFill>
                  <a:schemeClr val="accent3"/>
                </a:solidFill>
              </a:rPr>
              <a:t>Current state (</a:t>
            </a:r>
            <a:r>
              <a:rPr lang="en-GB" sz="2400" dirty="0" smtClean="0"/>
              <a:t>also called current </a:t>
            </a:r>
            <a:r>
              <a:rPr lang="en-GB" sz="2400" u="sng" dirty="0" smtClean="0"/>
              <a:t>marking</a:t>
            </a:r>
            <a:r>
              <a:rPr lang="en-GB" sz="2400" dirty="0" smtClean="0">
                <a:solidFill>
                  <a:schemeClr val="accent3"/>
                </a:solidFill>
              </a:rPr>
              <a:t>) </a:t>
            </a:r>
            <a:r>
              <a:rPr lang="en-GB" sz="2400" dirty="0" smtClean="0"/>
              <a:t>- The </a:t>
            </a:r>
            <a:r>
              <a:rPr lang="en-GB" sz="2400" dirty="0"/>
              <a:t>configuration of tokens over the places.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3"/>
                </a:solidFill>
              </a:rPr>
              <a:t>R</a:t>
            </a:r>
            <a:r>
              <a:rPr lang="en-GB" sz="2400" dirty="0" smtClean="0">
                <a:solidFill>
                  <a:schemeClr val="accent3"/>
                </a:solidFill>
              </a:rPr>
              <a:t>eachable state </a:t>
            </a:r>
            <a:r>
              <a:rPr lang="en-GB" sz="2400" dirty="0" smtClean="0"/>
              <a:t>- A </a:t>
            </a:r>
            <a:r>
              <a:rPr lang="en-GB" sz="2400" dirty="0"/>
              <a:t>state reachable form the current state by firing a sequence of enabled transitions.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solidFill>
                  <a:schemeClr val="accent3"/>
                </a:solidFill>
              </a:rPr>
              <a:t>Deadlock state </a:t>
            </a:r>
            <a:r>
              <a:rPr lang="en-GB" sz="2400" dirty="0" smtClean="0"/>
              <a:t>- A </a:t>
            </a:r>
            <a:r>
              <a:rPr lang="en-GB" sz="2400" dirty="0"/>
              <a:t>state where no transition is enabled</a:t>
            </a:r>
            <a:r>
              <a:rPr lang="en-GB" sz="2400" dirty="0" smtClean="0"/>
              <a:t>.</a:t>
            </a:r>
            <a:endParaRPr lang="en-GB" sz="2400" dirty="0"/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GB" sz="1400" dirty="0"/>
              <a:t> </a:t>
            </a:r>
          </a:p>
        </p:txBody>
      </p:sp>
      <p:grpSp>
        <p:nvGrpSpPr>
          <p:cNvPr id="34844" name="Group 28"/>
          <p:cNvGrpSpPr>
            <a:grpSpLocks/>
          </p:cNvGrpSpPr>
          <p:nvPr/>
        </p:nvGrpSpPr>
        <p:grpSpPr bwMode="auto">
          <a:xfrm>
            <a:off x="5310190" y="3828376"/>
            <a:ext cx="3781425" cy="2717800"/>
            <a:chOff x="3110" y="2264"/>
            <a:chExt cx="2382" cy="171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5030" y="2913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black</a:t>
              </a:r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 flipH="1" flipV="1">
              <a:off x="4416" y="2496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3464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4616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4040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3696" y="254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4616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3464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3792" y="264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110" y="2913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V="1">
              <a:off x="3840" y="3120"/>
              <a:ext cx="81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646" y="368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bb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3696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48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704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4896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494" y="3681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rr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070" y="233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br</a:t>
              </a:r>
            </a:p>
          </p:txBody>
        </p:sp>
        <p:sp>
          <p:nvSpPr>
            <p:cNvPr id="34839" name="Oval 23"/>
            <p:cNvSpPr>
              <a:spLocks noChangeArrowheads="1"/>
            </p:cNvSpPr>
            <p:nvPr/>
          </p:nvSpPr>
          <p:spPr bwMode="auto">
            <a:xfrm>
              <a:off x="3604" y="307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4804" y="302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4708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2" name="Oval 26"/>
            <p:cNvSpPr>
              <a:spLocks noChangeArrowheads="1"/>
            </p:cNvSpPr>
            <p:nvPr/>
          </p:nvSpPr>
          <p:spPr bwMode="auto">
            <a:xfrm>
              <a:off x="3556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Oval 27"/>
            <p:cNvSpPr>
              <a:spLocks noChangeArrowheads="1"/>
            </p:cNvSpPr>
            <p:nvPr/>
          </p:nvSpPr>
          <p:spPr bwMode="auto">
            <a:xfrm>
              <a:off x="3700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>
          <a:xfrm>
            <a:off x="8585200" y="6389009"/>
            <a:ext cx="825500" cy="365125"/>
          </a:xfrm>
        </p:spPr>
        <p:txBody>
          <a:bodyPr/>
          <a:lstStyle/>
          <a:p>
            <a:fld id="{A50E0B5A-3BDD-4BFF-B22C-E8EB0A281B31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2867478" y="6345465"/>
            <a:ext cx="3632200" cy="365125"/>
          </a:xfrm>
        </p:spPr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443942" cy="928693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Some </a:t>
            </a:r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595281" y="1571612"/>
            <a:ext cx="8592261" cy="285752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/>
              <a:t>If we write the places in some fixed order (red, black say), then we can use a </a:t>
            </a:r>
            <a:r>
              <a:rPr lang="en-GB" sz="2400" dirty="0" err="1" smtClean="0"/>
              <a:t>tuple</a:t>
            </a:r>
            <a:r>
              <a:rPr lang="en-GB" sz="2400" dirty="0" smtClean="0"/>
              <a:t>: (</a:t>
            </a:r>
            <a:r>
              <a:rPr lang="en-GB" sz="2400" dirty="0" err="1" smtClean="0"/>
              <a:t>n,m</a:t>
            </a:r>
            <a:r>
              <a:rPr lang="en-GB" sz="2400" dirty="0" smtClean="0"/>
              <a:t>) to denote the number of tokens in each corresponding place (n tokens in “red” and m tokens in “black”).</a:t>
            </a:r>
          </a:p>
          <a:p>
            <a:pPr>
              <a:lnSpc>
                <a:spcPct val="120000"/>
              </a:lnSpc>
            </a:pPr>
            <a:r>
              <a:rPr lang="en-GB" sz="2400" dirty="0" smtClean="0"/>
              <a:t>The example below is thus in state (3,2). After firing transition “</a:t>
            </a:r>
            <a:r>
              <a:rPr lang="en-GB" sz="2400" dirty="0" err="1" smtClean="0"/>
              <a:t>rr</a:t>
            </a:r>
            <a:r>
              <a:rPr lang="en-GB" sz="2400" dirty="0" smtClean="0"/>
              <a:t>”, it will move to state (1,3) etc..</a:t>
            </a:r>
            <a:endParaRPr lang="en-GB" sz="2400" dirty="0"/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GB" sz="1400" dirty="0"/>
              <a:t>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10190" y="3643314"/>
            <a:ext cx="3781425" cy="2717800"/>
            <a:chOff x="3110" y="2264"/>
            <a:chExt cx="2382" cy="171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5030" y="2913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black</a:t>
              </a:r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 flipH="1" flipV="1">
              <a:off x="4416" y="2496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3464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4616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4040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3696" y="254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4616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3464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3792" y="264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110" y="2913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V="1">
              <a:off x="3840" y="3120"/>
              <a:ext cx="81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646" y="368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bb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3696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48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704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4896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494" y="3681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rr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070" y="233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br</a:t>
              </a:r>
            </a:p>
          </p:txBody>
        </p:sp>
        <p:sp>
          <p:nvSpPr>
            <p:cNvPr id="34839" name="Oval 23"/>
            <p:cNvSpPr>
              <a:spLocks noChangeArrowheads="1"/>
            </p:cNvSpPr>
            <p:nvPr/>
          </p:nvSpPr>
          <p:spPr bwMode="auto">
            <a:xfrm>
              <a:off x="3604" y="307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4804" y="302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4708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2" name="Oval 26"/>
            <p:cNvSpPr>
              <a:spLocks noChangeArrowheads="1"/>
            </p:cNvSpPr>
            <p:nvPr/>
          </p:nvSpPr>
          <p:spPr bwMode="auto">
            <a:xfrm>
              <a:off x="3556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Oval 27"/>
            <p:cNvSpPr>
              <a:spLocks noChangeArrowheads="1"/>
            </p:cNvSpPr>
            <p:nvPr/>
          </p:nvSpPr>
          <p:spPr bwMode="auto">
            <a:xfrm>
              <a:off x="3700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023938" y="5715000"/>
            <a:ext cx="7389812" cy="666750"/>
          </a:xfrm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7 reachable states, 1 </a:t>
            </a:r>
            <a:r>
              <a:rPr lang="en-GB" sz="2800" dirty="0" smtClean="0"/>
              <a:t>deadlock </a:t>
            </a:r>
            <a:r>
              <a:rPr lang="en-GB" sz="2800" dirty="0"/>
              <a:t>state.</a:t>
            </a:r>
          </a:p>
        </p:txBody>
      </p: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812800" y="1231900"/>
            <a:ext cx="3448050" cy="2413000"/>
            <a:chOff x="512" y="776"/>
            <a:chExt cx="2172" cy="15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2222" y="1349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black</a:t>
              </a:r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 flipH="1" flipV="1">
              <a:off x="1681" y="981"/>
              <a:ext cx="30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955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834" y="1971"/>
              <a:ext cx="326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1860" y="1971"/>
              <a:ext cx="327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1347" y="776"/>
              <a:ext cx="326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V="1">
              <a:off x="1040" y="1024"/>
              <a:ext cx="29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1860" y="1288"/>
              <a:ext cx="327" cy="3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834" y="1288"/>
              <a:ext cx="326" cy="3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H="1">
              <a:off x="1126" y="1109"/>
              <a:ext cx="29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512" y="1349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V="1">
              <a:off x="1168" y="1536"/>
              <a:ext cx="727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1880" y="203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bb</a:t>
              </a: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1040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2024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1938" y="157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V="1">
              <a:off x="2109" y="157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854" y="2031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rr</a:t>
              </a:r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1367" y="83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br</a:t>
              </a:r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959" y="1497"/>
              <a:ext cx="77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7" name="Oval 23"/>
            <p:cNvSpPr>
              <a:spLocks noChangeArrowheads="1"/>
            </p:cNvSpPr>
            <p:nvPr/>
          </p:nvSpPr>
          <p:spPr bwMode="auto">
            <a:xfrm>
              <a:off x="2028" y="1455"/>
              <a:ext cx="77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1942" y="1369"/>
              <a:ext cx="78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916" y="1369"/>
              <a:ext cx="77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1044" y="1369"/>
              <a:ext cx="78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6915" name="Group 51"/>
          <p:cNvGrpSpPr>
            <a:grpSpLocks/>
          </p:cNvGrpSpPr>
          <p:nvPr/>
        </p:nvGrpSpPr>
        <p:grpSpPr bwMode="auto">
          <a:xfrm>
            <a:off x="5135563" y="1246188"/>
            <a:ext cx="3590925" cy="4156075"/>
            <a:chOff x="3235" y="785"/>
            <a:chExt cx="2262" cy="2618"/>
          </a:xfrm>
        </p:grpSpPr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3903" y="785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(3,2)</a:t>
              </a:r>
            </a:p>
          </p:txBody>
        </p:sp>
        <p:sp>
          <p:nvSpPr>
            <p:cNvPr id="36893" name="Rectangle 29"/>
            <p:cNvSpPr>
              <a:spLocks noChangeArrowheads="1"/>
            </p:cNvSpPr>
            <p:nvPr/>
          </p:nvSpPr>
          <p:spPr bwMode="auto">
            <a:xfrm>
              <a:off x="3235" y="1387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(1,3)</a:t>
              </a:r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4504" y="1387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(3,1)</a:t>
              </a:r>
            </a:p>
          </p:txBody>
        </p:sp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3836" y="1988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(1,2)</a:t>
              </a:r>
            </a:p>
          </p:txBody>
        </p:sp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5105" y="1988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(3,0)</a:t>
              </a:r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4504" y="2588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(1,1)</a:t>
              </a:r>
            </a:p>
          </p:txBody>
        </p:sp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5105" y="3189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(1,0)</a:t>
              </a:r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4834" y="2912"/>
              <a:ext cx="266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4232" y="2312"/>
              <a:ext cx="268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 flipH="1">
              <a:off x="4834" y="2312"/>
              <a:ext cx="266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3632" y="1710"/>
              <a:ext cx="266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4834" y="1710"/>
              <a:ext cx="266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4232" y="1109"/>
              <a:ext cx="268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 flipH="1">
              <a:off x="4232" y="1710"/>
              <a:ext cx="268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H="1">
              <a:off x="3632" y="1109"/>
              <a:ext cx="266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3593" y="957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rr</a:t>
              </a: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4193" y="1559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rr</a:t>
              </a:r>
            </a:p>
          </p:txBody>
        </p:sp>
        <p:sp>
          <p:nvSpPr>
            <p:cNvPr id="36909" name="Rectangle 45"/>
            <p:cNvSpPr>
              <a:spLocks noChangeArrowheads="1"/>
            </p:cNvSpPr>
            <p:nvPr/>
          </p:nvSpPr>
          <p:spPr bwMode="auto">
            <a:xfrm>
              <a:off x="4795" y="2159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rr</a:t>
              </a:r>
            </a:p>
          </p:txBody>
        </p: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4982" y="1559"/>
              <a:ext cx="2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br</a:t>
              </a:r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5049" y="2846"/>
              <a:ext cx="2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br</a:t>
              </a: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3889" y="2417"/>
              <a:ext cx="4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bb\br</a:t>
              </a:r>
            </a:p>
          </p:txBody>
        </p:sp>
        <p:sp>
          <p:nvSpPr>
            <p:cNvPr id="36913" name="Rectangle 49"/>
            <p:cNvSpPr>
              <a:spLocks noChangeArrowheads="1"/>
            </p:cNvSpPr>
            <p:nvPr/>
          </p:nvSpPr>
          <p:spPr bwMode="auto">
            <a:xfrm>
              <a:off x="3288" y="1816"/>
              <a:ext cx="4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bb\br</a:t>
              </a:r>
            </a:p>
          </p:txBody>
        </p:sp>
        <p:sp>
          <p:nvSpPr>
            <p:cNvPr id="36914" name="Rectangle 50"/>
            <p:cNvSpPr>
              <a:spLocks noChangeArrowheads="1"/>
            </p:cNvSpPr>
            <p:nvPr/>
          </p:nvSpPr>
          <p:spPr bwMode="auto">
            <a:xfrm>
              <a:off x="4357" y="957"/>
              <a:ext cx="4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bb\br</a:t>
              </a:r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Exercise: </a:t>
            </a:r>
            <a:r>
              <a:rPr lang="en-GB" dirty="0" smtClean="0"/>
              <a:t>Readers </a:t>
            </a:r>
            <a:r>
              <a:rPr lang="en-GB" dirty="0"/>
              <a:t>and </a:t>
            </a:r>
            <a:r>
              <a:rPr lang="en-GB" dirty="0" smtClean="0"/>
              <a:t>Writers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952999"/>
            <a:ext cx="8516257" cy="1505857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How many states are reachable?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Are there any </a:t>
            </a:r>
            <a:r>
              <a:rPr lang="en-GB" sz="2400" dirty="0" smtClean="0"/>
              <a:t>deadlock </a:t>
            </a:r>
            <a:r>
              <a:rPr lang="en-GB" sz="2400" dirty="0"/>
              <a:t>states?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How to model the situation with 2 writers and 3 readers?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How to model a "bounded mailbox" (buffer size =4)?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74725" y="2871788"/>
            <a:ext cx="550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rest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251325" y="23383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mail_box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146925" y="1500188"/>
            <a:ext cx="1495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receive_mail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032125" y="325278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type_mail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603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17589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1981200" y="1828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895600" y="3352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2603500" y="15367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603500" y="39751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 flipV="1">
            <a:off x="1981200" y="3352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15367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508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895600" y="2133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3200400" y="3276600"/>
            <a:ext cx="1371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7146925" y="4167188"/>
            <a:ext cx="74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ready</a:t>
            </a:r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6413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77025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 flipV="1">
            <a:off x="7010400" y="1828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6705600" y="3352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6413500" y="15367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6413500" y="39751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7010400" y="3352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4803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4508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6705600" y="2133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V="1">
            <a:off x="5105400" y="1828800"/>
            <a:ext cx="12954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8137525" y="2871788"/>
            <a:ext cx="550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rest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1660525" y="1500188"/>
            <a:ext cx="74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begin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1279525" y="4167188"/>
            <a:ext cx="1228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send_mail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5394325" y="325278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read_mail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38158" y="1214422"/>
            <a:ext cx="8143932" cy="364333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4" y="562570"/>
            <a:ext cx="8997950" cy="1143000"/>
          </a:xfrm>
        </p:spPr>
        <p:txBody>
          <a:bodyPr/>
          <a:lstStyle/>
          <a:p>
            <a:pPr algn="ctr"/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476913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The Four Seasons</a:t>
            </a:r>
            <a:endParaRPr lang="en-GB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495300" y="1567543"/>
            <a:ext cx="8915400" cy="4757057"/>
          </a:xfrm>
        </p:spPr>
        <p:txBody>
          <a:bodyPr/>
          <a:lstStyle/>
          <a:p>
            <a:r>
              <a:rPr lang="en-GB" dirty="0" smtClean="0"/>
              <a:t>Let us try to model the four seasons of the year together with their properties by a Petri net.</a:t>
            </a:r>
          </a:p>
          <a:p>
            <a:r>
              <a:rPr lang="en-GB" dirty="0" smtClean="0"/>
              <a:t>We would like to denote the current season {spring, summer, autumn, winter}, the temperature {hot, cold} and the light level {bright, dark}.</a:t>
            </a:r>
          </a:p>
          <a:p>
            <a:r>
              <a:rPr lang="en-GB" dirty="0" smtClean="0"/>
              <a:t>As a first step, let us model the seasons (with a token to represent that it is currently autumn).</a:t>
            </a:r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809625"/>
            <a:ext cx="8443942" cy="761987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Why do we need Petri Nets?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4544" y="1816100"/>
            <a:ext cx="8882742" cy="4508500"/>
          </a:xfrm>
          <a:noFill/>
          <a:ln/>
        </p:spPr>
        <p:txBody>
          <a:bodyPr>
            <a:normAutofit/>
          </a:bodyPr>
          <a:lstStyle/>
          <a:p>
            <a:r>
              <a:rPr lang="en-GB" sz="2800" dirty="0" smtClean="0"/>
              <a:t>Petri Nets can be used to rigorously define a system (reducing ambiguity, making the operations of a system clear, allowing us to prove properties of a system etc.)</a:t>
            </a:r>
          </a:p>
          <a:p>
            <a:r>
              <a:rPr lang="en-GB" sz="2800" dirty="0" smtClean="0"/>
              <a:t>They are often used for </a:t>
            </a:r>
            <a:r>
              <a:rPr lang="en-GB" sz="2800" b="1" dirty="0" smtClean="0"/>
              <a:t>distributed systems</a:t>
            </a:r>
            <a:r>
              <a:rPr lang="en-GB" sz="2800" dirty="0" smtClean="0"/>
              <a:t> (with several subsystems acting independently) and for systems with </a:t>
            </a:r>
            <a:r>
              <a:rPr lang="en-GB" sz="2800" b="1" dirty="0" smtClean="0"/>
              <a:t>resource sharing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Since there may be more than one transition in the Petri Net active at the same time (and we do not know which will ‘fire’ first), they are </a:t>
            </a:r>
            <a:r>
              <a:rPr lang="en-GB" sz="2800" b="1" dirty="0" smtClean="0"/>
              <a:t>non-deterministic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COMP201 - Software Engineering</a:t>
            </a:r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The Four Seasons</a:t>
            </a:r>
            <a:endParaRPr lang="en-GB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19600" y="1709058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52259" y="5344886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53342" y="3396342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20541" y="3483429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1" name="Arc 10"/>
          <p:cNvSpPr/>
          <p:nvPr/>
        </p:nvSpPr>
        <p:spPr>
          <a:xfrm>
            <a:off x="3091542" y="1915887"/>
            <a:ext cx="3679372" cy="3156856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/>
          <p:cNvSpPr/>
          <p:nvPr/>
        </p:nvSpPr>
        <p:spPr>
          <a:xfrm rot="10800000">
            <a:off x="2481943" y="2177143"/>
            <a:ext cx="3875314" cy="3418114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rot="16200000">
            <a:off x="2917375" y="1469570"/>
            <a:ext cx="2971800" cy="3842657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 rot="5400000">
            <a:off x="3309257" y="2133601"/>
            <a:ext cx="3287484" cy="3657600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131207" y="1295400"/>
            <a:ext cx="106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Summer</a:t>
            </a:r>
            <a:endParaRPr lang="en-GB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6071" y="343988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Autumn</a:t>
            </a:r>
            <a:endParaRPr lang="en-GB" sz="20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6832" y="5900057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Winter</a:t>
            </a:r>
            <a:endParaRPr lang="en-GB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73706" y="3505201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Spring</a:t>
            </a:r>
            <a:endParaRPr lang="en-GB" sz="20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41172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87144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841172" y="4865915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085114" y="4833258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27514" y="3548743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The Four Seasons</a:t>
            </a:r>
            <a:endParaRPr lang="en-GB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19600" y="1709058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52259" y="5344886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53342" y="3396342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20541" y="3483429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1" name="Arc 10"/>
          <p:cNvSpPr/>
          <p:nvPr/>
        </p:nvSpPr>
        <p:spPr>
          <a:xfrm>
            <a:off x="3091542" y="1915887"/>
            <a:ext cx="3679372" cy="3156856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/>
          <p:cNvSpPr/>
          <p:nvPr/>
        </p:nvSpPr>
        <p:spPr>
          <a:xfrm rot="10800000">
            <a:off x="2481943" y="2177143"/>
            <a:ext cx="3875314" cy="3418114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rot="16200000">
            <a:off x="2917375" y="1469570"/>
            <a:ext cx="2971800" cy="3842657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 rot="5400000">
            <a:off x="3309257" y="2133601"/>
            <a:ext cx="3287484" cy="3657600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131207" y="1295400"/>
            <a:ext cx="106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Summer</a:t>
            </a:r>
            <a:endParaRPr lang="en-GB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6071" y="343988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Autumn</a:t>
            </a:r>
            <a:endParaRPr lang="en-GB" sz="20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6832" y="5900057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Winter</a:t>
            </a:r>
            <a:endParaRPr lang="en-GB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73706" y="3505201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Spring</a:t>
            </a:r>
            <a:endParaRPr lang="en-GB" sz="20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41172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87144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841172" y="4865915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085114" y="4833258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27514" y="3548743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3243943" y="3450770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573486" y="3396342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866558" y="313508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Hot</a:t>
            </a:r>
            <a:endParaRPr lang="en-GB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650824" y="3831771"/>
            <a:ext cx="6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Cold</a:t>
            </a:r>
            <a:endParaRPr lang="en-GB" sz="2000" dirty="0"/>
          </a:p>
        </p:txBody>
      </p:sp>
      <p:sp>
        <p:nvSpPr>
          <p:cNvPr id="30" name="Oval 29"/>
          <p:cNvSpPr/>
          <p:nvPr/>
        </p:nvSpPr>
        <p:spPr>
          <a:xfrm>
            <a:off x="4441370" y="2536370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506686" y="4474027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912781" y="47679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Dark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6936" y="227511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Bright</a:t>
            </a:r>
            <a:endParaRPr lang="en-GB" sz="2000" dirty="0"/>
          </a:p>
        </p:txBody>
      </p:sp>
      <p:sp>
        <p:nvSpPr>
          <p:cNvPr id="34" name="Oval 33"/>
          <p:cNvSpPr/>
          <p:nvPr/>
        </p:nvSpPr>
        <p:spPr>
          <a:xfrm>
            <a:off x="4680856" y="4615542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428999" y="3603172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Arrow Connector 38"/>
          <p:cNvCxnSpPr>
            <a:stCxn id="27" idx="0"/>
            <a:endCxn id="22" idx="2"/>
          </p:cNvCxnSpPr>
          <p:nvPr/>
        </p:nvCxnSpPr>
        <p:spPr>
          <a:xfrm rot="5400000" flipH="1" flipV="1">
            <a:off x="5622474" y="2797629"/>
            <a:ext cx="794655" cy="4027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1"/>
            <a:endCxn id="26" idx="6"/>
          </p:cNvCxnSpPr>
          <p:nvPr/>
        </p:nvCxnSpPr>
        <p:spPr>
          <a:xfrm rot="10800000" flipV="1">
            <a:off x="3733800" y="2373086"/>
            <a:ext cx="2253344" cy="13171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21" idx="3"/>
          </p:cNvCxnSpPr>
          <p:nvPr/>
        </p:nvCxnSpPr>
        <p:spPr>
          <a:xfrm rot="10800000">
            <a:off x="3309258" y="2373088"/>
            <a:ext cx="1132113" cy="4027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1" idx="0"/>
          </p:cNvCxnSpPr>
          <p:nvPr/>
        </p:nvCxnSpPr>
        <p:spPr>
          <a:xfrm rot="16200000" flipH="1">
            <a:off x="2977245" y="2699657"/>
            <a:ext cx="1872340" cy="1676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4"/>
            <a:endCxn id="23" idx="0"/>
          </p:cNvCxnSpPr>
          <p:nvPr/>
        </p:nvCxnSpPr>
        <p:spPr>
          <a:xfrm rot="5400000">
            <a:off x="2813957" y="4191000"/>
            <a:ext cx="936174" cy="4136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7" idx="2"/>
          </p:cNvCxnSpPr>
          <p:nvPr/>
        </p:nvCxnSpPr>
        <p:spPr>
          <a:xfrm flipV="1">
            <a:off x="3309257" y="3635828"/>
            <a:ext cx="2264229" cy="14586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6"/>
            <a:endCxn id="24" idx="1"/>
          </p:cNvCxnSpPr>
          <p:nvPr/>
        </p:nvCxnSpPr>
        <p:spPr>
          <a:xfrm>
            <a:off x="4996543" y="4713513"/>
            <a:ext cx="1088571" cy="3483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0"/>
            <a:endCxn id="30" idx="4"/>
          </p:cNvCxnSpPr>
          <p:nvPr/>
        </p:nvCxnSpPr>
        <p:spPr>
          <a:xfrm rot="16200000" flipV="1">
            <a:off x="4593770" y="3107871"/>
            <a:ext cx="1817917" cy="16328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2721429" y="4767943"/>
            <a:ext cx="130628" cy="1088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Isosceles Triangle 41"/>
          <p:cNvSpPr/>
          <p:nvPr/>
        </p:nvSpPr>
        <p:spPr>
          <a:xfrm rot="17556890">
            <a:off x="5958691" y="5280400"/>
            <a:ext cx="132292" cy="896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/>
          <p:cNvSpPr/>
          <p:nvPr/>
        </p:nvSpPr>
        <p:spPr>
          <a:xfrm rot="18826679">
            <a:off x="6431593" y="2591457"/>
            <a:ext cx="148078" cy="1307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3320144" y="2068286"/>
            <a:ext cx="130628" cy="1088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6"/>
            <a:ext cx="8158190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High-Level </a:t>
            </a:r>
            <a:r>
              <a:rPr lang="en-GB" dirty="0"/>
              <a:t>Petri </a:t>
            </a:r>
            <a:r>
              <a:rPr lang="en-GB" dirty="0" smtClean="0"/>
              <a:t>Nets</a:t>
            </a:r>
            <a:endParaRPr lang="en-GB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95282" y="1816100"/>
            <a:ext cx="8715436" cy="4432300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In </a:t>
            </a:r>
            <a:r>
              <a:rPr lang="en-GB" sz="2400" dirty="0" smtClean="0"/>
              <a:t>practice, classical </a:t>
            </a:r>
            <a:r>
              <a:rPr lang="en-GB" sz="2400" dirty="0"/>
              <a:t>Petri </a:t>
            </a:r>
            <a:r>
              <a:rPr lang="en-GB" sz="2400" dirty="0" smtClean="0"/>
              <a:t>nets have some modelling problems: </a:t>
            </a:r>
            <a:endParaRPr lang="en-GB" sz="2400" dirty="0"/>
          </a:p>
          <a:p>
            <a:r>
              <a:rPr lang="en-GB" sz="2400" dirty="0"/>
              <a:t>The Petri net becomes too large and too complex.</a:t>
            </a:r>
          </a:p>
          <a:p>
            <a:r>
              <a:rPr lang="en-GB" sz="2400" dirty="0"/>
              <a:t>It takes too much time to model a given situation.</a:t>
            </a:r>
          </a:p>
          <a:p>
            <a:r>
              <a:rPr lang="en-GB" sz="2400" dirty="0"/>
              <a:t>It is not possible to handle time and data.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Therefore, we use high-level Petri nets, i.e. Petri </a:t>
            </a:r>
            <a:r>
              <a:rPr lang="en-GB" sz="2400" dirty="0" smtClean="0"/>
              <a:t>nets extended </a:t>
            </a:r>
            <a:r>
              <a:rPr lang="en-GB" sz="2400" dirty="0"/>
              <a:t>with: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colour</a:t>
            </a:r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>
                <a:solidFill>
                  <a:schemeClr val="accent2"/>
                </a:solidFill>
              </a:rPr>
              <a:t>time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hierarchy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678542" y="2062844"/>
            <a:ext cx="8538029" cy="7747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GB" sz="3000" dirty="0"/>
              <a:t>To explain the three extensions we use the </a:t>
            </a:r>
            <a:r>
              <a:rPr lang="en-GB" sz="3000" dirty="0" smtClean="0"/>
              <a:t>following example </a:t>
            </a:r>
            <a:r>
              <a:rPr lang="en-GB" sz="3000" dirty="0"/>
              <a:t>of a hairdresser's </a:t>
            </a:r>
            <a:r>
              <a:rPr lang="en-GB" sz="3000" dirty="0" smtClean="0"/>
              <a:t>salon</a:t>
            </a:r>
            <a:r>
              <a:rPr lang="en-GB" sz="2400" dirty="0"/>
              <a:t>: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343720" y="458377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124520" y="45837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721420" y="487587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270570" y="47298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315145" y="4699658"/>
            <a:ext cx="620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start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943545" y="523305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waiting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782120" y="4583770"/>
            <a:ext cx="6604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940620" y="487587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5159820" y="487587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6455220" y="4875870"/>
            <a:ext cx="5334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3940620" y="420912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 flipV="1">
            <a:off x="5083620" y="420912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4562920" y="45837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7001320" y="45837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4562920" y="37455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2270570" y="49584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2499170" y="48822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785170" y="39678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5753545" y="469965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finish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4534345" y="5233058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busy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610545" y="3404258"/>
            <a:ext cx="579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free</a:t>
            </a: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2188020" y="375192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1273620" y="3423308"/>
            <a:ext cx="157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i="1"/>
              <a:t>client waiting</a:t>
            </a: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flipH="1">
            <a:off x="5007420" y="344712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4534345" y="2966108"/>
            <a:ext cx="288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i="1"/>
              <a:t>hairdresser ready to begin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04370" y="5854684"/>
            <a:ext cx="8973457" cy="74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Note how easy it is to model the situation with multiple hairdressers</a:t>
            </a:r>
            <a:r>
              <a:rPr lang="en-GB" dirty="0" smtClean="0"/>
              <a:t>..</a:t>
            </a:r>
            <a:endParaRPr lang="en-GB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6"/>
            <a:ext cx="8158190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Example - High-Level </a:t>
            </a:r>
            <a:r>
              <a:rPr lang="en-GB" dirty="0"/>
              <a:t>Petri </a:t>
            </a:r>
            <a:r>
              <a:rPr lang="en-GB" dirty="0" smtClean="0"/>
              <a:t>Nets</a:t>
            </a:r>
            <a:endParaRPr lang="en-GB" dirty="0"/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7011737" y="5302238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smtClean="0"/>
              <a:t>finished</a:t>
            </a:r>
            <a:endParaRPr lang="en-GB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301066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Extension </a:t>
            </a:r>
            <a:r>
              <a:rPr lang="en-GB" dirty="0"/>
              <a:t>with </a:t>
            </a:r>
            <a:r>
              <a:rPr lang="en-GB" dirty="0" smtClean="0"/>
              <a:t>Colour</a:t>
            </a:r>
            <a:endParaRPr lang="en-GB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23844" y="1571612"/>
            <a:ext cx="8715436" cy="1143008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A token often represents an object having all kinds of attributes.</a:t>
            </a:r>
          </a:p>
          <a:p>
            <a:pPr>
              <a:buFontTx/>
              <a:buNone/>
            </a:pPr>
            <a:r>
              <a:rPr lang="en-GB" sz="2400" dirty="0"/>
              <a:t>Therefore, each token has a </a:t>
            </a:r>
            <a:r>
              <a:rPr lang="en-GB" sz="2400" b="1" dirty="0"/>
              <a:t>value</a:t>
            </a:r>
            <a:r>
              <a:rPr lang="en-GB" sz="2400" dirty="0"/>
              <a:t> (</a:t>
            </a:r>
            <a:r>
              <a:rPr lang="en-GB" sz="2400" dirty="0" smtClean="0"/>
              <a:t>colour</a:t>
            </a:r>
            <a:r>
              <a:rPr lang="en-GB" sz="2400" dirty="0"/>
              <a:t>) with refers to specific features of the object </a:t>
            </a:r>
            <a:r>
              <a:rPr lang="en-GB" sz="2400" dirty="0" smtClean="0"/>
              <a:t>modelled </a:t>
            </a:r>
            <a:r>
              <a:rPr lang="en-GB" sz="2400" dirty="0"/>
              <a:t>by the token</a:t>
            </a:r>
            <a:r>
              <a:rPr lang="en-GB" sz="1600" dirty="0"/>
              <a:t>.</a:t>
            </a:r>
          </a:p>
        </p:txBody>
      </p:sp>
      <p:grpSp>
        <p:nvGrpSpPr>
          <p:cNvPr id="47130" name="Group 26"/>
          <p:cNvGrpSpPr>
            <a:grpSpLocks/>
          </p:cNvGrpSpPr>
          <p:nvPr/>
        </p:nvGrpSpPr>
        <p:grpSpPr bwMode="auto">
          <a:xfrm>
            <a:off x="2055795" y="3538544"/>
            <a:ext cx="5641975" cy="2195512"/>
            <a:chOff x="902" y="1977"/>
            <a:chExt cx="3554" cy="1383"/>
          </a:xfrm>
        </p:grpSpPr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1784" y="2720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1016" y="272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1392" y="29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1108" y="281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1766" y="2793"/>
              <a:ext cx="3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start</a:t>
              </a: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902" y="3129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waiting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3320" y="2720"/>
              <a:ext cx="416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2160" y="29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2928" y="29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3744" y="2904"/>
              <a:ext cx="336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2160" y="2484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 flipV="1">
              <a:off x="2880" y="2484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2552" y="272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088" y="272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2552" y="219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1108" y="295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1252" y="290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2692" y="23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3302" y="279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finish</a:t>
              </a: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2534" y="3129"/>
              <a:ext cx="4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busy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582" y="1977"/>
              <a:ext cx="3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free</a:t>
              </a:r>
            </a:p>
          </p:txBody>
        </p:sp>
      </p:grp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5935645" y="3417894"/>
            <a:ext cx="1557338" cy="9286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name: Harry</a:t>
            </a:r>
          </a:p>
          <a:p>
            <a:pPr algn="l" defTabSz="762000"/>
            <a:r>
              <a:rPr lang="en-GB" sz="2000" dirty="0"/>
              <a:t>age: 28</a:t>
            </a:r>
          </a:p>
          <a:p>
            <a:pPr algn="l" defTabSz="762000"/>
            <a:r>
              <a:rPr lang="en-GB" sz="2000" dirty="0"/>
              <a:t>experience: 2</a:t>
            </a:r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 flipV="1">
            <a:off x="5119670" y="3981456"/>
            <a:ext cx="762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1820845" y="3341694"/>
            <a:ext cx="1487488" cy="9286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name: Sally</a:t>
            </a:r>
          </a:p>
          <a:p>
            <a:pPr algn="l" defTabSz="762000"/>
            <a:r>
              <a:rPr lang="en-GB" sz="2000"/>
              <a:t>age: 28</a:t>
            </a:r>
          </a:p>
          <a:p>
            <a:pPr algn="l" defTabSz="762000"/>
            <a:r>
              <a:rPr lang="en-GB" sz="2000"/>
              <a:t>hairtype: BL</a:t>
            </a:r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2452670" y="428625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309662" y="3143248"/>
            <a:ext cx="7143800" cy="28575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7077052" y="5465524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smtClean="0"/>
              <a:t>finished</a:t>
            </a:r>
            <a:endParaRPr lang="en-GB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1" grpId="0" animBg="1"/>
      <p:bldP spid="47132" grpId="0" animBg="1"/>
      <p:bldP spid="47133" grpId="0" animBg="1"/>
      <p:bldP spid="471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452406" y="1785926"/>
            <a:ext cx="8929750" cy="4357718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/>
              <a:t>Each transition has an (in)formal specification which specifies:</a:t>
            </a:r>
          </a:p>
          <a:p>
            <a:pPr lvl="1"/>
            <a:r>
              <a:rPr lang="en-GB" sz="2200" dirty="0"/>
              <a:t>the number of tokens to be produced,</a:t>
            </a:r>
          </a:p>
          <a:p>
            <a:pPr lvl="1"/>
            <a:r>
              <a:rPr lang="en-GB" sz="2200" dirty="0"/>
              <a:t>the values of these tokens,</a:t>
            </a:r>
          </a:p>
          <a:p>
            <a:pPr lvl="1"/>
            <a:r>
              <a:rPr lang="en-GB" sz="2200" dirty="0"/>
              <a:t>and (optionally) a precondition</a:t>
            </a:r>
            <a:r>
              <a:rPr lang="en-GB" sz="2200" dirty="0" smtClean="0"/>
              <a:t>.</a:t>
            </a:r>
            <a:endParaRPr lang="en-GB" sz="2800" dirty="0"/>
          </a:p>
          <a:p>
            <a:r>
              <a:rPr lang="en-GB" sz="2800" dirty="0"/>
              <a:t>The complexity is divided over the network and the values of tokens</a:t>
            </a:r>
            <a:r>
              <a:rPr lang="en-GB" sz="2800" dirty="0" smtClean="0"/>
              <a:t>.</a:t>
            </a:r>
            <a:endParaRPr lang="en-GB" sz="2800" dirty="0"/>
          </a:p>
          <a:p>
            <a:r>
              <a:rPr lang="en-GB" sz="2800" dirty="0"/>
              <a:t>This results in a compact, manageable and natural process description.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301066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Extension </a:t>
            </a:r>
            <a:r>
              <a:rPr lang="en-GB" dirty="0"/>
              <a:t>with </a:t>
            </a:r>
            <a:r>
              <a:rPr lang="en-GB" dirty="0" smtClean="0"/>
              <a:t>Colour</a:t>
            </a:r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5729"/>
            <a:ext cx="8301066" cy="107157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679700" y="21272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1308100" y="25844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905000" y="2057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1530350" y="28067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108325" y="1633538"/>
            <a:ext cx="1020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c := a+b</a:t>
            </a: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1905000" y="25908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276600" y="2419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1308100" y="16700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3975100" y="2127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1530350" y="18923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974725" y="17859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974725" y="2700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098925" y="27765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c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2803525" y="2243138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+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6642100" y="21272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7070725" y="1633538"/>
            <a:ext cx="849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 := -a</a:t>
            </a: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239000" y="2419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5346700" y="2127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7937500" y="2127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568950" y="23495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8670925" y="2243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6667512" y="2214554"/>
            <a:ext cx="55624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 smtClean="0"/>
              <a:t>neg</a:t>
            </a:r>
            <a:endParaRPr lang="en-GB" sz="2000" dirty="0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943600" y="2419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013325" y="22431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2451100" y="4260850"/>
            <a:ext cx="644525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3883025" y="47180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3108325" y="4724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 flipH="1">
            <a:off x="1747838" y="4986338"/>
            <a:ext cx="12017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if a&gt; 0</a:t>
            </a:r>
          </a:p>
          <a:p>
            <a:pPr algn="l" defTabSz="762000"/>
            <a:r>
              <a:rPr lang="en-GB" sz="2000"/>
              <a:t>then b:= a</a:t>
            </a:r>
          </a:p>
          <a:p>
            <a:pPr algn="l" defTabSz="762000"/>
            <a:r>
              <a:rPr lang="en-GB" sz="2000"/>
              <a:t>else c:=a</a:t>
            </a:r>
          </a:p>
          <a:p>
            <a:pPr algn="l" defTabSz="762000"/>
            <a:r>
              <a:rPr lang="en-GB" sz="2000"/>
              <a:t>fi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 flipV="1">
            <a:off x="3108325" y="41910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1812925" y="4552950"/>
            <a:ext cx="639745" cy="190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883025" y="38036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1216025" y="42608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1438275" y="44831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36" name="Rectangle 36"/>
          <p:cNvSpPr>
            <a:spLocks noChangeArrowheads="1"/>
          </p:cNvSpPr>
          <p:nvPr/>
        </p:nvSpPr>
        <p:spPr bwMode="auto">
          <a:xfrm flipH="1">
            <a:off x="1247775" y="38433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37" name="Rectangle 37"/>
          <p:cNvSpPr>
            <a:spLocks noChangeArrowheads="1"/>
          </p:cNvSpPr>
          <p:nvPr/>
        </p:nvSpPr>
        <p:spPr bwMode="auto">
          <a:xfrm flipH="1">
            <a:off x="4425950" y="39195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 flipH="1">
            <a:off x="4448175" y="48339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c</a:t>
            </a:r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 flipH="1">
            <a:off x="2452670" y="4357694"/>
            <a:ext cx="711733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800" dirty="0"/>
              <a:t>select</a:t>
            </a:r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6794500" y="40322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6689725" y="3614738"/>
            <a:ext cx="173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 &gt;=0 | b := </a:t>
            </a:r>
            <a:r>
              <a:rPr lang="en-GB" sz="2000">
                <a:latin typeface="Symbol" pitchFamily="18" charset="2"/>
              </a:rPr>
              <a:t>Ö</a:t>
            </a:r>
            <a:r>
              <a:rPr lang="en-GB" sz="2000"/>
              <a:t> a</a:t>
            </a:r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7391400" y="4324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43" name="Oval 43"/>
          <p:cNvSpPr>
            <a:spLocks noChangeArrowheads="1"/>
          </p:cNvSpPr>
          <p:nvPr/>
        </p:nvSpPr>
        <p:spPr bwMode="auto">
          <a:xfrm>
            <a:off x="5499100" y="4032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4" name="Oval 44"/>
          <p:cNvSpPr>
            <a:spLocks noChangeArrowheads="1"/>
          </p:cNvSpPr>
          <p:nvPr/>
        </p:nvSpPr>
        <p:spPr bwMode="auto">
          <a:xfrm>
            <a:off x="8089900" y="4032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5721350" y="42545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8823325" y="4148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6810388" y="4143380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/>
              <a:t>sqrt</a:t>
            </a:r>
            <a:endParaRPr lang="en-GB" sz="2000" dirty="0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>
            <a:off x="6096000" y="4324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5165725" y="41481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4833938" y="5688013"/>
            <a:ext cx="4602162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GB"/>
              <a:t>Exercise:</a:t>
            </a:r>
          </a:p>
          <a:p>
            <a:pPr algn="l" defTabSz="762000">
              <a:lnSpc>
                <a:spcPct val="85000"/>
              </a:lnSpc>
            </a:pPr>
            <a:r>
              <a:rPr lang="en-GB" sz="2000"/>
              <a:t>calculate </a:t>
            </a:r>
            <a:r>
              <a:rPr lang="en-GB" sz="2000">
                <a:latin typeface="Symbol" pitchFamily="18" charset="2"/>
              </a:rPr>
              <a:t>Ö </a:t>
            </a:r>
            <a:r>
              <a:rPr lang="en-GB" sz="2000"/>
              <a:t>|a+b| using these buiding blocks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58" y="357166"/>
            <a:ext cx="8501122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Extension </a:t>
            </a:r>
            <a:r>
              <a:rPr lang="en-GB" dirty="0"/>
              <a:t>with </a:t>
            </a:r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37457" y="1623771"/>
            <a:ext cx="9274628" cy="1826999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 smtClean="0"/>
              <a:t>To analyse performance, we must model </a:t>
            </a:r>
            <a:r>
              <a:rPr lang="en-GB" sz="2800" dirty="0"/>
              <a:t>durations, delays, etc.</a:t>
            </a:r>
          </a:p>
          <a:p>
            <a:pPr>
              <a:buFontTx/>
              <a:buNone/>
            </a:pPr>
            <a:r>
              <a:rPr lang="en-GB" sz="2800" dirty="0" smtClean="0"/>
              <a:t>A </a:t>
            </a:r>
            <a:r>
              <a:rPr lang="en-GB" sz="2800" u="sng" dirty="0" smtClean="0"/>
              <a:t>timed Petri net </a:t>
            </a:r>
            <a:r>
              <a:rPr lang="en-GB" sz="2800" dirty="0" smtClean="0"/>
              <a:t>associates a pair </a:t>
            </a:r>
            <a:r>
              <a:rPr lang="en-GB" sz="2800" dirty="0" err="1" smtClean="0"/>
              <a:t>t</a:t>
            </a:r>
            <a:r>
              <a:rPr lang="en-GB" sz="2000" dirty="0" err="1" smtClean="0"/>
              <a:t>min</a:t>
            </a:r>
            <a:r>
              <a:rPr lang="en-GB" sz="2800" dirty="0" smtClean="0"/>
              <a:t> and </a:t>
            </a:r>
            <a:r>
              <a:rPr lang="en-GB" sz="2800" dirty="0" err="1" smtClean="0"/>
              <a:t>t</a:t>
            </a:r>
            <a:r>
              <a:rPr lang="en-GB" sz="2000" dirty="0" err="1" smtClean="0"/>
              <a:t>max</a:t>
            </a:r>
            <a:r>
              <a:rPr lang="en-GB" sz="2800" dirty="0" smtClean="0"/>
              <a:t> with each transition (there are other possible definitions for timed Petri net, but we shall only consider this one).</a:t>
            </a:r>
            <a:endParaRPr lang="en-GB" sz="2800" dirty="0"/>
          </a:p>
        </p:txBody>
      </p:sp>
      <p:grpSp>
        <p:nvGrpSpPr>
          <p:cNvPr id="53286" name="Group 38"/>
          <p:cNvGrpSpPr>
            <a:grpSpLocks/>
          </p:cNvGrpSpPr>
          <p:nvPr/>
        </p:nvGrpSpPr>
        <p:grpSpPr bwMode="auto">
          <a:xfrm>
            <a:off x="2124052" y="3691154"/>
            <a:ext cx="5641975" cy="2411412"/>
            <a:chOff x="998" y="1689"/>
            <a:chExt cx="3554" cy="1519"/>
          </a:xfrm>
        </p:grpSpPr>
        <p:grpSp>
          <p:nvGrpSpPr>
            <p:cNvPr id="53274" name="Group 26"/>
            <p:cNvGrpSpPr>
              <a:grpSpLocks/>
            </p:cNvGrpSpPr>
            <p:nvPr/>
          </p:nvGrpSpPr>
          <p:grpSpPr bwMode="auto">
            <a:xfrm>
              <a:off x="998" y="1689"/>
              <a:ext cx="3554" cy="1383"/>
              <a:chOff x="998" y="1689"/>
              <a:chExt cx="3554" cy="1383"/>
            </a:xfrm>
          </p:grpSpPr>
          <p:sp>
            <p:nvSpPr>
              <p:cNvPr id="53252" name="Rectangle 4"/>
              <p:cNvSpPr>
                <a:spLocks noChangeArrowheads="1"/>
              </p:cNvSpPr>
              <p:nvPr/>
            </p:nvSpPr>
            <p:spPr bwMode="auto">
              <a:xfrm>
                <a:off x="1880" y="2432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3" name="Oval 5"/>
              <p:cNvSpPr>
                <a:spLocks noChangeArrowheads="1"/>
              </p:cNvSpPr>
              <p:nvPr/>
            </p:nvSpPr>
            <p:spPr bwMode="auto">
              <a:xfrm>
                <a:off x="1112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488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55" name="Oval 7"/>
              <p:cNvSpPr>
                <a:spLocks noChangeArrowheads="1"/>
              </p:cNvSpPr>
              <p:nvPr/>
            </p:nvSpPr>
            <p:spPr bwMode="auto">
              <a:xfrm>
                <a:off x="1204" y="2524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1862" y="2505"/>
                <a:ext cx="3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start</a:t>
                </a: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998" y="2841"/>
                <a:ext cx="5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waiting</a:t>
                </a: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416" y="2432"/>
                <a:ext cx="416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2256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024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V="1">
                <a:off x="3840" y="2616"/>
                <a:ext cx="336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 flipH="1">
                <a:off x="225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 flipH="1" flipV="1">
                <a:off x="297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2648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184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6" name="Oval 18"/>
              <p:cNvSpPr>
                <a:spLocks noChangeArrowheads="1"/>
              </p:cNvSpPr>
              <p:nvPr/>
            </p:nvSpPr>
            <p:spPr bwMode="auto">
              <a:xfrm>
                <a:off x="2648" y="1904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1204" y="266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auto">
              <a:xfrm>
                <a:off x="1348" y="2620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9" name="Oval 21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70" name="Rectangle 22"/>
              <p:cNvSpPr>
                <a:spLocks noChangeArrowheads="1"/>
              </p:cNvSpPr>
              <p:nvPr/>
            </p:nvSpPr>
            <p:spPr bwMode="auto">
              <a:xfrm>
                <a:off x="3398" y="250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finish</a:t>
                </a:r>
              </a:p>
            </p:txBody>
          </p:sp>
          <p:sp>
            <p:nvSpPr>
              <p:cNvPr id="53271" name="Rectangle 23"/>
              <p:cNvSpPr>
                <a:spLocks noChangeArrowheads="1"/>
              </p:cNvSpPr>
              <p:nvPr/>
            </p:nvSpPr>
            <p:spPr bwMode="auto">
              <a:xfrm>
                <a:off x="2630" y="2841"/>
                <a:ext cx="4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busy</a:t>
                </a:r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2678" y="1689"/>
                <a:ext cx="3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free</a:t>
                </a:r>
              </a:p>
            </p:txBody>
          </p:sp>
        </p:grp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821" y="2800"/>
              <a:ext cx="69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err="1" smtClean="0">
                  <a:latin typeface="+mn-lt"/>
                </a:rPr>
                <a:t>Tmin</a:t>
              </a:r>
              <a:r>
                <a:rPr lang="en-GB" sz="2000" dirty="0" smtClean="0">
                  <a:latin typeface="+mn-lt"/>
                </a:rPr>
                <a:t> = 0</a:t>
              </a:r>
            </a:p>
            <a:p>
              <a:pPr algn="l" defTabSz="762000"/>
              <a:r>
                <a:rPr lang="en-GB" sz="2000" dirty="0" err="1" smtClean="0">
                  <a:latin typeface="+mn-lt"/>
                </a:rPr>
                <a:t>Tmax</a:t>
              </a:r>
              <a:r>
                <a:rPr lang="en-GB" sz="2000" dirty="0" smtClean="0">
                  <a:latin typeface="+mn-lt"/>
                </a:rPr>
                <a:t> = 3</a:t>
              </a:r>
              <a:endParaRPr lang="en-GB" sz="2000" dirty="0">
                <a:latin typeface="+mn-lt"/>
              </a:endParaRP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COMP201 - Software Engineering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452538" y="3548278"/>
            <a:ext cx="6786610" cy="264320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683680" y="5476410"/>
            <a:ext cx="12352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 smtClean="0">
                <a:latin typeface="+mn-lt"/>
              </a:rPr>
              <a:t>Tmin</a:t>
            </a:r>
            <a:r>
              <a:rPr lang="en-GB" sz="2000" dirty="0" smtClean="0">
                <a:latin typeface="+mn-lt"/>
              </a:rPr>
              <a:t> = 5</a:t>
            </a:r>
          </a:p>
          <a:p>
            <a:pPr algn="l" defTabSz="762000"/>
            <a:r>
              <a:rPr lang="en-GB" sz="2000" dirty="0" err="1" smtClean="0">
                <a:latin typeface="+mn-lt"/>
              </a:rPr>
              <a:t>Tmax</a:t>
            </a:r>
            <a:r>
              <a:rPr lang="en-GB" sz="2000" dirty="0" smtClean="0">
                <a:latin typeface="+mn-lt"/>
              </a:rPr>
              <a:t> = 10</a:t>
            </a:r>
            <a:endParaRPr lang="en-GB" sz="2000" dirty="0">
              <a:latin typeface="+mn-lt"/>
            </a:endParaRP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5041878" y="4145861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7077052" y="5519954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smtClean="0"/>
              <a:t>finished</a:t>
            </a:r>
            <a:endParaRPr lang="en-GB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58" y="357166"/>
            <a:ext cx="8501122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Extension </a:t>
            </a:r>
            <a:r>
              <a:rPr lang="en-GB" dirty="0"/>
              <a:t>with </a:t>
            </a:r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37457" y="1623771"/>
            <a:ext cx="9274628" cy="1826999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 smtClean="0"/>
              <a:t>The values </a:t>
            </a:r>
            <a:r>
              <a:rPr lang="en-GB" sz="2800" dirty="0" err="1" smtClean="0"/>
              <a:t>t</a:t>
            </a:r>
            <a:r>
              <a:rPr lang="en-GB" sz="2000" dirty="0" err="1" smtClean="0"/>
              <a:t>min</a:t>
            </a:r>
            <a:r>
              <a:rPr lang="en-GB" sz="2800" dirty="0" smtClean="0"/>
              <a:t> and </a:t>
            </a:r>
            <a:r>
              <a:rPr lang="en-GB" sz="2800" dirty="0" err="1" smtClean="0"/>
              <a:t>t</a:t>
            </a:r>
            <a:r>
              <a:rPr lang="en-GB" sz="2000" dirty="0" err="1" smtClean="0"/>
              <a:t>max</a:t>
            </a:r>
            <a:r>
              <a:rPr lang="en-GB" sz="2800" dirty="0" smtClean="0"/>
              <a:t>, tell us the minimum and maximum time that a transition will take to fire </a:t>
            </a:r>
            <a:r>
              <a:rPr lang="en-GB" sz="2800" u="sng" dirty="0" smtClean="0"/>
              <a:t>once enabled</a:t>
            </a:r>
            <a:r>
              <a:rPr lang="en-GB" sz="2800" dirty="0" smtClean="0"/>
              <a:t>.</a:t>
            </a:r>
          </a:p>
          <a:p>
            <a:pPr>
              <a:buFontTx/>
              <a:buNone/>
            </a:pPr>
            <a:r>
              <a:rPr lang="en-GB" sz="2800" dirty="0" smtClean="0"/>
              <a:t>This allows us to model performance properties of the system, although the analysis of such systems may be more difficult.</a:t>
            </a:r>
            <a:endParaRPr lang="en-GB" sz="28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24052" y="3691154"/>
            <a:ext cx="5641975" cy="2411412"/>
            <a:chOff x="998" y="1689"/>
            <a:chExt cx="3554" cy="151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998" y="1689"/>
              <a:ext cx="3554" cy="1383"/>
              <a:chOff x="998" y="1689"/>
              <a:chExt cx="3554" cy="1383"/>
            </a:xfrm>
          </p:grpSpPr>
          <p:sp>
            <p:nvSpPr>
              <p:cNvPr id="53252" name="Rectangle 4"/>
              <p:cNvSpPr>
                <a:spLocks noChangeArrowheads="1"/>
              </p:cNvSpPr>
              <p:nvPr/>
            </p:nvSpPr>
            <p:spPr bwMode="auto">
              <a:xfrm>
                <a:off x="1880" y="2432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3" name="Oval 5"/>
              <p:cNvSpPr>
                <a:spLocks noChangeArrowheads="1"/>
              </p:cNvSpPr>
              <p:nvPr/>
            </p:nvSpPr>
            <p:spPr bwMode="auto">
              <a:xfrm>
                <a:off x="1112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488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55" name="Oval 7"/>
              <p:cNvSpPr>
                <a:spLocks noChangeArrowheads="1"/>
              </p:cNvSpPr>
              <p:nvPr/>
            </p:nvSpPr>
            <p:spPr bwMode="auto">
              <a:xfrm>
                <a:off x="1204" y="2524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1862" y="2505"/>
                <a:ext cx="3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start</a:t>
                </a: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998" y="2841"/>
                <a:ext cx="5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waiting</a:t>
                </a: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416" y="2432"/>
                <a:ext cx="416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2256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024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V="1">
                <a:off x="3840" y="2616"/>
                <a:ext cx="336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 flipH="1">
                <a:off x="225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 flipH="1" flipV="1">
                <a:off x="297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2648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184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6" name="Oval 18"/>
              <p:cNvSpPr>
                <a:spLocks noChangeArrowheads="1"/>
              </p:cNvSpPr>
              <p:nvPr/>
            </p:nvSpPr>
            <p:spPr bwMode="auto">
              <a:xfrm>
                <a:off x="2648" y="1904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1204" y="266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auto">
              <a:xfrm>
                <a:off x="1348" y="2620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9" name="Oval 21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70" name="Rectangle 22"/>
              <p:cNvSpPr>
                <a:spLocks noChangeArrowheads="1"/>
              </p:cNvSpPr>
              <p:nvPr/>
            </p:nvSpPr>
            <p:spPr bwMode="auto">
              <a:xfrm>
                <a:off x="3398" y="250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finish</a:t>
                </a:r>
              </a:p>
            </p:txBody>
          </p:sp>
          <p:sp>
            <p:nvSpPr>
              <p:cNvPr id="53271" name="Rectangle 23"/>
              <p:cNvSpPr>
                <a:spLocks noChangeArrowheads="1"/>
              </p:cNvSpPr>
              <p:nvPr/>
            </p:nvSpPr>
            <p:spPr bwMode="auto">
              <a:xfrm>
                <a:off x="2630" y="2841"/>
                <a:ext cx="4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busy</a:t>
                </a:r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2678" y="1689"/>
                <a:ext cx="3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free</a:t>
                </a:r>
              </a:p>
            </p:txBody>
          </p:sp>
        </p:grp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821" y="2800"/>
              <a:ext cx="69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err="1" smtClean="0">
                  <a:latin typeface="+mn-lt"/>
                </a:rPr>
                <a:t>Tmin</a:t>
              </a:r>
              <a:r>
                <a:rPr lang="en-GB" sz="2000" dirty="0" smtClean="0">
                  <a:latin typeface="+mn-lt"/>
                </a:rPr>
                <a:t> = 0</a:t>
              </a:r>
            </a:p>
            <a:p>
              <a:pPr algn="l" defTabSz="762000"/>
              <a:r>
                <a:rPr lang="en-GB" sz="2000" dirty="0" err="1" smtClean="0">
                  <a:latin typeface="+mn-lt"/>
                </a:rPr>
                <a:t>Tmax</a:t>
              </a:r>
              <a:r>
                <a:rPr lang="en-GB" sz="2000" dirty="0" smtClean="0">
                  <a:latin typeface="+mn-lt"/>
                </a:rPr>
                <a:t> = 3</a:t>
              </a:r>
              <a:endParaRPr lang="en-GB" sz="2000" dirty="0">
                <a:latin typeface="+mn-lt"/>
              </a:endParaRP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COMP201 - Software Engineering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452538" y="3548278"/>
            <a:ext cx="6786610" cy="264320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683687" y="5476410"/>
            <a:ext cx="12352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 smtClean="0">
                <a:latin typeface="+mn-lt"/>
              </a:rPr>
              <a:t>Tmin</a:t>
            </a:r>
            <a:r>
              <a:rPr lang="en-GB" sz="2000" dirty="0" smtClean="0">
                <a:latin typeface="+mn-lt"/>
              </a:rPr>
              <a:t> = 5</a:t>
            </a:r>
          </a:p>
          <a:p>
            <a:pPr algn="l" defTabSz="762000"/>
            <a:r>
              <a:rPr lang="en-GB" sz="2000" dirty="0" err="1" smtClean="0">
                <a:latin typeface="+mn-lt"/>
              </a:rPr>
              <a:t>Tmax</a:t>
            </a:r>
            <a:r>
              <a:rPr lang="en-GB" sz="2000" dirty="0" smtClean="0">
                <a:latin typeface="+mn-lt"/>
              </a:rPr>
              <a:t> = 10</a:t>
            </a:r>
            <a:endParaRPr lang="en-GB" sz="2000" dirty="0">
              <a:latin typeface="+mn-lt"/>
            </a:endParaRPr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5041878" y="4145861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7077052" y="5519954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smtClean="0"/>
              <a:t>finished</a:t>
            </a:r>
            <a:endParaRPr lang="en-GB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58" y="357166"/>
            <a:ext cx="8501122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Extension </a:t>
            </a:r>
            <a:r>
              <a:rPr lang="en-GB" dirty="0"/>
              <a:t>with </a:t>
            </a:r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17714" y="1623771"/>
            <a:ext cx="9459686" cy="1739915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b="1" dirty="0" smtClean="0">
                <a:solidFill>
                  <a:schemeClr val="accent3"/>
                </a:solidFill>
              </a:rPr>
              <a:t>Question</a:t>
            </a:r>
            <a:r>
              <a:rPr lang="en-GB" sz="2800" dirty="0" smtClean="0"/>
              <a:t>: What is the minimum/maximum time for all three people to have their hair cut in this system? </a:t>
            </a:r>
          </a:p>
          <a:p>
            <a:pPr>
              <a:buFontTx/>
              <a:buNone/>
            </a:pPr>
            <a:r>
              <a:rPr lang="en-GB" sz="2800" b="1" dirty="0" smtClean="0">
                <a:solidFill>
                  <a:schemeClr val="accent3"/>
                </a:solidFill>
              </a:rPr>
              <a:t>(Harder) Question</a:t>
            </a:r>
            <a:r>
              <a:rPr lang="en-GB" sz="2800" dirty="0" smtClean="0"/>
              <a:t>: What about with n clients and m hairdressers? Is there a general formula for the required time?</a:t>
            </a:r>
            <a:endParaRPr lang="en-GB" sz="28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24052" y="3734698"/>
            <a:ext cx="5962651" cy="2411412"/>
            <a:chOff x="998" y="1689"/>
            <a:chExt cx="3756" cy="151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998" y="1689"/>
              <a:ext cx="3756" cy="1385"/>
              <a:chOff x="998" y="1689"/>
              <a:chExt cx="3756" cy="1385"/>
            </a:xfrm>
          </p:grpSpPr>
          <p:sp>
            <p:nvSpPr>
              <p:cNvPr id="53252" name="Rectangle 4"/>
              <p:cNvSpPr>
                <a:spLocks noChangeArrowheads="1"/>
              </p:cNvSpPr>
              <p:nvPr/>
            </p:nvSpPr>
            <p:spPr bwMode="auto">
              <a:xfrm>
                <a:off x="1880" y="2432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3" name="Oval 5"/>
              <p:cNvSpPr>
                <a:spLocks noChangeArrowheads="1"/>
              </p:cNvSpPr>
              <p:nvPr/>
            </p:nvSpPr>
            <p:spPr bwMode="auto">
              <a:xfrm>
                <a:off x="1112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488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55" name="Oval 7"/>
              <p:cNvSpPr>
                <a:spLocks noChangeArrowheads="1"/>
              </p:cNvSpPr>
              <p:nvPr/>
            </p:nvSpPr>
            <p:spPr bwMode="auto">
              <a:xfrm>
                <a:off x="1204" y="2524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1862" y="2505"/>
                <a:ext cx="3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start</a:t>
                </a: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998" y="2841"/>
                <a:ext cx="5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waiting</a:t>
                </a: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416" y="2432"/>
                <a:ext cx="416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2256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024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V="1">
                <a:off x="3840" y="2616"/>
                <a:ext cx="336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 flipH="1">
                <a:off x="225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 flipH="1" flipV="1">
                <a:off x="297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2648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184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6" name="Oval 18"/>
              <p:cNvSpPr>
                <a:spLocks noChangeArrowheads="1"/>
              </p:cNvSpPr>
              <p:nvPr/>
            </p:nvSpPr>
            <p:spPr bwMode="auto">
              <a:xfrm>
                <a:off x="2648" y="1904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1204" y="266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auto">
              <a:xfrm>
                <a:off x="1348" y="2620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9" name="Oval 21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70" name="Rectangle 22"/>
              <p:cNvSpPr>
                <a:spLocks noChangeArrowheads="1"/>
              </p:cNvSpPr>
              <p:nvPr/>
            </p:nvSpPr>
            <p:spPr bwMode="auto">
              <a:xfrm>
                <a:off x="3398" y="250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finish</a:t>
                </a:r>
              </a:p>
            </p:txBody>
          </p:sp>
          <p:sp>
            <p:nvSpPr>
              <p:cNvPr id="53271" name="Rectangle 23"/>
              <p:cNvSpPr>
                <a:spLocks noChangeArrowheads="1"/>
              </p:cNvSpPr>
              <p:nvPr/>
            </p:nvSpPr>
            <p:spPr bwMode="auto">
              <a:xfrm>
                <a:off x="2630" y="2841"/>
                <a:ext cx="4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busy</a:t>
                </a:r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2678" y="1689"/>
                <a:ext cx="3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free</a:t>
                </a:r>
              </a:p>
            </p:txBody>
          </p:sp>
          <p:sp>
            <p:nvSpPr>
              <p:cNvPr id="53273" name="Rectangle 25"/>
              <p:cNvSpPr>
                <a:spLocks noChangeArrowheads="1"/>
              </p:cNvSpPr>
              <p:nvPr/>
            </p:nvSpPr>
            <p:spPr bwMode="auto">
              <a:xfrm>
                <a:off x="4118" y="2841"/>
                <a:ext cx="6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 dirty="0" smtClean="0"/>
                  <a:t>finished</a:t>
                </a:r>
                <a:endParaRPr lang="en-GB" sz="2000" dirty="0"/>
              </a:p>
            </p:txBody>
          </p:sp>
        </p:grp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821" y="2800"/>
              <a:ext cx="69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err="1" smtClean="0">
                  <a:latin typeface="+mn-lt"/>
                </a:rPr>
                <a:t>Tmin</a:t>
              </a:r>
              <a:r>
                <a:rPr lang="en-GB" sz="2000" dirty="0" smtClean="0">
                  <a:latin typeface="+mn-lt"/>
                </a:rPr>
                <a:t> = 0</a:t>
              </a:r>
            </a:p>
            <a:p>
              <a:pPr algn="l" defTabSz="762000"/>
              <a:r>
                <a:rPr lang="en-GB" sz="2000" dirty="0" err="1" smtClean="0">
                  <a:latin typeface="+mn-lt"/>
                </a:rPr>
                <a:t>Tmax</a:t>
              </a:r>
              <a:r>
                <a:rPr lang="en-GB" sz="2000" dirty="0" smtClean="0">
                  <a:latin typeface="+mn-lt"/>
                </a:rPr>
                <a:t> = 3</a:t>
              </a:r>
              <a:endParaRPr lang="en-GB" sz="2000" dirty="0">
                <a:latin typeface="+mn-lt"/>
              </a:endParaRP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COMP201 - Software Engineering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452538" y="3591822"/>
            <a:ext cx="6786610" cy="264320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683689" y="5487297"/>
            <a:ext cx="12352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 smtClean="0">
                <a:latin typeface="+mn-lt"/>
              </a:rPr>
              <a:t>Tmin</a:t>
            </a:r>
            <a:r>
              <a:rPr lang="en-GB" sz="2000" dirty="0" smtClean="0">
                <a:latin typeface="+mn-lt"/>
              </a:rPr>
              <a:t> = 5</a:t>
            </a:r>
          </a:p>
          <a:p>
            <a:pPr algn="l" defTabSz="762000"/>
            <a:r>
              <a:rPr lang="en-GB" sz="2000" dirty="0" err="1" smtClean="0">
                <a:latin typeface="+mn-lt"/>
              </a:rPr>
              <a:t>Tmax</a:t>
            </a:r>
            <a:r>
              <a:rPr lang="en-GB" sz="2000" dirty="0" smtClean="0">
                <a:latin typeface="+mn-lt"/>
              </a:rPr>
              <a:t> = 10</a:t>
            </a:r>
            <a:endParaRPr lang="en-GB" sz="2000" dirty="0">
              <a:latin typeface="+mn-lt"/>
            </a:endParaRPr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5041878" y="4189405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82" y="357167"/>
            <a:ext cx="8658256" cy="107156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Classical </a:t>
            </a:r>
            <a:r>
              <a:rPr lang="en-GB" dirty="0"/>
              <a:t>Petri </a:t>
            </a:r>
            <a:r>
              <a:rPr lang="en-GB" dirty="0" smtClean="0"/>
              <a:t>Net Model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11199" y="1785926"/>
            <a:ext cx="8171543" cy="826645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A </a:t>
            </a:r>
            <a:r>
              <a:rPr lang="en-GB" sz="2400" b="1" dirty="0"/>
              <a:t>Petri net </a:t>
            </a:r>
            <a:r>
              <a:rPr lang="en-GB" sz="2400" dirty="0"/>
              <a:t>is a network composed of </a:t>
            </a:r>
            <a:r>
              <a:rPr lang="en-GB" sz="2400" b="1" dirty="0"/>
              <a:t>places</a:t>
            </a:r>
            <a:r>
              <a:rPr lang="en-GB" sz="2400" dirty="0"/>
              <a:t> (   ) and </a:t>
            </a:r>
            <a:r>
              <a:rPr lang="en-GB" sz="2400" b="1" dirty="0"/>
              <a:t>transitions</a:t>
            </a:r>
            <a:r>
              <a:rPr lang="en-GB" sz="2400" dirty="0"/>
              <a:t> (   ).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190871" y="288924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9716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568571" y="318134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56121" y="26542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676896" y="2471734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t2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0192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p1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6149971" y="2647946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6149971" y="3333746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553071" y="235584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553071" y="349884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3787771" y="2800346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4930771" y="379094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3787771" y="3333746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4920343" y="2656112"/>
            <a:ext cx="63137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854571" y="287654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4333871" y="2355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4333871" y="3498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66960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4854571" y="4019546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4708521" y="25018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2117721" y="31876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>
            <a:off x="4556121" y="37210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381496" y="2928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p2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381496" y="4071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p3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68198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p4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5676896" y="3614734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t3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314696" y="3005134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t1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918321" y="31114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326571" y="4637324"/>
            <a:ext cx="923108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b="1" dirty="0"/>
              <a:t>Connections </a:t>
            </a:r>
            <a:r>
              <a:rPr lang="en-GB" dirty="0"/>
              <a:t>are directed and between a place and a </a:t>
            </a:r>
            <a:r>
              <a:rPr lang="en-GB" dirty="0" smtClean="0"/>
              <a:t>transition, or a transition and a place (e.g. Between “p1 and t1” or “t1 and p2” above).</a:t>
            </a:r>
            <a:endParaRPr lang="en-GB" dirty="0"/>
          </a:p>
          <a:p>
            <a:pPr marL="285750" indent="-285750" algn="l" defTabSz="762000">
              <a:spcBef>
                <a:spcPct val="30000"/>
              </a:spcBef>
            </a:pPr>
            <a:r>
              <a:rPr lang="en-GB" b="1" dirty="0"/>
              <a:t>Tokens </a:t>
            </a:r>
            <a:r>
              <a:rPr lang="en-GB" dirty="0"/>
              <a:t>(  ) are the dynamic objects.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dirty="0"/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6406255" y="1942184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1184259" y="2328402"/>
            <a:ext cx="1397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7" name="Oval 35"/>
          <p:cNvSpPr>
            <a:spLocks noChangeArrowheads="1"/>
          </p:cNvSpPr>
          <p:nvPr/>
        </p:nvSpPr>
        <p:spPr bwMode="auto">
          <a:xfrm>
            <a:off x="1555746" y="557259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COMP201 - Software Engineering</a:t>
            </a:r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4" y="431938"/>
            <a:ext cx="8997950" cy="1143000"/>
          </a:xfrm>
        </p:spPr>
        <p:txBody>
          <a:bodyPr/>
          <a:lstStyle/>
          <a:p>
            <a:pPr algn="ctr"/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3462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Extension </a:t>
            </a:r>
            <a:r>
              <a:rPr lang="en-GB" dirty="0"/>
              <a:t>with </a:t>
            </a:r>
            <a:r>
              <a:rPr lang="en-GB" dirty="0" smtClean="0"/>
              <a:t>Hierarchy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26572" y="1964631"/>
            <a:ext cx="9223828" cy="3086339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 smtClean="0"/>
              <a:t>A hierarchy is a </a:t>
            </a:r>
            <a:r>
              <a:rPr lang="en-GB" sz="2800" dirty="0"/>
              <a:t>mechanism to structure complex Petri nets comparable to </a:t>
            </a:r>
            <a:r>
              <a:rPr lang="en-GB" sz="2800" dirty="0" smtClean="0"/>
              <a:t>Data Flow Diagrams</a:t>
            </a:r>
            <a:r>
              <a:rPr lang="en-GB" sz="2800" dirty="0"/>
              <a:t>.</a:t>
            </a:r>
          </a:p>
          <a:p>
            <a:r>
              <a:rPr lang="en-GB" sz="2800" dirty="0"/>
              <a:t>A </a:t>
            </a:r>
            <a:r>
              <a:rPr lang="en-GB" sz="2800" b="1" dirty="0">
                <a:solidFill>
                  <a:schemeClr val="accent3"/>
                </a:solidFill>
              </a:rPr>
              <a:t>subnet</a:t>
            </a:r>
            <a:r>
              <a:rPr lang="en-GB" sz="2800" dirty="0"/>
              <a:t> is a net composed out of places, transitions and </a:t>
            </a:r>
            <a:r>
              <a:rPr lang="en-GB" sz="2800" dirty="0" smtClean="0"/>
              <a:t>other subnets.</a:t>
            </a:r>
          </a:p>
          <a:p>
            <a:r>
              <a:rPr lang="en-GB" sz="2800" dirty="0" smtClean="0"/>
              <a:t>This allows us to model a system at different levels of abstraction and can reduce the complexity of the model.</a:t>
            </a:r>
          </a:p>
          <a:p>
            <a:r>
              <a:rPr lang="en-GB" sz="2800" dirty="0" smtClean="0"/>
              <a:t>We shall see an example of this on the next slide..</a:t>
            </a:r>
            <a:endParaRPr lang="en-GB" sz="28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3462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Extension </a:t>
            </a:r>
            <a:r>
              <a:rPr lang="en-GB" dirty="0"/>
              <a:t>with </a:t>
            </a:r>
            <a:r>
              <a:rPr lang="en-GB" dirty="0" smtClean="0"/>
              <a:t>Hierarchy</a:t>
            </a:r>
            <a:endParaRPr lang="en-GB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677426" y="3063118"/>
            <a:ext cx="390596" cy="387439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837764" y="3338782"/>
            <a:ext cx="90836" cy="895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374214" y="3622344"/>
            <a:ext cx="90836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waiting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6227075" y="3063118"/>
            <a:ext cx="392413" cy="387439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2823476" y="3200670"/>
            <a:ext cx="90836" cy="89549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6274701" y="3622344"/>
            <a:ext cx="726690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ready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V="1">
            <a:off x="3064776" y="3265714"/>
            <a:ext cx="1300396" cy="22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V="1">
            <a:off x="4893576" y="3265714"/>
            <a:ext cx="1322167" cy="22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2988576" y="2590799"/>
            <a:ext cx="1376595" cy="524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4893576" y="2577740"/>
            <a:ext cx="1398367" cy="5246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3037114" y="3363686"/>
            <a:ext cx="1338943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4893576" y="3407228"/>
            <a:ext cx="1409254" cy="5465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5314" name="Group 18"/>
          <p:cNvGrpSpPr>
            <a:grpSpLocks/>
          </p:cNvGrpSpPr>
          <p:nvPr/>
        </p:nvGrpSpPr>
        <p:grpSpPr bwMode="auto">
          <a:xfrm>
            <a:off x="4372876" y="2289480"/>
            <a:ext cx="581352" cy="584814"/>
            <a:chOff x="2072" y="1496"/>
            <a:chExt cx="320" cy="320"/>
          </a:xfrm>
        </p:grpSpPr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2072" y="1496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2120" y="1544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5317" name="Group 21"/>
          <p:cNvGrpSpPr>
            <a:grpSpLocks/>
          </p:cNvGrpSpPr>
          <p:nvPr/>
        </p:nvGrpSpPr>
        <p:grpSpPr bwMode="auto">
          <a:xfrm>
            <a:off x="4372876" y="2899080"/>
            <a:ext cx="581352" cy="584814"/>
            <a:chOff x="2072" y="1880"/>
            <a:chExt cx="320" cy="320"/>
          </a:xfrm>
        </p:grpSpPr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2072" y="1880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2120" y="1928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5320" name="Group 24"/>
          <p:cNvGrpSpPr>
            <a:grpSpLocks/>
          </p:cNvGrpSpPr>
          <p:nvPr/>
        </p:nvGrpSpPr>
        <p:grpSpPr bwMode="auto">
          <a:xfrm>
            <a:off x="4372876" y="3584880"/>
            <a:ext cx="581352" cy="584814"/>
            <a:chOff x="2072" y="2312"/>
            <a:chExt cx="320" cy="320"/>
          </a:xfrm>
        </p:grpSpPr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2072" y="2312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2120" y="2360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420500" y="2399969"/>
            <a:ext cx="44328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h1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4420500" y="3009569"/>
            <a:ext cx="44328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h2</a:t>
            </a: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4420500" y="3695369"/>
            <a:ext cx="44328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h3</a:t>
            </a:r>
          </a:p>
        </p:txBody>
      </p:sp>
      <p:grpSp>
        <p:nvGrpSpPr>
          <p:cNvPr id="55341" name="Group 45"/>
          <p:cNvGrpSpPr>
            <a:grpSpLocks/>
          </p:cNvGrpSpPr>
          <p:nvPr/>
        </p:nvGrpSpPr>
        <p:grpSpPr bwMode="auto">
          <a:xfrm>
            <a:off x="3521975" y="4411940"/>
            <a:ext cx="3226503" cy="1745304"/>
            <a:chOff x="1536" y="2929"/>
            <a:chExt cx="1776" cy="955"/>
          </a:xfrm>
        </p:grpSpPr>
        <p:grpSp>
          <p:nvGrpSpPr>
            <p:cNvPr id="55338" name="Group 42"/>
            <p:cNvGrpSpPr>
              <a:grpSpLocks/>
            </p:cNvGrpSpPr>
            <p:nvPr/>
          </p:nvGrpSpPr>
          <p:grpSpPr bwMode="auto">
            <a:xfrm>
              <a:off x="1536" y="3109"/>
              <a:ext cx="1776" cy="702"/>
              <a:chOff x="1536" y="3109"/>
              <a:chExt cx="1776" cy="702"/>
            </a:xfrm>
          </p:grpSpPr>
          <p:sp>
            <p:nvSpPr>
              <p:cNvPr id="55324" name="Rectangle 28"/>
              <p:cNvSpPr>
                <a:spLocks noChangeArrowheads="1"/>
              </p:cNvSpPr>
              <p:nvPr/>
            </p:nvSpPr>
            <p:spPr bwMode="auto">
              <a:xfrm>
                <a:off x="1851" y="3423"/>
                <a:ext cx="215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25" name="Line 29"/>
              <p:cNvSpPr>
                <a:spLocks noChangeShapeType="1"/>
              </p:cNvSpPr>
              <p:nvPr/>
            </p:nvSpPr>
            <p:spPr bwMode="auto">
              <a:xfrm>
                <a:off x="1536" y="3520"/>
                <a:ext cx="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6" name="Rectangle 30"/>
              <p:cNvSpPr>
                <a:spLocks noChangeArrowheads="1"/>
              </p:cNvSpPr>
              <p:nvPr/>
            </p:nvSpPr>
            <p:spPr bwMode="auto">
              <a:xfrm>
                <a:off x="1814" y="3614"/>
                <a:ext cx="33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start</a:t>
                </a:r>
              </a:p>
            </p:txBody>
          </p:sp>
          <p:sp>
            <p:nvSpPr>
              <p:cNvPr id="55327" name="Rectangle 31"/>
              <p:cNvSpPr>
                <a:spLocks noChangeArrowheads="1"/>
              </p:cNvSpPr>
              <p:nvPr/>
            </p:nvSpPr>
            <p:spPr bwMode="auto">
              <a:xfrm>
                <a:off x="2778" y="3423"/>
                <a:ext cx="243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28" name="Line 32"/>
              <p:cNvSpPr>
                <a:spLocks noChangeShapeType="1"/>
              </p:cNvSpPr>
              <p:nvPr/>
            </p:nvSpPr>
            <p:spPr bwMode="auto">
              <a:xfrm>
                <a:off x="2074" y="3529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9" name="Line 33"/>
              <p:cNvSpPr>
                <a:spLocks noChangeShapeType="1"/>
              </p:cNvSpPr>
              <p:nvPr/>
            </p:nvSpPr>
            <p:spPr bwMode="auto">
              <a:xfrm>
                <a:off x="2537" y="3529"/>
                <a:ext cx="2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0" name="Line 34"/>
              <p:cNvSpPr>
                <a:spLocks noChangeShapeType="1"/>
              </p:cNvSpPr>
              <p:nvPr/>
            </p:nvSpPr>
            <p:spPr bwMode="auto">
              <a:xfrm>
                <a:off x="3024" y="35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1" name="Line 35"/>
              <p:cNvSpPr>
                <a:spLocks noChangeShapeType="1"/>
              </p:cNvSpPr>
              <p:nvPr/>
            </p:nvSpPr>
            <p:spPr bwMode="auto">
              <a:xfrm flipH="1">
                <a:off x="2074" y="3279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2" name="Line 36"/>
              <p:cNvSpPr>
                <a:spLocks noChangeShapeType="1"/>
              </p:cNvSpPr>
              <p:nvPr/>
            </p:nvSpPr>
            <p:spPr bwMode="auto">
              <a:xfrm flipH="1" flipV="1">
                <a:off x="2509" y="3279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3" name="Oval 37"/>
              <p:cNvSpPr>
                <a:spLocks noChangeArrowheads="1"/>
              </p:cNvSpPr>
              <p:nvPr/>
            </p:nvSpPr>
            <p:spPr bwMode="auto">
              <a:xfrm>
                <a:off x="2314" y="3423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4" name="Oval 38"/>
              <p:cNvSpPr>
                <a:spLocks noChangeArrowheads="1"/>
              </p:cNvSpPr>
              <p:nvPr/>
            </p:nvSpPr>
            <p:spPr bwMode="auto">
              <a:xfrm>
                <a:off x="2314" y="3109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5" name="Oval 39"/>
              <p:cNvSpPr>
                <a:spLocks noChangeArrowheads="1"/>
              </p:cNvSpPr>
              <p:nvPr/>
            </p:nvSpPr>
            <p:spPr bwMode="auto">
              <a:xfrm>
                <a:off x="2398" y="3191"/>
                <a:ext cx="49" cy="4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6" name="Rectangle 40"/>
              <p:cNvSpPr>
                <a:spLocks noChangeArrowheads="1"/>
              </p:cNvSpPr>
              <p:nvPr/>
            </p:nvSpPr>
            <p:spPr bwMode="auto">
              <a:xfrm>
                <a:off x="2741" y="3614"/>
                <a:ext cx="40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finish</a:t>
                </a:r>
              </a:p>
            </p:txBody>
          </p:sp>
          <p:sp>
            <p:nvSpPr>
              <p:cNvPr id="55337" name="Rectangle 41"/>
              <p:cNvSpPr>
                <a:spLocks noChangeArrowheads="1"/>
              </p:cNvSpPr>
              <p:nvPr/>
            </p:nvSpPr>
            <p:spPr bwMode="auto">
              <a:xfrm>
                <a:off x="2229" y="3614"/>
                <a:ext cx="35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busy</a:t>
                </a:r>
              </a:p>
            </p:txBody>
          </p:sp>
        </p:grpSp>
        <p:sp>
          <p:nvSpPr>
            <p:cNvPr id="55339" name="Rectangle 43"/>
            <p:cNvSpPr>
              <a:spLocks noChangeArrowheads="1"/>
            </p:cNvSpPr>
            <p:nvPr/>
          </p:nvSpPr>
          <p:spPr bwMode="auto">
            <a:xfrm>
              <a:off x="2258" y="2929"/>
              <a:ext cx="31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1600"/>
                <a:t>free</a:t>
              </a:r>
            </a:p>
          </p:txBody>
        </p:sp>
        <p:sp>
          <p:nvSpPr>
            <p:cNvPr id="55340" name="Rectangle 44"/>
            <p:cNvSpPr>
              <a:spLocks noChangeArrowheads="1"/>
            </p:cNvSpPr>
            <p:nvPr/>
          </p:nvSpPr>
          <p:spPr bwMode="auto">
            <a:xfrm>
              <a:off x="1540" y="2932"/>
              <a:ext cx="1768" cy="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5342" name="Line 46"/>
          <p:cNvSpPr>
            <a:spLocks noChangeShapeType="1"/>
          </p:cNvSpPr>
          <p:nvPr/>
        </p:nvSpPr>
        <p:spPr bwMode="auto">
          <a:xfrm flipH="1">
            <a:off x="3521975" y="4169228"/>
            <a:ext cx="854082" cy="199436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43" name="Line 47"/>
          <p:cNvSpPr>
            <a:spLocks noChangeShapeType="1"/>
          </p:cNvSpPr>
          <p:nvPr/>
        </p:nvSpPr>
        <p:spPr bwMode="auto">
          <a:xfrm flipH="1">
            <a:off x="3548743" y="3592286"/>
            <a:ext cx="827314" cy="84908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>
            <a:off x="4974771" y="4136570"/>
            <a:ext cx="1785258" cy="201385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>
            <a:off x="4942113" y="3592286"/>
            <a:ext cx="1785257" cy="84908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307530" y="1596574"/>
            <a:ext cx="5559216" cy="46876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990115" y="4136571"/>
            <a:ext cx="1556657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Here we expand subnet h3..</a:t>
            </a:r>
            <a:endParaRPr lang="en-GB" sz="2000" dirty="0"/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rot="10800000" flipV="1">
            <a:off x="6727371" y="4598236"/>
            <a:ext cx="1262744" cy="420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586818" cy="785817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Exercise: </a:t>
            </a:r>
            <a:r>
              <a:rPr lang="en-GB" dirty="0" smtClean="0"/>
              <a:t>Remove Hierarchy</a:t>
            </a:r>
            <a:endParaRPr lang="en-GB" sz="2000" dirty="0"/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17650" y="2208213"/>
            <a:ext cx="341313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677988" y="2444750"/>
            <a:ext cx="79375" cy="777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214438" y="2763838"/>
            <a:ext cx="7937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waiting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067300" y="2208213"/>
            <a:ext cx="342900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1663700" y="2306638"/>
            <a:ext cx="79375" cy="777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114925" y="2763838"/>
            <a:ext cx="63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ready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1905000" y="2362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733800" y="23622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1828800" y="1752600"/>
            <a:ext cx="1371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733800" y="1752600"/>
            <a:ext cx="1371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828800" y="2514600"/>
            <a:ext cx="1371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3733800" y="2514600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7361" name="Group 17"/>
          <p:cNvGrpSpPr>
            <a:grpSpLocks/>
          </p:cNvGrpSpPr>
          <p:nvPr/>
        </p:nvGrpSpPr>
        <p:grpSpPr bwMode="auto">
          <a:xfrm>
            <a:off x="3213100" y="1460500"/>
            <a:ext cx="508000" cy="508000"/>
            <a:chOff x="2024" y="920"/>
            <a:chExt cx="320" cy="320"/>
          </a:xfrm>
        </p:grpSpPr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2024" y="920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2072" y="968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3213100" y="2070100"/>
            <a:ext cx="508000" cy="508000"/>
            <a:chOff x="2024" y="1304"/>
            <a:chExt cx="320" cy="320"/>
          </a:xfrm>
        </p:grpSpPr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2024" y="1304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2072" y="1352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3213100" y="2755900"/>
            <a:ext cx="508000" cy="508000"/>
            <a:chOff x="2024" y="1736"/>
            <a:chExt cx="320" cy="320"/>
          </a:xfrm>
        </p:grpSpPr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2024" y="1736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2072" y="1784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3260725" y="1541463"/>
            <a:ext cx="3873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h1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3260725" y="2151063"/>
            <a:ext cx="3873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h2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3260725" y="2836863"/>
            <a:ext cx="3873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h3</a:t>
            </a:r>
          </a:p>
        </p:txBody>
      </p:sp>
      <p:grpSp>
        <p:nvGrpSpPr>
          <p:cNvPr id="57388" name="Group 44"/>
          <p:cNvGrpSpPr>
            <a:grpSpLocks/>
          </p:cNvGrpSpPr>
          <p:nvPr/>
        </p:nvGrpSpPr>
        <p:grpSpPr bwMode="auto">
          <a:xfrm>
            <a:off x="2362200" y="3735388"/>
            <a:ext cx="2819400" cy="1516062"/>
            <a:chOff x="1488" y="2353"/>
            <a:chExt cx="1776" cy="955"/>
          </a:xfrm>
        </p:grpSpPr>
        <p:grpSp>
          <p:nvGrpSpPr>
            <p:cNvPr id="57385" name="Group 41"/>
            <p:cNvGrpSpPr>
              <a:grpSpLocks/>
            </p:cNvGrpSpPr>
            <p:nvPr/>
          </p:nvGrpSpPr>
          <p:grpSpPr bwMode="auto">
            <a:xfrm>
              <a:off x="1488" y="2533"/>
              <a:ext cx="1776" cy="702"/>
              <a:chOff x="1488" y="2533"/>
              <a:chExt cx="1776" cy="702"/>
            </a:xfrm>
          </p:grpSpPr>
          <p:sp>
            <p:nvSpPr>
              <p:cNvPr id="57371" name="Rectangle 27"/>
              <p:cNvSpPr>
                <a:spLocks noChangeArrowheads="1"/>
              </p:cNvSpPr>
              <p:nvPr/>
            </p:nvSpPr>
            <p:spPr bwMode="auto">
              <a:xfrm>
                <a:off x="1803" y="2847"/>
                <a:ext cx="215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1488" y="2944"/>
                <a:ext cx="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3" name="Rectangle 29"/>
              <p:cNvSpPr>
                <a:spLocks noChangeArrowheads="1"/>
              </p:cNvSpPr>
              <p:nvPr/>
            </p:nvSpPr>
            <p:spPr bwMode="auto">
              <a:xfrm>
                <a:off x="1766" y="3038"/>
                <a:ext cx="33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start</a:t>
                </a:r>
              </a:p>
            </p:txBody>
          </p:sp>
          <p:sp>
            <p:nvSpPr>
              <p:cNvPr id="57374" name="Rectangle 30"/>
              <p:cNvSpPr>
                <a:spLocks noChangeArrowheads="1"/>
              </p:cNvSpPr>
              <p:nvPr/>
            </p:nvSpPr>
            <p:spPr bwMode="auto">
              <a:xfrm>
                <a:off x="2730" y="2847"/>
                <a:ext cx="243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026" y="2953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89" y="2953"/>
                <a:ext cx="2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7" name="Line 33"/>
              <p:cNvSpPr>
                <a:spLocks noChangeShapeType="1"/>
              </p:cNvSpPr>
              <p:nvPr/>
            </p:nvSpPr>
            <p:spPr bwMode="auto">
              <a:xfrm>
                <a:off x="2976" y="29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8" name="Line 34"/>
              <p:cNvSpPr>
                <a:spLocks noChangeShapeType="1"/>
              </p:cNvSpPr>
              <p:nvPr/>
            </p:nvSpPr>
            <p:spPr bwMode="auto">
              <a:xfrm flipH="1">
                <a:off x="2026" y="2703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9" name="Line 35"/>
              <p:cNvSpPr>
                <a:spLocks noChangeShapeType="1"/>
              </p:cNvSpPr>
              <p:nvPr/>
            </p:nvSpPr>
            <p:spPr bwMode="auto">
              <a:xfrm flipH="1" flipV="1">
                <a:off x="2461" y="2703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80" name="Oval 36"/>
              <p:cNvSpPr>
                <a:spLocks noChangeArrowheads="1"/>
              </p:cNvSpPr>
              <p:nvPr/>
            </p:nvSpPr>
            <p:spPr bwMode="auto">
              <a:xfrm>
                <a:off x="2266" y="2847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81" name="Oval 37"/>
              <p:cNvSpPr>
                <a:spLocks noChangeArrowheads="1"/>
              </p:cNvSpPr>
              <p:nvPr/>
            </p:nvSpPr>
            <p:spPr bwMode="auto">
              <a:xfrm>
                <a:off x="2266" y="2533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82" name="Oval 38"/>
              <p:cNvSpPr>
                <a:spLocks noChangeArrowheads="1"/>
              </p:cNvSpPr>
              <p:nvPr/>
            </p:nvSpPr>
            <p:spPr bwMode="auto">
              <a:xfrm>
                <a:off x="2350" y="2615"/>
                <a:ext cx="49" cy="4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83" name="Rectangle 39"/>
              <p:cNvSpPr>
                <a:spLocks noChangeArrowheads="1"/>
              </p:cNvSpPr>
              <p:nvPr/>
            </p:nvSpPr>
            <p:spPr bwMode="auto">
              <a:xfrm>
                <a:off x="2693" y="3038"/>
                <a:ext cx="40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finish</a:t>
                </a:r>
              </a:p>
            </p:txBody>
          </p:sp>
          <p:sp>
            <p:nvSpPr>
              <p:cNvPr id="57384" name="Rectangle 40"/>
              <p:cNvSpPr>
                <a:spLocks noChangeArrowheads="1"/>
              </p:cNvSpPr>
              <p:nvPr/>
            </p:nvSpPr>
            <p:spPr bwMode="auto">
              <a:xfrm>
                <a:off x="2181" y="3038"/>
                <a:ext cx="35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busy</a:t>
                </a:r>
              </a:p>
            </p:txBody>
          </p:sp>
        </p:grp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2210" y="2353"/>
              <a:ext cx="31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1600"/>
                <a:t>free</a:t>
              </a:r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1492" y="2356"/>
              <a:ext cx="1768" cy="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7389" name="Line 45"/>
          <p:cNvSpPr>
            <a:spLocks noChangeShapeType="1"/>
          </p:cNvSpPr>
          <p:nvPr/>
        </p:nvSpPr>
        <p:spPr bwMode="auto">
          <a:xfrm flipH="1">
            <a:off x="2362200" y="3276600"/>
            <a:ext cx="83820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H="1">
            <a:off x="2362200" y="2743200"/>
            <a:ext cx="8382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3733800" y="3276600"/>
            <a:ext cx="144780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>
            <a:off x="3733800" y="27432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 flipH="1">
            <a:off x="2362200" y="2057400"/>
            <a:ext cx="8382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2362200" y="2590800"/>
            <a:ext cx="838200" cy="2667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3733800" y="2590800"/>
            <a:ext cx="1447800" cy="2667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 flipH="1" flipV="1">
            <a:off x="3733800" y="2057400"/>
            <a:ext cx="14478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7" name="Rectangle 53"/>
          <p:cNvSpPr>
            <a:spLocks noChangeArrowheads="1"/>
          </p:cNvSpPr>
          <p:nvPr/>
        </p:nvSpPr>
        <p:spPr bwMode="auto">
          <a:xfrm>
            <a:off x="5834063" y="5815013"/>
            <a:ext cx="34131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5334000" y="6045200"/>
            <a:ext cx="487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9" name="Rectangle 55"/>
          <p:cNvSpPr>
            <a:spLocks noChangeArrowheads="1"/>
          </p:cNvSpPr>
          <p:nvPr/>
        </p:nvSpPr>
        <p:spPr bwMode="auto">
          <a:xfrm>
            <a:off x="5699125" y="6118225"/>
            <a:ext cx="635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begin</a:t>
            </a:r>
          </a:p>
        </p:txBody>
      </p:sp>
      <p:sp>
        <p:nvSpPr>
          <p:cNvPr id="57400" name="Rectangle 56"/>
          <p:cNvSpPr>
            <a:spLocks noChangeArrowheads="1"/>
          </p:cNvSpPr>
          <p:nvPr/>
        </p:nvSpPr>
        <p:spPr bwMode="auto">
          <a:xfrm>
            <a:off x="7305675" y="5815013"/>
            <a:ext cx="385763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6188075" y="5983288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>
            <a:off x="6923088" y="5983288"/>
            <a:ext cx="369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>
            <a:off x="7696200" y="5969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4" name="Oval 60"/>
          <p:cNvSpPr>
            <a:spLocks noChangeArrowheads="1"/>
          </p:cNvSpPr>
          <p:nvPr/>
        </p:nvSpPr>
        <p:spPr bwMode="auto">
          <a:xfrm>
            <a:off x="6569075" y="5815013"/>
            <a:ext cx="341313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05" name="Rectangle 61"/>
          <p:cNvSpPr>
            <a:spLocks noChangeArrowheads="1"/>
          </p:cNvSpPr>
          <p:nvPr/>
        </p:nvSpPr>
        <p:spPr bwMode="auto">
          <a:xfrm>
            <a:off x="7246938" y="6118225"/>
            <a:ext cx="4778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end</a:t>
            </a:r>
          </a:p>
        </p:txBody>
      </p:sp>
      <p:sp>
        <p:nvSpPr>
          <p:cNvPr id="57406" name="Rectangle 62"/>
          <p:cNvSpPr>
            <a:spLocks noChangeArrowheads="1"/>
          </p:cNvSpPr>
          <p:nvPr/>
        </p:nvSpPr>
        <p:spPr bwMode="auto">
          <a:xfrm>
            <a:off x="6434138" y="6118225"/>
            <a:ext cx="838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pending</a:t>
            </a:r>
          </a:p>
        </p:txBody>
      </p:sp>
      <p:sp>
        <p:nvSpPr>
          <p:cNvPr id="57407" name="Rectangle 63"/>
          <p:cNvSpPr>
            <a:spLocks noChangeArrowheads="1"/>
          </p:cNvSpPr>
          <p:nvPr/>
        </p:nvSpPr>
        <p:spPr bwMode="auto">
          <a:xfrm>
            <a:off x="5340350" y="5568950"/>
            <a:ext cx="28067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08" name="Line 64"/>
          <p:cNvSpPr>
            <a:spLocks noChangeShapeType="1"/>
          </p:cNvSpPr>
          <p:nvPr/>
        </p:nvSpPr>
        <p:spPr bwMode="auto">
          <a:xfrm>
            <a:off x="4724400" y="4495800"/>
            <a:ext cx="34290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9" name="Line 65"/>
          <p:cNvSpPr>
            <a:spLocks noChangeShapeType="1"/>
          </p:cNvSpPr>
          <p:nvPr/>
        </p:nvSpPr>
        <p:spPr bwMode="auto">
          <a:xfrm>
            <a:off x="3733800" y="1981200"/>
            <a:ext cx="518160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>
            <a:off x="4343400" y="44958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1" name="Line 67"/>
          <p:cNvSpPr>
            <a:spLocks noChangeShapeType="1"/>
          </p:cNvSpPr>
          <p:nvPr/>
        </p:nvSpPr>
        <p:spPr bwMode="auto">
          <a:xfrm>
            <a:off x="4724400" y="4876800"/>
            <a:ext cx="34290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2" name="Line 68"/>
          <p:cNvSpPr>
            <a:spLocks noChangeShapeType="1"/>
          </p:cNvSpPr>
          <p:nvPr/>
        </p:nvSpPr>
        <p:spPr bwMode="auto">
          <a:xfrm>
            <a:off x="4343400" y="4876800"/>
            <a:ext cx="9906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3" name="Rectangle 69"/>
          <p:cNvSpPr>
            <a:spLocks noChangeArrowheads="1"/>
          </p:cNvSpPr>
          <p:nvPr/>
        </p:nvSpPr>
        <p:spPr bwMode="auto">
          <a:xfrm>
            <a:off x="4432300" y="4584700"/>
            <a:ext cx="2032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14" name="Line 70"/>
          <p:cNvSpPr>
            <a:spLocks noChangeShapeType="1"/>
          </p:cNvSpPr>
          <p:nvPr/>
        </p:nvSpPr>
        <p:spPr bwMode="auto">
          <a:xfrm flipH="1" flipV="1">
            <a:off x="5334000" y="57150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5" name="Rectangle 71"/>
          <p:cNvSpPr>
            <a:spLocks noChangeArrowheads="1"/>
          </p:cNvSpPr>
          <p:nvPr/>
        </p:nvSpPr>
        <p:spPr bwMode="auto">
          <a:xfrm>
            <a:off x="6596063" y="3757613"/>
            <a:ext cx="34131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16" name="Line 72"/>
          <p:cNvSpPr>
            <a:spLocks noChangeShapeType="1"/>
          </p:cNvSpPr>
          <p:nvPr/>
        </p:nvSpPr>
        <p:spPr bwMode="auto">
          <a:xfrm>
            <a:off x="6096000" y="3911600"/>
            <a:ext cx="487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7" name="Rectangle 73"/>
          <p:cNvSpPr>
            <a:spLocks noChangeArrowheads="1"/>
          </p:cNvSpPr>
          <p:nvPr/>
        </p:nvSpPr>
        <p:spPr bwMode="auto">
          <a:xfrm>
            <a:off x="6461125" y="4060825"/>
            <a:ext cx="635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begin</a:t>
            </a:r>
          </a:p>
        </p:txBody>
      </p:sp>
      <p:sp>
        <p:nvSpPr>
          <p:cNvPr id="57418" name="Rectangle 74"/>
          <p:cNvSpPr>
            <a:spLocks noChangeArrowheads="1"/>
          </p:cNvSpPr>
          <p:nvPr/>
        </p:nvSpPr>
        <p:spPr bwMode="auto">
          <a:xfrm>
            <a:off x="8067675" y="3757613"/>
            <a:ext cx="385763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19" name="Line 75"/>
          <p:cNvSpPr>
            <a:spLocks noChangeShapeType="1"/>
          </p:cNvSpPr>
          <p:nvPr/>
        </p:nvSpPr>
        <p:spPr bwMode="auto">
          <a:xfrm>
            <a:off x="6950075" y="3925888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0" name="Line 76"/>
          <p:cNvSpPr>
            <a:spLocks noChangeShapeType="1"/>
          </p:cNvSpPr>
          <p:nvPr/>
        </p:nvSpPr>
        <p:spPr bwMode="auto">
          <a:xfrm>
            <a:off x="7685088" y="3925888"/>
            <a:ext cx="369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1" name="Line 77"/>
          <p:cNvSpPr>
            <a:spLocks noChangeShapeType="1"/>
          </p:cNvSpPr>
          <p:nvPr/>
        </p:nvSpPr>
        <p:spPr bwMode="auto">
          <a:xfrm>
            <a:off x="8458200" y="39116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2" name="Oval 78"/>
          <p:cNvSpPr>
            <a:spLocks noChangeArrowheads="1"/>
          </p:cNvSpPr>
          <p:nvPr/>
        </p:nvSpPr>
        <p:spPr bwMode="auto">
          <a:xfrm>
            <a:off x="7331075" y="3757613"/>
            <a:ext cx="341313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23" name="Rectangle 79"/>
          <p:cNvSpPr>
            <a:spLocks noChangeArrowheads="1"/>
          </p:cNvSpPr>
          <p:nvPr/>
        </p:nvSpPr>
        <p:spPr bwMode="auto">
          <a:xfrm>
            <a:off x="8008938" y="4060825"/>
            <a:ext cx="4778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end</a:t>
            </a:r>
          </a:p>
        </p:txBody>
      </p:sp>
      <p:sp>
        <p:nvSpPr>
          <p:cNvPr id="57424" name="Rectangle 80"/>
          <p:cNvSpPr>
            <a:spLocks noChangeArrowheads="1"/>
          </p:cNvSpPr>
          <p:nvPr/>
        </p:nvSpPr>
        <p:spPr bwMode="auto">
          <a:xfrm>
            <a:off x="7196138" y="4060825"/>
            <a:ext cx="838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pending</a:t>
            </a:r>
          </a:p>
        </p:txBody>
      </p:sp>
      <p:sp>
        <p:nvSpPr>
          <p:cNvPr id="57425" name="Rectangle 81"/>
          <p:cNvSpPr>
            <a:spLocks noChangeArrowheads="1"/>
          </p:cNvSpPr>
          <p:nvPr/>
        </p:nvSpPr>
        <p:spPr bwMode="auto">
          <a:xfrm>
            <a:off x="6102350" y="3511550"/>
            <a:ext cx="28067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26" name="Line 82"/>
          <p:cNvSpPr>
            <a:spLocks noChangeShapeType="1"/>
          </p:cNvSpPr>
          <p:nvPr/>
        </p:nvSpPr>
        <p:spPr bwMode="auto">
          <a:xfrm>
            <a:off x="3200400" y="1447800"/>
            <a:ext cx="28956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7" name="Line 83"/>
          <p:cNvSpPr>
            <a:spLocks noChangeShapeType="1"/>
          </p:cNvSpPr>
          <p:nvPr/>
        </p:nvSpPr>
        <p:spPr bwMode="auto">
          <a:xfrm>
            <a:off x="3733800" y="1447800"/>
            <a:ext cx="51816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3200400" y="1981200"/>
            <a:ext cx="289560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88" name="Footer Placeholder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Recall the following example of an informal specification from a critical system </a:t>
            </a:r>
            <a:r>
              <a:rPr lang="en-GB" sz="1800" dirty="0" smtClean="0"/>
              <a:t>[1]</a:t>
            </a:r>
            <a:r>
              <a:rPr lang="en-GB" dirty="0" smtClean="0"/>
              <a:t> :</a:t>
            </a:r>
          </a:p>
          <a:p>
            <a:pPr lvl="1"/>
            <a:r>
              <a:rPr lang="en-GB" dirty="0" smtClean="0"/>
              <a:t>The message must be </a:t>
            </a:r>
            <a:r>
              <a:rPr lang="en-GB" dirty="0" err="1" smtClean="0"/>
              <a:t>triplicated</a:t>
            </a:r>
            <a:r>
              <a:rPr lang="en-GB" dirty="0" smtClean="0"/>
              <a:t>. The three copies must be forwarded through three different physical channels. The receiver accepts the message on the basis of a two-out-of-three voting policy.</a:t>
            </a:r>
          </a:p>
          <a:p>
            <a:r>
              <a:rPr lang="en-GB" dirty="0" smtClean="0">
                <a:solidFill>
                  <a:schemeClr val="accent3"/>
                </a:solidFill>
              </a:rPr>
              <a:t>Questions: </a:t>
            </a:r>
            <a:r>
              <a:rPr lang="en-GB" dirty="0" smtClean="0"/>
              <a:t>Can you identify any ambiguities in this specification?</a:t>
            </a:r>
          </a:p>
          <a:p>
            <a:r>
              <a:rPr lang="en-GB" dirty="0" smtClean="0"/>
              <a:t>How could we model this system with a Petri net?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54629" y="6322469"/>
            <a:ext cx="60851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 smtClean="0"/>
              <a:t>[1] - C. </a:t>
            </a:r>
            <a:r>
              <a:rPr lang="en-GB" sz="1600" dirty="0" err="1" smtClean="0"/>
              <a:t>Ghezzi</a:t>
            </a:r>
            <a:r>
              <a:rPr lang="en-GB" sz="1600" dirty="0" smtClean="0"/>
              <a:t>, M. </a:t>
            </a:r>
            <a:r>
              <a:rPr lang="en-GB" sz="1600" dirty="0" err="1" smtClean="0"/>
              <a:t>Jazayeri</a:t>
            </a:r>
            <a:r>
              <a:rPr lang="en-GB" sz="1600" dirty="0" smtClean="0"/>
              <a:t>, D. </a:t>
            </a:r>
            <a:r>
              <a:rPr lang="en-GB" sz="1600" dirty="0" err="1" smtClean="0"/>
              <a:t>Mandrioli</a:t>
            </a:r>
            <a:r>
              <a:rPr lang="en-GB" sz="1600" dirty="0" smtClean="0"/>
              <a:t>, “Fundamentals of Software Engineering”,  Prentice Hall, Second Edition, page 196 - 198</a:t>
            </a:r>
            <a:endParaRPr lang="en-GB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638772"/>
            <a:ext cx="8997043" cy="796086"/>
          </a:xfrm>
        </p:spPr>
        <p:txBody>
          <a:bodyPr/>
          <a:lstStyle/>
          <a:p>
            <a:r>
              <a:rPr lang="en-GB" dirty="0" smtClean="0"/>
              <a:t>Message Triplication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377877" y="1981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rot="16200000" flipH="1">
            <a:off x="4398288" y="1806578"/>
            <a:ext cx="348343" cy="908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50777" y="2743205"/>
            <a:ext cx="2198914" cy="65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404185" y="2574476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4388763" y="3113318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48734" y="3135090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517905" y="3124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544213" y="2977248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5071" y="296636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275042" y="296636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544213" y="3695705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25956" y="3695704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rot="16200000" flipH="1">
            <a:off x="5302253" y="3702056"/>
            <a:ext cx="303893" cy="20859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44209" y="407671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425952" y="4076710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285923" y="409848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388763" y="4212775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48734" y="4234547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3517905" y="4223661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47262" y="5072747"/>
            <a:ext cx="1099457" cy="76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027718" y="5072747"/>
            <a:ext cx="1099457" cy="76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519064" y="5072747"/>
            <a:ext cx="1099457" cy="76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377877" y="5725889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37" name="Straight Arrow Connector 36"/>
          <p:cNvCxnSpPr>
            <a:stCxn id="31" idx="4"/>
            <a:endCxn id="32" idx="0"/>
          </p:cNvCxnSpPr>
          <p:nvPr/>
        </p:nvCxnSpPr>
        <p:spPr>
          <a:xfrm rot="5400000">
            <a:off x="3193148" y="4552954"/>
            <a:ext cx="423636" cy="6159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</p:cNvCxnSpPr>
          <p:nvPr/>
        </p:nvCxnSpPr>
        <p:spPr>
          <a:xfrm rot="16200000" flipH="1">
            <a:off x="3854455" y="4507597"/>
            <a:ext cx="390982" cy="67401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</p:cNvCxnSpPr>
          <p:nvPr/>
        </p:nvCxnSpPr>
        <p:spPr>
          <a:xfrm rot="5400000">
            <a:off x="3800026" y="4256320"/>
            <a:ext cx="401868" cy="116567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</p:cNvCxnSpPr>
          <p:nvPr/>
        </p:nvCxnSpPr>
        <p:spPr>
          <a:xfrm rot="5400000">
            <a:off x="4932140" y="4539349"/>
            <a:ext cx="390982" cy="63227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4"/>
          </p:cNvCxnSpPr>
          <p:nvPr/>
        </p:nvCxnSpPr>
        <p:spPr>
          <a:xfrm rot="16200000" flipH="1">
            <a:off x="5024669" y="4197354"/>
            <a:ext cx="401868" cy="1283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4"/>
          </p:cNvCxnSpPr>
          <p:nvPr/>
        </p:nvCxnSpPr>
        <p:spPr>
          <a:xfrm rot="16200000" flipH="1">
            <a:off x="5688696" y="4415070"/>
            <a:ext cx="390982" cy="8808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5" idx="1"/>
          </p:cNvCxnSpPr>
          <p:nvPr/>
        </p:nvCxnSpPr>
        <p:spPr>
          <a:xfrm>
            <a:off x="3157770" y="5149853"/>
            <a:ext cx="1277232" cy="6383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2"/>
            <a:endCxn id="35" idx="0"/>
          </p:cNvCxnSpPr>
          <p:nvPr/>
        </p:nvCxnSpPr>
        <p:spPr>
          <a:xfrm rot="5400000">
            <a:off x="4286709" y="5435151"/>
            <a:ext cx="576942" cy="453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5" idx="7"/>
          </p:cNvCxnSpPr>
          <p:nvPr/>
        </p:nvCxnSpPr>
        <p:spPr>
          <a:xfrm rot="10800000" flipV="1">
            <a:off x="4710823" y="5138967"/>
            <a:ext cx="1440518" cy="64922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37113" y="4234543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46170" y="4223657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P2</a:t>
            </a:r>
            <a:endParaRPr lang="en-GB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617027" y="4234542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P3</a:t>
            </a:r>
            <a:endParaRPr lang="en-GB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41194" y="1709057"/>
            <a:ext cx="199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Original Message</a:t>
            </a:r>
            <a:endParaRPr lang="en-GB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5998" y="5116286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Tvoting1</a:t>
            </a:r>
            <a:endParaRPr lang="en-GB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539341" y="5105401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Tvoting2</a:t>
            </a:r>
            <a:endParaRPr lang="en-GB" sz="1800" dirty="0"/>
          </a:p>
        </p:txBody>
      </p:sp>
      <p:sp>
        <p:nvSpPr>
          <p:cNvPr id="48" name="TextBox 47"/>
          <p:cNvSpPr txBox="1"/>
          <p:nvPr/>
        </p:nvSpPr>
        <p:spPr>
          <a:xfrm>
            <a:off x="6161313" y="5105401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Tvoting3</a:t>
            </a:r>
            <a:endParaRPr lang="en-GB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5891440" y="303711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Message Copies</a:t>
            </a:r>
            <a:endParaRPr lang="en-GB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59684" y="2514600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 smtClean="0"/>
              <a:t>Tmin</a:t>
            </a:r>
            <a:r>
              <a:rPr lang="en-GB" sz="1800" dirty="0" smtClean="0"/>
              <a:t> = c1</a:t>
            </a:r>
          </a:p>
          <a:p>
            <a:r>
              <a:rPr lang="en-GB" sz="1800" dirty="0" err="1" smtClean="0"/>
              <a:t>Tmax</a:t>
            </a:r>
            <a:r>
              <a:rPr lang="en-GB" sz="1800" dirty="0" smtClean="0"/>
              <a:t> = k1</a:t>
            </a:r>
            <a:endParaRPr lang="en-GB" sz="1800" dirty="0"/>
          </a:p>
        </p:txBody>
      </p:sp>
      <p:sp>
        <p:nvSpPr>
          <p:cNvPr id="53" name="TextBox 52"/>
          <p:cNvSpPr txBox="1"/>
          <p:nvPr/>
        </p:nvSpPr>
        <p:spPr>
          <a:xfrm>
            <a:off x="2039940" y="3592286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 smtClean="0"/>
              <a:t>Tmin</a:t>
            </a:r>
            <a:r>
              <a:rPr lang="en-GB" sz="1800" dirty="0" smtClean="0"/>
              <a:t> = c2</a:t>
            </a:r>
          </a:p>
          <a:p>
            <a:r>
              <a:rPr lang="en-GB" sz="1800" dirty="0" err="1" smtClean="0"/>
              <a:t>Tmax</a:t>
            </a:r>
            <a:r>
              <a:rPr lang="en-GB" sz="1800" dirty="0" smtClean="0"/>
              <a:t> = k2</a:t>
            </a:r>
            <a:endParaRPr lang="en-GB" sz="1800" dirty="0"/>
          </a:p>
        </p:txBody>
      </p:sp>
      <p:sp>
        <p:nvSpPr>
          <p:cNvPr id="54" name="TextBox 53"/>
          <p:cNvSpPr txBox="1"/>
          <p:nvPr/>
        </p:nvSpPr>
        <p:spPr>
          <a:xfrm>
            <a:off x="6432810" y="5566701"/>
            <a:ext cx="2515247" cy="1089529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Tvoting1: P1 = P2</a:t>
            </a:r>
          </a:p>
          <a:p>
            <a:r>
              <a:rPr lang="en-GB" dirty="0" smtClean="0"/>
              <a:t>Tvoting2: P1 = P3</a:t>
            </a:r>
          </a:p>
          <a:p>
            <a:r>
              <a:rPr lang="en-GB" dirty="0" smtClean="0"/>
              <a:t>Tvoting3: P2 = P3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1288826" y="4659086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 smtClean="0"/>
              <a:t>Tmin</a:t>
            </a:r>
            <a:r>
              <a:rPr lang="en-GB" sz="1800" dirty="0" smtClean="0"/>
              <a:t> = c3</a:t>
            </a:r>
          </a:p>
          <a:p>
            <a:r>
              <a:rPr lang="en-GB" sz="1800" dirty="0" err="1" smtClean="0"/>
              <a:t>Tmax</a:t>
            </a:r>
            <a:r>
              <a:rPr lang="en-GB" sz="1800" dirty="0" smtClean="0"/>
              <a:t> = k3</a:t>
            </a:r>
            <a:endParaRPr lang="en-GB" sz="1800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288975" y="3853547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170718" y="3864433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352803" y="3831776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638772"/>
            <a:ext cx="8997043" cy="796086"/>
          </a:xfrm>
        </p:spPr>
        <p:txBody>
          <a:bodyPr/>
          <a:lstStyle/>
          <a:p>
            <a:r>
              <a:rPr lang="en-GB" dirty="0" smtClean="0"/>
              <a:t>Message Triplication (2)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377877" y="1981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rot="16200000" flipH="1">
            <a:off x="4398288" y="1806578"/>
            <a:ext cx="348343" cy="908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50777" y="2743205"/>
            <a:ext cx="2198914" cy="65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404185" y="2574476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4388763" y="3113318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48734" y="3135090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517905" y="3124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544213" y="2977248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5071" y="296636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275042" y="296636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544213" y="3695705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25956" y="3695704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rot="16200000" flipH="1">
            <a:off x="5302253" y="3702056"/>
            <a:ext cx="303893" cy="20859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44209" y="407671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425952" y="4076710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285923" y="409848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388763" y="4212775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48734" y="4234547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3517905" y="4223661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377877" y="5725889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58" name="Straight Arrow Connector 57"/>
          <p:cNvCxnSpPr>
            <a:endCxn id="35" idx="0"/>
          </p:cNvCxnSpPr>
          <p:nvPr/>
        </p:nvCxnSpPr>
        <p:spPr>
          <a:xfrm rot="16200000" flipH="1">
            <a:off x="4262212" y="5415187"/>
            <a:ext cx="609603" cy="1179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37113" y="4234543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P1</a:t>
            </a:r>
            <a:endParaRPr lang="en-GB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46170" y="4223657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P2</a:t>
            </a:r>
            <a:endParaRPr lang="en-GB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617027" y="4234542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P3</a:t>
            </a:r>
            <a:endParaRPr lang="en-GB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41194" y="1709057"/>
            <a:ext cx="199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Original Message</a:t>
            </a:r>
            <a:endParaRPr lang="en-GB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808512" y="5192486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/>
              <a:t>Tvoting</a:t>
            </a:r>
            <a:endParaRPr lang="en-GB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5891440" y="303711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Message Copies</a:t>
            </a:r>
            <a:endParaRPr lang="en-GB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59684" y="2514600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 smtClean="0"/>
              <a:t>Tmin</a:t>
            </a:r>
            <a:r>
              <a:rPr lang="en-GB" sz="1800" dirty="0" smtClean="0"/>
              <a:t> = c1</a:t>
            </a:r>
          </a:p>
          <a:p>
            <a:r>
              <a:rPr lang="en-GB" sz="1800" dirty="0" err="1" smtClean="0"/>
              <a:t>Tmax</a:t>
            </a:r>
            <a:r>
              <a:rPr lang="en-GB" sz="1800" dirty="0" smtClean="0"/>
              <a:t> = k1</a:t>
            </a:r>
            <a:endParaRPr lang="en-GB" sz="1800" dirty="0"/>
          </a:p>
        </p:txBody>
      </p:sp>
      <p:sp>
        <p:nvSpPr>
          <p:cNvPr id="53" name="TextBox 52"/>
          <p:cNvSpPr txBox="1"/>
          <p:nvPr/>
        </p:nvSpPr>
        <p:spPr>
          <a:xfrm>
            <a:off x="2039940" y="3592286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 smtClean="0"/>
              <a:t>Tmin</a:t>
            </a:r>
            <a:r>
              <a:rPr lang="en-GB" sz="1800" dirty="0" smtClean="0"/>
              <a:t> = c2</a:t>
            </a:r>
          </a:p>
          <a:p>
            <a:r>
              <a:rPr lang="en-GB" sz="1800" dirty="0" err="1" smtClean="0"/>
              <a:t>Tmax</a:t>
            </a:r>
            <a:r>
              <a:rPr lang="en-GB" sz="1800" dirty="0" smtClean="0"/>
              <a:t> = k2</a:t>
            </a:r>
            <a:endParaRPr lang="en-GB" sz="1800" dirty="0"/>
          </a:p>
        </p:txBody>
      </p:sp>
      <p:sp>
        <p:nvSpPr>
          <p:cNvPr id="54" name="TextBox 53"/>
          <p:cNvSpPr txBox="1"/>
          <p:nvPr/>
        </p:nvSpPr>
        <p:spPr>
          <a:xfrm>
            <a:off x="5127172" y="5475513"/>
            <a:ext cx="4332514" cy="7571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 smtClean="0"/>
              <a:t>Tvoting</a:t>
            </a:r>
            <a:r>
              <a:rPr lang="en-GB" dirty="0" smtClean="0"/>
              <a:t>: (P1 = P2) or (P2 = P3) or (P1 = P3) else “ERROR” 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1713368" y="4724400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 smtClean="0"/>
              <a:t>Tmin</a:t>
            </a:r>
            <a:r>
              <a:rPr lang="en-GB" sz="1800" dirty="0" smtClean="0"/>
              <a:t> = c3</a:t>
            </a:r>
          </a:p>
          <a:p>
            <a:r>
              <a:rPr lang="en-GB" sz="1800" dirty="0" err="1" smtClean="0"/>
              <a:t>Tmax</a:t>
            </a:r>
            <a:r>
              <a:rPr lang="en-GB" sz="1800" dirty="0" smtClean="0"/>
              <a:t> = k3</a:t>
            </a:r>
            <a:endParaRPr lang="en-GB" sz="1800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288975" y="3853547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170718" y="3864433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352803" y="3831776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3374571" y="5081457"/>
            <a:ext cx="2416629" cy="6748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3489785" y="4860476"/>
            <a:ext cx="445401" cy="91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4360642" y="4860476"/>
            <a:ext cx="445401" cy="91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5258715" y="4877715"/>
            <a:ext cx="423626" cy="997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Final Note on Petri Nets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19943"/>
            <a:ext cx="8915400" cy="4604657"/>
          </a:xfrm>
        </p:spPr>
        <p:txBody>
          <a:bodyPr/>
          <a:lstStyle/>
          <a:p>
            <a:r>
              <a:rPr lang="en-GB" dirty="0" smtClean="0"/>
              <a:t>We can see from the previous example that the ambiguity (or impreciseness) in the informal specification for the message triplication protocol is clearly highlighted by the more formal Petri net model.</a:t>
            </a:r>
          </a:p>
          <a:p>
            <a:r>
              <a:rPr lang="en-GB" dirty="0" smtClean="0"/>
              <a:t>We can also perform some analysis on the model itself, for example to see if certain “bad” states ever occur or if deadlock/</a:t>
            </a:r>
            <a:r>
              <a:rPr lang="en-GB" dirty="0" err="1" smtClean="0"/>
              <a:t>livelock</a:t>
            </a:r>
            <a:r>
              <a:rPr lang="en-GB" dirty="0" smtClean="0"/>
              <a:t> is possible in the model.</a:t>
            </a:r>
          </a:p>
          <a:p>
            <a:r>
              <a:rPr lang="en-GB" dirty="0" smtClean="0"/>
              <a:t>Finally we can represent timing constraints (to encode even more constraints on the system) and use hierarchical models to show different levels of </a:t>
            </a:r>
            <a:r>
              <a:rPr lang="en-GB" dirty="0" err="1" smtClean="0"/>
              <a:t>abstration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Final Note on Petri Nets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11086"/>
            <a:ext cx="8915400" cy="5083627"/>
          </a:xfrm>
        </p:spPr>
        <p:txBody>
          <a:bodyPr>
            <a:normAutofit/>
          </a:bodyPr>
          <a:lstStyle/>
          <a:p>
            <a:r>
              <a:rPr lang="en-GB" dirty="0" smtClean="0"/>
              <a:t>Imagine modelling the elevator system of a skyscraper which contains three elevators and twenty floors. </a:t>
            </a:r>
          </a:p>
          <a:p>
            <a:r>
              <a:rPr lang="en-GB" dirty="0" smtClean="0"/>
              <a:t>What would be some of the advantages of using a Petri net model for this?</a:t>
            </a:r>
          </a:p>
          <a:p>
            <a:pPr lvl="1"/>
            <a:r>
              <a:rPr lang="en-GB" dirty="0" smtClean="0"/>
              <a:t>We can ensure if someone at a floor pushes the lift button (up or down), the elevator will eventually come.</a:t>
            </a:r>
          </a:p>
          <a:p>
            <a:pPr lvl="1"/>
            <a:r>
              <a:rPr lang="en-GB" dirty="0" smtClean="0"/>
              <a:t>We can attempt to model the timing constraints of the system (Timed Petri net).</a:t>
            </a:r>
          </a:p>
          <a:p>
            <a:pPr lvl="1"/>
            <a:r>
              <a:rPr lang="en-GB" dirty="0" smtClean="0"/>
              <a:t>We can also use hierarchies to simplify the system.</a:t>
            </a:r>
          </a:p>
          <a:p>
            <a:pPr lvl="1"/>
            <a:r>
              <a:rPr lang="en-GB" dirty="0" smtClean="0"/>
              <a:t>Finally we could try to optimize the model in some way if its performance is not optimal.</a:t>
            </a:r>
          </a:p>
          <a:p>
            <a:pPr lvl="1"/>
            <a:r>
              <a:rPr lang="en-GB" dirty="0" smtClean="0"/>
              <a:t>Etc..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76400"/>
            <a:ext cx="8915400" cy="46482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Petri nets have </a:t>
            </a:r>
            <a:r>
              <a:rPr lang="en-GB" sz="2800" dirty="0" smtClean="0">
                <a:solidFill>
                  <a:schemeClr val="accent3"/>
                </a:solidFill>
              </a:rPr>
              <a:t>Arcs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chemeClr val="accent3"/>
                </a:solidFill>
              </a:rPr>
              <a:t>Places</a:t>
            </a:r>
            <a:r>
              <a:rPr lang="en-GB" sz="2800" dirty="0" smtClean="0"/>
              <a:t> and </a:t>
            </a:r>
            <a:r>
              <a:rPr lang="en-GB" sz="2800" dirty="0" smtClean="0">
                <a:solidFill>
                  <a:schemeClr val="accent3"/>
                </a:solidFill>
              </a:rPr>
              <a:t>Transitions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Petri nets are </a:t>
            </a:r>
            <a:r>
              <a:rPr lang="en-GB" sz="2800" b="1" dirty="0" smtClean="0"/>
              <a:t>non-deterministic</a:t>
            </a:r>
            <a:r>
              <a:rPr lang="en-GB" sz="2800" dirty="0" smtClean="0"/>
              <a:t> and thus may be used to model discrete distributed systems.</a:t>
            </a:r>
          </a:p>
          <a:p>
            <a:r>
              <a:rPr lang="en-GB" sz="2800" dirty="0" smtClean="0"/>
              <a:t>They have a well defined semantics and many variations and extensions of Petri nets exist.</a:t>
            </a:r>
          </a:p>
          <a:p>
            <a:r>
              <a:rPr lang="en-GB" sz="2800" dirty="0" smtClean="0"/>
              <a:t>The </a:t>
            </a:r>
            <a:r>
              <a:rPr lang="en-GB" sz="2800" dirty="0" smtClean="0">
                <a:solidFill>
                  <a:schemeClr val="accent1"/>
                </a:solidFill>
              </a:rPr>
              <a:t>state or marking</a:t>
            </a:r>
            <a:r>
              <a:rPr lang="en-GB" sz="2800" dirty="0" smtClean="0"/>
              <a:t> of a net is an assignment of tokens to places.</a:t>
            </a:r>
          </a:p>
          <a:p>
            <a:r>
              <a:rPr lang="en-GB" sz="2800" dirty="0" smtClean="0"/>
              <a:t>For those interested, the book “Fundamentals of Software Engineering” (Prentice Hall) by C. </a:t>
            </a:r>
            <a:r>
              <a:rPr lang="en-GB" sz="2800" dirty="0" err="1" smtClean="0"/>
              <a:t>Ghezzi</a:t>
            </a:r>
            <a:r>
              <a:rPr lang="en-GB" sz="2800" dirty="0" smtClean="0"/>
              <a:t>, M. </a:t>
            </a:r>
            <a:r>
              <a:rPr lang="en-GB" sz="2800" dirty="0" err="1" smtClean="0"/>
              <a:t>Jazayeri</a:t>
            </a:r>
            <a:r>
              <a:rPr lang="en-GB" sz="2800" dirty="0" smtClean="0"/>
              <a:t> and D. </a:t>
            </a:r>
            <a:r>
              <a:rPr lang="en-GB" sz="2800" dirty="0" err="1" smtClean="0"/>
              <a:t>Mandrioli</a:t>
            </a:r>
            <a:r>
              <a:rPr lang="en-GB" sz="2800" dirty="0" smtClean="0"/>
              <a:t> has an extensive example of using Petri nets for an elevator system.</a:t>
            </a:r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82" y="357167"/>
            <a:ext cx="8658256" cy="107156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Classical </a:t>
            </a:r>
            <a:r>
              <a:rPr lang="en-GB" dirty="0"/>
              <a:t>Petri </a:t>
            </a:r>
            <a:r>
              <a:rPr lang="en-GB" dirty="0" smtClean="0"/>
              <a:t>Net Model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17277" y="1720610"/>
            <a:ext cx="8792037" cy="826645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 smtClean="0"/>
              <a:t>Another (</a:t>
            </a:r>
            <a:r>
              <a:rPr lang="en-GB" sz="2400" b="1" dirty="0" smtClean="0"/>
              <a:t>equivalent</a:t>
            </a:r>
            <a:r>
              <a:rPr lang="en-GB" sz="2400" dirty="0" smtClean="0"/>
              <a:t>) notation is to use a solid bar for the transitions:</a:t>
            </a:r>
            <a:endParaRPr lang="en-GB" sz="2400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74571" y="2845702"/>
            <a:ext cx="87086" cy="7574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9716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2568571" y="3178629"/>
            <a:ext cx="827772" cy="27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56121" y="26542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1953" y="2863622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t2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0192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p1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5900057" y="2612571"/>
            <a:ext cx="859514" cy="416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5878286" y="3333746"/>
            <a:ext cx="881285" cy="5633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3461657" y="2800346"/>
            <a:ext cx="935714" cy="3347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4930770" y="3788229"/>
            <a:ext cx="871315" cy="27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3439886" y="3320143"/>
            <a:ext cx="957485" cy="31840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 flipV="1">
            <a:off x="4909457" y="2634342"/>
            <a:ext cx="88174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854571" y="2876545"/>
            <a:ext cx="980172" cy="737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4333871" y="2355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4333871" y="3498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66960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 flipV="1">
            <a:off x="4898571" y="3951514"/>
            <a:ext cx="947058" cy="217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4708521" y="25018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2117721" y="31876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>
            <a:off x="4556121" y="37210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381496" y="2928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p2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381496" y="4071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p3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68198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p4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232067" y="398484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t3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314696" y="3690952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t1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918321" y="31114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523844" y="4572008"/>
            <a:ext cx="87868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dirty="0" smtClean="0"/>
              <a:t>We may use either notation since they are equivalent, sometimes one makes the diagram easier to read than the other..</a:t>
            </a:r>
          </a:p>
          <a:p>
            <a:pPr marL="285750" indent="-285750" algn="l" defTabSz="762000">
              <a:spcBef>
                <a:spcPct val="30000"/>
              </a:spcBef>
            </a:pPr>
            <a:r>
              <a:rPr lang="en-GB" dirty="0" smtClean="0"/>
              <a:t>The </a:t>
            </a:r>
            <a:r>
              <a:rPr lang="en-GB" b="1" dirty="0" smtClean="0"/>
              <a:t>state </a:t>
            </a:r>
            <a:r>
              <a:rPr lang="en-GB" dirty="0" smtClean="0"/>
              <a:t>of a Petri net is determined by the distribution of tokens over the places (we could represent the above </a:t>
            </a:r>
            <a:r>
              <a:rPr lang="en-GB" b="1" dirty="0" smtClean="0"/>
              <a:t>state</a:t>
            </a:r>
            <a:r>
              <a:rPr lang="en-GB" dirty="0" smtClean="0"/>
              <a:t> as (1,2,1,1) for (p1,p2,p3,p4))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COMP201 - Software Engineering</a:t>
            </a:r>
            <a:endParaRPr lang="en-GB" dirty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5812971" y="2268761"/>
            <a:ext cx="87086" cy="7574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823857" y="3389990"/>
            <a:ext cx="87086" cy="7574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52914" y="2249714"/>
            <a:ext cx="4760686" cy="26125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49943" y="4895139"/>
            <a:ext cx="8810171" cy="13208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dirty="0"/>
              <a:t>Transition t1 has three </a:t>
            </a:r>
            <a:r>
              <a:rPr lang="en-GB" b="1" dirty="0"/>
              <a:t>input places </a:t>
            </a:r>
            <a:r>
              <a:rPr lang="en-GB" dirty="0"/>
              <a:t>(p1, p2 and p3) and two </a:t>
            </a:r>
            <a:r>
              <a:rPr lang="en-GB" b="1" dirty="0"/>
              <a:t>output places </a:t>
            </a:r>
            <a:r>
              <a:rPr lang="en-GB" dirty="0"/>
              <a:t>(p3 and p4).</a:t>
            </a:r>
          </a:p>
          <a:p>
            <a:pPr>
              <a:buFontTx/>
              <a:buNone/>
            </a:pPr>
            <a:r>
              <a:rPr lang="en-GB" dirty="0"/>
              <a:t>Place p3 is both an input and an output place of t1.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71985" y="29615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252785" y="34187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849685" y="287265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767010" y="26202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p1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849685" y="340605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068885" y="325365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4916485" y="35584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687885" y="35584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5691185" y="29615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471985" y="40283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252785" y="25043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767010" y="35346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p2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129210" y="39918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p3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6348410" y="3077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p4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595810" y="315363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t1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972457" y="870856"/>
            <a:ext cx="775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+mj-lt"/>
              </a:rPr>
              <a:t>Transitions with Multiple </a:t>
            </a:r>
          </a:p>
          <a:p>
            <a:r>
              <a:rPr lang="en-GB" sz="4000" dirty="0" smtClean="0">
                <a:solidFill>
                  <a:schemeClr val="tx2"/>
                </a:solidFill>
                <a:latin typeface="+mj-lt"/>
              </a:rPr>
              <a:t>Inputs and Outputs</a:t>
            </a:r>
            <a:endParaRPr lang="en-GB" sz="40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229628" cy="928694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Enabling </a:t>
            </a:r>
            <a:r>
              <a:rPr lang="en-GB" dirty="0" smtClean="0"/>
              <a:t>Condition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23844" y="1643050"/>
            <a:ext cx="8786874" cy="1328735"/>
          </a:xfrm>
          <a:noFill/>
          <a:ln/>
        </p:spPr>
        <p:txBody>
          <a:bodyPr>
            <a:noAutofit/>
          </a:bodyPr>
          <a:lstStyle/>
          <a:p>
            <a:r>
              <a:rPr lang="en-GB" sz="2400" dirty="0"/>
              <a:t>Transitions are the </a:t>
            </a:r>
            <a:r>
              <a:rPr lang="en-GB" sz="2400" b="1" dirty="0"/>
              <a:t>active </a:t>
            </a:r>
            <a:r>
              <a:rPr lang="en-GB" sz="2400" dirty="0"/>
              <a:t>components and places and tokens are </a:t>
            </a:r>
            <a:r>
              <a:rPr lang="en-GB" sz="2400" b="1" dirty="0" smtClean="0"/>
              <a:t>passive </a:t>
            </a:r>
            <a:r>
              <a:rPr lang="en-GB" sz="2400" dirty="0" smtClean="0"/>
              <a:t>components.</a:t>
            </a:r>
            <a:endParaRPr lang="en-GB" sz="2400" dirty="0"/>
          </a:p>
          <a:p>
            <a:r>
              <a:rPr lang="en-GB" sz="2400" dirty="0"/>
              <a:t>A transition is </a:t>
            </a:r>
            <a:r>
              <a:rPr lang="en-GB" sz="2400" b="1" dirty="0">
                <a:solidFill>
                  <a:schemeClr val="accent3"/>
                </a:solidFill>
              </a:rPr>
              <a:t>enabled</a:t>
            </a:r>
            <a:r>
              <a:rPr lang="en-GB" sz="2400" dirty="0"/>
              <a:t> if each of the input places contains tokens.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598590" y="32893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455714" y="350361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1358896" y="3216284"/>
            <a:ext cx="3022600" cy="1498600"/>
            <a:chOff x="536" y="1832"/>
            <a:chExt cx="1904" cy="944"/>
          </a:xfrm>
        </p:grpSpPr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304" y="2120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536" y="183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912" y="2112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912" y="2400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36" y="2408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072" y="183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2072" y="2408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382" y="2241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t1</a:t>
              </a: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V="1">
              <a:off x="1680" y="2112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1680" y="2400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5359424" y="3214686"/>
            <a:ext cx="3022600" cy="1498600"/>
            <a:chOff x="3080" y="1880"/>
            <a:chExt cx="1904" cy="944"/>
          </a:xfrm>
        </p:grpSpPr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3220" y="2020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3220" y="259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3080" y="1880"/>
              <a:ext cx="1904" cy="944"/>
              <a:chOff x="3080" y="1880"/>
              <a:chExt cx="1904" cy="944"/>
            </a:xfrm>
          </p:grpSpPr>
          <p:sp>
            <p:nvSpPr>
              <p:cNvPr id="12307" name="Rectangle 19"/>
              <p:cNvSpPr>
                <a:spLocks noChangeArrowheads="1"/>
              </p:cNvSpPr>
              <p:nvPr/>
            </p:nvSpPr>
            <p:spPr bwMode="auto">
              <a:xfrm>
                <a:off x="3848" y="2168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08" name="Oval 20"/>
              <p:cNvSpPr>
                <a:spLocks noChangeArrowheads="1"/>
              </p:cNvSpPr>
              <p:nvPr/>
            </p:nvSpPr>
            <p:spPr bwMode="auto">
              <a:xfrm>
                <a:off x="3080" y="1880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09" name="Line 21"/>
              <p:cNvSpPr>
                <a:spLocks noChangeShapeType="1"/>
              </p:cNvSpPr>
              <p:nvPr/>
            </p:nvSpPr>
            <p:spPr bwMode="auto">
              <a:xfrm>
                <a:off x="3456" y="2160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 flipV="1">
                <a:off x="3456" y="2448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1" name="Oval 23"/>
              <p:cNvSpPr>
                <a:spLocks noChangeArrowheads="1"/>
              </p:cNvSpPr>
              <p:nvPr/>
            </p:nvSpPr>
            <p:spPr bwMode="auto">
              <a:xfrm>
                <a:off x="3080" y="2456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12" name="Oval 24"/>
              <p:cNvSpPr>
                <a:spLocks noChangeArrowheads="1"/>
              </p:cNvSpPr>
              <p:nvPr/>
            </p:nvSpPr>
            <p:spPr bwMode="auto">
              <a:xfrm>
                <a:off x="4616" y="1880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13" name="Oval 25"/>
              <p:cNvSpPr>
                <a:spLocks noChangeArrowheads="1"/>
              </p:cNvSpPr>
              <p:nvPr/>
            </p:nvSpPr>
            <p:spPr bwMode="auto">
              <a:xfrm>
                <a:off x="4616" y="2456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14" name="Rectangle 26"/>
              <p:cNvSpPr>
                <a:spLocks noChangeArrowheads="1"/>
              </p:cNvSpPr>
              <p:nvPr/>
            </p:nvSpPr>
            <p:spPr bwMode="auto">
              <a:xfrm>
                <a:off x="3926" y="228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t2</a:t>
                </a:r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38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66720" y="5143512"/>
            <a:ext cx="807249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Transition t1 is not enabled, transition t2 is enabled.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3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301066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Firing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93743" y="1727415"/>
            <a:ext cx="8508313" cy="1169987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/>
              <a:t>An </a:t>
            </a:r>
            <a:r>
              <a:rPr lang="en-GB" sz="2800" dirty="0">
                <a:solidFill>
                  <a:schemeClr val="accent3"/>
                </a:solidFill>
              </a:rPr>
              <a:t>enabled</a:t>
            </a:r>
            <a:r>
              <a:rPr lang="en-GB" sz="2800" dirty="0"/>
              <a:t> transition may </a:t>
            </a:r>
            <a:r>
              <a:rPr lang="en-GB" sz="2800" b="1" dirty="0">
                <a:solidFill>
                  <a:schemeClr val="accent3"/>
                </a:solidFill>
              </a:rPr>
              <a:t>fire</a:t>
            </a:r>
            <a:r>
              <a:rPr lang="en-GB" sz="2800" dirty="0"/>
              <a:t>.</a:t>
            </a:r>
          </a:p>
          <a:p>
            <a:pPr>
              <a:buFontTx/>
              <a:buNone/>
            </a:pPr>
            <a:r>
              <a:rPr lang="en-GB" sz="2800" dirty="0"/>
              <a:t>Firing corresponds to </a:t>
            </a:r>
            <a:r>
              <a:rPr lang="en-GB" sz="2800" b="1" dirty="0"/>
              <a:t>consuming</a:t>
            </a:r>
            <a:r>
              <a:rPr lang="en-GB" sz="2800" dirty="0"/>
              <a:t> tokens from the input places and </a:t>
            </a:r>
            <a:r>
              <a:rPr lang="en-GB" sz="2800" b="1" dirty="0"/>
              <a:t>producing</a:t>
            </a:r>
            <a:r>
              <a:rPr lang="en-GB" sz="2800" dirty="0"/>
              <a:t> tokens for the output places.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8159750" y="39251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159750" y="48395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5499100" y="3702946"/>
            <a:ext cx="3022600" cy="1498600"/>
            <a:chOff x="3464" y="1976"/>
            <a:chExt cx="1904" cy="9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232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464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840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V="1">
              <a:off x="3840" y="2544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3464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000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000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310" y="238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t2</a:t>
              </a: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V="1">
              <a:off x="4608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4608" y="254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1377950" y="39251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377950" y="48395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1155700" y="3702946"/>
            <a:ext cx="3022600" cy="1498600"/>
            <a:chOff x="728" y="1976"/>
            <a:chExt cx="1904" cy="944"/>
          </a:xfrm>
        </p:grpSpPr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496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728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104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V="1">
              <a:off x="1104" y="2544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728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2264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2264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574" y="238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t2</a:t>
              </a:r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V="1">
              <a:off x="1872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1872" y="254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4578350" y="4306196"/>
            <a:ext cx="673100" cy="292100"/>
          </a:xfrm>
          <a:prstGeom prst="rightArrow">
            <a:avLst>
              <a:gd name="adj1" fmla="val 50000"/>
              <a:gd name="adj2" fmla="val 1152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740229" y="5357575"/>
            <a:ext cx="8066314" cy="49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sz="2800" dirty="0"/>
              <a:t>Firing is </a:t>
            </a:r>
            <a:r>
              <a:rPr lang="en-GB" sz="2800" b="1" dirty="0" smtClean="0">
                <a:solidFill>
                  <a:schemeClr val="accent3"/>
                </a:solidFill>
              </a:rPr>
              <a:t>atomic</a:t>
            </a:r>
            <a:r>
              <a:rPr lang="en-GB" sz="2800" dirty="0"/>
              <a:t> </a:t>
            </a:r>
            <a:r>
              <a:rPr lang="en-GB" sz="2800" dirty="0" smtClean="0"/>
              <a:t>(only one transition fires at a time, even if more than one is enabled)</a:t>
            </a:r>
            <a:endParaRPr lang="en-GB" sz="2800" dirty="0"/>
          </a:p>
          <a:p>
            <a:pPr marL="285750" indent="-285750" algn="l" defTabSz="762000">
              <a:spcBef>
                <a:spcPct val="30000"/>
              </a:spcBef>
            </a:pPr>
            <a:endParaRPr lang="en-GB" sz="28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 smtClean="0"/>
              <a:t>An Example Petri Net</a:t>
            </a:r>
            <a:endParaRPr lang="en-GB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070100" y="1612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8509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4478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996950" y="1758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25908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6670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20701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32893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1149350" y="1911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22923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3511550" y="1835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2098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946900" y="42418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57277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3246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5873750" y="4387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74676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75438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6946900" y="5384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81661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8540750" y="4387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7169150" y="5607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8388350" y="4464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70866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070100" y="42418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8509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14478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1225550" y="1720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25908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6670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2070100" y="5384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32893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8442778" y="1938562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2292350" y="5607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3511550" y="4464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22098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6946900" y="1612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57277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63246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5873750" y="1758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74676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75438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9" name="Oval 45"/>
          <p:cNvSpPr>
            <a:spLocks noChangeArrowheads="1"/>
          </p:cNvSpPr>
          <p:nvPr/>
        </p:nvSpPr>
        <p:spPr bwMode="auto">
          <a:xfrm>
            <a:off x="69469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81661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6026150" y="1911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71691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8344806" y="1758948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70866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4273550" y="2139950"/>
            <a:ext cx="977900" cy="444500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4349750" y="4654550"/>
            <a:ext cx="977900" cy="444500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7740650" y="3092450"/>
            <a:ext cx="444500" cy="977900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3359150" y="43497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8235950" y="4578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3663950" y="4425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1" name="Oval 57"/>
          <p:cNvSpPr>
            <a:spLocks noChangeArrowheads="1"/>
          </p:cNvSpPr>
          <p:nvPr/>
        </p:nvSpPr>
        <p:spPr bwMode="auto">
          <a:xfrm>
            <a:off x="3359150" y="4578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858</TotalTime>
  <Pages>139</Pages>
  <Words>2700</Words>
  <Application>Microsoft Office PowerPoint</Application>
  <PresentationFormat>A4 Paper (210x297 mm)</PresentationFormat>
  <Paragraphs>595</Paragraphs>
  <Slides>49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Flow</vt:lpstr>
      <vt:lpstr>Software Engineering COMP 201</vt:lpstr>
      <vt:lpstr>High-Level Petri Nets</vt:lpstr>
      <vt:lpstr>Why do we need Petri Nets?</vt:lpstr>
      <vt:lpstr>The Classical Petri Net Model</vt:lpstr>
      <vt:lpstr>The Classical Petri Net Model</vt:lpstr>
      <vt:lpstr>PowerPoint Presentation</vt:lpstr>
      <vt:lpstr>Enabling Condition</vt:lpstr>
      <vt:lpstr>Firing</vt:lpstr>
      <vt:lpstr>An Example Petri Net</vt:lpstr>
      <vt:lpstr>Example: Life-Cycle of a Person</vt:lpstr>
      <vt:lpstr>Creating/Consuming Tokens</vt:lpstr>
      <vt:lpstr>Creating/Consuming Tokens</vt:lpstr>
      <vt:lpstr>Non-Determinism in Petri Nets</vt:lpstr>
      <vt:lpstr>Modelling</vt:lpstr>
      <vt:lpstr>Modelling a Traffic Light</vt:lpstr>
      <vt:lpstr>Modelling Two Traffic Lights</vt:lpstr>
      <vt:lpstr>Example: Traffic Light</vt:lpstr>
      <vt:lpstr>Two Traffic Lights</vt:lpstr>
      <vt:lpstr>Two Safe Traffic Lights</vt:lpstr>
      <vt:lpstr>Two Safe and Fair Traffic Lights</vt:lpstr>
      <vt:lpstr>Exercise</vt:lpstr>
      <vt:lpstr>Exercise</vt:lpstr>
      <vt:lpstr>Arcs in Petri Nets</vt:lpstr>
      <vt:lpstr>Some Definitions</vt:lpstr>
      <vt:lpstr>Some Definitions</vt:lpstr>
      <vt:lpstr>PowerPoint Presentation</vt:lpstr>
      <vt:lpstr>Exercise: Readers and Writers</vt:lpstr>
      <vt:lpstr>Exercise</vt:lpstr>
      <vt:lpstr>The Four Seasons</vt:lpstr>
      <vt:lpstr>The Four Seasons</vt:lpstr>
      <vt:lpstr>The Four Seasons</vt:lpstr>
      <vt:lpstr>High-Level Petri Nets</vt:lpstr>
      <vt:lpstr>Example - High-Level Petri Nets</vt:lpstr>
      <vt:lpstr>The Extension with Colour</vt:lpstr>
      <vt:lpstr>The Extension with Colour</vt:lpstr>
      <vt:lpstr>Examples</vt:lpstr>
      <vt:lpstr>The Extension with Time</vt:lpstr>
      <vt:lpstr>The Extension with Time</vt:lpstr>
      <vt:lpstr>The Extension with Time</vt:lpstr>
      <vt:lpstr>Exercise</vt:lpstr>
      <vt:lpstr>The Extension with Hierarchy</vt:lpstr>
      <vt:lpstr>The Extension with Hierarchy</vt:lpstr>
      <vt:lpstr>Exercise: Remove Hierarchy</vt:lpstr>
      <vt:lpstr>Another Example</vt:lpstr>
      <vt:lpstr>Message Triplication</vt:lpstr>
      <vt:lpstr>Message Triplication (2)</vt:lpstr>
      <vt:lpstr>A Final Note on Petri Nets</vt:lpstr>
      <vt:lpstr>A Final Note on Petri Nets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 modelling</dc:title>
  <dc:creator>Paul Bell</dc:creator>
  <cp:lastModifiedBy>Quinn</cp:lastModifiedBy>
  <cp:revision>121</cp:revision>
  <cp:lastPrinted>1998-01-07T08:16:06Z</cp:lastPrinted>
  <dcterms:created xsi:type="dcterms:W3CDTF">1997-08-30T12:51:56Z</dcterms:created>
  <dcterms:modified xsi:type="dcterms:W3CDTF">2015-09-21T16:22:11Z</dcterms:modified>
</cp:coreProperties>
</file>