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309" r:id="rId4"/>
    <p:sldId id="294" r:id="rId5"/>
    <p:sldId id="317" r:id="rId6"/>
    <p:sldId id="318" r:id="rId7"/>
    <p:sldId id="28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01-May-23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01-May-23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01-May-23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&lt;</a:t>
            </a:r>
            <a:r>
              <a:rPr lang="en-US" dirty="0" err="1" smtClean="0"/>
              <a:t>Amit</a:t>
            </a:r>
            <a:r>
              <a:rPr lang="en-US" dirty="0" smtClean="0"/>
              <a:t> </a:t>
            </a:r>
            <a:r>
              <a:rPr lang="en-US" dirty="0" err="1" smtClean="0"/>
              <a:t>Sinhal</a:t>
            </a:r>
            <a:r>
              <a:rPr lang="en-US" dirty="0" smtClean="0"/>
              <a:t>&gt;</a:t>
            </a:r>
            <a:endParaRPr lang="en-US" dirty="0"/>
          </a:p>
        </p:txBody>
      </p:sp>
      <p:pic>
        <p:nvPicPr>
          <p:cNvPr id="7" name="Google Shape;82;g155b8961404_0_1"/>
          <p:cNvPicPr preferRelativeResize="0"/>
          <p:nvPr userDrawn="1"/>
        </p:nvPicPr>
        <p:blipFill>
          <a:blip r:embed="rId13">
            <a:alphaModFix/>
          </a:blip>
          <a:stretch>
            <a:fillRect/>
          </a:stretch>
        </p:blipFill>
        <p:spPr>
          <a:xfrm>
            <a:off x="4191000" y="6400800"/>
            <a:ext cx="756275" cy="3810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21395" y="5029200"/>
            <a:ext cx="8683625"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b="1" dirty="0" smtClean="0">
                <a:solidFill>
                  <a:schemeClr val="tx1"/>
                </a:solidFill>
              </a:rPr>
              <a:t>Dr. </a:t>
            </a:r>
            <a:r>
              <a:rPr lang="en-US" b="1" dirty="0" err="1" smtClean="0">
                <a:solidFill>
                  <a:schemeClr val="tx1"/>
                </a:solidFill>
              </a:rPr>
              <a:t>Amit</a:t>
            </a:r>
            <a:r>
              <a:rPr lang="en-US" b="1" dirty="0" smtClean="0">
                <a:solidFill>
                  <a:schemeClr val="tx1"/>
                </a:solidFill>
              </a:rPr>
              <a:t> </a:t>
            </a:r>
            <a:r>
              <a:rPr lang="en-US" b="1" dirty="0" err="1" smtClean="0">
                <a:solidFill>
                  <a:schemeClr val="tx1"/>
                </a:solidFill>
              </a:rPr>
              <a:t>Sinhal</a:t>
            </a:r>
            <a:endParaRPr lang="en-US" b="1" dirty="0" smtClean="0">
              <a:solidFill>
                <a:schemeClr val="tx1"/>
              </a:solidFill>
            </a:endParaRPr>
          </a:p>
          <a:p>
            <a:pPr>
              <a:spcBef>
                <a:spcPts val="0"/>
              </a:spcBef>
            </a:pPr>
            <a:r>
              <a:rPr lang="en-US" sz="2800" b="1" dirty="0" smtClean="0">
                <a:solidFill>
                  <a:schemeClr val="tx1"/>
                </a:solidFill>
              </a:rPr>
              <a:t>Professor</a:t>
            </a:r>
            <a:endParaRPr lang="en-US" b="1" dirty="0" smtClean="0">
              <a:solidFill>
                <a:schemeClr val="tx1"/>
              </a:solidFill>
            </a:endParaRPr>
          </a:p>
          <a:p>
            <a:pPr>
              <a:spcBef>
                <a:spcPts val="0"/>
              </a:spcBef>
            </a:pPr>
            <a:r>
              <a:rPr lang="en-US" sz="2400" b="1" dirty="0" smtClean="0">
                <a:solidFill>
                  <a:schemeClr val="tx1"/>
                </a:solidFill>
              </a:rPr>
              <a:t>Department of Computer Science &amp; Engineering</a:t>
            </a:r>
          </a:p>
        </p:txBody>
      </p:sp>
      <p:pic>
        <p:nvPicPr>
          <p:cNvPr id="2050" name="Picture 2" descr="GRU Recurrent Neural Networks — A Smart Way to Predict Sequences in Python  | by Saul Dobilas | Towards Data Sci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1593" y="228601"/>
            <a:ext cx="5547724"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185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標題 1"/>
          <p:cNvSpPr>
            <a:spLocks noGrp="1"/>
          </p:cNvSpPr>
          <p:nvPr>
            <p:ph type="title"/>
          </p:nvPr>
        </p:nvSpPr>
        <p:spPr>
          <a:xfrm>
            <a:off x="671945" y="194974"/>
            <a:ext cx="7886700" cy="854075"/>
          </a:xfrm>
        </p:spPr>
        <p:txBody>
          <a:bodyPr/>
          <a:lstStyle/>
          <a:p>
            <a:r>
              <a:rPr lang="en-US" altLang="zh-TW" dirty="0" smtClean="0">
                <a:ea typeface="ＭＳ Ｐゴシック" pitchFamily="34" charset="-128"/>
              </a:rPr>
              <a:t>GRU </a:t>
            </a:r>
            <a:r>
              <a:rPr lang="en-US" altLang="zh-TW" dirty="0" err="1" smtClean="0">
                <a:ea typeface="ＭＳ Ｐゴシック" pitchFamily="34" charset="-128"/>
              </a:rPr>
              <a:t>Vs</a:t>
            </a:r>
            <a:r>
              <a:rPr lang="en-US" altLang="zh-TW" dirty="0" smtClean="0">
                <a:ea typeface="ＭＳ Ｐゴシック" pitchFamily="34" charset="-128"/>
              </a:rPr>
              <a:t> LSTM</a:t>
            </a:r>
            <a:endParaRPr lang="zh-TW" altLang="en-US" dirty="0" smtClean="0">
              <a:ea typeface="ＭＳ Ｐゴシック" pitchFamily="34" charset="-128"/>
            </a:endParaRPr>
          </a:p>
        </p:txBody>
      </p:sp>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pic>
        <p:nvPicPr>
          <p:cNvPr id="2" name="Picture 2" descr="Gated Recurrent Unit (GRU) With PyTo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918897"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721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標題 1"/>
          <p:cNvSpPr>
            <a:spLocks noGrp="1"/>
          </p:cNvSpPr>
          <p:nvPr>
            <p:ph type="title"/>
          </p:nvPr>
        </p:nvSpPr>
        <p:spPr>
          <a:xfrm>
            <a:off x="671945" y="194974"/>
            <a:ext cx="7886700" cy="854075"/>
          </a:xfrm>
        </p:spPr>
        <p:txBody>
          <a:bodyPr/>
          <a:lstStyle/>
          <a:p>
            <a:r>
              <a:rPr lang="en-US" altLang="zh-TW" dirty="0" smtClean="0">
                <a:ea typeface="ＭＳ Ｐゴシック" pitchFamily="34" charset="-128"/>
              </a:rPr>
              <a:t>GRU </a:t>
            </a:r>
            <a:r>
              <a:rPr lang="en-US" altLang="zh-TW" dirty="0" err="1" smtClean="0">
                <a:ea typeface="ＭＳ Ｐゴシック" pitchFamily="34" charset="-128"/>
              </a:rPr>
              <a:t>Vs</a:t>
            </a:r>
            <a:r>
              <a:rPr lang="en-US" altLang="zh-TW" dirty="0" smtClean="0">
                <a:ea typeface="ＭＳ Ｐゴシック" pitchFamily="34" charset="-128"/>
              </a:rPr>
              <a:t> LSTM</a:t>
            </a:r>
            <a:endParaRPr lang="zh-TW" altLang="en-US" dirty="0" smtClean="0">
              <a:ea typeface="ＭＳ Ｐゴシック" pitchFamily="34" charset="-128"/>
            </a:endParaRPr>
          </a:p>
        </p:txBody>
      </p:sp>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2" name="Rectangle 1"/>
          <p:cNvSpPr/>
          <p:nvPr/>
        </p:nvSpPr>
        <p:spPr>
          <a:xfrm>
            <a:off x="155575" y="4253348"/>
            <a:ext cx="8683624" cy="1631216"/>
          </a:xfrm>
          <a:prstGeom prst="rect">
            <a:avLst/>
          </a:prstGeom>
        </p:spPr>
        <p:txBody>
          <a:bodyPr wrap="square">
            <a:spAutoFit/>
          </a:bodyPr>
          <a:lstStyle/>
          <a:p>
            <a:pPr algn="just"/>
            <a:r>
              <a:rPr lang="en-US" sz="2000" dirty="0"/>
              <a:t>GRUs are very similar to Long Short Term Memory(LSTM). Just like LSTM, GRU uses gates to control the flow of information. </a:t>
            </a:r>
            <a:endParaRPr lang="en-US" sz="2000" dirty="0" smtClean="0"/>
          </a:p>
          <a:p>
            <a:pPr algn="just"/>
            <a:r>
              <a:rPr lang="en-US" sz="2000" dirty="0" smtClean="0"/>
              <a:t>Another </a:t>
            </a:r>
            <a:r>
              <a:rPr lang="en-US" sz="2000" dirty="0"/>
              <a:t>Interesting thing about  GRU is that, unlike LSTM, it does not have a separate cell state (Ct). It only has a hidden state(</a:t>
            </a:r>
            <a:r>
              <a:rPr lang="en-US" sz="2000" dirty="0" err="1"/>
              <a:t>Ht</a:t>
            </a:r>
            <a:r>
              <a:rPr lang="en-US" sz="2000" dirty="0"/>
              <a:t>). Due to the simpler architecture, GRUs are faster to train.</a:t>
            </a:r>
            <a:endParaRPr lang="en-IN" sz="2000" dirty="0"/>
          </a:p>
        </p:txBody>
      </p:sp>
      <p:pic>
        <p:nvPicPr>
          <p:cNvPr id="3074" name="Picture 2" descr="Gated recurrent un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14945"/>
            <a:ext cx="689610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946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pic>
        <p:nvPicPr>
          <p:cNvPr id="4098" name="Picture 2" descr="https://i0.wp.com/analyticsindiamag.com/wp-content/uploads/2021/08/GRU.png?resize=677%2C359&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846" y="1981200"/>
            <a:ext cx="7184875"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7975" y="160338"/>
            <a:ext cx="8531225" cy="1477328"/>
          </a:xfrm>
          <a:prstGeom prst="rect">
            <a:avLst/>
          </a:prstGeom>
        </p:spPr>
        <p:txBody>
          <a:bodyPr wrap="square">
            <a:spAutoFit/>
          </a:bodyPr>
          <a:lstStyle/>
          <a:p>
            <a:pPr algn="ctr"/>
            <a:r>
              <a:rPr lang="en-US" b="1" dirty="0"/>
              <a:t>What is Gated Recurrent Unit or GRU</a:t>
            </a:r>
            <a:r>
              <a:rPr lang="en-US" b="1" dirty="0" smtClean="0"/>
              <a:t>?</a:t>
            </a:r>
          </a:p>
          <a:p>
            <a:pPr algn="just"/>
            <a:r>
              <a:rPr lang="en-US" dirty="0" smtClean="0"/>
              <a:t>The </a:t>
            </a:r>
            <a:r>
              <a:rPr lang="en-US" dirty="0"/>
              <a:t>workflow of the Gated Recurrent Unit, in short GRU, is the same as the RNN but the difference is in the operation and gates associated with each GRU unit. To solve the problem faced by standard RNN, GRU incorporates the two gate operating mechanisms called Update gate and Reset gate. </a:t>
            </a:r>
          </a:p>
        </p:txBody>
      </p:sp>
    </p:spTree>
    <p:extLst>
      <p:ext uri="{BB962C8B-B14F-4D97-AF65-F5344CB8AC3E}">
        <p14:creationId xmlns:p14="http://schemas.microsoft.com/office/powerpoint/2010/main" val="1717042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 name="Rectangle 2"/>
          <p:cNvSpPr/>
          <p:nvPr/>
        </p:nvSpPr>
        <p:spPr>
          <a:xfrm>
            <a:off x="307974" y="160338"/>
            <a:ext cx="8607425" cy="4401205"/>
          </a:xfrm>
          <a:prstGeom prst="rect">
            <a:avLst/>
          </a:prstGeom>
        </p:spPr>
        <p:txBody>
          <a:bodyPr wrap="square">
            <a:spAutoFit/>
          </a:bodyPr>
          <a:lstStyle/>
          <a:p>
            <a:pPr algn="just"/>
            <a:r>
              <a:rPr lang="en-US" sz="2800" b="1" dirty="0"/>
              <a:t>Update </a:t>
            </a:r>
            <a:r>
              <a:rPr lang="en-US" sz="2800" b="1" dirty="0" smtClean="0"/>
              <a:t>Gate</a:t>
            </a:r>
            <a:endParaRPr lang="en-US" sz="2800" b="1" dirty="0"/>
          </a:p>
          <a:p>
            <a:pPr algn="just"/>
            <a:r>
              <a:rPr lang="en-US" sz="2800" dirty="0"/>
              <a:t>The update gate is responsible for determining the amount of previous information that needs to pass along the next state. This is really powerful because the model can decide to copy all the information from the past and eliminate the risk of vanishing gradient. </a:t>
            </a:r>
            <a:endParaRPr lang="en-US" sz="2800" dirty="0" smtClean="0"/>
          </a:p>
          <a:p>
            <a:r>
              <a:rPr lang="en-US" sz="2800" dirty="0"/>
              <a:t>Similarly, we have an Update gate for long-term memory and the equation of the gate is shown below.</a:t>
            </a:r>
          </a:p>
          <a:p>
            <a:endParaRPr lang="en-US" sz="2800" dirty="0" smtClean="0"/>
          </a:p>
          <a:p>
            <a:r>
              <a:rPr lang="en-US" sz="2800" dirty="0" smtClean="0"/>
              <a:t>The </a:t>
            </a:r>
            <a:r>
              <a:rPr lang="en-US" sz="2800" dirty="0"/>
              <a:t>only difference is of weight metrics </a:t>
            </a:r>
            <a:r>
              <a:rPr lang="en-US" sz="2800" dirty="0" err="1"/>
              <a:t>i.e</a:t>
            </a:r>
            <a:r>
              <a:rPr lang="en-US" sz="2800" dirty="0"/>
              <a:t> </a:t>
            </a:r>
            <a:r>
              <a:rPr lang="en-US" sz="2800" dirty="0" err="1"/>
              <a:t>Uu</a:t>
            </a:r>
            <a:r>
              <a:rPr lang="en-US" sz="2800" dirty="0"/>
              <a:t> and Wu</a:t>
            </a:r>
            <a:r>
              <a:rPr lang="en-US" sz="2800" dirty="0" smtClean="0"/>
              <a:t>.</a:t>
            </a:r>
            <a:endParaRPr lang="en-US"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657600"/>
            <a:ext cx="23907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191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 name="Rectangle 2"/>
          <p:cNvSpPr/>
          <p:nvPr/>
        </p:nvSpPr>
        <p:spPr>
          <a:xfrm>
            <a:off x="307974" y="160338"/>
            <a:ext cx="8607425" cy="4524315"/>
          </a:xfrm>
          <a:prstGeom prst="rect">
            <a:avLst/>
          </a:prstGeom>
        </p:spPr>
        <p:txBody>
          <a:bodyPr wrap="square">
            <a:spAutoFit/>
          </a:bodyPr>
          <a:lstStyle/>
          <a:p>
            <a:pPr algn="just"/>
            <a:r>
              <a:rPr lang="en-US" b="1" dirty="0" smtClean="0"/>
              <a:t>Reset </a:t>
            </a:r>
            <a:r>
              <a:rPr lang="en-US" b="1" dirty="0" smtClean="0"/>
              <a:t>Gate</a:t>
            </a:r>
            <a:endParaRPr lang="en-US" b="1" dirty="0"/>
          </a:p>
          <a:p>
            <a:pPr algn="just"/>
            <a:r>
              <a:rPr lang="en-US" dirty="0"/>
              <a:t>The reset gate is used from the model to decide how much of the past information is needed to neglect; in short, it decides whether the previous cell state is important or not.      </a:t>
            </a:r>
            <a:endParaRPr lang="en-US" dirty="0" smtClean="0"/>
          </a:p>
          <a:p>
            <a:r>
              <a:rPr lang="en-US" dirty="0"/>
              <a:t>The Reset Gate is responsible for the short-term memory of the network </a:t>
            </a:r>
            <a:r>
              <a:rPr lang="en-US" dirty="0" err="1"/>
              <a:t>i.e</a:t>
            </a:r>
            <a:r>
              <a:rPr lang="en-US" dirty="0"/>
              <a:t> the hidden state (</a:t>
            </a:r>
            <a:r>
              <a:rPr lang="en-US" dirty="0" err="1"/>
              <a:t>Ht</a:t>
            </a:r>
            <a:r>
              <a:rPr lang="en-US" dirty="0"/>
              <a:t>). Here is the equation of the Reset gate</a:t>
            </a:r>
            <a:r>
              <a:rPr lang="en-US" dirty="0" smtClean="0"/>
              <a:t>.</a:t>
            </a:r>
          </a:p>
          <a:p>
            <a:endParaRPr lang="en-US" dirty="0" smtClean="0"/>
          </a:p>
          <a:p>
            <a:endParaRPr lang="en-US" dirty="0"/>
          </a:p>
          <a:p>
            <a:r>
              <a:rPr lang="en-US" dirty="0" smtClean="0"/>
              <a:t>If </a:t>
            </a:r>
            <a:r>
              <a:rPr lang="en-US" dirty="0"/>
              <a:t>you remember from the LSTM gate equation it is very similar to that. The value of </a:t>
            </a:r>
            <a:r>
              <a:rPr lang="en-US" b="1" dirty="0" err="1"/>
              <a:t>rt</a:t>
            </a:r>
            <a:r>
              <a:rPr lang="en-US" b="1" dirty="0"/>
              <a:t> </a:t>
            </a:r>
            <a:r>
              <a:rPr lang="en-US" dirty="0"/>
              <a:t>will range from 0 to 1 because of the sigmoid function. Here Ur and </a:t>
            </a:r>
            <a:r>
              <a:rPr lang="en-US" dirty="0" err="1"/>
              <a:t>Wr</a:t>
            </a:r>
            <a:r>
              <a:rPr lang="en-US" dirty="0"/>
              <a:t> are weight matrices for the reset gate.</a:t>
            </a:r>
          </a:p>
          <a:p>
            <a:pPr algn="just"/>
            <a:r>
              <a:rPr lang="en-US" dirty="0" smtClean="0"/>
              <a:t>First</a:t>
            </a:r>
            <a:r>
              <a:rPr lang="en-US" dirty="0"/>
              <a:t>, the reset gate comes into action it stores relevant information from the past time step into new memory content. Then it multiplies the input vector and hidden state with their weights. Next, it calculates element-wise multiplication between the reset gate and previously hidden state multiple. After summing up the above steps the non-linear activation function is applied and the next sequence is generated. </a:t>
            </a: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651" y="1842243"/>
            <a:ext cx="2702070" cy="580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282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7872" y="152400"/>
            <a:ext cx="8617527" cy="4154984"/>
          </a:xfrm>
          <a:prstGeom prst="rect">
            <a:avLst/>
          </a:prstGeom>
        </p:spPr>
        <p:txBody>
          <a:bodyPr wrap="square">
            <a:spAutoFit/>
          </a:bodyPr>
          <a:lstStyle/>
          <a:p>
            <a:pPr algn="ctr"/>
            <a:r>
              <a:rPr lang="en-US" sz="2400" b="1" dirty="0" smtClean="0"/>
              <a:t>What </a:t>
            </a:r>
            <a:r>
              <a:rPr lang="en-US" sz="2400" b="1" dirty="0"/>
              <a:t>is the difference between GRU &amp; LSTM</a:t>
            </a:r>
            <a:r>
              <a:rPr lang="en-US" sz="2400" b="1" dirty="0" smtClean="0"/>
              <a:t>?</a:t>
            </a:r>
          </a:p>
          <a:p>
            <a:endParaRPr lang="en-US" sz="2400" dirty="0" smtClean="0"/>
          </a:p>
          <a:p>
            <a:pPr algn="just"/>
            <a:r>
              <a:rPr lang="en-US" sz="2400" dirty="0" smtClean="0"/>
              <a:t>The </a:t>
            </a:r>
            <a:r>
              <a:rPr lang="en-US" sz="2400" dirty="0"/>
              <a:t>few differencing points are as </a:t>
            </a:r>
            <a:r>
              <a:rPr lang="en-US" sz="2400" dirty="0" smtClean="0"/>
              <a:t>follows:</a:t>
            </a:r>
          </a:p>
          <a:p>
            <a:pPr marL="342900" indent="-342900" algn="just">
              <a:buFont typeface="Arial" pitchFamily="34" charset="0"/>
              <a:buChar char="•"/>
            </a:pPr>
            <a:r>
              <a:rPr lang="en-US" sz="2400" dirty="0" smtClean="0"/>
              <a:t>The </a:t>
            </a:r>
            <a:r>
              <a:rPr lang="en-US" sz="2400" dirty="0"/>
              <a:t>GRU has two gates, LSTM has three </a:t>
            </a:r>
            <a:r>
              <a:rPr lang="en-US" sz="2400" dirty="0" smtClean="0"/>
              <a:t>gates</a:t>
            </a:r>
          </a:p>
          <a:p>
            <a:pPr marL="342900" indent="-342900" algn="just">
              <a:buFont typeface="Arial" pitchFamily="34" charset="0"/>
              <a:buChar char="•"/>
            </a:pPr>
            <a:r>
              <a:rPr lang="en-US" sz="2400" dirty="0" smtClean="0"/>
              <a:t>GRU </a:t>
            </a:r>
            <a:r>
              <a:rPr lang="en-US" sz="2400" dirty="0"/>
              <a:t>does not possess any internal memory, they don’t have an output gate that is present in </a:t>
            </a:r>
            <a:r>
              <a:rPr lang="en-US" sz="2400" dirty="0" smtClean="0"/>
              <a:t>LSTM</a:t>
            </a:r>
          </a:p>
          <a:p>
            <a:pPr marL="342900" indent="-342900" algn="just">
              <a:buFont typeface="Arial" pitchFamily="34" charset="0"/>
              <a:buChar char="•"/>
            </a:pPr>
            <a:r>
              <a:rPr lang="en-US" sz="2400" dirty="0" smtClean="0"/>
              <a:t>In </a:t>
            </a:r>
            <a:r>
              <a:rPr lang="en-US" sz="2400" dirty="0"/>
              <a:t>LSTM the input gate and target gate are coupled by an </a:t>
            </a:r>
            <a:r>
              <a:rPr lang="en-US" sz="2400" dirty="0" smtClean="0"/>
              <a:t>update gate </a:t>
            </a:r>
            <a:r>
              <a:rPr lang="en-US" sz="2400" dirty="0"/>
              <a:t>and in GRU reset gate is applied directly to the previous hidden state. </a:t>
            </a:r>
            <a:endParaRPr lang="en-US" sz="2400" dirty="0" smtClean="0"/>
          </a:p>
          <a:p>
            <a:pPr marL="342900" indent="-342900" algn="just">
              <a:buFont typeface="Arial" pitchFamily="34" charset="0"/>
              <a:buChar char="•"/>
            </a:pPr>
            <a:r>
              <a:rPr lang="en-US" sz="2400" dirty="0" smtClean="0"/>
              <a:t>In </a:t>
            </a:r>
            <a:r>
              <a:rPr lang="en-US" sz="2400" dirty="0"/>
              <a:t>LSTM the responsibility of reset gate is taken by the two gates i.e., input and target. </a:t>
            </a:r>
          </a:p>
        </p:txBody>
      </p:sp>
    </p:spTree>
    <p:extLst>
      <p:ext uri="{BB962C8B-B14F-4D97-AF65-F5344CB8AC3E}">
        <p14:creationId xmlns:p14="http://schemas.microsoft.com/office/powerpoint/2010/main" val="938386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TotalTime>
  <Words>226</Words>
  <Application>Microsoft Office PowerPoint</Application>
  <PresentationFormat>On-screen Show (4:3)</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ＭＳ Ｐゴシック</vt:lpstr>
      <vt:lpstr>Arial</vt:lpstr>
      <vt:lpstr>Calibri</vt:lpstr>
      <vt:lpstr>新細明體</vt:lpstr>
      <vt:lpstr>Office Theme</vt:lpstr>
      <vt:lpstr>PowerPoint Presentation</vt:lpstr>
      <vt:lpstr>GRU Vs LSTM</vt:lpstr>
      <vt:lpstr>GRU Vs LSTM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49</cp:revision>
  <dcterms:created xsi:type="dcterms:W3CDTF">2006-08-16T00:00:00Z</dcterms:created>
  <dcterms:modified xsi:type="dcterms:W3CDTF">2023-05-01T12:41:47Z</dcterms:modified>
</cp:coreProperties>
</file>