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2" r:id="rId3"/>
    <p:sldId id="256" r:id="rId4"/>
    <p:sldId id="266" r:id="rId5"/>
    <p:sldId id="258" r:id="rId6"/>
    <p:sldId id="262" r:id="rId7"/>
    <p:sldId id="263" r:id="rId8"/>
    <p:sldId id="265" r:id="rId9"/>
    <p:sldId id="264" r:id="rId10"/>
    <p:sldId id="270" r:id="rId11"/>
    <p:sldId id="268" r:id="rId12"/>
    <p:sldId id="271" r:id="rId13"/>
    <p:sldId id="279" r:id="rId14"/>
    <p:sldId id="282" r:id="rId15"/>
    <p:sldId id="275" r:id="rId16"/>
    <p:sldId id="281" r:id="rId17"/>
    <p:sldId id="274" r:id="rId18"/>
    <p:sldId id="273" r:id="rId19"/>
    <p:sldId id="277" r:id="rId20"/>
    <p:sldId id="280" r:id="rId21"/>
    <p:sldId id="276"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21395" y="5029200"/>
            <a:ext cx="8683625"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b="1" dirty="0" smtClean="0">
                <a:solidFill>
                  <a:schemeClr val="tx1"/>
                </a:solidFill>
              </a:rPr>
              <a:t>Dr. </a:t>
            </a:r>
            <a:r>
              <a:rPr lang="en-US" b="1" dirty="0" err="1" smtClean="0">
                <a:solidFill>
                  <a:schemeClr val="tx1"/>
                </a:solidFill>
              </a:rPr>
              <a:t>Amit</a:t>
            </a:r>
            <a:r>
              <a:rPr lang="en-US" b="1" dirty="0" smtClean="0">
                <a:solidFill>
                  <a:schemeClr val="tx1"/>
                </a:solidFill>
              </a:rPr>
              <a:t> </a:t>
            </a:r>
            <a:r>
              <a:rPr lang="en-US" b="1" dirty="0" err="1" smtClean="0">
                <a:solidFill>
                  <a:schemeClr val="tx1"/>
                </a:solidFill>
              </a:rPr>
              <a:t>Sinhal</a:t>
            </a:r>
            <a:endParaRPr lang="en-US" b="1" dirty="0" smtClean="0">
              <a:solidFill>
                <a:schemeClr val="tx1"/>
              </a:solidFill>
            </a:endParaRPr>
          </a:p>
          <a:p>
            <a:pPr>
              <a:spcBef>
                <a:spcPts val="0"/>
              </a:spcBef>
            </a:pPr>
            <a:r>
              <a:rPr lang="en-US" sz="2800" b="1" dirty="0" smtClean="0">
                <a:solidFill>
                  <a:schemeClr val="tx1"/>
                </a:solidFill>
              </a:rPr>
              <a:t>Professor</a:t>
            </a:r>
            <a:endParaRPr lang="en-US" b="1" dirty="0" smtClean="0">
              <a:solidFill>
                <a:schemeClr val="tx1"/>
              </a:solidFill>
            </a:endParaRPr>
          </a:p>
          <a:p>
            <a:pPr>
              <a:spcBef>
                <a:spcPts val="0"/>
              </a:spcBef>
            </a:pPr>
            <a:r>
              <a:rPr lang="en-US" sz="2400" b="1" dirty="0" smtClean="0">
                <a:solidFill>
                  <a:schemeClr val="tx1"/>
                </a:solidFill>
              </a:rPr>
              <a:t>Department of Computer Science &amp; Engineering</a:t>
            </a:r>
          </a:p>
        </p:txBody>
      </p:sp>
      <p:pic>
        <p:nvPicPr>
          <p:cNvPr id="1028" name="Picture 4" descr="What is a Boltzmann Machine? - Definition from Techopedia"/>
          <p:cNvPicPr>
            <a:picLocks noChangeAspect="1" noChangeArrowheads="1"/>
          </p:cNvPicPr>
          <p:nvPr/>
        </p:nvPicPr>
        <p:blipFill rotWithShape="1">
          <a:blip r:embed="rId2">
            <a:extLst>
              <a:ext uri="{28A0092B-C50C-407E-A947-70E740481C1C}">
                <a14:useLocalDpi xmlns:a14="http://schemas.microsoft.com/office/drawing/2010/main" val="0"/>
              </a:ext>
            </a:extLst>
          </a:blip>
          <a:srcRect l="577" t="25370" r="4072" b="25382"/>
          <a:stretch/>
        </p:blipFill>
        <p:spPr bwMode="auto">
          <a:xfrm>
            <a:off x="685800" y="685800"/>
            <a:ext cx="7997236" cy="214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707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8229600" cy="457200"/>
          </a:xfrm>
        </p:spPr>
        <p:txBody>
          <a:bodyPr>
            <a:normAutofit fontScale="90000"/>
          </a:bodyPr>
          <a:lstStyle/>
          <a:p>
            <a:r>
              <a:rPr lang="en-US" b="1" dirty="0"/>
              <a:t>Steps </a:t>
            </a:r>
            <a:r>
              <a:rPr lang="en-US" b="1" dirty="0" smtClean="0"/>
              <a:t>in Contrastive </a:t>
            </a:r>
            <a:r>
              <a:rPr lang="en-US" b="1" dirty="0" smtClean="0"/>
              <a:t>Divergence</a:t>
            </a:r>
            <a:endParaRPr lang="en-IN" dirty="0"/>
          </a:p>
        </p:txBody>
      </p:sp>
      <p:sp>
        <p:nvSpPr>
          <p:cNvPr id="3" name="Subtitle 2"/>
          <p:cNvSpPr>
            <a:spLocks noGrp="1"/>
          </p:cNvSpPr>
          <p:nvPr>
            <p:ph type="subTitle" idx="1"/>
          </p:nvPr>
        </p:nvSpPr>
        <p:spPr>
          <a:xfrm>
            <a:off x="76200" y="609600"/>
            <a:ext cx="8915400" cy="6096000"/>
          </a:xfrm>
        </p:spPr>
        <p:txBody>
          <a:bodyPr>
            <a:noAutofit/>
          </a:bodyPr>
          <a:lstStyle/>
          <a:p>
            <a:pPr algn="just"/>
            <a:r>
              <a:rPr lang="en-US" sz="2200" dirty="0" smtClean="0">
                <a:solidFill>
                  <a:schemeClr val="tx1"/>
                </a:solidFill>
              </a:rPr>
              <a:t>The </a:t>
            </a:r>
            <a:r>
              <a:rPr lang="en-US" sz="2200" dirty="0">
                <a:solidFill>
                  <a:schemeClr val="tx1"/>
                </a:solidFill>
              </a:rPr>
              <a:t>contrastive divergence algorithm proceeds as follows</a:t>
            </a:r>
            <a:r>
              <a:rPr lang="en-US" sz="2200" dirty="0" smtClean="0">
                <a:solidFill>
                  <a:schemeClr val="tx1"/>
                </a:solidFill>
              </a:rPr>
              <a:t>:</a:t>
            </a:r>
            <a:endParaRPr lang="en-US" sz="2200" dirty="0">
              <a:solidFill>
                <a:schemeClr val="tx1"/>
              </a:solidFill>
            </a:endParaRPr>
          </a:p>
          <a:p>
            <a:pPr marL="342900" indent="-342900" algn="just">
              <a:buFont typeface="+mj-lt"/>
              <a:buAutoNum type="arabicPeriod"/>
            </a:pPr>
            <a:r>
              <a:rPr lang="en-US" sz="2200" dirty="0">
                <a:solidFill>
                  <a:schemeClr val="tx1"/>
                </a:solidFill>
              </a:rPr>
              <a:t>Initialize the network by setting the weights of the connections between the neurons randomly</a:t>
            </a:r>
            <a:r>
              <a:rPr lang="en-US" sz="2200" dirty="0" smtClean="0">
                <a:solidFill>
                  <a:schemeClr val="tx1"/>
                </a:solidFill>
              </a:rPr>
              <a:t>.</a:t>
            </a:r>
            <a:endParaRPr lang="en-US" sz="2200" dirty="0">
              <a:solidFill>
                <a:schemeClr val="tx1"/>
              </a:solidFill>
            </a:endParaRPr>
          </a:p>
          <a:p>
            <a:pPr marL="342900" indent="-342900" algn="just">
              <a:buFont typeface="+mj-lt"/>
              <a:buAutoNum type="arabicPeriod"/>
            </a:pPr>
            <a:r>
              <a:rPr lang="en-US" sz="2200" dirty="0">
                <a:solidFill>
                  <a:schemeClr val="tx1"/>
                </a:solidFill>
              </a:rPr>
              <a:t>Sample a training example from the input data, and use Gibbs sampling to compute the probabilities of the states of the visible and hidden neurons in the network. The probabilities of the hidden neurons are used to generate a "</a:t>
            </a:r>
            <a:r>
              <a:rPr lang="en-US" sz="2200" b="1" dirty="0">
                <a:solidFill>
                  <a:schemeClr val="tx1"/>
                </a:solidFill>
              </a:rPr>
              <a:t>reconstructed</a:t>
            </a:r>
            <a:r>
              <a:rPr lang="en-US" sz="2200" dirty="0">
                <a:solidFill>
                  <a:schemeClr val="tx1"/>
                </a:solidFill>
              </a:rPr>
              <a:t>" sample of the input data</a:t>
            </a:r>
            <a:r>
              <a:rPr lang="en-US" sz="2200" dirty="0" smtClean="0">
                <a:solidFill>
                  <a:schemeClr val="tx1"/>
                </a:solidFill>
              </a:rPr>
              <a:t>.</a:t>
            </a:r>
            <a:endParaRPr lang="en-US" sz="2200" dirty="0">
              <a:solidFill>
                <a:schemeClr val="tx1"/>
              </a:solidFill>
            </a:endParaRPr>
          </a:p>
          <a:p>
            <a:pPr marL="342900" indent="-342900" algn="just">
              <a:buFont typeface="+mj-lt"/>
              <a:buAutoNum type="arabicPeriod"/>
            </a:pPr>
            <a:r>
              <a:rPr lang="en-US" sz="2200" dirty="0">
                <a:solidFill>
                  <a:schemeClr val="tx1"/>
                </a:solidFill>
              </a:rPr>
              <a:t>Repeat step 2 for a fixed number of Gibbs sampling steps, typically only a few steps are used</a:t>
            </a:r>
            <a:r>
              <a:rPr lang="en-US" sz="2200" dirty="0" smtClean="0">
                <a:solidFill>
                  <a:schemeClr val="tx1"/>
                </a:solidFill>
              </a:rPr>
              <a:t>.</a:t>
            </a:r>
            <a:endParaRPr lang="en-US" sz="2200" dirty="0">
              <a:solidFill>
                <a:schemeClr val="tx1"/>
              </a:solidFill>
            </a:endParaRPr>
          </a:p>
          <a:p>
            <a:pPr marL="342900" indent="-342900" algn="just">
              <a:buFont typeface="+mj-lt"/>
              <a:buAutoNum type="arabicPeriod"/>
            </a:pPr>
            <a:r>
              <a:rPr lang="en-US" sz="2200" dirty="0">
                <a:solidFill>
                  <a:schemeClr val="tx1"/>
                </a:solidFill>
              </a:rPr>
              <a:t>Compute the difference between the expected values of the products of the activations of the visible and hidden neurons, under the distributions defined by the training example and the reconstructed sample. This is known as the </a:t>
            </a:r>
            <a:r>
              <a:rPr lang="en-US" sz="2200" b="1" dirty="0">
                <a:solidFill>
                  <a:schemeClr val="tx1"/>
                </a:solidFill>
              </a:rPr>
              <a:t>contrastive divergence gradient</a:t>
            </a:r>
            <a:r>
              <a:rPr lang="en-US" sz="2200" dirty="0" smtClean="0">
                <a:solidFill>
                  <a:schemeClr val="tx1"/>
                </a:solidFill>
              </a:rPr>
              <a:t>.</a:t>
            </a:r>
            <a:endParaRPr lang="en-US" sz="2200" dirty="0">
              <a:solidFill>
                <a:schemeClr val="tx1"/>
              </a:solidFill>
            </a:endParaRPr>
          </a:p>
          <a:p>
            <a:pPr marL="342900" indent="-342900" algn="just">
              <a:buFont typeface="+mj-lt"/>
              <a:buAutoNum type="arabicPeriod"/>
            </a:pPr>
            <a:r>
              <a:rPr lang="en-US" sz="2200" dirty="0">
                <a:solidFill>
                  <a:schemeClr val="tx1"/>
                </a:solidFill>
              </a:rPr>
              <a:t>Update the weights of the connections between the neurons by following the gradient of the log-likelihood of the data</a:t>
            </a:r>
            <a:r>
              <a:rPr lang="en-US" sz="2200" dirty="0" smtClean="0">
                <a:solidFill>
                  <a:schemeClr val="tx1"/>
                </a:solidFill>
              </a:rPr>
              <a:t>.</a:t>
            </a:r>
            <a:endParaRPr lang="en-US" sz="2200" dirty="0">
              <a:solidFill>
                <a:schemeClr val="tx1"/>
              </a:solidFill>
            </a:endParaRPr>
          </a:p>
          <a:p>
            <a:pPr marL="342900" indent="-342900" algn="just">
              <a:buFont typeface="+mj-lt"/>
              <a:buAutoNum type="arabicPeriod"/>
            </a:pPr>
            <a:r>
              <a:rPr lang="en-US" sz="2200" dirty="0" smtClean="0">
                <a:solidFill>
                  <a:schemeClr val="tx1"/>
                </a:solidFill>
              </a:rPr>
              <a:t>Repeat </a:t>
            </a:r>
            <a:r>
              <a:rPr lang="en-US" sz="2200" dirty="0">
                <a:solidFill>
                  <a:schemeClr val="tx1"/>
                </a:solidFill>
              </a:rPr>
              <a:t>steps 2-5 for a fixed number of training examples or until the weights </a:t>
            </a:r>
            <a:r>
              <a:rPr lang="en-US" sz="2200" b="1" dirty="0">
                <a:solidFill>
                  <a:schemeClr val="tx1"/>
                </a:solidFill>
              </a:rPr>
              <a:t>converge</a:t>
            </a:r>
            <a:r>
              <a:rPr lang="en-US" sz="2200" dirty="0">
                <a:solidFill>
                  <a:schemeClr val="tx1"/>
                </a:solidFill>
              </a:rPr>
              <a:t> to a minimum</a:t>
            </a:r>
            <a:r>
              <a:rPr lang="en-US" sz="2200" dirty="0" smtClean="0">
                <a:solidFill>
                  <a:schemeClr val="tx1"/>
                </a:solidFill>
              </a:rPr>
              <a:t>.</a:t>
            </a:r>
            <a:endParaRPr lang="en-US" sz="2200" dirty="0">
              <a:solidFill>
                <a:schemeClr val="tx1"/>
              </a:solidFill>
            </a:endParaRPr>
          </a:p>
        </p:txBody>
      </p:sp>
    </p:spTree>
    <p:extLst>
      <p:ext uri="{BB962C8B-B14F-4D97-AF65-F5344CB8AC3E}">
        <p14:creationId xmlns:p14="http://schemas.microsoft.com/office/powerpoint/2010/main" val="146729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8229600" cy="457200"/>
          </a:xfrm>
        </p:spPr>
        <p:txBody>
          <a:bodyPr>
            <a:normAutofit fontScale="90000"/>
          </a:bodyPr>
          <a:lstStyle/>
          <a:p>
            <a:r>
              <a:rPr lang="en-US" b="1" dirty="0" smtClean="0"/>
              <a:t>Types of Boltzmann Machine</a:t>
            </a:r>
            <a:endParaRPr lang="en-IN" dirty="0"/>
          </a:p>
        </p:txBody>
      </p:sp>
      <p:sp>
        <p:nvSpPr>
          <p:cNvPr id="3" name="Subtitle 2"/>
          <p:cNvSpPr>
            <a:spLocks noGrp="1"/>
          </p:cNvSpPr>
          <p:nvPr>
            <p:ph type="subTitle" idx="1"/>
          </p:nvPr>
        </p:nvSpPr>
        <p:spPr>
          <a:xfrm>
            <a:off x="152400" y="533400"/>
            <a:ext cx="8839200" cy="6324600"/>
          </a:xfrm>
        </p:spPr>
        <p:txBody>
          <a:bodyPr>
            <a:noAutofit/>
          </a:bodyPr>
          <a:lstStyle/>
          <a:p>
            <a:pPr algn="just"/>
            <a:r>
              <a:rPr lang="en-US" sz="2000" b="1" dirty="0">
                <a:solidFill>
                  <a:schemeClr val="tx1"/>
                </a:solidFill>
              </a:rPr>
              <a:t>Restricted Boltzmann Machine (RBM): </a:t>
            </a:r>
            <a:r>
              <a:rPr lang="en-US" sz="2000" dirty="0">
                <a:solidFill>
                  <a:schemeClr val="tx1"/>
                </a:solidFill>
              </a:rPr>
              <a:t>An RBM is a type of Boltzmann machine with a bipartite graph structure, where the visible neurons are only connected to the hidden neurons, and vice versa. This makes the training of RBMs more efficient, as the hidden neurons can be updated independently of each other</a:t>
            </a:r>
            <a:r>
              <a:rPr lang="en-US" sz="2000" dirty="0" smtClean="0">
                <a:solidFill>
                  <a:schemeClr val="tx1"/>
                </a:solidFill>
              </a:rPr>
              <a:t>.</a:t>
            </a:r>
            <a:endParaRPr lang="en-US" sz="2000" dirty="0" smtClean="0">
              <a:solidFill>
                <a:schemeClr val="tx1"/>
              </a:solidFill>
            </a:endParaRPr>
          </a:p>
          <a:p>
            <a:pPr algn="just"/>
            <a:r>
              <a:rPr lang="en-US" sz="2000" b="1" dirty="0">
                <a:solidFill>
                  <a:schemeClr val="tx1"/>
                </a:solidFill>
              </a:rPr>
              <a:t>Deep Belief Networks (DBNs</a:t>
            </a:r>
            <a:r>
              <a:rPr lang="en-US" sz="2000" b="1" dirty="0" smtClean="0">
                <a:solidFill>
                  <a:schemeClr val="tx1"/>
                </a:solidFill>
              </a:rPr>
              <a:t>):  </a:t>
            </a:r>
            <a:r>
              <a:rPr lang="en-US" sz="2000" dirty="0" smtClean="0">
                <a:solidFill>
                  <a:schemeClr val="tx1"/>
                </a:solidFill>
              </a:rPr>
              <a:t>These</a:t>
            </a:r>
            <a:r>
              <a:rPr lang="en-US" sz="2000" b="1" dirty="0" smtClean="0">
                <a:solidFill>
                  <a:schemeClr val="tx1"/>
                </a:solidFill>
              </a:rPr>
              <a:t> </a:t>
            </a:r>
            <a:r>
              <a:rPr lang="en-US" sz="2000" dirty="0" smtClean="0">
                <a:solidFill>
                  <a:schemeClr val="tx1"/>
                </a:solidFill>
              </a:rPr>
              <a:t>are </a:t>
            </a:r>
            <a:r>
              <a:rPr lang="en-US" sz="2000" dirty="0">
                <a:solidFill>
                  <a:schemeClr val="tx1"/>
                </a:solidFill>
              </a:rPr>
              <a:t>a type of artificial neural network that consists of multiple layers of Restricted Boltzmann Machines (RBMs</a:t>
            </a:r>
            <a:r>
              <a:rPr lang="en-US" sz="2000" dirty="0" smtClean="0">
                <a:solidFill>
                  <a:schemeClr val="tx1"/>
                </a:solidFill>
              </a:rPr>
              <a:t>)</a:t>
            </a:r>
            <a:endParaRPr lang="en-US" sz="2000" dirty="0">
              <a:solidFill>
                <a:schemeClr val="tx1"/>
              </a:solidFill>
            </a:endParaRPr>
          </a:p>
          <a:p>
            <a:pPr algn="just"/>
            <a:r>
              <a:rPr lang="en-US" sz="2000" b="1" dirty="0">
                <a:solidFill>
                  <a:schemeClr val="tx1"/>
                </a:solidFill>
              </a:rPr>
              <a:t>Deep Boltzmann Machine (DBM)</a:t>
            </a:r>
            <a:r>
              <a:rPr lang="en-US" sz="2000" dirty="0">
                <a:solidFill>
                  <a:schemeClr val="tx1"/>
                </a:solidFill>
              </a:rPr>
              <a:t>: A DBM is a type of Boltzmann machine that consists of multiple layers of hidden neurons, with connections between adjacent layers but not within the same layer. DBMs can learn more complex representations of the input data than RBMs, but they are also more difficult to train and require more computational resources.</a:t>
            </a:r>
          </a:p>
          <a:p>
            <a:pPr algn="just"/>
            <a:endParaRPr lang="en-US" sz="2000" dirty="0">
              <a:solidFill>
                <a:schemeClr val="tx1"/>
              </a:solidFill>
            </a:endParaRPr>
          </a:p>
        </p:txBody>
      </p:sp>
      <p:pic>
        <p:nvPicPr>
          <p:cNvPr id="3074" name="Picture 2" descr="https://miro.medium.com/v2/resize:fit:324/1*qP7zFsyjb1sCVpV6IBIq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8337" y="4267200"/>
            <a:ext cx="2482850" cy="2551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832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8229600" cy="457200"/>
          </a:xfrm>
        </p:spPr>
        <p:txBody>
          <a:bodyPr>
            <a:normAutofit fontScale="90000"/>
          </a:bodyPr>
          <a:lstStyle/>
          <a:p>
            <a:r>
              <a:rPr lang="en-US" b="1" dirty="0"/>
              <a:t>Restricted Boltzmann Machine (</a:t>
            </a:r>
            <a:r>
              <a:rPr lang="en-US" b="1" dirty="0" smtClean="0"/>
              <a:t>RBM)</a:t>
            </a:r>
            <a:endParaRPr lang="en-IN" dirty="0"/>
          </a:p>
        </p:txBody>
      </p:sp>
      <p:sp>
        <p:nvSpPr>
          <p:cNvPr id="3" name="Subtitle 2"/>
          <p:cNvSpPr>
            <a:spLocks noGrp="1"/>
          </p:cNvSpPr>
          <p:nvPr>
            <p:ph type="subTitle" idx="1"/>
          </p:nvPr>
        </p:nvSpPr>
        <p:spPr>
          <a:xfrm>
            <a:off x="76200" y="685800"/>
            <a:ext cx="8915400" cy="5867400"/>
          </a:xfrm>
        </p:spPr>
        <p:txBody>
          <a:bodyPr>
            <a:noAutofit/>
          </a:bodyPr>
          <a:lstStyle/>
          <a:p>
            <a:pPr marL="285750" indent="-285750" algn="just">
              <a:buFont typeface="Arial" pitchFamily="34" charset="0"/>
              <a:buChar char="•"/>
            </a:pPr>
            <a:r>
              <a:rPr lang="en-US" sz="2400" dirty="0" smtClean="0">
                <a:solidFill>
                  <a:schemeClr val="tx1"/>
                </a:solidFill>
              </a:rPr>
              <a:t>An </a:t>
            </a:r>
            <a:r>
              <a:rPr lang="en-US" sz="2400" dirty="0">
                <a:solidFill>
                  <a:schemeClr val="tx1"/>
                </a:solidFill>
              </a:rPr>
              <a:t>RBM is a type of Boltzmann machine with a </a:t>
            </a:r>
            <a:r>
              <a:rPr lang="en-US" sz="2400" b="1" dirty="0">
                <a:solidFill>
                  <a:schemeClr val="tx1"/>
                </a:solidFill>
              </a:rPr>
              <a:t>bipartite</a:t>
            </a:r>
            <a:r>
              <a:rPr lang="en-US" sz="2400" dirty="0">
                <a:solidFill>
                  <a:schemeClr val="tx1"/>
                </a:solidFill>
              </a:rPr>
              <a:t> graph structure, where the visible neurons are only connected to the hidden neurons, and vice versa. </a:t>
            </a:r>
            <a:endParaRPr lang="en-US" sz="2400" dirty="0" smtClean="0">
              <a:solidFill>
                <a:schemeClr val="tx1"/>
              </a:solidFill>
            </a:endParaRPr>
          </a:p>
          <a:p>
            <a:pPr marL="285750" indent="-285750" algn="just">
              <a:buFont typeface="Arial" pitchFamily="34" charset="0"/>
              <a:buChar char="•"/>
            </a:pPr>
            <a:r>
              <a:rPr lang="en-US" sz="2400" dirty="0" smtClean="0">
                <a:solidFill>
                  <a:schemeClr val="tx1"/>
                </a:solidFill>
              </a:rPr>
              <a:t>The </a:t>
            </a:r>
            <a:r>
              <a:rPr lang="en-US" sz="2400" dirty="0">
                <a:solidFill>
                  <a:schemeClr val="tx1"/>
                </a:solidFill>
              </a:rPr>
              <a:t>RBM is called “</a:t>
            </a:r>
            <a:r>
              <a:rPr lang="en-US" sz="2400" b="1" dirty="0">
                <a:solidFill>
                  <a:schemeClr val="tx1"/>
                </a:solidFill>
              </a:rPr>
              <a:t>restricted</a:t>
            </a:r>
            <a:r>
              <a:rPr lang="en-US" sz="2400" dirty="0">
                <a:solidFill>
                  <a:schemeClr val="tx1"/>
                </a:solidFill>
              </a:rPr>
              <a:t>” because the connections between the neurons in the same layer are not allowed. In other words, each neuron in the visible layer is only connected to neurons in the hidden layer, and vice versa. This allows the RBM to learn a compressed representation of the input data by reducing the dimensionality of the input</a:t>
            </a:r>
            <a:r>
              <a:rPr lang="en-US" sz="2400" dirty="0" smtClean="0">
                <a:solidFill>
                  <a:schemeClr val="tx1"/>
                </a:solidFill>
              </a:rPr>
              <a:t>.</a:t>
            </a:r>
          </a:p>
          <a:p>
            <a:pPr marL="285750" indent="-285750" algn="just">
              <a:buFont typeface="Arial" pitchFamily="34" charset="0"/>
              <a:buChar char="•"/>
            </a:pPr>
            <a:r>
              <a:rPr lang="en-US" sz="2400" dirty="0">
                <a:solidFill>
                  <a:schemeClr val="tx1"/>
                </a:solidFill>
              </a:rPr>
              <a:t>Movies like Avengers, Avatar, and Interstellar have strong associations with the latest fantasy and science fiction factor. Based on the user rating RBM will discover latent factors that can explain the activation of movie choices. In short, RBM describes variability among correlated variables of input dataset in terms of a potentially lower number of unobserved variables.</a:t>
            </a:r>
            <a:endParaRPr lang="en-US" sz="2400" dirty="0" smtClean="0">
              <a:solidFill>
                <a:schemeClr val="tx1"/>
              </a:solidFill>
            </a:endParaRPr>
          </a:p>
          <a:p>
            <a:pPr marL="285750" indent="-285750" algn="just">
              <a:buFont typeface="Arial" pitchFamily="34" charset="0"/>
              <a:buChar char="•"/>
            </a:pPr>
            <a:endParaRPr lang="en-US" sz="2400" dirty="0" smtClean="0">
              <a:solidFill>
                <a:schemeClr val="tx1"/>
              </a:solidFill>
            </a:endParaRPr>
          </a:p>
        </p:txBody>
      </p:sp>
    </p:spTree>
    <p:extLst>
      <p:ext uri="{BB962C8B-B14F-4D97-AF65-F5344CB8AC3E}">
        <p14:creationId xmlns:p14="http://schemas.microsoft.com/office/powerpoint/2010/main" val="3119361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8229600" cy="457200"/>
          </a:xfrm>
        </p:spPr>
        <p:txBody>
          <a:bodyPr>
            <a:normAutofit fontScale="90000"/>
          </a:bodyPr>
          <a:lstStyle/>
          <a:p>
            <a:r>
              <a:rPr lang="en-US" b="1" dirty="0" smtClean="0"/>
              <a:t>Key Characteristics </a:t>
            </a:r>
            <a:r>
              <a:rPr lang="en-US" b="1" dirty="0"/>
              <a:t>of </a:t>
            </a:r>
            <a:r>
              <a:rPr lang="en-US" b="1" dirty="0" smtClean="0"/>
              <a:t>RBM</a:t>
            </a:r>
            <a:endParaRPr lang="en-IN" dirty="0"/>
          </a:p>
        </p:txBody>
      </p:sp>
      <p:sp>
        <p:nvSpPr>
          <p:cNvPr id="3" name="Subtitle 2"/>
          <p:cNvSpPr>
            <a:spLocks noGrp="1"/>
          </p:cNvSpPr>
          <p:nvPr>
            <p:ph type="subTitle" idx="1"/>
          </p:nvPr>
        </p:nvSpPr>
        <p:spPr>
          <a:xfrm>
            <a:off x="0" y="609600"/>
            <a:ext cx="8915400" cy="5867400"/>
          </a:xfrm>
        </p:spPr>
        <p:txBody>
          <a:bodyPr>
            <a:noAutofit/>
          </a:bodyPr>
          <a:lstStyle/>
          <a:p>
            <a:pPr marL="285750" indent="-285750" algn="just">
              <a:buFont typeface="Arial" pitchFamily="34" charset="0"/>
              <a:buChar char="•"/>
            </a:pPr>
            <a:r>
              <a:rPr lang="en-US" sz="2400" dirty="0">
                <a:solidFill>
                  <a:schemeClr val="tx1"/>
                </a:solidFill>
              </a:rPr>
              <a:t>It is a probabilistic, unsupervised, generative deep machine learning algorithm.</a:t>
            </a:r>
          </a:p>
          <a:p>
            <a:pPr marL="285750" indent="-285750" algn="just">
              <a:buFont typeface="Arial" pitchFamily="34" charset="0"/>
              <a:buChar char="•"/>
            </a:pPr>
            <a:r>
              <a:rPr lang="en-US" sz="2400" dirty="0">
                <a:solidFill>
                  <a:schemeClr val="tx1"/>
                </a:solidFill>
              </a:rPr>
              <a:t>RBM is the neural network that belongs to the energy-based model</a:t>
            </a:r>
          </a:p>
          <a:p>
            <a:pPr marL="285750" indent="-285750" algn="just">
              <a:buFont typeface="Arial" pitchFamily="34" charset="0"/>
              <a:buChar char="•"/>
            </a:pPr>
            <a:r>
              <a:rPr lang="en-US" sz="2400" dirty="0" smtClean="0">
                <a:solidFill>
                  <a:schemeClr val="tx1"/>
                </a:solidFill>
              </a:rPr>
              <a:t>RBM’s </a:t>
            </a:r>
            <a:r>
              <a:rPr lang="en-US" sz="2400" dirty="0">
                <a:solidFill>
                  <a:schemeClr val="tx1"/>
                </a:solidFill>
              </a:rPr>
              <a:t>objective is to find the joint probability distribution that maximizes the log-likelihood function</a:t>
            </a:r>
            <a:r>
              <a:rPr lang="en-US" sz="2400" dirty="0" smtClean="0">
                <a:solidFill>
                  <a:schemeClr val="tx1"/>
                </a:solidFill>
              </a:rPr>
              <a:t>.</a:t>
            </a:r>
          </a:p>
          <a:p>
            <a:pPr marL="285750" indent="-285750" algn="just">
              <a:buFont typeface="Arial" pitchFamily="34" charset="0"/>
              <a:buChar char="•"/>
            </a:pPr>
            <a:r>
              <a:rPr lang="en-US" sz="2400" dirty="0" smtClean="0">
                <a:solidFill>
                  <a:schemeClr val="tx1"/>
                </a:solidFill>
              </a:rPr>
              <a:t>In </a:t>
            </a:r>
            <a:r>
              <a:rPr lang="en-US" sz="2400" dirty="0">
                <a:solidFill>
                  <a:schemeClr val="tx1"/>
                </a:solidFill>
              </a:rPr>
              <a:t>their learning process, RBMs attempt to link low energy states with high probability ones and vice versa</a:t>
            </a:r>
            <a:r>
              <a:rPr lang="en-US" sz="2400" dirty="0" smtClean="0">
                <a:solidFill>
                  <a:schemeClr val="tx1"/>
                </a:solidFill>
              </a:rPr>
              <a:t>.</a:t>
            </a:r>
          </a:p>
          <a:p>
            <a:pPr marL="285750" indent="-285750" algn="just">
              <a:buFont typeface="Arial" pitchFamily="34" charset="0"/>
              <a:buChar char="•"/>
            </a:pPr>
            <a:r>
              <a:rPr lang="en-US" sz="2400" dirty="0">
                <a:solidFill>
                  <a:schemeClr val="tx1"/>
                </a:solidFill>
              </a:rPr>
              <a:t>There are no connections between the layers.</a:t>
            </a:r>
          </a:p>
          <a:p>
            <a:pPr marL="285750" indent="-285750" algn="just">
              <a:buFont typeface="Arial" pitchFamily="34" charset="0"/>
              <a:buChar char="•"/>
            </a:pPr>
            <a:r>
              <a:rPr lang="en-US" sz="2400" dirty="0">
                <a:solidFill>
                  <a:schemeClr val="tx1"/>
                </a:solidFill>
              </a:rPr>
              <a:t>They use recurrent and symmetric  </a:t>
            </a:r>
            <a:r>
              <a:rPr lang="en-US" sz="2400" dirty="0" smtClean="0">
                <a:solidFill>
                  <a:schemeClr val="tx1"/>
                </a:solidFill>
              </a:rPr>
              <a:t>structure.</a:t>
            </a:r>
            <a:endParaRPr lang="en-US" sz="2400" dirty="0">
              <a:solidFill>
                <a:schemeClr val="tx1"/>
              </a:solidFill>
            </a:endParaRPr>
          </a:p>
        </p:txBody>
      </p:sp>
      <p:pic>
        <p:nvPicPr>
          <p:cNvPr id="3074" name="Picture 2" descr="bipartite graph RB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3505200"/>
            <a:ext cx="2971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874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8229600" cy="457200"/>
          </a:xfrm>
        </p:spPr>
        <p:txBody>
          <a:bodyPr>
            <a:noAutofit/>
          </a:bodyPr>
          <a:lstStyle/>
          <a:p>
            <a:r>
              <a:rPr lang="en-US" sz="3600" b="1" dirty="0"/>
              <a:t>Working of RBM – Illustrative Example</a:t>
            </a:r>
            <a:endParaRPr lang="en-IN" sz="3600" dirty="0"/>
          </a:p>
        </p:txBody>
      </p:sp>
      <p:pic>
        <p:nvPicPr>
          <p:cNvPr id="4098"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49" y="838200"/>
            <a:ext cx="8372475" cy="3390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5749" y="4062412"/>
            <a:ext cx="8572501" cy="1938992"/>
          </a:xfrm>
          <a:prstGeom prst="rect">
            <a:avLst/>
          </a:prstGeom>
        </p:spPr>
        <p:txBody>
          <a:bodyPr wrap="square">
            <a:spAutoFit/>
          </a:bodyPr>
          <a:lstStyle/>
          <a:p>
            <a:pPr algn="just"/>
            <a:r>
              <a:rPr lang="en-US" sz="2400" dirty="0"/>
              <a:t>Consider, Mary watches four movies out of the six available movies and rates four of them. </a:t>
            </a:r>
            <a:endParaRPr lang="en-US" sz="2400" dirty="0" smtClean="0"/>
          </a:p>
          <a:p>
            <a:pPr algn="just"/>
            <a:r>
              <a:rPr lang="en-US" sz="2400" dirty="0" smtClean="0"/>
              <a:t>Say</a:t>
            </a:r>
            <a:r>
              <a:rPr lang="en-US" sz="2400" dirty="0"/>
              <a:t>, she watched m1, m3, m4 and m5 and likes m3, m5 (rated 1) and dislikes the other two, that is m1, m4 (rated 0) whereas the other two movies – m2, m6 are unrated. </a:t>
            </a:r>
            <a:endParaRPr lang="en-IN" sz="2400" dirty="0"/>
          </a:p>
        </p:txBody>
      </p:sp>
    </p:spTree>
    <p:extLst>
      <p:ext uri="{BB962C8B-B14F-4D97-AF65-F5344CB8AC3E}">
        <p14:creationId xmlns:p14="http://schemas.microsoft.com/office/powerpoint/2010/main" val="3561438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8229600" cy="457200"/>
          </a:xfrm>
        </p:spPr>
        <p:txBody>
          <a:bodyPr>
            <a:noAutofit/>
          </a:bodyPr>
          <a:lstStyle/>
          <a:p>
            <a:r>
              <a:rPr lang="en-US" sz="3600" b="1" dirty="0"/>
              <a:t>Working of RBM – Illustrative Example</a:t>
            </a:r>
            <a:endParaRPr lang="en-IN" sz="3600" dirty="0"/>
          </a:p>
        </p:txBody>
      </p:sp>
      <p:sp>
        <p:nvSpPr>
          <p:cNvPr id="3" name="Subtitle 2"/>
          <p:cNvSpPr>
            <a:spLocks noGrp="1"/>
          </p:cNvSpPr>
          <p:nvPr>
            <p:ph type="subTitle" idx="1"/>
          </p:nvPr>
        </p:nvSpPr>
        <p:spPr>
          <a:xfrm>
            <a:off x="152400" y="609600"/>
            <a:ext cx="8763000" cy="5791200"/>
          </a:xfrm>
        </p:spPr>
        <p:txBody>
          <a:bodyPr>
            <a:noAutofit/>
          </a:bodyPr>
          <a:lstStyle/>
          <a:p>
            <a:pPr marL="342900" indent="-342900" algn="just">
              <a:buFont typeface="Arial" pitchFamily="34" charset="0"/>
              <a:buChar char="•"/>
            </a:pPr>
            <a:r>
              <a:rPr lang="en-US" sz="2400" dirty="0" smtClean="0">
                <a:solidFill>
                  <a:schemeClr val="tx1"/>
                </a:solidFill>
              </a:rPr>
              <a:t>Now</a:t>
            </a:r>
            <a:r>
              <a:rPr lang="en-US" sz="2400" dirty="0">
                <a:solidFill>
                  <a:schemeClr val="tx1"/>
                </a:solidFill>
              </a:rPr>
              <a:t>, using our RBM, we will recommend one of these movies for her to watch next. Say – </a:t>
            </a:r>
          </a:p>
          <a:p>
            <a:pPr marL="342900" indent="-342900" algn="just">
              <a:buFont typeface="Arial" pitchFamily="34" charset="0"/>
              <a:buChar char="•"/>
            </a:pPr>
            <a:r>
              <a:rPr lang="en-US" sz="2400" dirty="0">
                <a:solidFill>
                  <a:schemeClr val="tx1"/>
                </a:solidFill>
              </a:rPr>
              <a:t>m3, m5 are of ‘Drama’ genre.</a:t>
            </a:r>
          </a:p>
          <a:p>
            <a:pPr marL="342900" indent="-342900" algn="just">
              <a:buFont typeface="Arial" pitchFamily="34" charset="0"/>
              <a:buChar char="•"/>
            </a:pPr>
            <a:r>
              <a:rPr lang="en-US" sz="2400" dirty="0">
                <a:solidFill>
                  <a:schemeClr val="tx1"/>
                </a:solidFill>
              </a:rPr>
              <a:t>m1, m4 are of ‘Action’ genre.</a:t>
            </a:r>
          </a:p>
          <a:p>
            <a:pPr marL="342900" indent="-342900" algn="just">
              <a:buFont typeface="Arial" pitchFamily="34" charset="0"/>
              <a:buChar char="•"/>
            </a:pPr>
            <a:r>
              <a:rPr lang="en-US" sz="2400" dirty="0">
                <a:solidFill>
                  <a:schemeClr val="tx1"/>
                </a:solidFill>
              </a:rPr>
              <a:t>‘</a:t>
            </a:r>
            <a:r>
              <a:rPr lang="en-US" sz="2400" dirty="0" err="1">
                <a:solidFill>
                  <a:schemeClr val="tx1"/>
                </a:solidFill>
              </a:rPr>
              <a:t>Dicaprio</a:t>
            </a:r>
            <a:r>
              <a:rPr lang="en-US" sz="2400" dirty="0">
                <a:solidFill>
                  <a:schemeClr val="tx1"/>
                </a:solidFill>
              </a:rPr>
              <a:t>’ played a role in m5.</a:t>
            </a:r>
          </a:p>
          <a:p>
            <a:pPr marL="342900" indent="-342900" algn="just">
              <a:buFont typeface="Arial" pitchFamily="34" charset="0"/>
              <a:buChar char="•"/>
            </a:pPr>
            <a:r>
              <a:rPr lang="en-US" sz="2400" dirty="0">
                <a:solidFill>
                  <a:schemeClr val="tx1"/>
                </a:solidFill>
              </a:rPr>
              <a:t>m3, m5 have won ‘Oscar.’</a:t>
            </a:r>
          </a:p>
          <a:p>
            <a:pPr marL="342900" indent="-342900" algn="just">
              <a:buFont typeface="Arial" pitchFamily="34" charset="0"/>
              <a:buChar char="•"/>
            </a:pPr>
            <a:r>
              <a:rPr lang="en-US" sz="2400" dirty="0">
                <a:solidFill>
                  <a:schemeClr val="tx1"/>
                </a:solidFill>
              </a:rPr>
              <a:t>‘Tarantino’ directed m4.</a:t>
            </a:r>
          </a:p>
          <a:p>
            <a:pPr marL="342900" indent="-342900" algn="just">
              <a:buFont typeface="Arial" pitchFamily="34" charset="0"/>
              <a:buChar char="•"/>
            </a:pPr>
            <a:r>
              <a:rPr lang="en-US" sz="2400" dirty="0">
                <a:solidFill>
                  <a:schemeClr val="tx1"/>
                </a:solidFill>
              </a:rPr>
              <a:t>m2 is of the ‘Action’ genre.</a:t>
            </a:r>
          </a:p>
          <a:p>
            <a:pPr marL="342900" indent="-342900" algn="just">
              <a:buFont typeface="Arial" pitchFamily="34" charset="0"/>
              <a:buChar char="•"/>
            </a:pPr>
            <a:r>
              <a:rPr lang="en-US" sz="2400" dirty="0">
                <a:solidFill>
                  <a:schemeClr val="tx1"/>
                </a:solidFill>
              </a:rPr>
              <a:t>m6 is of both the genres ‘Action’ and ‘Drama’, ‘</a:t>
            </a:r>
            <a:r>
              <a:rPr lang="en-US" sz="2400" dirty="0" err="1">
                <a:solidFill>
                  <a:schemeClr val="tx1"/>
                </a:solidFill>
              </a:rPr>
              <a:t>Dicaprio</a:t>
            </a:r>
            <a:r>
              <a:rPr lang="en-US" sz="2400" dirty="0">
                <a:solidFill>
                  <a:schemeClr val="tx1"/>
                </a:solidFill>
              </a:rPr>
              <a:t>’ acted in it and it has won an ‘Oscar</a:t>
            </a:r>
            <a:r>
              <a:rPr lang="en-US" sz="2400" dirty="0" smtClean="0">
                <a:solidFill>
                  <a:schemeClr val="tx1"/>
                </a:solidFill>
              </a:rPr>
              <a:t>’.</a:t>
            </a:r>
          </a:p>
        </p:txBody>
      </p:sp>
    </p:spTree>
    <p:extLst>
      <p:ext uri="{BB962C8B-B14F-4D97-AF65-F5344CB8AC3E}">
        <p14:creationId xmlns:p14="http://schemas.microsoft.com/office/powerpoint/2010/main" val="4172491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8229600" cy="457200"/>
          </a:xfrm>
        </p:spPr>
        <p:txBody>
          <a:bodyPr>
            <a:normAutofit fontScale="90000"/>
          </a:bodyPr>
          <a:lstStyle/>
          <a:p>
            <a:r>
              <a:rPr lang="en-US" b="1" dirty="0" smtClean="0"/>
              <a:t>How RBM</a:t>
            </a:r>
            <a:r>
              <a:rPr lang="en-US" b="1" dirty="0"/>
              <a:t> </a:t>
            </a:r>
            <a:r>
              <a:rPr lang="en-US" b="1" dirty="0" smtClean="0"/>
              <a:t>Works ?</a:t>
            </a:r>
            <a:endParaRPr lang="en-IN" dirty="0"/>
          </a:p>
        </p:txBody>
      </p:sp>
      <p:sp>
        <p:nvSpPr>
          <p:cNvPr id="3" name="Subtitle 2"/>
          <p:cNvSpPr>
            <a:spLocks noGrp="1"/>
          </p:cNvSpPr>
          <p:nvPr>
            <p:ph type="subTitle" idx="1"/>
          </p:nvPr>
        </p:nvSpPr>
        <p:spPr>
          <a:xfrm>
            <a:off x="152400" y="609600"/>
            <a:ext cx="8839200" cy="6019800"/>
          </a:xfrm>
        </p:spPr>
        <p:txBody>
          <a:bodyPr>
            <a:noAutofit/>
          </a:bodyPr>
          <a:lstStyle/>
          <a:p>
            <a:pPr algn="just"/>
            <a:r>
              <a:rPr lang="en-US" sz="2400" dirty="0" smtClean="0">
                <a:solidFill>
                  <a:schemeClr val="tx1"/>
                </a:solidFill>
              </a:rPr>
              <a:t>We </a:t>
            </a:r>
            <a:r>
              <a:rPr lang="en-US" sz="2400" dirty="0">
                <a:solidFill>
                  <a:schemeClr val="tx1"/>
                </a:solidFill>
              </a:rPr>
              <a:t>have the following observations </a:t>
            </a:r>
            <a:r>
              <a:rPr lang="en-US" sz="2400" dirty="0" smtClean="0">
                <a:solidFill>
                  <a:schemeClr val="tx1"/>
                </a:solidFill>
              </a:rPr>
              <a:t>–</a:t>
            </a:r>
            <a:endParaRPr lang="en-US" sz="2400" dirty="0">
              <a:solidFill>
                <a:schemeClr val="tx1"/>
              </a:solidFill>
            </a:endParaRPr>
          </a:p>
          <a:p>
            <a:pPr marL="342900" indent="-342900" algn="just">
              <a:buFont typeface="Arial" pitchFamily="34" charset="0"/>
              <a:buChar char="•"/>
            </a:pPr>
            <a:r>
              <a:rPr lang="en-US" sz="2400" dirty="0">
                <a:solidFill>
                  <a:schemeClr val="tx1"/>
                </a:solidFill>
              </a:rPr>
              <a:t>Mary likes m3, m5 and they are of genre ‘Drama,’ she probably likes ‘Drama’ movies.</a:t>
            </a:r>
          </a:p>
          <a:p>
            <a:pPr marL="342900" indent="-342900" algn="just">
              <a:buFont typeface="Arial" pitchFamily="34" charset="0"/>
              <a:buChar char="•"/>
            </a:pPr>
            <a:r>
              <a:rPr lang="en-US" sz="2400" dirty="0">
                <a:solidFill>
                  <a:schemeClr val="tx1"/>
                </a:solidFill>
              </a:rPr>
              <a:t>Mary dislikes m1, m4 and they are of action genre, she probably dislikes ‘Action’ movies.</a:t>
            </a:r>
          </a:p>
          <a:p>
            <a:pPr marL="342900" indent="-342900" algn="just">
              <a:buFont typeface="Arial" pitchFamily="34" charset="0"/>
              <a:buChar char="•"/>
            </a:pPr>
            <a:r>
              <a:rPr lang="en-US" sz="2400" dirty="0">
                <a:solidFill>
                  <a:schemeClr val="tx1"/>
                </a:solidFill>
              </a:rPr>
              <a:t>Mary likes m3, m5 and they have won an ‘Oscar’, she probably likes an ‘Oscar’ movie.</a:t>
            </a:r>
          </a:p>
          <a:p>
            <a:pPr marL="342900" indent="-342900" algn="just">
              <a:buFont typeface="Arial" pitchFamily="34" charset="0"/>
              <a:buChar char="•"/>
            </a:pPr>
            <a:r>
              <a:rPr lang="en-US" sz="2400" dirty="0">
                <a:solidFill>
                  <a:schemeClr val="tx1"/>
                </a:solidFill>
              </a:rPr>
              <a:t>Since ‘</a:t>
            </a:r>
            <a:r>
              <a:rPr lang="en-US" sz="2400" dirty="0" err="1">
                <a:solidFill>
                  <a:schemeClr val="tx1"/>
                </a:solidFill>
              </a:rPr>
              <a:t>Dicaprio</a:t>
            </a:r>
            <a:r>
              <a:rPr lang="en-US" sz="2400" dirty="0">
                <a:solidFill>
                  <a:schemeClr val="tx1"/>
                </a:solidFill>
              </a:rPr>
              <a:t>’ acted in m5 and Mary likes it, she will probably like a movie in which ‘</a:t>
            </a:r>
            <a:r>
              <a:rPr lang="en-US" sz="2400" dirty="0" err="1">
                <a:solidFill>
                  <a:schemeClr val="tx1"/>
                </a:solidFill>
              </a:rPr>
              <a:t>Dicaprio</a:t>
            </a:r>
            <a:r>
              <a:rPr lang="en-US" sz="2400" dirty="0">
                <a:solidFill>
                  <a:schemeClr val="tx1"/>
                </a:solidFill>
              </a:rPr>
              <a:t>’ acted.</a:t>
            </a:r>
          </a:p>
          <a:p>
            <a:pPr marL="342900" indent="-342900" algn="just">
              <a:buFont typeface="Arial" pitchFamily="34" charset="0"/>
              <a:buChar char="•"/>
            </a:pPr>
            <a:r>
              <a:rPr lang="en-US" sz="2400" dirty="0">
                <a:solidFill>
                  <a:schemeClr val="tx1"/>
                </a:solidFill>
              </a:rPr>
              <a:t>Mary does not like m4 which is directed by Tarantino, she probably dislikes any movie directed by ‘Tarantino’.</a:t>
            </a:r>
          </a:p>
          <a:p>
            <a:pPr algn="just"/>
            <a:r>
              <a:rPr lang="en-US" sz="2400" dirty="0">
                <a:solidFill>
                  <a:schemeClr val="tx1"/>
                </a:solidFill>
              </a:rPr>
              <a:t>Therefore, based on the observations and the details of m2, m6; our RBM recommends m6 to Mary (‘Drama’, ‘</a:t>
            </a:r>
            <a:r>
              <a:rPr lang="en-US" sz="2400" dirty="0" err="1">
                <a:solidFill>
                  <a:schemeClr val="tx1"/>
                </a:solidFill>
              </a:rPr>
              <a:t>Dicaprio</a:t>
            </a:r>
            <a:r>
              <a:rPr lang="en-US" sz="2400" dirty="0">
                <a:solidFill>
                  <a:schemeClr val="tx1"/>
                </a:solidFill>
              </a:rPr>
              <a:t>’ and ‘Oscar’ matches both Mary’s interests and m6). This is how an RBM works and hence is used in recommender systems.</a:t>
            </a:r>
          </a:p>
        </p:txBody>
      </p:sp>
    </p:spTree>
    <p:extLst>
      <p:ext uri="{BB962C8B-B14F-4D97-AF65-F5344CB8AC3E}">
        <p14:creationId xmlns:p14="http://schemas.microsoft.com/office/powerpoint/2010/main" val="1488587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8229600" cy="457200"/>
          </a:xfrm>
        </p:spPr>
        <p:txBody>
          <a:bodyPr>
            <a:normAutofit fontScale="90000"/>
          </a:bodyPr>
          <a:lstStyle/>
          <a:p>
            <a:r>
              <a:rPr lang="en-US" b="1" dirty="0" smtClean="0"/>
              <a:t>How RBM</a:t>
            </a:r>
            <a:r>
              <a:rPr lang="en-US" b="1" dirty="0"/>
              <a:t> </a:t>
            </a:r>
            <a:r>
              <a:rPr lang="en-US" b="1" dirty="0" smtClean="0"/>
              <a:t>Works ?</a:t>
            </a:r>
            <a:endParaRPr lang="en-IN" dirty="0"/>
          </a:p>
        </p:txBody>
      </p:sp>
      <p:sp>
        <p:nvSpPr>
          <p:cNvPr id="3" name="Subtitle 2"/>
          <p:cNvSpPr>
            <a:spLocks noGrp="1"/>
          </p:cNvSpPr>
          <p:nvPr>
            <p:ph type="subTitle" idx="1"/>
          </p:nvPr>
        </p:nvSpPr>
        <p:spPr>
          <a:xfrm>
            <a:off x="0" y="609600"/>
            <a:ext cx="8991600" cy="5943600"/>
          </a:xfrm>
        </p:spPr>
        <p:txBody>
          <a:bodyPr>
            <a:noAutofit/>
          </a:bodyPr>
          <a:lstStyle/>
          <a:p>
            <a:pPr algn="just"/>
            <a:r>
              <a:rPr lang="en-US" sz="2000" dirty="0">
                <a:solidFill>
                  <a:schemeClr val="tx1"/>
                </a:solidFill>
              </a:rPr>
              <a:t>In RBM there are two phases </a:t>
            </a:r>
            <a:r>
              <a:rPr lang="en-US" sz="2000" dirty="0" smtClean="0">
                <a:solidFill>
                  <a:schemeClr val="tx1"/>
                </a:solidFill>
              </a:rPr>
              <a:t>:</a:t>
            </a:r>
            <a:endParaRPr lang="en-US" sz="2000" dirty="0">
              <a:solidFill>
                <a:schemeClr val="tx1"/>
              </a:solidFill>
            </a:endParaRPr>
          </a:p>
          <a:p>
            <a:pPr algn="just"/>
            <a:r>
              <a:rPr lang="en-US" sz="2000" b="1" dirty="0">
                <a:solidFill>
                  <a:schemeClr val="tx1"/>
                </a:solidFill>
              </a:rPr>
              <a:t>1st Phase</a:t>
            </a:r>
            <a:r>
              <a:rPr lang="en-US" sz="2000" dirty="0">
                <a:solidFill>
                  <a:schemeClr val="tx1"/>
                </a:solidFill>
              </a:rPr>
              <a:t>: In this phase, we take the input layer and using the concept of weights and biased we are going to activate the hidden layer. This process is said to be </a:t>
            </a:r>
            <a:r>
              <a:rPr lang="en-US" sz="2000" b="1" dirty="0">
                <a:solidFill>
                  <a:schemeClr val="tx1"/>
                </a:solidFill>
              </a:rPr>
              <a:t>Feed Forward Pass</a:t>
            </a:r>
            <a:r>
              <a:rPr lang="en-US" sz="2000" dirty="0">
                <a:solidFill>
                  <a:schemeClr val="tx1"/>
                </a:solidFill>
              </a:rPr>
              <a:t>. In Feed Forward Pass we are identifying the positive association and negative association.  </a:t>
            </a:r>
          </a:p>
          <a:p>
            <a:pPr marL="285750" indent="-285750" algn="just">
              <a:buFont typeface="Arial" pitchFamily="34" charset="0"/>
              <a:buChar char="•"/>
            </a:pPr>
            <a:r>
              <a:rPr lang="en-US" sz="2000" b="1" dirty="0" smtClean="0">
                <a:solidFill>
                  <a:schemeClr val="tx1"/>
                </a:solidFill>
              </a:rPr>
              <a:t>Positive Association: </a:t>
            </a:r>
            <a:r>
              <a:rPr lang="en-US" sz="2000" dirty="0" smtClean="0">
                <a:solidFill>
                  <a:schemeClr val="tx1"/>
                </a:solidFill>
              </a:rPr>
              <a:t>When </a:t>
            </a:r>
            <a:r>
              <a:rPr lang="en-US" sz="2000" dirty="0">
                <a:solidFill>
                  <a:schemeClr val="tx1"/>
                </a:solidFill>
              </a:rPr>
              <a:t>the association between the visible unit and the hidden unit is positive. </a:t>
            </a:r>
          </a:p>
          <a:p>
            <a:pPr marL="285750" indent="-285750" algn="just">
              <a:buFont typeface="Arial" pitchFamily="34" charset="0"/>
              <a:buChar char="•"/>
            </a:pPr>
            <a:r>
              <a:rPr lang="en-US" sz="2000" b="1" dirty="0">
                <a:solidFill>
                  <a:schemeClr val="tx1"/>
                </a:solidFill>
              </a:rPr>
              <a:t>Negative </a:t>
            </a:r>
            <a:r>
              <a:rPr lang="en-US" sz="2000" b="1" dirty="0" smtClean="0">
                <a:solidFill>
                  <a:schemeClr val="tx1"/>
                </a:solidFill>
              </a:rPr>
              <a:t>Association: </a:t>
            </a:r>
            <a:r>
              <a:rPr lang="en-US" sz="2000" dirty="0" smtClean="0">
                <a:solidFill>
                  <a:schemeClr val="tx1"/>
                </a:solidFill>
              </a:rPr>
              <a:t>When </a:t>
            </a:r>
            <a:r>
              <a:rPr lang="en-US" sz="2000" dirty="0">
                <a:solidFill>
                  <a:schemeClr val="tx1"/>
                </a:solidFill>
              </a:rPr>
              <a:t>the association between the visible unit and the hidden unit is negative.</a:t>
            </a:r>
          </a:p>
          <a:p>
            <a:pPr algn="just"/>
            <a:r>
              <a:rPr lang="en-US" sz="2000" b="1" dirty="0">
                <a:solidFill>
                  <a:schemeClr val="tx1"/>
                </a:solidFill>
              </a:rPr>
              <a:t>2nd Phase</a:t>
            </a:r>
            <a:r>
              <a:rPr lang="en-US" sz="2000" dirty="0">
                <a:solidFill>
                  <a:schemeClr val="tx1"/>
                </a:solidFill>
              </a:rPr>
              <a:t>: As we don’t have any output layer. Instead of calculating the output layer, we are reconstructing the input layer through the activated hidden state. This process is said to be </a:t>
            </a:r>
            <a:r>
              <a:rPr lang="en-US" sz="2000" b="1" dirty="0">
                <a:solidFill>
                  <a:schemeClr val="tx1"/>
                </a:solidFill>
              </a:rPr>
              <a:t>Feed Backward Pass</a:t>
            </a:r>
            <a:r>
              <a:rPr lang="en-US" sz="2000" dirty="0">
                <a:solidFill>
                  <a:schemeClr val="tx1"/>
                </a:solidFill>
              </a:rPr>
              <a:t>. We are just backtracking the input layer through the activated hidden neurons. After performing this we have reconstructed Input through the activated hidden state. So, we can calculate the error and adjust weight in this way:  </a:t>
            </a:r>
          </a:p>
          <a:p>
            <a:r>
              <a:rPr lang="en-US" sz="2000" dirty="0" smtClean="0">
                <a:solidFill>
                  <a:schemeClr val="tx1"/>
                </a:solidFill>
              </a:rPr>
              <a:t>Error </a:t>
            </a:r>
            <a:r>
              <a:rPr lang="en-US" sz="2000" dirty="0">
                <a:solidFill>
                  <a:schemeClr val="tx1"/>
                </a:solidFill>
              </a:rPr>
              <a:t>= Reconstructed Input Layer-Actual Input </a:t>
            </a:r>
            <a:r>
              <a:rPr lang="en-US" sz="2000" dirty="0" smtClean="0">
                <a:solidFill>
                  <a:schemeClr val="tx1"/>
                </a:solidFill>
              </a:rPr>
              <a:t>layer</a:t>
            </a:r>
          </a:p>
          <a:p>
            <a:r>
              <a:rPr lang="en-US" sz="2000" dirty="0" smtClean="0">
                <a:solidFill>
                  <a:schemeClr val="tx1"/>
                </a:solidFill>
              </a:rPr>
              <a:t>Adjust </a:t>
            </a:r>
            <a:r>
              <a:rPr lang="en-US" sz="2000" dirty="0">
                <a:solidFill>
                  <a:schemeClr val="tx1"/>
                </a:solidFill>
              </a:rPr>
              <a:t>Weight = Input*error*learning rate (0.1) </a:t>
            </a:r>
            <a:endParaRPr lang="en-US" sz="2000" dirty="0" smtClean="0">
              <a:solidFill>
                <a:schemeClr val="tx1"/>
              </a:solidFill>
            </a:endParaRPr>
          </a:p>
        </p:txBody>
      </p:sp>
    </p:spTree>
    <p:extLst>
      <p:ext uri="{BB962C8B-B14F-4D97-AF65-F5344CB8AC3E}">
        <p14:creationId xmlns:p14="http://schemas.microsoft.com/office/powerpoint/2010/main" val="25608532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8229600" cy="457200"/>
          </a:xfrm>
        </p:spPr>
        <p:txBody>
          <a:bodyPr>
            <a:normAutofit fontScale="90000"/>
          </a:bodyPr>
          <a:lstStyle/>
          <a:p>
            <a:r>
              <a:rPr lang="en-IN" b="1" dirty="0" smtClean="0"/>
              <a:t>Types of </a:t>
            </a:r>
            <a:r>
              <a:rPr lang="en-US" b="1" dirty="0" smtClean="0"/>
              <a:t>RBM</a:t>
            </a:r>
            <a:endParaRPr lang="en-IN" dirty="0"/>
          </a:p>
        </p:txBody>
      </p:sp>
      <p:sp>
        <p:nvSpPr>
          <p:cNvPr id="3" name="Subtitle 2"/>
          <p:cNvSpPr>
            <a:spLocks noGrp="1"/>
          </p:cNvSpPr>
          <p:nvPr>
            <p:ph type="subTitle" idx="1"/>
          </p:nvPr>
        </p:nvSpPr>
        <p:spPr>
          <a:xfrm>
            <a:off x="76200" y="685800"/>
            <a:ext cx="8915400" cy="5867400"/>
          </a:xfrm>
        </p:spPr>
        <p:txBody>
          <a:bodyPr>
            <a:noAutofit/>
          </a:bodyPr>
          <a:lstStyle/>
          <a:p>
            <a:pPr algn="just"/>
            <a:r>
              <a:rPr lang="en-US" sz="2400" dirty="0">
                <a:solidFill>
                  <a:schemeClr val="tx1"/>
                </a:solidFill>
              </a:rPr>
              <a:t>There are mainly two types of Restricted Boltzmann Machine (RBM) based on the types of variables they use</a:t>
            </a:r>
            <a:r>
              <a:rPr lang="en-US" sz="2400" dirty="0" smtClean="0">
                <a:solidFill>
                  <a:schemeClr val="tx1"/>
                </a:solidFill>
              </a:rPr>
              <a:t>:</a:t>
            </a:r>
            <a:endParaRPr lang="en-US" sz="2400" dirty="0">
              <a:solidFill>
                <a:schemeClr val="tx1"/>
              </a:solidFill>
            </a:endParaRPr>
          </a:p>
          <a:p>
            <a:pPr marL="285750" indent="-285750" algn="just">
              <a:buFont typeface="Arial" pitchFamily="34" charset="0"/>
              <a:buChar char="•"/>
            </a:pPr>
            <a:r>
              <a:rPr lang="en-US" sz="2400" b="1" dirty="0">
                <a:solidFill>
                  <a:schemeClr val="tx1"/>
                </a:solidFill>
              </a:rPr>
              <a:t>Binary RBM</a:t>
            </a:r>
            <a:r>
              <a:rPr lang="en-US" sz="2400" dirty="0">
                <a:solidFill>
                  <a:schemeClr val="tx1"/>
                </a:solidFill>
              </a:rPr>
              <a:t>: In a binary RBM, the input and hidden units are binary variables. Binary RBMs are often used in modeling binary data such as images or text.</a:t>
            </a:r>
          </a:p>
          <a:p>
            <a:pPr marL="285750" indent="-285750" algn="just">
              <a:buFont typeface="Arial" pitchFamily="34" charset="0"/>
              <a:buChar char="•"/>
            </a:pPr>
            <a:r>
              <a:rPr lang="en-US" sz="2400" b="1" dirty="0">
                <a:solidFill>
                  <a:schemeClr val="tx1"/>
                </a:solidFill>
              </a:rPr>
              <a:t>Gaussian RBM</a:t>
            </a:r>
            <a:r>
              <a:rPr lang="en-US" sz="2400" dirty="0">
                <a:solidFill>
                  <a:schemeClr val="tx1"/>
                </a:solidFill>
              </a:rPr>
              <a:t>: In a Gaussian RBM, the input and hidden units are continuous variables that follow a Gaussian distribution. Gaussian RBMs are often used in modeling continuous data such as audio signals or sensor data</a:t>
            </a:r>
            <a:r>
              <a:rPr lang="en-US" sz="2400" dirty="0" smtClean="0">
                <a:solidFill>
                  <a:schemeClr val="tx1"/>
                </a:solidFill>
              </a:rPr>
              <a:t>.</a:t>
            </a:r>
          </a:p>
          <a:p>
            <a:pPr algn="just"/>
            <a:endParaRPr lang="en-US" sz="2400" dirty="0" smtClean="0">
              <a:solidFill>
                <a:schemeClr val="tx1"/>
              </a:solidFill>
            </a:endParaRPr>
          </a:p>
        </p:txBody>
      </p:sp>
    </p:spTree>
    <p:extLst>
      <p:ext uri="{BB962C8B-B14F-4D97-AF65-F5344CB8AC3E}">
        <p14:creationId xmlns:p14="http://schemas.microsoft.com/office/powerpoint/2010/main" val="34430478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8229600" cy="457200"/>
          </a:xfrm>
        </p:spPr>
        <p:txBody>
          <a:bodyPr>
            <a:normAutofit fontScale="90000"/>
          </a:bodyPr>
          <a:lstStyle/>
          <a:p>
            <a:r>
              <a:rPr lang="en-IN" b="1" dirty="0" smtClean="0"/>
              <a:t>Variations of </a:t>
            </a:r>
            <a:r>
              <a:rPr lang="en-US" b="1" dirty="0" smtClean="0"/>
              <a:t>RBM</a:t>
            </a:r>
            <a:endParaRPr lang="en-IN" dirty="0"/>
          </a:p>
        </p:txBody>
      </p:sp>
      <p:sp>
        <p:nvSpPr>
          <p:cNvPr id="3" name="Subtitle 2"/>
          <p:cNvSpPr>
            <a:spLocks noGrp="1"/>
          </p:cNvSpPr>
          <p:nvPr>
            <p:ph type="subTitle" idx="1"/>
          </p:nvPr>
        </p:nvSpPr>
        <p:spPr>
          <a:xfrm>
            <a:off x="76200" y="685800"/>
            <a:ext cx="8915400" cy="5867400"/>
          </a:xfrm>
        </p:spPr>
        <p:txBody>
          <a:bodyPr>
            <a:noAutofit/>
          </a:bodyPr>
          <a:lstStyle/>
          <a:p>
            <a:pPr marL="342900" indent="-342900" algn="just">
              <a:buFont typeface="Arial" pitchFamily="34" charset="0"/>
              <a:buChar char="•"/>
            </a:pPr>
            <a:r>
              <a:rPr lang="en-US" sz="2400" b="1" dirty="0" smtClean="0">
                <a:solidFill>
                  <a:schemeClr val="tx1"/>
                </a:solidFill>
              </a:rPr>
              <a:t>Deep </a:t>
            </a:r>
            <a:r>
              <a:rPr lang="en-US" sz="2400" b="1" dirty="0">
                <a:solidFill>
                  <a:schemeClr val="tx1"/>
                </a:solidFill>
              </a:rPr>
              <a:t>Belief Network (DBN)</a:t>
            </a:r>
            <a:r>
              <a:rPr lang="en-US" sz="2400" dirty="0">
                <a:solidFill>
                  <a:schemeClr val="tx1"/>
                </a:solidFill>
              </a:rPr>
              <a:t>: A DBN is a type of generative model that consists of multiple layers of RBMs. DBNs are often used in modeling high-dimensional data such as images or videos.</a:t>
            </a:r>
          </a:p>
          <a:p>
            <a:pPr marL="342900" indent="-342900" algn="just">
              <a:buFont typeface="Arial" pitchFamily="34" charset="0"/>
              <a:buChar char="•"/>
            </a:pPr>
            <a:r>
              <a:rPr lang="en-US" sz="2400" b="1" dirty="0">
                <a:solidFill>
                  <a:schemeClr val="tx1"/>
                </a:solidFill>
              </a:rPr>
              <a:t>Convolutional RBM (CRBM)</a:t>
            </a:r>
            <a:r>
              <a:rPr lang="en-US" sz="2400" dirty="0">
                <a:solidFill>
                  <a:schemeClr val="tx1"/>
                </a:solidFill>
              </a:rPr>
              <a:t>: A CRBM is a type of RBM that is designed specifically for processing images or other grid-like structures. In a CRBM, the connections between the input and hidden units are local and shared, which makes it possible to capture spatial relationships between the input units.</a:t>
            </a:r>
          </a:p>
          <a:p>
            <a:pPr marL="342900" indent="-342900" algn="just">
              <a:buFont typeface="Arial" pitchFamily="34" charset="0"/>
              <a:buChar char="•"/>
            </a:pPr>
            <a:r>
              <a:rPr lang="en-US" sz="2400" b="1" dirty="0">
                <a:solidFill>
                  <a:schemeClr val="tx1"/>
                </a:solidFill>
              </a:rPr>
              <a:t>Temporal RBM (TRBM)</a:t>
            </a:r>
            <a:r>
              <a:rPr lang="en-US" sz="2400" dirty="0">
                <a:solidFill>
                  <a:schemeClr val="tx1"/>
                </a:solidFill>
              </a:rPr>
              <a:t>: A TRBM is a type of RBM that is designed for processing temporal data such as time series or video frames. In a TRBM, the hidden units are connected across time steps, which allows the network to model temporal dependencies in the data.</a:t>
            </a:r>
            <a:endParaRPr lang="en-US" sz="2400" dirty="0" smtClean="0">
              <a:solidFill>
                <a:schemeClr val="tx1"/>
              </a:solidFill>
            </a:endParaRPr>
          </a:p>
        </p:txBody>
      </p:sp>
    </p:spTree>
    <p:extLst>
      <p:ext uri="{BB962C8B-B14F-4D97-AF65-F5344CB8AC3E}">
        <p14:creationId xmlns:p14="http://schemas.microsoft.com/office/powerpoint/2010/main" val="2748168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763"/>
            <a:ext cx="8229600" cy="614363"/>
          </a:xfrm>
        </p:spPr>
        <p:txBody>
          <a:bodyPr>
            <a:normAutofit fontScale="90000"/>
          </a:bodyPr>
          <a:lstStyle/>
          <a:p>
            <a:r>
              <a:rPr lang="en-US" b="1" dirty="0"/>
              <a:t>What is the Boltzmann Machine</a:t>
            </a:r>
            <a:r>
              <a:rPr lang="en-US" b="1" dirty="0" smtClean="0"/>
              <a:t>?</a:t>
            </a:r>
            <a:endParaRPr lang="en-IN" dirty="0"/>
          </a:p>
        </p:txBody>
      </p:sp>
      <p:sp>
        <p:nvSpPr>
          <p:cNvPr id="3" name="Subtitle 2"/>
          <p:cNvSpPr>
            <a:spLocks noGrp="1"/>
          </p:cNvSpPr>
          <p:nvPr>
            <p:ph type="subTitle" idx="1"/>
          </p:nvPr>
        </p:nvSpPr>
        <p:spPr>
          <a:xfrm>
            <a:off x="152400" y="609600"/>
            <a:ext cx="8763000" cy="3048000"/>
          </a:xfrm>
        </p:spPr>
        <p:txBody>
          <a:bodyPr>
            <a:noAutofit/>
          </a:bodyPr>
          <a:lstStyle/>
          <a:p>
            <a:pPr marL="457200" indent="-457200" algn="just">
              <a:buFont typeface="Arial" pitchFamily="34" charset="0"/>
              <a:buChar char="•"/>
            </a:pPr>
            <a:r>
              <a:rPr lang="en-US" sz="2300" dirty="0">
                <a:solidFill>
                  <a:schemeClr val="tx1"/>
                </a:solidFill>
              </a:rPr>
              <a:t>A Boltzmann machine is a type of </a:t>
            </a:r>
            <a:r>
              <a:rPr lang="en-US" sz="2300" dirty="0" smtClean="0">
                <a:solidFill>
                  <a:schemeClr val="tx1"/>
                </a:solidFill>
              </a:rPr>
              <a:t>ANN that </a:t>
            </a:r>
            <a:r>
              <a:rPr lang="en-US" sz="2300" dirty="0">
                <a:solidFill>
                  <a:schemeClr val="tx1"/>
                </a:solidFill>
              </a:rPr>
              <a:t>is inspired by the behavior of physical systems in </a:t>
            </a:r>
            <a:r>
              <a:rPr lang="en-US" sz="2300" b="1" dirty="0">
                <a:solidFill>
                  <a:schemeClr val="tx1"/>
                </a:solidFill>
              </a:rPr>
              <a:t>thermodynamics</a:t>
            </a:r>
            <a:r>
              <a:rPr lang="en-US" sz="2300" dirty="0">
                <a:solidFill>
                  <a:schemeClr val="tx1"/>
                </a:solidFill>
              </a:rPr>
              <a:t>. It was introduced by the Austrian physicist, </a:t>
            </a:r>
            <a:r>
              <a:rPr lang="en-US" sz="2300" b="1" dirty="0">
                <a:solidFill>
                  <a:schemeClr val="tx1"/>
                </a:solidFill>
              </a:rPr>
              <a:t>Ludwig Boltzmann</a:t>
            </a:r>
            <a:r>
              <a:rPr lang="en-US" sz="2300" dirty="0">
                <a:solidFill>
                  <a:schemeClr val="tx1"/>
                </a:solidFill>
              </a:rPr>
              <a:t>, in the 19th century</a:t>
            </a:r>
            <a:r>
              <a:rPr lang="en-US" sz="2300" dirty="0" smtClean="0">
                <a:solidFill>
                  <a:schemeClr val="tx1"/>
                </a:solidFill>
              </a:rPr>
              <a:t>.</a:t>
            </a:r>
            <a:endParaRPr lang="en-US" sz="2300" dirty="0">
              <a:solidFill>
                <a:schemeClr val="tx1"/>
              </a:solidFill>
            </a:endParaRPr>
          </a:p>
          <a:p>
            <a:pPr marL="457200" indent="-457200" algn="just">
              <a:buFont typeface="Arial" pitchFamily="34" charset="0"/>
              <a:buChar char="•"/>
            </a:pPr>
            <a:r>
              <a:rPr lang="en-US" sz="2300" dirty="0">
                <a:solidFill>
                  <a:schemeClr val="tx1"/>
                </a:solidFill>
              </a:rPr>
              <a:t>The visible layer is denoted as </a:t>
            </a:r>
            <a:r>
              <a:rPr lang="en-US" sz="2300" b="1" dirty="0">
                <a:solidFill>
                  <a:schemeClr val="tx1"/>
                </a:solidFill>
              </a:rPr>
              <a:t>v</a:t>
            </a:r>
            <a:r>
              <a:rPr lang="en-US" sz="2300" dirty="0">
                <a:solidFill>
                  <a:schemeClr val="tx1"/>
                </a:solidFill>
              </a:rPr>
              <a:t> and the hidden layer is denoted as the </a:t>
            </a:r>
            <a:r>
              <a:rPr lang="en-US" sz="2300" b="1" dirty="0">
                <a:solidFill>
                  <a:schemeClr val="tx1"/>
                </a:solidFill>
              </a:rPr>
              <a:t>h</a:t>
            </a:r>
            <a:r>
              <a:rPr lang="en-US" sz="2300" dirty="0">
                <a:solidFill>
                  <a:schemeClr val="tx1"/>
                </a:solidFill>
              </a:rPr>
              <a:t>. In Boltzmann machine, there is </a:t>
            </a:r>
            <a:r>
              <a:rPr lang="en-US" sz="2300" b="1" dirty="0">
                <a:solidFill>
                  <a:schemeClr val="tx1"/>
                </a:solidFill>
              </a:rPr>
              <a:t>no output layer</a:t>
            </a:r>
            <a:r>
              <a:rPr lang="en-US" sz="2300" dirty="0">
                <a:solidFill>
                  <a:schemeClr val="tx1"/>
                </a:solidFill>
              </a:rPr>
              <a:t>. Boltzmann machines are random and generative neural networks capable of learning internal representations and are able to represent and (given enough time) solve tough </a:t>
            </a:r>
            <a:r>
              <a:rPr lang="en-US" sz="2300" dirty="0" smtClean="0">
                <a:solidFill>
                  <a:schemeClr val="tx1"/>
                </a:solidFill>
              </a:rPr>
              <a:t>combinatory </a:t>
            </a:r>
            <a:r>
              <a:rPr lang="en-US" sz="2300" dirty="0">
                <a:solidFill>
                  <a:schemeClr val="tx1"/>
                </a:solidFill>
              </a:rPr>
              <a:t>problems</a:t>
            </a:r>
            <a:r>
              <a:rPr lang="en-US" sz="2300" dirty="0" smtClean="0">
                <a:solidFill>
                  <a:schemeClr val="tx1"/>
                </a:solidFill>
              </a:rPr>
              <a:t>.</a:t>
            </a:r>
          </a:p>
        </p:txBody>
      </p:sp>
      <p:pic>
        <p:nvPicPr>
          <p:cNvPr id="1026" name="Picture 2" descr="https://media.geeksforgeeks.org/wp-content/uploads/20200927214842/Boltzmann-294x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775" y="3686174"/>
            <a:ext cx="28003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5426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8229600" cy="457200"/>
          </a:xfrm>
        </p:spPr>
        <p:txBody>
          <a:bodyPr>
            <a:noAutofit/>
          </a:bodyPr>
          <a:lstStyle/>
          <a:p>
            <a:r>
              <a:rPr lang="en-US" sz="3600" b="1" dirty="0"/>
              <a:t>Advantages and Disadvantages of RBM</a:t>
            </a:r>
            <a:endParaRPr lang="en-IN" sz="3600" dirty="0"/>
          </a:p>
        </p:txBody>
      </p:sp>
      <p:sp>
        <p:nvSpPr>
          <p:cNvPr id="3" name="Subtitle 2"/>
          <p:cNvSpPr>
            <a:spLocks noGrp="1"/>
          </p:cNvSpPr>
          <p:nvPr>
            <p:ph type="subTitle" idx="1"/>
          </p:nvPr>
        </p:nvSpPr>
        <p:spPr>
          <a:xfrm>
            <a:off x="76200" y="685800"/>
            <a:ext cx="8915400" cy="5867400"/>
          </a:xfrm>
        </p:spPr>
        <p:txBody>
          <a:bodyPr>
            <a:noAutofit/>
          </a:bodyPr>
          <a:lstStyle/>
          <a:p>
            <a:pPr algn="just"/>
            <a:r>
              <a:rPr lang="en-US" sz="2400" b="1" dirty="0">
                <a:solidFill>
                  <a:schemeClr val="tx1"/>
                </a:solidFill>
              </a:rPr>
              <a:t>Advantages</a:t>
            </a:r>
            <a:r>
              <a:rPr lang="en-US" sz="2400" dirty="0">
                <a:solidFill>
                  <a:schemeClr val="tx1"/>
                </a:solidFill>
              </a:rPr>
              <a:t> :</a:t>
            </a:r>
          </a:p>
          <a:p>
            <a:pPr marL="342900" indent="-342900" algn="just">
              <a:buFont typeface="Arial" pitchFamily="34" charset="0"/>
              <a:buChar char="•"/>
            </a:pPr>
            <a:r>
              <a:rPr lang="en-US" sz="2400" dirty="0">
                <a:solidFill>
                  <a:schemeClr val="tx1"/>
                </a:solidFill>
              </a:rPr>
              <a:t>Expressive enough to encode any distribution and computationally efficient.</a:t>
            </a:r>
          </a:p>
          <a:p>
            <a:pPr marL="342900" indent="-342900" algn="just">
              <a:buFont typeface="Arial" pitchFamily="34" charset="0"/>
              <a:buChar char="•"/>
            </a:pPr>
            <a:r>
              <a:rPr lang="en-US" sz="2400" dirty="0">
                <a:solidFill>
                  <a:schemeClr val="tx1"/>
                </a:solidFill>
              </a:rPr>
              <a:t>Faster than traditional Boltzmann Machine due to the restrictions in terms of connections between nodes.</a:t>
            </a:r>
          </a:p>
          <a:p>
            <a:pPr marL="342900" indent="-342900" algn="just">
              <a:buFont typeface="Arial" pitchFamily="34" charset="0"/>
              <a:buChar char="•"/>
            </a:pPr>
            <a:r>
              <a:rPr lang="en-US" sz="2400" dirty="0">
                <a:solidFill>
                  <a:schemeClr val="tx1"/>
                </a:solidFill>
              </a:rPr>
              <a:t>Activations of the hidden layer can be used as input to other models as useful features to improve </a:t>
            </a:r>
            <a:r>
              <a:rPr lang="en-US" sz="2400" dirty="0" smtClean="0">
                <a:solidFill>
                  <a:schemeClr val="tx1"/>
                </a:solidFill>
              </a:rPr>
              <a:t>performance.</a:t>
            </a:r>
            <a:endParaRPr lang="en-US" sz="2400" dirty="0">
              <a:solidFill>
                <a:schemeClr val="tx1"/>
              </a:solidFill>
            </a:endParaRPr>
          </a:p>
          <a:p>
            <a:pPr algn="just"/>
            <a:r>
              <a:rPr lang="en-US" sz="2400" b="1" dirty="0">
                <a:solidFill>
                  <a:schemeClr val="tx1"/>
                </a:solidFill>
              </a:rPr>
              <a:t>Disadvantages</a:t>
            </a:r>
            <a:r>
              <a:rPr lang="en-US" sz="2400" dirty="0">
                <a:solidFill>
                  <a:schemeClr val="tx1"/>
                </a:solidFill>
              </a:rPr>
              <a:t> :</a:t>
            </a:r>
          </a:p>
          <a:p>
            <a:pPr marL="342900" indent="-342900" algn="just">
              <a:buFont typeface="Arial" pitchFamily="34" charset="0"/>
              <a:buChar char="•"/>
            </a:pPr>
            <a:r>
              <a:rPr lang="en-US" sz="2400" dirty="0">
                <a:solidFill>
                  <a:schemeClr val="tx1"/>
                </a:solidFill>
              </a:rPr>
              <a:t>Training is more difficult as it is difficult to calculate the Energy gradient function.</a:t>
            </a:r>
          </a:p>
          <a:p>
            <a:pPr marL="342900" indent="-342900" algn="just">
              <a:buFont typeface="Arial" pitchFamily="34" charset="0"/>
              <a:buChar char="•"/>
            </a:pPr>
            <a:r>
              <a:rPr lang="en-US" sz="2400" dirty="0">
                <a:solidFill>
                  <a:schemeClr val="tx1"/>
                </a:solidFill>
              </a:rPr>
              <a:t>CD-k algorithm used in RBMs is not as familiar as the back propagation algorithm.</a:t>
            </a:r>
          </a:p>
          <a:p>
            <a:pPr marL="342900" indent="-342900" algn="just">
              <a:buFont typeface="Arial" pitchFamily="34" charset="0"/>
              <a:buChar char="•"/>
            </a:pPr>
            <a:r>
              <a:rPr lang="en-US" sz="2400" dirty="0">
                <a:solidFill>
                  <a:schemeClr val="tx1"/>
                </a:solidFill>
              </a:rPr>
              <a:t>Weight </a:t>
            </a:r>
            <a:r>
              <a:rPr lang="en-US" sz="2400" dirty="0" smtClean="0">
                <a:solidFill>
                  <a:schemeClr val="tx1"/>
                </a:solidFill>
              </a:rPr>
              <a:t>Adjustment.</a:t>
            </a:r>
            <a:endParaRPr lang="en-US" sz="2400" dirty="0" smtClean="0">
              <a:solidFill>
                <a:schemeClr val="tx1"/>
              </a:solidFill>
            </a:endParaRPr>
          </a:p>
        </p:txBody>
      </p:sp>
    </p:spTree>
    <p:extLst>
      <p:ext uri="{BB962C8B-B14F-4D97-AF65-F5344CB8AC3E}">
        <p14:creationId xmlns:p14="http://schemas.microsoft.com/office/powerpoint/2010/main" val="2453631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8229600" cy="457200"/>
          </a:xfrm>
        </p:spPr>
        <p:txBody>
          <a:bodyPr>
            <a:normAutofit fontScale="90000"/>
          </a:bodyPr>
          <a:lstStyle/>
          <a:p>
            <a:r>
              <a:rPr lang="en-IN" b="1" dirty="0"/>
              <a:t>Applications </a:t>
            </a:r>
            <a:r>
              <a:rPr lang="en-IN" b="1" dirty="0" smtClean="0"/>
              <a:t>of </a:t>
            </a:r>
            <a:r>
              <a:rPr lang="en-US" b="1" dirty="0" smtClean="0"/>
              <a:t>RBM</a:t>
            </a:r>
            <a:endParaRPr lang="en-IN" dirty="0"/>
          </a:p>
        </p:txBody>
      </p:sp>
      <p:sp>
        <p:nvSpPr>
          <p:cNvPr id="3" name="Subtitle 2"/>
          <p:cNvSpPr>
            <a:spLocks noGrp="1"/>
          </p:cNvSpPr>
          <p:nvPr>
            <p:ph type="subTitle" idx="1"/>
          </p:nvPr>
        </p:nvSpPr>
        <p:spPr>
          <a:xfrm>
            <a:off x="76200" y="609600"/>
            <a:ext cx="8915400" cy="6019800"/>
          </a:xfrm>
        </p:spPr>
        <p:txBody>
          <a:bodyPr>
            <a:noAutofit/>
          </a:bodyPr>
          <a:lstStyle/>
          <a:p>
            <a:pPr marL="285750" indent="-285750" algn="just">
              <a:buFont typeface="Arial" pitchFamily="34" charset="0"/>
              <a:buChar char="•"/>
            </a:pPr>
            <a:r>
              <a:rPr lang="en-US" sz="2000" b="1" dirty="0">
                <a:solidFill>
                  <a:schemeClr val="tx1"/>
                </a:solidFill>
              </a:rPr>
              <a:t>Collaborative filtering</a:t>
            </a:r>
            <a:r>
              <a:rPr lang="en-US" sz="2000" dirty="0">
                <a:solidFill>
                  <a:schemeClr val="tx1"/>
                </a:solidFill>
              </a:rPr>
              <a:t>: RBMs are widely used in collaborative filtering for recommender systems. They learn to predict user preferences based on their past behavior and recommend items that are likely to be of interest to the user.</a:t>
            </a:r>
          </a:p>
          <a:p>
            <a:pPr marL="285750" indent="-285750" algn="just">
              <a:buFont typeface="Arial" pitchFamily="34" charset="0"/>
              <a:buChar char="•"/>
            </a:pPr>
            <a:r>
              <a:rPr lang="en-US" sz="2000" b="1" dirty="0">
                <a:solidFill>
                  <a:schemeClr val="tx1"/>
                </a:solidFill>
              </a:rPr>
              <a:t>Image and video processing</a:t>
            </a:r>
            <a:r>
              <a:rPr lang="en-US" sz="2000" dirty="0">
                <a:solidFill>
                  <a:schemeClr val="tx1"/>
                </a:solidFill>
              </a:rPr>
              <a:t>: RBMs can be used for image and video processing tasks such as object recognition, image </a:t>
            </a:r>
            <a:r>
              <a:rPr lang="en-US" sz="2000" dirty="0" smtClean="0">
                <a:solidFill>
                  <a:schemeClr val="tx1"/>
                </a:solidFill>
              </a:rPr>
              <a:t>de-noising</a:t>
            </a:r>
            <a:r>
              <a:rPr lang="en-US" sz="2000" dirty="0">
                <a:solidFill>
                  <a:schemeClr val="tx1"/>
                </a:solidFill>
              </a:rPr>
              <a:t>, and image reconstruction. They can also be used for tasks such as video segmentation and tracking.</a:t>
            </a:r>
          </a:p>
          <a:p>
            <a:pPr marL="285750" indent="-285750" algn="just">
              <a:buFont typeface="Arial" pitchFamily="34" charset="0"/>
              <a:buChar char="•"/>
            </a:pPr>
            <a:r>
              <a:rPr lang="en-US" sz="2000" b="1" dirty="0">
                <a:solidFill>
                  <a:schemeClr val="tx1"/>
                </a:solidFill>
              </a:rPr>
              <a:t>Natural </a:t>
            </a:r>
            <a:r>
              <a:rPr lang="en-US" sz="2000" b="1" dirty="0" smtClean="0">
                <a:solidFill>
                  <a:schemeClr val="tx1"/>
                </a:solidFill>
              </a:rPr>
              <a:t>Language Processing</a:t>
            </a:r>
            <a:r>
              <a:rPr lang="en-US" sz="2000" dirty="0">
                <a:solidFill>
                  <a:schemeClr val="tx1"/>
                </a:solidFill>
              </a:rPr>
              <a:t>: RBMs can be used for natural language processing tasks such as language modeling, text classification, and sentiment analysis. They can also be used for tasks such as speech recognition and speech synthesis.</a:t>
            </a:r>
          </a:p>
          <a:p>
            <a:pPr marL="285750" indent="-285750" algn="just">
              <a:buFont typeface="Arial" pitchFamily="34" charset="0"/>
              <a:buChar char="•"/>
            </a:pPr>
            <a:r>
              <a:rPr lang="en-US" sz="2000" b="1" dirty="0">
                <a:solidFill>
                  <a:schemeClr val="tx1"/>
                </a:solidFill>
              </a:rPr>
              <a:t>Bioinformatics</a:t>
            </a:r>
            <a:r>
              <a:rPr lang="en-US" sz="2000" dirty="0">
                <a:solidFill>
                  <a:schemeClr val="tx1"/>
                </a:solidFill>
              </a:rPr>
              <a:t>: RBMs have found applications in bioinformatics for tasks such as protein structure prediction, gene expression analysis, and drug discovery.</a:t>
            </a:r>
          </a:p>
          <a:p>
            <a:pPr marL="285750" indent="-285750" algn="just">
              <a:buFont typeface="Arial" pitchFamily="34" charset="0"/>
              <a:buChar char="•"/>
            </a:pPr>
            <a:r>
              <a:rPr lang="en-US" sz="2000" b="1" dirty="0">
                <a:solidFill>
                  <a:schemeClr val="tx1"/>
                </a:solidFill>
              </a:rPr>
              <a:t>Financial </a:t>
            </a:r>
            <a:r>
              <a:rPr lang="en-US" sz="2000" b="1" dirty="0" smtClean="0">
                <a:solidFill>
                  <a:schemeClr val="tx1"/>
                </a:solidFill>
              </a:rPr>
              <a:t>Modeling</a:t>
            </a:r>
            <a:r>
              <a:rPr lang="en-US" sz="2000" dirty="0">
                <a:solidFill>
                  <a:schemeClr val="tx1"/>
                </a:solidFill>
              </a:rPr>
              <a:t>: RBMs can be used for financial modeling tasks such as predicting stock prices, risk analysis, and portfolio optimization.</a:t>
            </a:r>
          </a:p>
          <a:p>
            <a:pPr marL="285750" indent="-285750" algn="just">
              <a:buFont typeface="Arial" pitchFamily="34" charset="0"/>
              <a:buChar char="•"/>
            </a:pPr>
            <a:r>
              <a:rPr lang="en-US" sz="2000" b="1" dirty="0">
                <a:solidFill>
                  <a:schemeClr val="tx1"/>
                </a:solidFill>
              </a:rPr>
              <a:t>Anomaly detection</a:t>
            </a:r>
            <a:r>
              <a:rPr lang="en-US" sz="2000" dirty="0">
                <a:solidFill>
                  <a:schemeClr val="tx1"/>
                </a:solidFill>
              </a:rPr>
              <a:t>: RBMs can be used for anomaly detection tasks such as fraud detection in financial transactions, network intrusion detection, and medical diagnosis.</a:t>
            </a:r>
          </a:p>
          <a:p>
            <a:pPr marL="285750" indent="-285750" algn="just">
              <a:buFont typeface="Arial" pitchFamily="34" charset="0"/>
              <a:buChar char="•"/>
            </a:pPr>
            <a:r>
              <a:rPr lang="en-US" sz="2000" dirty="0">
                <a:solidFill>
                  <a:schemeClr val="tx1"/>
                </a:solidFill>
              </a:rPr>
              <a:t>It is used in </a:t>
            </a:r>
            <a:r>
              <a:rPr lang="en-US" sz="2000" dirty="0" smtClean="0">
                <a:solidFill>
                  <a:schemeClr val="tx1"/>
                </a:solidFill>
              </a:rPr>
              <a:t>Filtering, Feature Learning, Classification, Risk Detection, Business </a:t>
            </a:r>
            <a:r>
              <a:rPr lang="en-US" sz="2000" dirty="0">
                <a:solidFill>
                  <a:schemeClr val="tx1"/>
                </a:solidFill>
              </a:rPr>
              <a:t>and Economic analysis.</a:t>
            </a:r>
            <a:endParaRPr lang="en-US" sz="2000" dirty="0" smtClean="0">
              <a:solidFill>
                <a:schemeClr val="tx1"/>
              </a:solidFill>
            </a:endParaRPr>
          </a:p>
        </p:txBody>
      </p:sp>
    </p:spTree>
    <p:extLst>
      <p:ext uri="{BB962C8B-B14F-4D97-AF65-F5344CB8AC3E}">
        <p14:creationId xmlns:p14="http://schemas.microsoft.com/office/powerpoint/2010/main" val="20214718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8229600" cy="457200"/>
          </a:xfrm>
        </p:spPr>
        <p:txBody>
          <a:bodyPr>
            <a:normAutofit fontScale="90000"/>
          </a:bodyPr>
          <a:lstStyle/>
          <a:p>
            <a:r>
              <a:rPr lang="en-IN" b="1" dirty="0"/>
              <a:t>Deep Belief Networks (DBNs)</a:t>
            </a:r>
            <a:endParaRPr lang="en-IN" dirty="0"/>
          </a:p>
        </p:txBody>
      </p:sp>
      <p:sp>
        <p:nvSpPr>
          <p:cNvPr id="3" name="Subtitle 2"/>
          <p:cNvSpPr>
            <a:spLocks noGrp="1"/>
          </p:cNvSpPr>
          <p:nvPr>
            <p:ph type="subTitle" idx="1"/>
          </p:nvPr>
        </p:nvSpPr>
        <p:spPr>
          <a:xfrm>
            <a:off x="152400" y="609600"/>
            <a:ext cx="8839200" cy="5943600"/>
          </a:xfrm>
        </p:spPr>
        <p:txBody>
          <a:bodyPr>
            <a:noAutofit/>
          </a:bodyPr>
          <a:lstStyle/>
          <a:p>
            <a:pPr algn="just"/>
            <a:r>
              <a:rPr lang="en-US" sz="2200" dirty="0">
                <a:solidFill>
                  <a:schemeClr val="tx1"/>
                </a:solidFill>
              </a:rPr>
              <a:t>Consider stacking numerous RBMs so that the outputs of the first RBM serve as the input for the second RBM, and so forth. Deep Belief Networks are the name given to these networks. Each layer's connections are undirected (as each layer is an RBM). Those between the strata are simultaneously directed (except for the top two layers – whose connections are undirected). The DBNs can be trained in two different ways</a:t>
            </a:r>
            <a:r>
              <a:rPr lang="en-US" sz="2200" dirty="0" smtClean="0">
                <a:solidFill>
                  <a:schemeClr val="tx1"/>
                </a:solidFill>
              </a:rPr>
              <a:t>:</a:t>
            </a:r>
            <a:endParaRPr lang="en-US" sz="2200" dirty="0">
              <a:solidFill>
                <a:schemeClr val="tx1"/>
              </a:solidFill>
            </a:endParaRPr>
          </a:p>
          <a:p>
            <a:pPr marL="285750" indent="-285750" algn="just">
              <a:buFont typeface="Arial" pitchFamily="34" charset="0"/>
              <a:buChar char="•"/>
            </a:pPr>
            <a:r>
              <a:rPr lang="en-US" sz="2200" b="1" dirty="0">
                <a:solidFill>
                  <a:schemeClr val="tx1"/>
                </a:solidFill>
              </a:rPr>
              <a:t>Greedy Layer-wise Training Algorithm</a:t>
            </a:r>
            <a:r>
              <a:rPr lang="en-US" sz="2200" dirty="0">
                <a:solidFill>
                  <a:schemeClr val="tx1"/>
                </a:solidFill>
              </a:rPr>
              <a:t>: RBMs are trained using a greedy layer-by-layer training algorithm. The orientation between the DBN layers is established as soon as the individual RBMs have been trained (i.e., the parameters, weights, and biases, have been defined).</a:t>
            </a:r>
          </a:p>
          <a:p>
            <a:pPr marL="285750" indent="-285750" algn="just">
              <a:buFont typeface="Arial" pitchFamily="34" charset="0"/>
              <a:buChar char="•"/>
            </a:pPr>
            <a:r>
              <a:rPr lang="en-US" sz="2200" b="1" dirty="0">
                <a:solidFill>
                  <a:schemeClr val="tx1"/>
                </a:solidFill>
              </a:rPr>
              <a:t>Wake-sleep Algorithm</a:t>
            </a:r>
            <a:r>
              <a:rPr lang="en-US" sz="2200" dirty="0">
                <a:solidFill>
                  <a:schemeClr val="tx1"/>
                </a:solidFill>
              </a:rPr>
              <a:t>: The DBN is trained from the bottom up using a wake-sleep algorithm (connections going up indicate wake), and then from the bottom up using connections indicating sleep.</a:t>
            </a:r>
          </a:p>
          <a:p>
            <a:pPr marL="285750" indent="-285750" algn="just">
              <a:buFont typeface="Arial" pitchFamily="34" charset="0"/>
              <a:buChar char="•"/>
            </a:pPr>
            <a:r>
              <a:rPr lang="en-US" sz="2200" dirty="0">
                <a:solidFill>
                  <a:schemeClr val="tx1"/>
                </a:solidFill>
              </a:rPr>
              <a:t>In order to ensure that the layer connections only work downwards, we stack the RBMs, train them, and then do so (except for the top two layers).</a:t>
            </a:r>
            <a:endParaRPr lang="en-US" sz="2200" dirty="0" smtClean="0">
              <a:solidFill>
                <a:schemeClr val="tx1"/>
              </a:solidFill>
            </a:endParaRPr>
          </a:p>
        </p:txBody>
      </p:sp>
    </p:spTree>
    <p:extLst>
      <p:ext uri="{BB962C8B-B14F-4D97-AF65-F5344CB8AC3E}">
        <p14:creationId xmlns:p14="http://schemas.microsoft.com/office/powerpoint/2010/main" val="1430528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763"/>
            <a:ext cx="8229600" cy="614363"/>
          </a:xfrm>
        </p:spPr>
        <p:txBody>
          <a:bodyPr>
            <a:normAutofit fontScale="90000"/>
          </a:bodyPr>
          <a:lstStyle/>
          <a:p>
            <a:r>
              <a:rPr lang="en-US" b="1" dirty="0"/>
              <a:t>What is the Boltzmann Machine</a:t>
            </a:r>
            <a:r>
              <a:rPr lang="en-US" b="1" dirty="0" smtClean="0"/>
              <a:t>?</a:t>
            </a:r>
            <a:endParaRPr lang="en-IN" dirty="0"/>
          </a:p>
        </p:txBody>
      </p:sp>
      <p:sp>
        <p:nvSpPr>
          <p:cNvPr id="3" name="Subtitle 2"/>
          <p:cNvSpPr>
            <a:spLocks noGrp="1"/>
          </p:cNvSpPr>
          <p:nvPr>
            <p:ph type="subTitle" idx="1"/>
          </p:nvPr>
        </p:nvSpPr>
        <p:spPr>
          <a:xfrm>
            <a:off x="152400" y="609600"/>
            <a:ext cx="8763000" cy="5943600"/>
          </a:xfrm>
        </p:spPr>
        <p:txBody>
          <a:bodyPr>
            <a:noAutofit/>
          </a:bodyPr>
          <a:lstStyle/>
          <a:p>
            <a:pPr marL="457200" indent="-457200" algn="just">
              <a:buFont typeface="Arial" pitchFamily="34" charset="0"/>
              <a:buChar char="•"/>
            </a:pPr>
            <a:r>
              <a:rPr lang="en-US" sz="2300" dirty="0" smtClean="0">
                <a:solidFill>
                  <a:schemeClr val="tx1"/>
                </a:solidFill>
              </a:rPr>
              <a:t>The </a:t>
            </a:r>
            <a:r>
              <a:rPr lang="en-US" sz="2300" dirty="0">
                <a:solidFill>
                  <a:schemeClr val="tx1"/>
                </a:solidFill>
              </a:rPr>
              <a:t>network uses a </a:t>
            </a:r>
            <a:r>
              <a:rPr lang="en-US" sz="2300" b="1" dirty="0" smtClean="0">
                <a:solidFill>
                  <a:schemeClr val="tx1"/>
                </a:solidFill>
              </a:rPr>
              <a:t>stochastic (random)</a:t>
            </a:r>
            <a:r>
              <a:rPr lang="en-US" sz="2300" dirty="0" smtClean="0">
                <a:solidFill>
                  <a:schemeClr val="tx1"/>
                </a:solidFill>
              </a:rPr>
              <a:t> process to activate the neurons, and the probability of a given state is calculated using the </a:t>
            </a:r>
            <a:r>
              <a:rPr lang="en-US" sz="2300" b="1" dirty="0" smtClean="0">
                <a:solidFill>
                  <a:schemeClr val="tx1"/>
                </a:solidFill>
              </a:rPr>
              <a:t>Boltzmann distribution </a:t>
            </a:r>
            <a:r>
              <a:rPr lang="en-US" sz="2300" dirty="0">
                <a:solidFill>
                  <a:schemeClr val="tx1"/>
                </a:solidFill>
              </a:rPr>
              <a:t>(also known as </a:t>
            </a:r>
            <a:r>
              <a:rPr lang="en-US" sz="2300" b="1" dirty="0">
                <a:solidFill>
                  <a:schemeClr val="tx1"/>
                </a:solidFill>
              </a:rPr>
              <a:t>Gibbs Distribution</a:t>
            </a:r>
            <a:r>
              <a:rPr lang="en-US" sz="2300" dirty="0" smtClean="0">
                <a:solidFill>
                  <a:schemeClr val="tx1"/>
                </a:solidFill>
              </a:rPr>
              <a:t>), </a:t>
            </a:r>
            <a:r>
              <a:rPr lang="en-US" sz="2300" dirty="0" smtClean="0">
                <a:solidFill>
                  <a:schemeClr val="tx1"/>
                </a:solidFill>
              </a:rPr>
              <a:t>which is a statistical distribution used in thermodynamics to describe the behavior of systems at thermal equilibrium.</a:t>
            </a:r>
          </a:p>
          <a:p>
            <a:pPr marL="457200" indent="-457200" algn="just">
              <a:buFont typeface="Arial" pitchFamily="34" charset="0"/>
              <a:buChar char="•"/>
            </a:pPr>
            <a:r>
              <a:rPr lang="en-US" sz="2300" dirty="0" smtClean="0">
                <a:solidFill>
                  <a:schemeClr val="tx1"/>
                </a:solidFill>
              </a:rPr>
              <a:t>Boltzmann </a:t>
            </a:r>
            <a:r>
              <a:rPr lang="en-US" sz="2300" dirty="0">
                <a:solidFill>
                  <a:schemeClr val="tx1"/>
                </a:solidFill>
              </a:rPr>
              <a:t>machines </a:t>
            </a:r>
            <a:r>
              <a:rPr lang="en-US" sz="2300" dirty="0" smtClean="0">
                <a:solidFill>
                  <a:schemeClr val="tx1"/>
                </a:solidFill>
              </a:rPr>
              <a:t>are </a:t>
            </a:r>
            <a:r>
              <a:rPr lang="en-US" sz="2300" dirty="0">
                <a:solidFill>
                  <a:schemeClr val="tx1"/>
                </a:solidFill>
              </a:rPr>
              <a:t>particularly useful for unsupervised learning, where the goal is to discover the underlying structure of the data without any explicit labels or guidance. However, training Boltzmann machines can be computationally </a:t>
            </a:r>
            <a:r>
              <a:rPr lang="en-US" sz="2300" dirty="0" smtClean="0">
                <a:solidFill>
                  <a:schemeClr val="tx1"/>
                </a:solidFill>
              </a:rPr>
              <a:t>expensive.</a:t>
            </a:r>
          </a:p>
        </p:txBody>
      </p:sp>
      <p:pic>
        <p:nvPicPr>
          <p:cNvPr id="4" name="Picture 2" descr="Boltzmann Machine - Boltzmann Machine - Blogs - SuperDataScience | Machine  Learning | AI | Data Science Career | Analytics | Success"/>
          <p:cNvPicPr>
            <a:picLocks noChangeAspect="1" noChangeArrowheads="1"/>
          </p:cNvPicPr>
          <p:nvPr/>
        </p:nvPicPr>
        <p:blipFill rotWithShape="1">
          <a:blip r:embed="rId2">
            <a:extLst>
              <a:ext uri="{28A0092B-C50C-407E-A947-70E740481C1C}">
                <a14:useLocalDpi xmlns:a14="http://schemas.microsoft.com/office/drawing/2010/main" val="0"/>
              </a:ext>
            </a:extLst>
          </a:blip>
          <a:srcRect l="7170" t="15822" r="15050" b="6182"/>
          <a:stretch/>
        </p:blipFill>
        <p:spPr bwMode="auto">
          <a:xfrm>
            <a:off x="2133600" y="4007918"/>
            <a:ext cx="4911600" cy="2724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952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8229600" cy="609600"/>
          </a:xfrm>
        </p:spPr>
        <p:txBody>
          <a:bodyPr>
            <a:normAutofit fontScale="90000"/>
          </a:bodyPr>
          <a:lstStyle/>
          <a:p>
            <a:r>
              <a:rPr lang="en-US" b="1" dirty="0"/>
              <a:t>What is the Boltzmann Machine</a:t>
            </a:r>
            <a:r>
              <a:rPr lang="en-US" b="1" dirty="0" smtClean="0"/>
              <a:t>?</a:t>
            </a:r>
            <a:endParaRPr lang="en-IN" dirty="0"/>
          </a:p>
        </p:txBody>
      </p:sp>
      <p:sp>
        <p:nvSpPr>
          <p:cNvPr id="3" name="Subtitle 2"/>
          <p:cNvSpPr>
            <a:spLocks noGrp="1"/>
          </p:cNvSpPr>
          <p:nvPr>
            <p:ph type="subTitle" idx="1"/>
          </p:nvPr>
        </p:nvSpPr>
        <p:spPr>
          <a:xfrm>
            <a:off x="76200" y="762000"/>
            <a:ext cx="8839200" cy="6096000"/>
          </a:xfrm>
        </p:spPr>
        <p:txBody>
          <a:bodyPr>
            <a:noAutofit/>
          </a:bodyPr>
          <a:lstStyle/>
          <a:p>
            <a:pPr marL="457200" indent="-457200" algn="just">
              <a:buFont typeface="Arial" pitchFamily="34" charset="0"/>
              <a:buChar char="•"/>
            </a:pPr>
            <a:r>
              <a:rPr lang="en-US" sz="2200" dirty="0" smtClean="0">
                <a:solidFill>
                  <a:schemeClr val="tx1"/>
                </a:solidFill>
              </a:rPr>
              <a:t>Boltzmann </a:t>
            </a:r>
            <a:r>
              <a:rPr lang="en-US" sz="2200" dirty="0">
                <a:solidFill>
                  <a:schemeClr val="tx1"/>
                </a:solidFill>
              </a:rPr>
              <a:t>Machine is a generative unsupervised model, which involves learning a probability distribution from an original dataset and using it to make inferences about </a:t>
            </a:r>
            <a:r>
              <a:rPr lang="en-US" sz="2200" b="1" dirty="0">
                <a:solidFill>
                  <a:schemeClr val="tx1"/>
                </a:solidFill>
              </a:rPr>
              <a:t>never before seen data</a:t>
            </a:r>
            <a:r>
              <a:rPr lang="en-US" sz="2200" dirty="0">
                <a:solidFill>
                  <a:schemeClr val="tx1"/>
                </a:solidFill>
              </a:rPr>
              <a:t>.</a:t>
            </a:r>
          </a:p>
          <a:p>
            <a:pPr marL="457200" indent="-457200" algn="just">
              <a:buFont typeface="Arial" pitchFamily="34" charset="0"/>
              <a:buChar char="•"/>
            </a:pPr>
            <a:r>
              <a:rPr lang="en-US" sz="2200" dirty="0" smtClean="0">
                <a:solidFill>
                  <a:schemeClr val="tx1"/>
                </a:solidFill>
              </a:rPr>
              <a:t>Boltzmann Machine has an input layer (also referred to as the </a:t>
            </a:r>
            <a:r>
              <a:rPr lang="en-US" sz="2200" b="1" dirty="0" smtClean="0">
                <a:solidFill>
                  <a:schemeClr val="tx1"/>
                </a:solidFill>
              </a:rPr>
              <a:t>visible layer</a:t>
            </a:r>
            <a:r>
              <a:rPr lang="en-US" sz="2200" dirty="0" smtClean="0">
                <a:solidFill>
                  <a:schemeClr val="tx1"/>
                </a:solidFill>
              </a:rPr>
              <a:t>) and one or several hidden layers (also referred to as the </a:t>
            </a:r>
            <a:r>
              <a:rPr lang="en-US" sz="2200" b="1" dirty="0" smtClean="0">
                <a:solidFill>
                  <a:schemeClr val="tx1"/>
                </a:solidFill>
              </a:rPr>
              <a:t>hidden layer</a:t>
            </a:r>
            <a:r>
              <a:rPr lang="en-US" sz="2200" dirty="0" smtClean="0">
                <a:solidFill>
                  <a:schemeClr val="tx1"/>
                </a:solidFill>
              </a:rPr>
              <a:t>).</a:t>
            </a:r>
          </a:p>
          <a:p>
            <a:pPr marL="457200" indent="-457200" algn="just">
              <a:buFont typeface="Arial" pitchFamily="34" charset="0"/>
              <a:buChar char="•"/>
            </a:pPr>
            <a:r>
              <a:rPr lang="en-US" sz="2200" dirty="0" smtClean="0">
                <a:solidFill>
                  <a:schemeClr val="tx1"/>
                </a:solidFill>
              </a:rPr>
              <a:t>Boltzmann </a:t>
            </a:r>
            <a:r>
              <a:rPr lang="en-US" sz="2200" dirty="0">
                <a:solidFill>
                  <a:schemeClr val="tx1"/>
                </a:solidFill>
              </a:rPr>
              <a:t>Machine uses neural networks with neurons that are connected not only to other neurons in other layers but also to neurons within the same layer</a:t>
            </a:r>
            <a:r>
              <a:rPr lang="en-US" sz="2200" dirty="0" smtClean="0">
                <a:solidFill>
                  <a:schemeClr val="tx1"/>
                </a:solidFill>
              </a:rPr>
              <a:t>.</a:t>
            </a:r>
            <a:endParaRPr lang="en-US" sz="2200" dirty="0">
              <a:solidFill>
                <a:schemeClr val="tx1"/>
              </a:solidFill>
            </a:endParaRPr>
          </a:p>
          <a:p>
            <a:pPr marL="457200" indent="-457200" algn="just">
              <a:buFont typeface="Arial" pitchFamily="34" charset="0"/>
              <a:buChar char="•"/>
            </a:pPr>
            <a:r>
              <a:rPr lang="en-US" sz="2200" b="1" dirty="0" smtClean="0">
                <a:solidFill>
                  <a:schemeClr val="tx1"/>
                </a:solidFill>
              </a:rPr>
              <a:t>Everything </a:t>
            </a:r>
            <a:r>
              <a:rPr lang="en-US" sz="2200" b="1" dirty="0">
                <a:solidFill>
                  <a:schemeClr val="tx1"/>
                </a:solidFill>
              </a:rPr>
              <a:t>is connected to everything</a:t>
            </a:r>
            <a:r>
              <a:rPr lang="en-US" sz="2200" dirty="0">
                <a:solidFill>
                  <a:schemeClr val="tx1"/>
                </a:solidFill>
              </a:rPr>
              <a:t>. Connections are bidirectional, visible neurons connected to each other and hidden neurons also connected to each </a:t>
            </a:r>
            <a:r>
              <a:rPr lang="en-US" sz="2200" dirty="0" smtClean="0">
                <a:solidFill>
                  <a:schemeClr val="tx1"/>
                </a:solidFill>
              </a:rPr>
              <a:t>other</a:t>
            </a:r>
            <a:endParaRPr lang="en-US" sz="2200" dirty="0">
              <a:solidFill>
                <a:schemeClr val="tx1"/>
              </a:solidFill>
            </a:endParaRPr>
          </a:p>
          <a:p>
            <a:pPr marL="457200" indent="-457200" algn="just">
              <a:buFont typeface="Arial" pitchFamily="34" charset="0"/>
              <a:buChar char="•"/>
            </a:pPr>
            <a:r>
              <a:rPr lang="en-US" sz="2200" dirty="0" smtClean="0">
                <a:solidFill>
                  <a:schemeClr val="tx1"/>
                </a:solidFill>
              </a:rPr>
              <a:t>Boltzmann </a:t>
            </a:r>
            <a:r>
              <a:rPr lang="en-US" sz="2200" dirty="0">
                <a:solidFill>
                  <a:schemeClr val="tx1"/>
                </a:solidFill>
              </a:rPr>
              <a:t>Machine </a:t>
            </a:r>
            <a:r>
              <a:rPr lang="en-US" sz="2200" b="1" dirty="0">
                <a:solidFill>
                  <a:schemeClr val="tx1"/>
                </a:solidFill>
              </a:rPr>
              <a:t>doesn’t expect input data</a:t>
            </a:r>
            <a:r>
              <a:rPr lang="en-US" sz="2200" dirty="0">
                <a:solidFill>
                  <a:schemeClr val="tx1"/>
                </a:solidFill>
              </a:rPr>
              <a:t>, it generates data. Neurons generate information regardless they are hidden or visible</a:t>
            </a:r>
            <a:r>
              <a:rPr lang="en-US" sz="2200" dirty="0" smtClean="0">
                <a:solidFill>
                  <a:schemeClr val="tx1"/>
                </a:solidFill>
              </a:rPr>
              <a:t>.</a:t>
            </a:r>
            <a:endParaRPr lang="en-US" sz="2200" dirty="0">
              <a:solidFill>
                <a:schemeClr val="tx1"/>
              </a:solidFill>
            </a:endParaRPr>
          </a:p>
          <a:p>
            <a:pPr marL="457200" indent="-457200" algn="just">
              <a:buFont typeface="Arial" pitchFamily="34" charset="0"/>
              <a:buChar char="•"/>
            </a:pPr>
            <a:r>
              <a:rPr lang="en-US" sz="2200" dirty="0" smtClean="0">
                <a:solidFill>
                  <a:schemeClr val="tx1"/>
                </a:solidFill>
              </a:rPr>
              <a:t>For </a:t>
            </a:r>
            <a:r>
              <a:rPr lang="en-US" sz="2200" dirty="0">
                <a:solidFill>
                  <a:schemeClr val="tx1"/>
                </a:solidFill>
              </a:rPr>
              <a:t>Boltzmann Machine all neurons are the same, it doesn’t discriminate between hidden and visible neurons. </a:t>
            </a:r>
            <a:endParaRPr lang="en-US" sz="2200" dirty="0" smtClean="0">
              <a:solidFill>
                <a:schemeClr val="tx1"/>
              </a:solidFill>
            </a:endParaRPr>
          </a:p>
        </p:txBody>
      </p:sp>
    </p:spTree>
    <p:extLst>
      <p:ext uri="{BB962C8B-B14F-4D97-AF65-F5344CB8AC3E}">
        <p14:creationId xmlns:p14="http://schemas.microsoft.com/office/powerpoint/2010/main" val="2571047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152400"/>
            <a:ext cx="8229600" cy="715962"/>
          </a:xfrm>
        </p:spPr>
        <p:txBody>
          <a:bodyPr>
            <a:normAutofit fontScale="90000"/>
          </a:bodyPr>
          <a:lstStyle/>
          <a:p>
            <a:r>
              <a:rPr lang="en-IN" b="1" dirty="0" smtClean="0"/>
              <a:t>Nuclear Power Plant Example</a:t>
            </a:r>
            <a:endParaRPr lang="en-IN" b="1" dirty="0"/>
          </a:p>
        </p:txBody>
      </p:sp>
      <p:pic>
        <p:nvPicPr>
          <p:cNvPr id="2050" name="Picture 2" descr="https://miro.medium.com/v2/resize:fit:644/1*i-DPtO4G3h2oG00EcIGbs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5862"/>
            <a:ext cx="9144000" cy="513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585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8229600" cy="381000"/>
          </a:xfrm>
        </p:spPr>
        <p:txBody>
          <a:bodyPr>
            <a:normAutofit fontScale="90000"/>
          </a:bodyPr>
          <a:lstStyle/>
          <a:p>
            <a:r>
              <a:rPr lang="en-US" b="1" dirty="0" smtClean="0"/>
              <a:t>How Boltzmann Machine Works?</a:t>
            </a:r>
            <a:endParaRPr lang="en-IN" dirty="0"/>
          </a:p>
        </p:txBody>
      </p:sp>
      <p:sp>
        <p:nvSpPr>
          <p:cNvPr id="3" name="Subtitle 2"/>
          <p:cNvSpPr>
            <a:spLocks noGrp="1"/>
          </p:cNvSpPr>
          <p:nvPr>
            <p:ph type="subTitle" idx="1"/>
          </p:nvPr>
        </p:nvSpPr>
        <p:spPr>
          <a:xfrm>
            <a:off x="152400" y="762000"/>
            <a:ext cx="8653461" cy="5943600"/>
          </a:xfrm>
        </p:spPr>
        <p:txBody>
          <a:bodyPr>
            <a:noAutofit/>
          </a:bodyPr>
          <a:lstStyle/>
          <a:p>
            <a:pPr marL="457200" indent="-457200" algn="just">
              <a:buFont typeface="Arial" pitchFamily="34" charset="0"/>
              <a:buChar char="•"/>
            </a:pPr>
            <a:r>
              <a:rPr lang="en-US" sz="2200" dirty="0" smtClean="0">
                <a:solidFill>
                  <a:schemeClr val="tx1"/>
                </a:solidFill>
              </a:rPr>
              <a:t>The </a:t>
            </a:r>
            <a:r>
              <a:rPr lang="en-US" sz="2200" dirty="0">
                <a:solidFill>
                  <a:schemeClr val="tx1"/>
                </a:solidFill>
              </a:rPr>
              <a:t>Boltzmann machine uses a stochastic process to activate the neurons. The probability of a neuron being "</a:t>
            </a:r>
            <a:r>
              <a:rPr lang="en-US" sz="2200" b="1" dirty="0">
                <a:solidFill>
                  <a:schemeClr val="tx1"/>
                </a:solidFill>
              </a:rPr>
              <a:t>on</a:t>
            </a:r>
            <a:r>
              <a:rPr lang="en-US" sz="2200" dirty="0">
                <a:solidFill>
                  <a:schemeClr val="tx1"/>
                </a:solidFill>
              </a:rPr>
              <a:t>" or "</a:t>
            </a:r>
            <a:r>
              <a:rPr lang="en-US" sz="2200" b="1" dirty="0">
                <a:solidFill>
                  <a:schemeClr val="tx1"/>
                </a:solidFill>
              </a:rPr>
              <a:t>off</a:t>
            </a:r>
            <a:r>
              <a:rPr lang="en-US" sz="2200" dirty="0">
                <a:solidFill>
                  <a:schemeClr val="tx1"/>
                </a:solidFill>
              </a:rPr>
              <a:t>" is determined by the weighted sum of the inputs to that neuron, which is then passed through a sigmoid activation function. The sigmoid function ensures that the output of each neuron is between 0 and 1, which can be interpreted as the probability that the neuron is "on</a:t>
            </a:r>
            <a:r>
              <a:rPr lang="en-US" sz="2200" dirty="0" smtClean="0">
                <a:solidFill>
                  <a:schemeClr val="tx1"/>
                </a:solidFill>
              </a:rPr>
              <a:t>."</a:t>
            </a:r>
            <a:endParaRPr lang="en-US" sz="2200" dirty="0">
              <a:solidFill>
                <a:schemeClr val="tx1"/>
              </a:solidFill>
            </a:endParaRPr>
          </a:p>
          <a:p>
            <a:pPr marL="457200" indent="-457200" algn="just">
              <a:buFont typeface="Arial" pitchFamily="34" charset="0"/>
              <a:buChar char="•"/>
            </a:pPr>
            <a:r>
              <a:rPr lang="en-US" sz="2200" dirty="0">
                <a:solidFill>
                  <a:schemeClr val="tx1"/>
                </a:solidFill>
              </a:rPr>
              <a:t>During training, the Boltzmann machine learns the weights of the connections between neurons by minimizing an </a:t>
            </a:r>
            <a:r>
              <a:rPr lang="en-US" sz="2200" b="1" dirty="0">
                <a:solidFill>
                  <a:schemeClr val="tx1"/>
                </a:solidFill>
              </a:rPr>
              <a:t>energy function</a:t>
            </a:r>
            <a:r>
              <a:rPr lang="en-US" sz="2200" dirty="0">
                <a:solidFill>
                  <a:schemeClr val="tx1"/>
                </a:solidFill>
              </a:rPr>
              <a:t>. The energy function is a measure of how well the Boltzmann machine is able to reconstruct the input data. The goal of training is to minimize the difference between the actual input data and the reconstructed data produced by the Boltzmann machine</a:t>
            </a:r>
            <a:r>
              <a:rPr lang="en-US" sz="2200" dirty="0" smtClean="0">
                <a:solidFill>
                  <a:schemeClr val="tx1"/>
                </a:solidFill>
              </a:rPr>
              <a:t>.</a:t>
            </a:r>
            <a:endParaRPr lang="en-US" sz="2200" dirty="0">
              <a:solidFill>
                <a:schemeClr val="tx1"/>
              </a:solidFill>
            </a:endParaRPr>
          </a:p>
          <a:p>
            <a:pPr marL="457200" indent="-457200" algn="just">
              <a:buFont typeface="Arial" pitchFamily="34" charset="0"/>
              <a:buChar char="•"/>
            </a:pPr>
            <a:r>
              <a:rPr lang="en-US" sz="2200" dirty="0">
                <a:solidFill>
                  <a:schemeClr val="tx1"/>
                </a:solidFill>
              </a:rPr>
              <a:t>The training process involves a series of iterations, where the network is presented with input data, and the weights are adjusted to improve the reconstruction of the data. The Boltzmann machine uses a technique called </a:t>
            </a:r>
            <a:r>
              <a:rPr lang="en-US" sz="2200" b="1" dirty="0">
                <a:solidFill>
                  <a:schemeClr val="tx1"/>
                </a:solidFill>
              </a:rPr>
              <a:t>contrastive divergence </a:t>
            </a:r>
            <a:r>
              <a:rPr lang="en-US" sz="2200" dirty="0">
                <a:solidFill>
                  <a:schemeClr val="tx1"/>
                </a:solidFill>
              </a:rPr>
              <a:t>to update the weights. </a:t>
            </a:r>
          </a:p>
        </p:txBody>
      </p:sp>
    </p:spTree>
    <p:extLst>
      <p:ext uri="{BB962C8B-B14F-4D97-AF65-F5344CB8AC3E}">
        <p14:creationId xmlns:p14="http://schemas.microsoft.com/office/powerpoint/2010/main" val="1957932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8763000" cy="685800"/>
          </a:xfrm>
        </p:spPr>
        <p:txBody>
          <a:bodyPr>
            <a:normAutofit fontScale="90000"/>
          </a:bodyPr>
          <a:lstStyle/>
          <a:p>
            <a:r>
              <a:rPr lang="en-US" b="1" dirty="0" smtClean="0"/>
              <a:t>Steps </a:t>
            </a:r>
            <a:r>
              <a:rPr lang="en-US" b="1" dirty="0"/>
              <a:t>in </a:t>
            </a:r>
            <a:r>
              <a:rPr lang="en-US" b="1" dirty="0" smtClean="0"/>
              <a:t>Training </a:t>
            </a:r>
            <a:r>
              <a:rPr lang="en-US" b="1" dirty="0"/>
              <a:t>a Boltzmann </a:t>
            </a:r>
            <a:r>
              <a:rPr lang="en-US" b="1" dirty="0" smtClean="0"/>
              <a:t>Machine </a:t>
            </a:r>
            <a:endParaRPr lang="en-IN" dirty="0"/>
          </a:p>
        </p:txBody>
      </p:sp>
      <p:sp>
        <p:nvSpPr>
          <p:cNvPr id="3" name="Subtitle 2"/>
          <p:cNvSpPr>
            <a:spLocks noGrp="1"/>
          </p:cNvSpPr>
          <p:nvPr>
            <p:ph type="subTitle" idx="1"/>
          </p:nvPr>
        </p:nvSpPr>
        <p:spPr>
          <a:xfrm>
            <a:off x="228600" y="685800"/>
            <a:ext cx="8763000" cy="6019800"/>
          </a:xfrm>
        </p:spPr>
        <p:txBody>
          <a:bodyPr>
            <a:noAutofit/>
          </a:bodyPr>
          <a:lstStyle/>
          <a:p>
            <a:pPr marL="457200" indent="-457200" algn="just">
              <a:buFont typeface="+mj-lt"/>
              <a:buAutoNum type="arabicPeriod"/>
            </a:pPr>
            <a:r>
              <a:rPr lang="en-US" sz="2100" b="1" dirty="0" smtClean="0">
                <a:solidFill>
                  <a:schemeClr val="tx1"/>
                </a:solidFill>
              </a:rPr>
              <a:t>Initialization</a:t>
            </a:r>
            <a:r>
              <a:rPr lang="en-US" sz="2100" dirty="0">
                <a:solidFill>
                  <a:schemeClr val="tx1"/>
                </a:solidFill>
              </a:rPr>
              <a:t>: The weights of the connections between the neurons are initialized randomly</a:t>
            </a:r>
            <a:r>
              <a:rPr lang="en-US" sz="2100" dirty="0" smtClean="0">
                <a:solidFill>
                  <a:schemeClr val="tx1"/>
                </a:solidFill>
              </a:rPr>
              <a:t>.</a:t>
            </a:r>
            <a:endParaRPr lang="en-US" sz="2100" dirty="0">
              <a:solidFill>
                <a:schemeClr val="tx1"/>
              </a:solidFill>
            </a:endParaRPr>
          </a:p>
          <a:p>
            <a:pPr marL="457200" indent="-457200" algn="just">
              <a:buFont typeface="+mj-lt"/>
              <a:buAutoNum type="arabicPeriod"/>
            </a:pPr>
            <a:r>
              <a:rPr lang="en-US" sz="2100" b="1" dirty="0">
                <a:solidFill>
                  <a:schemeClr val="tx1"/>
                </a:solidFill>
              </a:rPr>
              <a:t>Gibbs </a:t>
            </a:r>
            <a:r>
              <a:rPr lang="en-US" sz="2100" b="1" dirty="0" smtClean="0">
                <a:solidFill>
                  <a:schemeClr val="tx1"/>
                </a:solidFill>
              </a:rPr>
              <a:t>Sampling</a:t>
            </a:r>
            <a:r>
              <a:rPr lang="en-US" sz="2100" dirty="0">
                <a:solidFill>
                  <a:schemeClr val="tx1"/>
                </a:solidFill>
              </a:rPr>
              <a:t>: The Boltzmann machine uses Gibbs sampling to activate the neurons stochastically. Gibbs sampling involves repeatedly </a:t>
            </a:r>
            <a:r>
              <a:rPr lang="en-US" sz="2100" b="1" dirty="0">
                <a:solidFill>
                  <a:schemeClr val="tx1"/>
                </a:solidFill>
              </a:rPr>
              <a:t>updating the state of the neurons</a:t>
            </a:r>
            <a:r>
              <a:rPr lang="en-US" sz="2100" dirty="0">
                <a:solidFill>
                  <a:schemeClr val="tx1"/>
                </a:solidFill>
              </a:rPr>
              <a:t> in the network by </a:t>
            </a:r>
            <a:r>
              <a:rPr lang="en-US" sz="2100" b="1" dirty="0">
                <a:solidFill>
                  <a:schemeClr val="tx1"/>
                </a:solidFill>
              </a:rPr>
              <a:t>sampling from the probability distribution of the network</a:t>
            </a:r>
            <a:r>
              <a:rPr lang="en-US" sz="2100" dirty="0">
                <a:solidFill>
                  <a:schemeClr val="tx1"/>
                </a:solidFill>
              </a:rPr>
              <a:t>, given the current state</a:t>
            </a:r>
            <a:r>
              <a:rPr lang="en-US" sz="2100" dirty="0" smtClean="0">
                <a:solidFill>
                  <a:schemeClr val="tx1"/>
                </a:solidFill>
              </a:rPr>
              <a:t>.</a:t>
            </a:r>
            <a:endParaRPr lang="en-US" sz="2100" dirty="0">
              <a:solidFill>
                <a:schemeClr val="tx1"/>
              </a:solidFill>
            </a:endParaRPr>
          </a:p>
          <a:p>
            <a:pPr marL="457200" indent="-457200" algn="just">
              <a:buFont typeface="+mj-lt"/>
              <a:buAutoNum type="arabicPeriod"/>
            </a:pPr>
            <a:r>
              <a:rPr lang="en-US" sz="2100" b="1" dirty="0">
                <a:solidFill>
                  <a:schemeClr val="tx1"/>
                </a:solidFill>
              </a:rPr>
              <a:t>Compute the </a:t>
            </a:r>
            <a:r>
              <a:rPr lang="en-US" sz="2100" b="1" dirty="0" smtClean="0">
                <a:solidFill>
                  <a:schemeClr val="tx1"/>
                </a:solidFill>
              </a:rPr>
              <a:t>Energy</a:t>
            </a:r>
            <a:r>
              <a:rPr lang="en-US" sz="2100" dirty="0">
                <a:solidFill>
                  <a:schemeClr val="tx1"/>
                </a:solidFill>
              </a:rPr>
              <a:t>: After each Gibbs step, the </a:t>
            </a:r>
            <a:r>
              <a:rPr lang="en-US" sz="2100" b="1" dirty="0">
                <a:solidFill>
                  <a:schemeClr val="tx1"/>
                </a:solidFill>
              </a:rPr>
              <a:t>energy</a:t>
            </a:r>
            <a:r>
              <a:rPr lang="en-US" sz="2100" dirty="0">
                <a:solidFill>
                  <a:schemeClr val="tx1"/>
                </a:solidFill>
              </a:rPr>
              <a:t> of the current state of the network is computed. The energy function is a measure of how well the Boltzmann machine is </a:t>
            </a:r>
            <a:r>
              <a:rPr lang="en-US" sz="2100" b="1" dirty="0">
                <a:solidFill>
                  <a:schemeClr val="tx1"/>
                </a:solidFill>
              </a:rPr>
              <a:t>able to reconstruct the input data</a:t>
            </a:r>
            <a:r>
              <a:rPr lang="en-US" sz="2100" dirty="0" smtClean="0">
                <a:solidFill>
                  <a:schemeClr val="tx1"/>
                </a:solidFill>
              </a:rPr>
              <a:t>.</a:t>
            </a:r>
            <a:endParaRPr lang="en-US" sz="2100" dirty="0">
              <a:solidFill>
                <a:schemeClr val="tx1"/>
              </a:solidFill>
            </a:endParaRPr>
          </a:p>
          <a:p>
            <a:pPr marL="457200" indent="-457200" algn="just">
              <a:buFont typeface="+mj-lt"/>
              <a:buAutoNum type="arabicPeriod"/>
            </a:pPr>
            <a:r>
              <a:rPr lang="en-US" sz="2100" b="1" dirty="0">
                <a:solidFill>
                  <a:schemeClr val="tx1"/>
                </a:solidFill>
              </a:rPr>
              <a:t>Update the weights</a:t>
            </a:r>
            <a:r>
              <a:rPr lang="en-US" sz="2100" dirty="0">
                <a:solidFill>
                  <a:schemeClr val="tx1"/>
                </a:solidFill>
              </a:rPr>
              <a:t>: The weights of the connections between the neurons are updated using a technique called </a:t>
            </a:r>
            <a:r>
              <a:rPr lang="en-US" sz="2100" b="1" dirty="0">
                <a:solidFill>
                  <a:schemeClr val="tx1"/>
                </a:solidFill>
              </a:rPr>
              <a:t>contrastive divergence</a:t>
            </a:r>
            <a:r>
              <a:rPr lang="en-US" sz="2100" dirty="0">
                <a:solidFill>
                  <a:schemeClr val="tx1"/>
                </a:solidFill>
              </a:rPr>
              <a:t>. Contrastive divergence involves computing the difference between the probabilities of the network being in a particular state before and after updating a single neuron. This difference is then used to adjust the weights of the connections between the neurons</a:t>
            </a:r>
            <a:r>
              <a:rPr lang="en-US" sz="2100" dirty="0" smtClean="0">
                <a:solidFill>
                  <a:schemeClr val="tx1"/>
                </a:solidFill>
              </a:rPr>
              <a:t>.</a:t>
            </a:r>
            <a:endParaRPr lang="en-US" sz="2100" dirty="0">
              <a:solidFill>
                <a:schemeClr val="tx1"/>
              </a:solidFill>
            </a:endParaRPr>
          </a:p>
          <a:p>
            <a:pPr marL="457200" indent="-457200" algn="just">
              <a:buFont typeface="+mj-lt"/>
              <a:buAutoNum type="arabicPeriod"/>
            </a:pPr>
            <a:r>
              <a:rPr lang="en-US" sz="2100" b="1" dirty="0">
                <a:solidFill>
                  <a:schemeClr val="tx1"/>
                </a:solidFill>
              </a:rPr>
              <a:t>Repeat steps 2-4</a:t>
            </a:r>
            <a:r>
              <a:rPr lang="en-US" sz="2100" dirty="0">
                <a:solidFill>
                  <a:schemeClr val="tx1"/>
                </a:solidFill>
              </a:rPr>
              <a:t>: Steps 2-4 are repeated for a fixed number of iterations, or until the </a:t>
            </a:r>
            <a:r>
              <a:rPr lang="en-US" sz="2100" b="1" dirty="0">
                <a:solidFill>
                  <a:schemeClr val="tx1"/>
                </a:solidFill>
              </a:rPr>
              <a:t>energy</a:t>
            </a:r>
            <a:r>
              <a:rPr lang="en-US" sz="2100" dirty="0">
                <a:solidFill>
                  <a:schemeClr val="tx1"/>
                </a:solidFill>
              </a:rPr>
              <a:t> of the network </a:t>
            </a:r>
            <a:r>
              <a:rPr lang="en-US" sz="2100" b="1" dirty="0">
                <a:solidFill>
                  <a:schemeClr val="tx1"/>
                </a:solidFill>
              </a:rPr>
              <a:t>converges</a:t>
            </a:r>
            <a:r>
              <a:rPr lang="en-US" sz="2100" dirty="0">
                <a:solidFill>
                  <a:schemeClr val="tx1"/>
                </a:solidFill>
              </a:rPr>
              <a:t> to a minimum.</a:t>
            </a:r>
          </a:p>
        </p:txBody>
      </p:sp>
    </p:spTree>
    <p:extLst>
      <p:ext uri="{BB962C8B-B14F-4D97-AF65-F5344CB8AC3E}">
        <p14:creationId xmlns:p14="http://schemas.microsoft.com/office/powerpoint/2010/main" val="388089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288"/>
            <a:ext cx="8229600" cy="533400"/>
          </a:xfrm>
        </p:spPr>
        <p:txBody>
          <a:bodyPr>
            <a:normAutofit fontScale="90000"/>
          </a:bodyPr>
          <a:lstStyle/>
          <a:p>
            <a:r>
              <a:rPr lang="en-US" b="1" dirty="0"/>
              <a:t>Gibbs </a:t>
            </a:r>
            <a:r>
              <a:rPr lang="en-US" b="1" dirty="0" smtClean="0"/>
              <a:t>Sampling</a:t>
            </a:r>
            <a:endParaRPr lang="en-IN" dirty="0"/>
          </a:p>
        </p:txBody>
      </p:sp>
      <p:sp>
        <p:nvSpPr>
          <p:cNvPr id="3" name="Subtitle 2"/>
          <p:cNvSpPr>
            <a:spLocks noGrp="1"/>
          </p:cNvSpPr>
          <p:nvPr>
            <p:ph type="subTitle" idx="1"/>
          </p:nvPr>
        </p:nvSpPr>
        <p:spPr>
          <a:xfrm>
            <a:off x="152400" y="609600"/>
            <a:ext cx="8839200" cy="6096000"/>
          </a:xfrm>
        </p:spPr>
        <p:txBody>
          <a:bodyPr>
            <a:noAutofit/>
          </a:bodyPr>
          <a:lstStyle/>
          <a:p>
            <a:pPr algn="just"/>
            <a:r>
              <a:rPr lang="en-US" sz="1800" dirty="0" smtClean="0">
                <a:solidFill>
                  <a:schemeClr val="tx1"/>
                </a:solidFill>
              </a:rPr>
              <a:t>Gibbs </a:t>
            </a:r>
            <a:r>
              <a:rPr lang="en-US" sz="1800" dirty="0">
                <a:solidFill>
                  <a:schemeClr val="tx1"/>
                </a:solidFill>
              </a:rPr>
              <a:t>sampling is used to </a:t>
            </a:r>
            <a:r>
              <a:rPr lang="en-US" sz="1800" b="1" dirty="0">
                <a:solidFill>
                  <a:schemeClr val="tx1"/>
                </a:solidFill>
              </a:rPr>
              <a:t>update the state of the neurons </a:t>
            </a:r>
            <a:r>
              <a:rPr lang="en-US" sz="1800" dirty="0">
                <a:solidFill>
                  <a:schemeClr val="tx1"/>
                </a:solidFill>
              </a:rPr>
              <a:t>stochastically. The algorithm involves updating the state of a single neuron at a time, while holding the states of the other neurons fixed. </a:t>
            </a:r>
            <a:endParaRPr lang="en-US" sz="1800" dirty="0" smtClean="0">
              <a:solidFill>
                <a:schemeClr val="tx1"/>
              </a:solidFill>
            </a:endParaRPr>
          </a:p>
          <a:p>
            <a:pPr algn="just"/>
            <a:r>
              <a:rPr lang="en-US" sz="1800" dirty="0" smtClean="0">
                <a:solidFill>
                  <a:schemeClr val="tx1"/>
                </a:solidFill>
              </a:rPr>
              <a:t>The </a:t>
            </a:r>
            <a:r>
              <a:rPr lang="en-US" sz="1800" dirty="0">
                <a:solidFill>
                  <a:schemeClr val="tx1"/>
                </a:solidFill>
              </a:rPr>
              <a:t>algorithm proceeds as follows</a:t>
            </a:r>
            <a:r>
              <a:rPr lang="en-US" sz="1800" dirty="0" smtClean="0">
                <a:solidFill>
                  <a:schemeClr val="tx1"/>
                </a:solidFill>
              </a:rPr>
              <a:t>:</a:t>
            </a:r>
            <a:endParaRPr lang="en-US" sz="1800" dirty="0">
              <a:solidFill>
                <a:schemeClr val="tx1"/>
              </a:solidFill>
            </a:endParaRPr>
          </a:p>
          <a:p>
            <a:pPr marL="342900" indent="-342900" algn="just">
              <a:buFont typeface="+mj-lt"/>
              <a:buAutoNum type="arabicPeriod"/>
            </a:pPr>
            <a:r>
              <a:rPr lang="en-US" sz="1800" dirty="0">
                <a:solidFill>
                  <a:schemeClr val="tx1"/>
                </a:solidFill>
              </a:rPr>
              <a:t>Initialize the state of the network by setting the states of the visible neurons to the input data, and the states of the hidden neurons to either 0 or 1</a:t>
            </a:r>
            <a:r>
              <a:rPr lang="en-US" sz="1800" dirty="0" smtClean="0">
                <a:solidFill>
                  <a:schemeClr val="tx1"/>
                </a:solidFill>
              </a:rPr>
              <a:t>.</a:t>
            </a:r>
            <a:endParaRPr lang="en-US" sz="1800" dirty="0">
              <a:solidFill>
                <a:schemeClr val="tx1"/>
              </a:solidFill>
            </a:endParaRPr>
          </a:p>
          <a:p>
            <a:pPr marL="342900" indent="-342900" algn="just">
              <a:buFont typeface="+mj-lt"/>
              <a:buAutoNum type="arabicPeriod"/>
            </a:pPr>
            <a:r>
              <a:rPr lang="en-US" sz="1800" dirty="0">
                <a:solidFill>
                  <a:schemeClr val="tx1"/>
                </a:solidFill>
              </a:rPr>
              <a:t>Select a hidden neuron at random, and compute the probability that it is "on" given the states of the other neurons in the network</a:t>
            </a:r>
            <a:r>
              <a:rPr lang="en-US" sz="1800" dirty="0" smtClean="0">
                <a:solidFill>
                  <a:schemeClr val="tx1"/>
                </a:solidFill>
              </a:rPr>
              <a:t>.</a:t>
            </a:r>
            <a:endParaRPr lang="en-US" sz="1800" dirty="0">
              <a:solidFill>
                <a:schemeClr val="tx1"/>
              </a:solidFill>
            </a:endParaRPr>
          </a:p>
          <a:p>
            <a:pPr marL="342900" indent="-342900" algn="just">
              <a:buFont typeface="+mj-lt"/>
              <a:buAutoNum type="arabicPeriod"/>
            </a:pPr>
            <a:r>
              <a:rPr lang="en-US" sz="1800" dirty="0">
                <a:solidFill>
                  <a:schemeClr val="tx1"/>
                </a:solidFill>
              </a:rPr>
              <a:t>Sample a new state for the selected neuron based on its probability of being "on</a:t>
            </a:r>
            <a:r>
              <a:rPr lang="en-US" sz="1800" dirty="0" smtClean="0">
                <a:solidFill>
                  <a:schemeClr val="tx1"/>
                </a:solidFill>
              </a:rPr>
              <a:t>."</a:t>
            </a:r>
            <a:endParaRPr lang="en-US" sz="1800" dirty="0">
              <a:solidFill>
                <a:schemeClr val="tx1"/>
              </a:solidFill>
            </a:endParaRPr>
          </a:p>
          <a:p>
            <a:pPr marL="342900" indent="-342900" algn="just">
              <a:buFont typeface="+mj-lt"/>
              <a:buAutoNum type="arabicPeriod"/>
            </a:pPr>
            <a:r>
              <a:rPr lang="en-US" sz="1800" dirty="0">
                <a:solidFill>
                  <a:schemeClr val="tx1"/>
                </a:solidFill>
              </a:rPr>
              <a:t>Repeat steps 2-3 for each hidden neuron in the network</a:t>
            </a:r>
            <a:r>
              <a:rPr lang="en-US" sz="1800" dirty="0" smtClean="0">
                <a:solidFill>
                  <a:schemeClr val="tx1"/>
                </a:solidFill>
              </a:rPr>
              <a:t>.</a:t>
            </a:r>
            <a:endParaRPr lang="en-US" sz="1800" dirty="0">
              <a:solidFill>
                <a:schemeClr val="tx1"/>
              </a:solidFill>
            </a:endParaRPr>
          </a:p>
          <a:p>
            <a:pPr marL="342900" indent="-342900" algn="just">
              <a:buFont typeface="+mj-lt"/>
              <a:buAutoNum type="arabicPeriod"/>
            </a:pPr>
            <a:r>
              <a:rPr lang="en-US" sz="1800" dirty="0">
                <a:solidFill>
                  <a:schemeClr val="tx1"/>
                </a:solidFill>
              </a:rPr>
              <a:t>Update the state of the visible neurons in the same way as the hidden neurons, by computing the probability that each visible neuron is "on" given the states of the other neurons in the network, and sampling a new state for each visible neuron</a:t>
            </a:r>
            <a:r>
              <a:rPr lang="en-US" sz="1800" dirty="0" smtClean="0">
                <a:solidFill>
                  <a:schemeClr val="tx1"/>
                </a:solidFill>
              </a:rPr>
              <a:t>.</a:t>
            </a:r>
            <a:endParaRPr lang="en-US" sz="1800" dirty="0">
              <a:solidFill>
                <a:schemeClr val="tx1"/>
              </a:solidFill>
            </a:endParaRPr>
          </a:p>
          <a:p>
            <a:pPr marL="342900" indent="-342900" algn="just">
              <a:buFont typeface="+mj-lt"/>
              <a:buAutoNum type="arabicPeriod"/>
            </a:pPr>
            <a:r>
              <a:rPr lang="en-US" sz="1800" dirty="0">
                <a:solidFill>
                  <a:schemeClr val="tx1"/>
                </a:solidFill>
              </a:rPr>
              <a:t>Repeat steps 2-5 for a fixed number of iterations, or until the states of the neurons in the network converge to a stable distribution</a:t>
            </a:r>
            <a:r>
              <a:rPr lang="en-US" sz="1800" dirty="0" smtClean="0">
                <a:solidFill>
                  <a:schemeClr val="tx1"/>
                </a:solidFill>
              </a:rPr>
              <a:t>.</a:t>
            </a:r>
            <a:endParaRPr lang="en-US" sz="1800" dirty="0">
              <a:solidFill>
                <a:schemeClr val="tx1"/>
              </a:solidFill>
            </a:endParaRPr>
          </a:p>
          <a:p>
            <a:pPr algn="just"/>
            <a:r>
              <a:rPr lang="en-US" sz="1800" dirty="0">
                <a:solidFill>
                  <a:schemeClr val="tx1"/>
                </a:solidFill>
              </a:rPr>
              <a:t>By repeating this process many times, the Boltzmann machine is </a:t>
            </a:r>
            <a:r>
              <a:rPr lang="en-US" sz="1800" b="1" dirty="0">
                <a:solidFill>
                  <a:schemeClr val="tx1"/>
                </a:solidFill>
              </a:rPr>
              <a:t>able to learn the probability distribution of the input data</a:t>
            </a:r>
            <a:r>
              <a:rPr lang="en-US" sz="1800" dirty="0">
                <a:solidFill>
                  <a:schemeClr val="tx1"/>
                </a:solidFill>
              </a:rPr>
              <a:t>. The probabilities of the network being in different states can be used to estimate the energy of the network, which is used to update the weights of the connections between the neurons during training.</a:t>
            </a:r>
          </a:p>
        </p:txBody>
      </p:sp>
    </p:spTree>
    <p:extLst>
      <p:ext uri="{BB962C8B-B14F-4D97-AF65-F5344CB8AC3E}">
        <p14:creationId xmlns:p14="http://schemas.microsoft.com/office/powerpoint/2010/main" val="3776934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8229600" cy="457200"/>
          </a:xfrm>
        </p:spPr>
        <p:txBody>
          <a:bodyPr>
            <a:normAutofit fontScale="90000"/>
          </a:bodyPr>
          <a:lstStyle/>
          <a:p>
            <a:r>
              <a:rPr lang="en-US" b="1" dirty="0" smtClean="0"/>
              <a:t>Contrastive Divergence</a:t>
            </a:r>
            <a:endParaRPr lang="en-IN" dirty="0"/>
          </a:p>
        </p:txBody>
      </p:sp>
      <p:sp>
        <p:nvSpPr>
          <p:cNvPr id="3" name="Subtitle 2"/>
          <p:cNvSpPr>
            <a:spLocks noGrp="1"/>
          </p:cNvSpPr>
          <p:nvPr>
            <p:ph type="subTitle" idx="1"/>
          </p:nvPr>
        </p:nvSpPr>
        <p:spPr>
          <a:xfrm>
            <a:off x="76200" y="609600"/>
            <a:ext cx="8915400" cy="6096000"/>
          </a:xfrm>
        </p:spPr>
        <p:txBody>
          <a:bodyPr>
            <a:noAutofit/>
          </a:bodyPr>
          <a:lstStyle/>
          <a:p>
            <a:pPr marL="285750" indent="-285750" algn="just">
              <a:buFont typeface="Arial" pitchFamily="34" charset="0"/>
              <a:buChar char="•"/>
            </a:pPr>
            <a:r>
              <a:rPr lang="en-US" sz="2300" dirty="0">
                <a:solidFill>
                  <a:schemeClr val="tx1"/>
                </a:solidFill>
              </a:rPr>
              <a:t>Contrastive divergence is a technique </a:t>
            </a:r>
            <a:r>
              <a:rPr lang="en-US" sz="2300" dirty="0">
                <a:solidFill>
                  <a:schemeClr val="tx1"/>
                </a:solidFill>
              </a:rPr>
              <a:t>which is a variant of the stochastic gradient descent </a:t>
            </a:r>
            <a:r>
              <a:rPr lang="en-US" sz="2300" dirty="0" smtClean="0">
                <a:solidFill>
                  <a:schemeClr val="tx1"/>
                </a:solidFill>
              </a:rPr>
              <a:t>algorithm used </a:t>
            </a:r>
            <a:r>
              <a:rPr lang="en-US" sz="2300" dirty="0">
                <a:solidFill>
                  <a:schemeClr val="tx1"/>
                </a:solidFill>
              </a:rPr>
              <a:t>to </a:t>
            </a:r>
            <a:r>
              <a:rPr lang="en-US" sz="2300" b="1" dirty="0">
                <a:solidFill>
                  <a:schemeClr val="tx1"/>
                </a:solidFill>
              </a:rPr>
              <a:t>train the weights </a:t>
            </a:r>
            <a:r>
              <a:rPr lang="en-US" sz="2300" dirty="0">
                <a:solidFill>
                  <a:schemeClr val="tx1"/>
                </a:solidFill>
              </a:rPr>
              <a:t>of a Boltzmann machine, based on a form of </a:t>
            </a:r>
            <a:r>
              <a:rPr lang="en-US" sz="2300" b="1" dirty="0">
                <a:solidFill>
                  <a:schemeClr val="tx1"/>
                </a:solidFill>
              </a:rPr>
              <a:t>approximate maximum likelihood estimation</a:t>
            </a:r>
            <a:r>
              <a:rPr lang="en-US" sz="2300" dirty="0">
                <a:solidFill>
                  <a:schemeClr val="tx1"/>
                </a:solidFill>
              </a:rPr>
              <a:t>. The basic idea is to adjust the weights of the connections between the neurons in the network to </a:t>
            </a:r>
            <a:r>
              <a:rPr lang="en-US" sz="2300" b="1" dirty="0">
                <a:solidFill>
                  <a:schemeClr val="tx1"/>
                </a:solidFill>
              </a:rPr>
              <a:t>minimize</a:t>
            </a:r>
            <a:r>
              <a:rPr lang="en-US" sz="2300" dirty="0">
                <a:solidFill>
                  <a:schemeClr val="tx1"/>
                </a:solidFill>
              </a:rPr>
              <a:t> the difference between the </a:t>
            </a:r>
            <a:r>
              <a:rPr lang="en-US" sz="2300" b="1" dirty="0">
                <a:solidFill>
                  <a:schemeClr val="tx1"/>
                </a:solidFill>
              </a:rPr>
              <a:t>distributions</a:t>
            </a:r>
            <a:r>
              <a:rPr lang="en-US" sz="2300" dirty="0">
                <a:solidFill>
                  <a:schemeClr val="tx1"/>
                </a:solidFill>
              </a:rPr>
              <a:t> of the input data and the data generated by the network</a:t>
            </a:r>
            <a:r>
              <a:rPr lang="en-US" sz="2300" dirty="0" smtClean="0">
                <a:solidFill>
                  <a:schemeClr val="tx1"/>
                </a:solidFill>
              </a:rPr>
              <a:t>.</a:t>
            </a:r>
          </a:p>
          <a:p>
            <a:pPr marL="285750" indent="-285750" algn="just">
              <a:buFont typeface="Arial" pitchFamily="34" charset="0"/>
              <a:buChar char="•"/>
            </a:pPr>
            <a:r>
              <a:rPr lang="en-US" sz="2300" dirty="0">
                <a:solidFill>
                  <a:schemeClr val="tx1"/>
                </a:solidFill>
              </a:rPr>
              <a:t>By iteratively </a:t>
            </a:r>
            <a:r>
              <a:rPr lang="en-US" sz="2300" b="1" dirty="0">
                <a:solidFill>
                  <a:schemeClr val="tx1"/>
                </a:solidFill>
              </a:rPr>
              <a:t>adjusting the weights </a:t>
            </a:r>
            <a:r>
              <a:rPr lang="en-US" sz="2300" dirty="0">
                <a:solidFill>
                  <a:schemeClr val="tx1"/>
                </a:solidFill>
              </a:rPr>
              <a:t>of the connections between the neurons to minimize this difference, the Boltzmann machine can learn the distribution of the input data.</a:t>
            </a:r>
          </a:p>
          <a:p>
            <a:pPr marL="285750" indent="-285750" algn="just">
              <a:buFont typeface="Arial" pitchFamily="34" charset="0"/>
              <a:buChar char="•"/>
            </a:pPr>
            <a:r>
              <a:rPr lang="en-US" sz="2300" dirty="0" smtClean="0">
                <a:solidFill>
                  <a:schemeClr val="tx1"/>
                </a:solidFill>
              </a:rPr>
              <a:t>The </a:t>
            </a:r>
            <a:r>
              <a:rPr lang="en-US" sz="2300" dirty="0">
                <a:solidFill>
                  <a:schemeClr val="tx1"/>
                </a:solidFill>
              </a:rPr>
              <a:t>intuition behind contrastive divergence is that the </a:t>
            </a:r>
            <a:r>
              <a:rPr lang="en-US" sz="2300" b="1" dirty="0">
                <a:solidFill>
                  <a:schemeClr val="tx1"/>
                </a:solidFill>
              </a:rPr>
              <a:t>gradient</a:t>
            </a:r>
            <a:r>
              <a:rPr lang="en-US" sz="2300" dirty="0">
                <a:solidFill>
                  <a:schemeClr val="tx1"/>
                </a:solidFill>
              </a:rPr>
              <a:t> of the log-likelihood of the data can be approximated by the difference between the </a:t>
            </a:r>
            <a:r>
              <a:rPr lang="en-US" sz="2300" b="1" dirty="0">
                <a:solidFill>
                  <a:schemeClr val="tx1"/>
                </a:solidFill>
              </a:rPr>
              <a:t>correlations</a:t>
            </a:r>
            <a:r>
              <a:rPr lang="en-US" sz="2300" dirty="0">
                <a:solidFill>
                  <a:schemeClr val="tx1"/>
                </a:solidFill>
              </a:rPr>
              <a:t> of the visible and hidden neurons under the training and reconstructed distributions. </a:t>
            </a:r>
          </a:p>
          <a:p>
            <a:pPr marL="285750" indent="-285750" algn="just">
              <a:buFont typeface="Arial" pitchFamily="34" charset="0"/>
              <a:buChar char="•"/>
            </a:pPr>
            <a:r>
              <a:rPr lang="en-US" sz="2300" dirty="0" smtClean="0">
                <a:solidFill>
                  <a:schemeClr val="tx1"/>
                </a:solidFill>
              </a:rPr>
              <a:t>Contrastive </a:t>
            </a:r>
            <a:r>
              <a:rPr lang="en-US" sz="2300" dirty="0">
                <a:solidFill>
                  <a:schemeClr val="tx1"/>
                </a:solidFill>
              </a:rPr>
              <a:t>divergence is a computationally efficient method for training Boltzmann machines, and it has been shown to work well in practice for a variety of tasks, such as image and text processing.</a:t>
            </a:r>
          </a:p>
          <a:p>
            <a:pPr algn="just"/>
            <a:endParaRPr lang="en-US" sz="2300" dirty="0">
              <a:solidFill>
                <a:schemeClr val="tx1"/>
              </a:solidFill>
            </a:endParaRPr>
          </a:p>
        </p:txBody>
      </p:sp>
    </p:spTree>
    <p:extLst>
      <p:ext uri="{BB962C8B-B14F-4D97-AF65-F5344CB8AC3E}">
        <p14:creationId xmlns:p14="http://schemas.microsoft.com/office/powerpoint/2010/main" val="1691887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TotalTime>
  <Words>3040</Words>
  <Application>Microsoft Office PowerPoint</Application>
  <PresentationFormat>On-screen Show (4:3)</PresentationFormat>
  <Paragraphs>123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What is the Boltzmann Machine?</vt:lpstr>
      <vt:lpstr>What is the Boltzmann Machine?</vt:lpstr>
      <vt:lpstr>What is the Boltzmann Machine?</vt:lpstr>
      <vt:lpstr>Nuclear Power Plant Example</vt:lpstr>
      <vt:lpstr>How Boltzmann Machine Works?</vt:lpstr>
      <vt:lpstr>Steps in Training a Boltzmann Machine </vt:lpstr>
      <vt:lpstr>Gibbs Sampling</vt:lpstr>
      <vt:lpstr>Contrastive Divergence</vt:lpstr>
      <vt:lpstr>Steps in Contrastive Divergence</vt:lpstr>
      <vt:lpstr>Types of Boltzmann Machine</vt:lpstr>
      <vt:lpstr>Restricted Boltzmann Machine (RBM)</vt:lpstr>
      <vt:lpstr>Key Characteristics of RBM</vt:lpstr>
      <vt:lpstr>Working of RBM – Illustrative Example</vt:lpstr>
      <vt:lpstr>Working of RBM – Illustrative Example</vt:lpstr>
      <vt:lpstr>How RBM Works ?</vt:lpstr>
      <vt:lpstr>How RBM Works ?</vt:lpstr>
      <vt:lpstr>Types of RBM</vt:lpstr>
      <vt:lpstr>Variations of RBM</vt:lpstr>
      <vt:lpstr>Advantages and Disadvantages of RBM</vt:lpstr>
      <vt:lpstr>Applications of RBM</vt:lpstr>
      <vt:lpstr>Deep Belief Networks (DBNs)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23</cp:revision>
  <dcterms:created xsi:type="dcterms:W3CDTF">2006-08-16T00:00:00Z</dcterms:created>
  <dcterms:modified xsi:type="dcterms:W3CDTF">2023-04-06T05:04:07Z</dcterms:modified>
</cp:coreProperties>
</file>