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notesMasterIdLst>
    <p:notesMasterId r:id="rId50"/>
  </p:notesMasterIdLst>
  <p:sldIdLst>
    <p:sldId id="256" r:id="rId2"/>
    <p:sldId id="259" r:id="rId3"/>
    <p:sldId id="260" r:id="rId4"/>
    <p:sldId id="261" r:id="rId5"/>
    <p:sldId id="268" r:id="rId6"/>
    <p:sldId id="269" r:id="rId7"/>
    <p:sldId id="275" r:id="rId8"/>
    <p:sldId id="270" r:id="rId9"/>
    <p:sldId id="272" r:id="rId10"/>
    <p:sldId id="273" r:id="rId11"/>
    <p:sldId id="300" r:id="rId12"/>
    <p:sldId id="278" r:id="rId13"/>
    <p:sldId id="279" r:id="rId14"/>
    <p:sldId id="289" r:id="rId15"/>
    <p:sldId id="280" r:id="rId16"/>
    <p:sldId id="328" r:id="rId17"/>
    <p:sldId id="329" r:id="rId18"/>
    <p:sldId id="331" r:id="rId19"/>
    <p:sldId id="330" r:id="rId20"/>
    <p:sldId id="337" r:id="rId21"/>
    <p:sldId id="332" r:id="rId22"/>
    <p:sldId id="333" r:id="rId23"/>
    <p:sldId id="334" r:id="rId24"/>
    <p:sldId id="302" r:id="rId25"/>
    <p:sldId id="303" r:id="rId26"/>
    <p:sldId id="304" r:id="rId27"/>
    <p:sldId id="305" r:id="rId28"/>
    <p:sldId id="306" r:id="rId29"/>
    <p:sldId id="343" r:id="rId30"/>
    <p:sldId id="308" r:id="rId31"/>
    <p:sldId id="344" r:id="rId32"/>
    <p:sldId id="307" r:id="rId33"/>
    <p:sldId id="345" r:id="rId34"/>
    <p:sldId id="322" r:id="rId35"/>
    <p:sldId id="346" r:id="rId36"/>
    <p:sldId id="338" r:id="rId37"/>
    <p:sldId id="347" r:id="rId38"/>
    <p:sldId id="348" r:id="rId39"/>
    <p:sldId id="324" r:id="rId40"/>
    <p:sldId id="349" r:id="rId41"/>
    <p:sldId id="339" r:id="rId42"/>
    <p:sldId id="350" r:id="rId43"/>
    <p:sldId id="340" r:id="rId44"/>
    <p:sldId id="325" r:id="rId45"/>
    <p:sldId id="351" r:id="rId46"/>
    <p:sldId id="353" r:id="rId47"/>
    <p:sldId id="295" r:id="rId48"/>
    <p:sldId id="258"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58FAED-13C8-407E-957F-743996C7201C}"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7E03BFB8-331E-411C-AC12-F895AA105273}">
      <dgm:prSet phldrT="[Text]"/>
      <dgm:spPr/>
      <dgm:t>
        <a:bodyPr/>
        <a:lstStyle/>
        <a:p>
          <a:r>
            <a:rPr lang="en-US" dirty="0"/>
            <a:t>Identifying the evidence</a:t>
          </a:r>
        </a:p>
      </dgm:t>
    </dgm:pt>
    <dgm:pt modelId="{D98BC622-5089-4887-9CEC-7FFE1F985B75}" type="parTrans" cxnId="{4BB35ED5-EFA5-449F-8E0D-A9C3AAFD16BC}">
      <dgm:prSet/>
      <dgm:spPr/>
      <dgm:t>
        <a:bodyPr/>
        <a:lstStyle/>
        <a:p>
          <a:endParaRPr lang="en-US"/>
        </a:p>
      </dgm:t>
    </dgm:pt>
    <dgm:pt modelId="{EEDDC9FB-4856-46AF-9F0F-0C2E252BDE3F}" type="sibTrans" cxnId="{4BB35ED5-EFA5-449F-8E0D-A9C3AAFD16BC}">
      <dgm:prSet/>
      <dgm:spPr/>
      <dgm:t>
        <a:bodyPr/>
        <a:lstStyle/>
        <a:p>
          <a:endParaRPr lang="en-US"/>
        </a:p>
      </dgm:t>
    </dgm:pt>
    <dgm:pt modelId="{2441AB12-2FE5-4D51-8929-C7CAF21BDD90}">
      <dgm:prSet phldrT="[Text]"/>
      <dgm:spPr/>
      <dgm:t>
        <a:bodyPr/>
        <a:lstStyle/>
        <a:p>
          <a:r>
            <a:rPr lang="en-US" dirty="0"/>
            <a:t>Preservation and Collection of evidence</a:t>
          </a:r>
        </a:p>
      </dgm:t>
    </dgm:pt>
    <dgm:pt modelId="{E33434F7-6F59-4441-B217-DC58A06FA39F}" type="parTrans" cxnId="{E55DD94C-B34E-4ECD-8F32-B5EBCC846BEC}">
      <dgm:prSet/>
      <dgm:spPr/>
      <dgm:t>
        <a:bodyPr/>
        <a:lstStyle/>
        <a:p>
          <a:endParaRPr lang="en-US"/>
        </a:p>
      </dgm:t>
    </dgm:pt>
    <dgm:pt modelId="{5087F9D6-A556-4BC0-A2AE-6E453242DB6A}" type="sibTrans" cxnId="{E55DD94C-B34E-4ECD-8F32-B5EBCC846BEC}">
      <dgm:prSet/>
      <dgm:spPr/>
      <dgm:t>
        <a:bodyPr/>
        <a:lstStyle/>
        <a:p>
          <a:endParaRPr lang="en-US"/>
        </a:p>
      </dgm:t>
    </dgm:pt>
    <dgm:pt modelId="{DCFB2C7C-85D5-4D50-BD0F-2F4842DE651B}">
      <dgm:prSet phldrT="[Text]"/>
      <dgm:spPr/>
      <dgm:t>
        <a:bodyPr/>
        <a:lstStyle/>
        <a:p>
          <a:r>
            <a:rPr lang="en-US" dirty="0"/>
            <a:t>Analysis and report generation</a:t>
          </a:r>
        </a:p>
      </dgm:t>
    </dgm:pt>
    <dgm:pt modelId="{3868DAED-1889-4739-A5A0-B1F5BE45A966}" type="parTrans" cxnId="{69E005BD-7A14-44C5-89DA-F8FE717AA7A8}">
      <dgm:prSet/>
      <dgm:spPr/>
      <dgm:t>
        <a:bodyPr/>
        <a:lstStyle/>
        <a:p>
          <a:endParaRPr lang="en-US"/>
        </a:p>
      </dgm:t>
    </dgm:pt>
    <dgm:pt modelId="{E8980B93-6FCB-4C06-9DA0-514E6129078B}" type="sibTrans" cxnId="{69E005BD-7A14-44C5-89DA-F8FE717AA7A8}">
      <dgm:prSet/>
      <dgm:spPr/>
      <dgm:t>
        <a:bodyPr/>
        <a:lstStyle/>
        <a:p>
          <a:endParaRPr lang="en-US"/>
        </a:p>
      </dgm:t>
    </dgm:pt>
    <dgm:pt modelId="{DE86F7EC-9039-4AAC-8B3B-14539574EE99}" type="pres">
      <dgm:prSet presAssocID="{6458FAED-13C8-407E-957F-743996C7201C}" presName="Name0" presStyleCnt="0">
        <dgm:presLayoutVars>
          <dgm:chMax val="11"/>
          <dgm:chPref val="11"/>
          <dgm:dir/>
          <dgm:resizeHandles/>
        </dgm:presLayoutVars>
      </dgm:prSet>
      <dgm:spPr/>
      <dgm:t>
        <a:bodyPr/>
        <a:lstStyle/>
        <a:p>
          <a:endParaRPr lang="en-US"/>
        </a:p>
      </dgm:t>
    </dgm:pt>
    <dgm:pt modelId="{B893CA2B-BF17-4039-83B4-18FF8C59A273}" type="pres">
      <dgm:prSet presAssocID="{DCFB2C7C-85D5-4D50-BD0F-2F4842DE651B}" presName="Accent3" presStyleCnt="0"/>
      <dgm:spPr/>
    </dgm:pt>
    <dgm:pt modelId="{DAC7E0CF-F3EF-4A36-8060-CE9D8DCA9391}" type="pres">
      <dgm:prSet presAssocID="{DCFB2C7C-85D5-4D50-BD0F-2F4842DE651B}" presName="Accent" presStyleLbl="node1" presStyleIdx="0" presStyleCnt="3"/>
      <dgm:spPr/>
    </dgm:pt>
    <dgm:pt modelId="{76B34D0D-0B04-4494-8051-A8829FE48CE1}" type="pres">
      <dgm:prSet presAssocID="{DCFB2C7C-85D5-4D50-BD0F-2F4842DE651B}" presName="ParentBackground3" presStyleCnt="0"/>
      <dgm:spPr/>
    </dgm:pt>
    <dgm:pt modelId="{0B67D8CC-84E1-4C5A-8EA6-2D5F0FD88EA3}" type="pres">
      <dgm:prSet presAssocID="{DCFB2C7C-85D5-4D50-BD0F-2F4842DE651B}" presName="ParentBackground" presStyleLbl="fgAcc1" presStyleIdx="0" presStyleCnt="3"/>
      <dgm:spPr/>
      <dgm:t>
        <a:bodyPr/>
        <a:lstStyle/>
        <a:p>
          <a:endParaRPr lang="en-US"/>
        </a:p>
      </dgm:t>
    </dgm:pt>
    <dgm:pt modelId="{DB264EB9-2B20-4C17-91F9-693ADF70106A}" type="pres">
      <dgm:prSet presAssocID="{DCFB2C7C-85D5-4D50-BD0F-2F4842DE651B}" presName="Parent3" presStyleLbl="revTx" presStyleIdx="0" presStyleCnt="0">
        <dgm:presLayoutVars>
          <dgm:chMax val="1"/>
          <dgm:chPref val="1"/>
          <dgm:bulletEnabled val="1"/>
        </dgm:presLayoutVars>
      </dgm:prSet>
      <dgm:spPr/>
      <dgm:t>
        <a:bodyPr/>
        <a:lstStyle/>
        <a:p>
          <a:endParaRPr lang="en-US"/>
        </a:p>
      </dgm:t>
    </dgm:pt>
    <dgm:pt modelId="{FB2DF4A5-12D1-4F88-B3E2-0FEC7BFB499B}" type="pres">
      <dgm:prSet presAssocID="{2441AB12-2FE5-4D51-8929-C7CAF21BDD90}" presName="Accent2" presStyleCnt="0"/>
      <dgm:spPr/>
    </dgm:pt>
    <dgm:pt modelId="{E5BF6086-B03D-4C23-BA18-F913D3CA7455}" type="pres">
      <dgm:prSet presAssocID="{2441AB12-2FE5-4D51-8929-C7CAF21BDD90}" presName="Accent" presStyleLbl="node1" presStyleIdx="1" presStyleCnt="3"/>
      <dgm:spPr/>
    </dgm:pt>
    <dgm:pt modelId="{E129357B-8F3A-4D6E-BCAE-953FEE514892}" type="pres">
      <dgm:prSet presAssocID="{2441AB12-2FE5-4D51-8929-C7CAF21BDD90}" presName="ParentBackground2" presStyleCnt="0"/>
      <dgm:spPr/>
    </dgm:pt>
    <dgm:pt modelId="{A767B74F-7DB6-402D-BC73-9D9468A01D39}" type="pres">
      <dgm:prSet presAssocID="{2441AB12-2FE5-4D51-8929-C7CAF21BDD90}" presName="ParentBackground" presStyleLbl="fgAcc1" presStyleIdx="1" presStyleCnt="3"/>
      <dgm:spPr/>
      <dgm:t>
        <a:bodyPr/>
        <a:lstStyle/>
        <a:p>
          <a:endParaRPr lang="en-US"/>
        </a:p>
      </dgm:t>
    </dgm:pt>
    <dgm:pt modelId="{69D03726-FF66-4C55-9B9D-E37FB5A21093}" type="pres">
      <dgm:prSet presAssocID="{2441AB12-2FE5-4D51-8929-C7CAF21BDD90}" presName="Parent2" presStyleLbl="revTx" presStyleIdx="0" presStyleCnt="0">
        <dgm:presLayoutVars>
          <dgm:chMax val="1"/>
          <dgm:chPref val="1"/>
          <dgm:bulletEnabled val="1"/>
        </dgm:presLayoutVars>
      </dgm:prSet>
      <dgm:spPr/>
      <dgm:t>
        <a:bodyPr/>
        <a:lstStyle/>
        <a:p>
          <a:endParaRPr lang="en-US"/>
        </a:p>
      </dgm:t>
    </dgm:pt>
    <dgm:pt modelId="{D3BC45E3-C390-435F-B363-960FC5724325}" type="pres">
      <dgm:prSet presAssocID="{7E03BFB8-331E-411C-AC12-F895AA105273}" presName="Accent1" presStyleCnt="0"/>
      <dgm:spPr/>
    </dgm:pt>
    <dgm:pt modelId="{3DE4BFC2-3387-45B3-A567-95778EDD0E15}" type="pres">
      <dgm:prSet presAssocID="{7E03BFB8-331E-411C-AC12-F895AA105273}" presName="Accent" presStyleLbl="node1" presStyleIdx="2" presStyleCnt="3"/>
      <dgm:spPr/>
    </dgm:pt>
    <dgm:pt modelId="{7245383D-0B83-459B-A975-9DC835556E9E}" type="pres">
      <dgm:prSet presAssocID="{7E03BFB8-331E-411C-AC12-F895AA105273}" presName="ParentBackground1" presStyleCnt="0"/>
      <dgm:spPr/>
    </dgm:pt>
    <dgm:pt modelId="{0509F3A8-676E-4E2F-8321-BCE9C1D1FB24}" type="pres">
      <dgm:prSet presAssocID="{7E03BFB8-331E-411C-AC12-F895AA105273}" presName="ParentBackground" presStyleLbl="fgAcc1" presStyleIdx="2" presStyleCnt="3"/>
      <dgm:spPr/>
      <dgm:t>
        <a:bodyPr/>
        <a:lstStyle/>
        <a:p>
          <a:endParaRPr lang="en-US"/>
        </a:p>
      </dgm:t>
    </dgm:pt>
    <dgm:pt modelId="{B84AE749-2B11-4A65-A3AA-6B6327E10651}" type="pres">
      <dgm:prSet presAssocID="{7E03BFB8-331E-411C-AC12-F895AA105273}" presName="Parent1" presStyleLbl="revTx" presStyleIdx="0" presStyleCnt="0">
        <dgm:presLayoutVars>
          <dgm:chMax val="1"/>
          <dgm:chPref val="1"/>
          <dgm:bulletEnabled val="1"/>
        </dgm:presLayoutVars>
      </dgm:prSet>
      <dgm:spPr/>
      <dgm:t>
        <a:bodyPr/>
        <a:lstStyle/>
        <a:p>
          <a:endParaRPr lang="en-US"/>
        </a:p>
      </dgm:t>
    </dgm:pt>
  </dgm:ptLst>
  <dgm:cxnLst>
    <dgm:cxn modelId="{4BB35ED5-EFA5-449F-8E0D-A9C3AAFD16BC}" srcId="{6458FAED-13C8-407E-957F-743996C7201C}" destId="{7E03BFB8-331E-411C-AC12-F895AA105273}" srcOrd="0" destOrd="0" parTransId="{D98BC622-5089-4887-9CEC-7FFE1F985B75}" sibTransId="{EEDDC9FB-4856-46AF-9F0F-0C2E252BDE3F}"/>
    <dgm:cxn modelId="{69EC1824-307E-43C3-9761-DAD53D3BD81F}" type="presOf" srcId="{DCFB2C7C-85D5-4D50-BD0F-2F4842DE651B}" destId="{DB264EB9-2B20-4C17-91F9-693ADF70106A}" srcOrd="1" destOrd="0" presId="urn:microsoft.com/office/officeart/2011/layout/CircleProcess"/>
    <dgm:cxn modelId="{743B9A54-C285-4176-A0F3-F166FB63C81B}" type="presOf" srcId="{7E03BFB8-331E-411C-AC12-F895AA105273}" destId="{B84AE749-2B11-4A65-A3AA-6B6327E10651}" srcOrd="1" destOrd="0" presId="urn:microsoft.com/office/officeart/2011/layout/CircleProcess"/>
    <dgm:cxn modelId="{9677E692-AE83-4728-A6FF-AA519C8BDC61}" type="presOf" srcId="{2441AB12-2FE5-4D51-8929-C7CAF21BDD90}" destId="{A767B74F-7DB6-402D-BC73-9D9468A01D39}" srcOrd="0" destOrd="0" presId="urn:microsoft.com/office/officeart/2011/layout/CircleProcess"/>
    <dgm:cxn modelId="{BBB88A66-E3AD-4E36-95DC-34064BB50DA2}" type="presOf" srcId="{DCFB2C7C-85D5-4D50-BD0F-2F4842DE651B}" destId="{0B67D8CC-84E1-4C5A-8EA6-2D5F0FD88EA3}" srcOrd="0" destOrd="0" presId="urn:microsoft.com/office/officeart/2011/layout/CircleProcess"/>
    <dgm:cxn modelId="{9E23E5AC-442B-41FC-B3AE-679442C1E312}" type="presOf" srcId="{7E03BFB8-331E-411C-AC12-F895AA105273}" destId="{0509F3A8-676E-4E2F-8321-BCE9C1D1FB24}" srcOrd="0" destOrd="0" presId="urn:microsoft.com/office/officeart/2011/layout/CircleProcess"/>
    <dgm:cxn modelId="{E2F174F8-57EC-45C0-926C-958510C32332}" type="presOf" srcId="{2441AB12-2FE5-4D51-8929-C7CAF21BDD90}" destId="{69D03726-FF66-4C55-9B9D-E37FB5A21093}" srcOrd="1" destOrd="0" presId="urn:microsoft.com/office/officeart/2011/layout/CircleProcess"/>
    <dgm:cxn modelId="{69E005BD-7A14-44C5-89DA-F8FE717AA7A8}" srcId="{6458FAED-13C8-407E-957F-743996C7201C}" destId="{DCFB2C7C-85D5-4D50-BD0F-2F4842DE651B}" srcOrd="2" destOrd="0" parTransId="{3868DAED-1889-4739-A5A0-B1F5BE45A966}" sibTransId="{E8980B93-6FCB-4C06-9DA0-514E6129078B}"/>
    <dgm:cxn modelId="{E55DD94C-B34E-4ECD-8F32-B5EBCC846BEC}" srcId="{6458FAED-13C8-407E-957F-743996C7201C}" destId="{2441AB12-2FE5-4D51-8929-C7CAF21BDD90}" srcOrd="1" destOrd="0" parTransId="{E33434F7-6F59-4441-B217-DC58A06FA39F}" sibTransId="{5087F9D6-A556-4BC0-A2AE-6E453242DB6A}"/>
    <dgm:cxn modelId="{63114A77-B024-4D11-AB48-4679095EF5AC}" type="presOf" srcId="{6458FAED-13C8-407E-957F-743996C7201C}" destId="{DE86F7EC-9039-4AAC-8B3B-14539574EE99}" srcOrd="0" destOrd="0" presId="urn:microsoft.com/office/officeart/2011/layout/CircleProcess"/>
    <dgm:cxn modelId="{72078BA9-F65B-4DE4-A338-04ECB07AC006}" type="presParOf" srcId="{DE86F7EC-9039-4AAC-8B3B-14539574EE99}" destId="{B893CA2B-BF17-4039-83B4-18FF8C59A273}" srcOrd="0" destOrd="0" presId="urn:microsoft.com/office/officeart/2011/layout/CircleProcess"/>
    <dgm:cxn modelId="{72D7C683-68F3-4937-90D9-DDD0F3C817B3}" type="presParOf" srcId="{B893CA2B-BF17-4039-83B4-18FF8C59A273}" destId="{DAC7E0CF-F3EF-4A36-8060-CE9D8DCA9391}" srcOrd="0" destOrd="0" presId="urn:microsoft.com/office/officeart/2011/layout/CircleProcess"/>
    <dgm:cxn modelId="{77726520-26E3-4A11-9B5E-0D1E7CB12474}" type="presParOf" srcId="{DE86F7EC-9039-4AAC-8B3B-14539574EE99}" destId="{76B34D0D-0B04-4494-8051-A8829FE48CE1}" srcOrd="1" destOrd="0" presId="urn:microsoft.com/office/officeart/2011/layout/CircleProcess"/>
    <dgm:cxn modelId="{8870F290-5539-469C-8DD6-F1396FE97C51}" type="presParOf" srcId="{76B34D0D-0B04-4494-8051-A8829FE48CE1}" destId="{0B67D8CC-84E1-4C5A-8EA6-2D5F0FD88EA3}" srcOrd="0" destOrd="0" presId="urn:microsoft.com/office/officeart/2011/layout/CircleProcess"/>
    <dgm:cxn modelId="{C4D2F791-137D-4FED-8172-38EA34E63C65}" type="presParOf" srcId="{DE86F7EC-9039-4AAC-8B3B-14539574EE99}" destId="{DB264EB9-2B20-4C17-91F9-693ADF70106A}" srcOrd="2" destOrd="0" presId="urn:microsoft.com/office/officeart/2011/layout/CircleProcess"/>
    <dgm:cxn modelId="{19CC4573-D431-4C20-884A-574BD868690B}" type="presParOf" srcId="{DE86F7EC-9039-4AAC-8B3B-14539574EE99}" destId="{FB2DF4A5-12D1-4F88-B3E2-0FEC7BFB499B}" srcOrd="3" destOrd="0" presId="urn:microsoft.com/office/officeart/2011/layout/CircleProcess"/>
    <dgm:cxn modelId="{58E4E9E2-5C4B-4A2C-A633-0AF8B2645DEB}" type="presParOf" srcId="{FB2DF4A5-12D1-4F88-B3E2-0FEC7BFB499B}" destId="{E5BF6086-B03D-4C23-BA18-F913D3CA7455}" srcOrd="0" destOrd="0" presId="urn:microsoft.com/office/officeart/2011/layout/CircleProcess"/>
    <dgm:cxn modelId="{F82E933B-B0F5-4941-8C8E-E29F80F4BD17}" type="presParOf" srcId="{DE86F7EC-9039-4AAC-8B3B-14539574EE99}" destId="{E129357B-8F3A-4D6E-BCAE-953FEE514892}" srcOrd="4" destOrd="0" presId="urn:microsoft.com/office/officeart/2011/layout/CircleProcess"/>
    <dgm:cxn modelId="{0AB945F1-DAA5-4099-8B22-E2DC06D29DC3}" type="presParOf" srcId="{E129357B-8F3A-4D6E-BCAE-953FEE514892}" destId="{A767B74F-7DB6-402D-BC73-9D9468A01D39}" srcOrd="0" destOrd="0" presId="urn:microsoft.com/office/officeart/2011/layout/CircleProcess"/>
    <dgm:cxn modelId="{CFA5FC41-C4AA-4EBD-A7F1-5A3DA0CC66ED}" type="presParOf" srcId="{DE86F7EC-9039-4AAC-8B3B-14539574EE99}" destId="{69D03726-FF66-4C55-9B9D-E37FB5A21093}" srcOrd="5" destOrd="0" presId="urn:microsoft.com/office/officeart/2011/layout/CircleProcess"/>
    <dgm:cxn modelId="{9FD71593-4A28-4820-8A7A-68A4963E40D3}" type="presParOf" srcId="{DE86F7EC-9039-4AAC-8B3B-14539574EE99}" destId="{D3BC45E3-C390-435F-B363-960FC5724325}" srcOrd="6" destOrd="0" presId="urn:microsoft.com/office/officeart/2011/layout/CircleProcess"/>
    <dgm:cxn modelId="{97FC6A11-5BDF-45DB-B986-0725598E02BE}" type="presParOf" srcId="{D3BC45E3-C390-435F-B363-960FC5724325}" destId="{3DE4BFC2-3387-45B3-A567-95778EDD0E15}" srcOrd="0" destOrd="0" presId="urn:microsoft.com/office/officeart/2011/layout/CircleProcess"/>
    <dgm:cxn modelId="{16F22B8F-600C-470A-9C2F-CF01EC372854}" type="presParOf" srcId="{DE86F7EC-9039-4AAC-8B3B-14539574EE99}" destId="{7245383D-0B83-459B-A975-9DC835556E9E}" srcOrd="7" destOrd="0" presId="urn:microsoft.com/office/officeart/2011/layout/CircleProcess"/>
    <dgm:cxn modelId="{0AB80F92-940A-4FBA-8933-1D0FD2BC12E3}" type="presParOf" srcId="{7245383D-0B83-459B-A975-9DC835556E9E}" destId="{0509F3A8-676E-4E2F-8321-BCE9C1D1FB24}" srcOrd="0" destOrd="0" presId="urn:microsoft.com/office/officeart/2011/layout/CircleProcess"/>
    <dgm:cxn modelId="{D77A1FD3-6E4F-4F0A-B366-618B72667338}" type="presParOf" srcId="{DE86F7EC-9039-4AAC-8B3B-14539574EE99}" destId="{B84AE749-2B11-4A65-A3AA-6B6327E10651}"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C7E0CF-F3EF-4A36-8060-CE9D8DCA9391}">
      <dsp:nvSpPr>
        <dsp:cNvPr id="0" name=""/>
        <dsp:cNvSpPr/>
      </dsp:nvSpPr>
      <dsp:spPr>
        <a:xfrm>
          <a:off x="5734617" y="1511258"/>
          <a:ext cx="2501541" cy="250200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67D8CC-84E1-4C5A-8EA6-2D5F0FD88EA3}">
      <dsp:nvSpPr>
        <dsp:cNvPr id="0" name=""/>
        <dsp:cNvSpPr/>
      </dsp:nvSpPr>
      <dsp:spPr>
        <a:xfrm>
          <a:off x="5817676" y="1594672"/>
          <a:ext cx="2335423" cy="2335174"/>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Analysis and report generation</a:t>
          </a:r>
        </a:p>
      </dsp:txBody>
      <dsp:txXfrm>
        <a:off x="6151540" y="1928331"/>
        <a:ext cx="1667694" cy="1667856"/>
      </dsp:txXfrm>
    </dsp:sp>
    <dsp:sp modelId="{E5BF6086-B03D-4C23-BA18-F913D3CA7455}">
      <dsp:nvSpPr>
        <dsp:cNvPr id="0" name=""/>
        <dsp:cNvSpPr/>
      </dsp:nvSpPr>
      <dsp:spPr>
        <a:xfrm rot="2700000">
          <a:off x="3152215" y="1514282"/>
          <a:ext cx="2495515" cy="2495515"/>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67B74F-7DB6-402D-BC73-9D9468A01D39}">
      <dsp:nvSpPr>
        <dsp:cNvPr id="0" name=""/>
        <dsp:cNvSpPr/>
      </dsp:nvSpPr>
      <dsp:spPr>
        <a:xfrm>
          <a:off x="3232261" y="1594672"/>
          <a:ext cx="2335423" cy="2335174"/>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Preservation and Collection of evidence</a:t>
          </a:r>
        </a:p>
      </dsp:txBody>
      <dsp:txXfrm>
        <a:off x="3566126" y="1928331"/>
        <a:ext cx="1667694" cy="1667856"/>
      </dsp:txXfrm>
    </dsp:sp>
    <dsp:sp modelId="{3DE4BFC2-3387-45B3-A567-95778EDD0E15}">
      <dsp:nvSpPr>
        <dsp:cNvPr id="0" name=""/>
        <dsp:cNvSpPr/>
      </dsp:nvSpPr>
      <dsp:spPr>
        <a:xfrm rot="2700000">
          <a:off x="566801" y="1514282"/>
          <a:ext cx="2495515" cy="2495515"/>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09F3A8-676E-4E2F-8321-BCE9C1D1FB24}">
      <dsp:nvSpPr>
        <dsp:cNvPr id="0" name=""/>
        <dsp:cNvSpPr/>
      </dsp:nvSpPr>
      <dsp:spPr>
        <a:xfrm>
          <a:off x="646847" y="1594672"/>
          <a:ext cx="2335423" cy="2335174"/>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Identifying the evidence</a:t>
          </a:r>
        </a:p>
      </dsp:txBody>
      <dsp:txXfrm>
        <a:off x="980711" y="1928331"/>
        <a:ext cx="1667694" cy="1667856"/>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2005D-EE0C-42A7-B9E0-46E9730B0391}" type="datetimeFigureOut">
              <a:rPr lang="en-IN" smtClean="0"/>
              <a:t>15-02-2023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0D216-1D12-4DE6-BE5D-4ACD03F30000}" type="slidenum">
              <a:rPr lang="en-IN" smtClean="0"/>
              <a:t>‹#›</a:t>
            </a:fld>
            <a:endParaRPr lang="en-IN"/>
          </a:p>
        </p:txBody>
      </p:sp>
    </p:spTree>
    <p:extLst>
      <p:ext uri="{BB962C8B-B14F-4D97-AF65-F5344CB8AC3E}">
        <p14:creationId xmlns:p14="http://schemas.microsoft.com/office/powerpoint/2010/main" val="4081705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530D216-1D12-4DE6-BE5D-4ACD03F30000}" type="slidenum">
              <a:rPr lang="en-IN" smtClean="0"/>
              <a:t>20</a:t>
            </a:fld>
            <a:endParaRPr lang="en-IN"/>
          </a:p>
        </p:txBody>
      </p:sp>
    </p:spTree>
    <p:extLst>
      <p:ext uri="{BB962C8B-B14F-4D97-AF65-F5344CB8AC3E}">
        <p14:creationId xmlns:p14="http://schemas.microsoft.com/office/powerpoint/2010/main" val="1189820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530D216-1D12-4DE6-BE5D-4ACD03F30000}" type="slidenum">
              <a:rPr lang="en-IN" smtClean="0"/>
              <a:t>21</a:t>
            </a:fld>
            <a:endParaRPr lang="en-IN"/>
          </a:p>
        </p:txBody>
      </p:sp>
    </p:spTree>
    <p:extLst>
      <p:ext uri="{BB962C8B-B14F-4D97-AF65-F5344CB8AC3E}">
        <p14:creationId xmlns:p14="http://schemas.microsoft.com/office/powerpoint/2010/main" val="2768237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530D216-1D12-4DE6-BE5D-4ACD03F30000}" type="slidenum">
              <a:rPr lang="en-IN" smtClean="0"/>
              <a:t>22</a:t>
            </a:fld>
            <a:endParaRPr lang="en-IN"/>
          </a:p>
        </p:txBody>
      </p:sp>
    </p:spTree>
    <p:extLst>
      <p:ext uri="{BB962C8B-B14F-4D97-AF65-F5344CB8AC3E}">
        <p14:creationId xmlns:p14="http://schemas.microsoft.com/office/powerpoint/2010/main" val="3140741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530D216-1D12-4DE6-BE5D-4ACD03F30000}" type="slidenum">
              <a:rPr lang="en-IN" smtClean="0"/>
              <a:t>23</a:t>
            </a:fld>
            <a:endParaRPr lang="en-IN"/>
          </a:p>
        </p:txBody>
      </p:sp>
    </p:spTree>
    <p:extLst>
      <p:ext uri="{BB962C8B-B14F-4D97-AF65-F5344CB8AC3E}">
        <p14:creationId xmlns:p14="http://schemas.microsoft.com/office/powerpoint/2010/main" val="36975470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F8752D8-614D-4804-9A2D-C11D6C6135D7}" type="datetimeFigureOut">
              <a:rPr lang="en-US" smtClean="0"/>
              <a:pPr/>
              <a:t>2/15/2023</a:t>
            </a:fld>
            <a:endParaRPr lang="en-US" dirty="0"/>
          </a:p>
        </p:txBody>
      </p:sp>
      <p:sp>
        <p:nvSpPr>
          <p:cNvPr id="5" name="Footer Placeholder 4"/>
          <p:cNvSpPr>
            <a:spLocks noGrp="1"/>
          </p:cNvSpPr>
          <p:nvPr>
            <p:ph type="ftr" sz="quarter" idx="11"/>
          </p:nvPr>
        </p:nvSpPr>
        <p:spPr>
          <a:xfrm>
            <a:off x="812805" y="6272785"/>
            <a:ext cx="4745736" cy="365125"/>
          </a:xfrm>
        </p:spPr>
        <p:txBody>
          <a:bodyPr/>
          <a:lstStyle/>
          <a:p>
            <a:endParaRPr lang="en-US" dirty="0"/>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462AA16B-F50F-4E99-8784-C67CD97023DB}" type="slidenum">
              <a:rPr lang="en-US" smtClean="0"/>
              <a:pPr/>
              <a:t>‹#›</a:t>
            </a:fld>
            <a:endParaRPr lang="en-US" dirty="0"/>
          </a:p>
        </p:txBody>
      </p:sp>
    </p:spTree>
    <p:extLst>
      <p:ext uri="{BB962C8B-B14F-4D97-AF65-F5344CB8AC3E}">
        <p14:creationId xmlns:p14="http://schemas.microsoft.com/office/powerpoint/2010/main" val="271035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8752D8-614D-4804-9A2D-C11D6C6135D7}" type="datetimeFigureOut">
              <a:rPr lang="en-US" smtClean="0"/>
              <a:pPr/>
              <a:t>2/15/2023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62AA16B-F50F-4E99-8784-C67CD97023DB}" type="slidenum">
              <a:rPr lang="en-US" smtClean="0"/>
              <a:pPr/>
              <a:t>‹#›</a:t>
            </a:fld>
            <a:endParaRPr lang="en-US" dirty="0"/>
          </a:p>
        </p:txBody>
      </p:sp>
    </p:spTree>
    <p:extLst>
      <p:ext uri="{BB962C8B-B14F-4D97-AF65-F5344CB8AC3E}">
        <p14:creationId xmlns:p14="http://schemas.microsoft.com/office/powerpoint/2010/main" val="458492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8752D8-614D-4804-9A2D-C11D6C6135D7}" type="datetimeFigureOut">
              <a:rPr lang="en-US" smtClean="0"/>
              <a:pPr/>
              <a:t>2/15/2023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62AA16B-F50F-4E99-8784-C67CD97023DB}" type="slidenum">
              <a:rPr lang="en-US" smtClean="0"/>
              <a:pPr/>
              <a:t>‹#›</a:t>
            </a:fld>
            <a:endParaRPr lang="en-US" dirty="0"/>
          </a:p>
        </p:txBody>
      </p:sp>
    </p:spTree>
    <p:extLst>
      <p:ext uri="{BB962C8B-B14F-4D97-AF65-F5344CB8AC3E}">
        <p14:creationId xmlns:p14="http://schemas.microsoft.com/office/powerpoint/2010/main" val="1136325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8752D8-614D-4804-9A2D-C11D6C6135D7}" type="datetimeFigureOut">
              <a:rPr lang="en-US" smtClean="0"/>
              <a:pPr/>
              <a:t>2/15/2023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62AA16B-F50F-4E99-8784-C67CD97023DB}" type="slidenum">
              <a:rPr lang="en-US" smtClean="0"/>
              <a:pPr/>
              <a:t>‹#›</a:t>
            </a:fld>
            <a:endParaRPr lang="en-US" dirty="0"/>
          </a:p>
        </p:txBody>
      </p:sp>
    </p:spTree>
    <p:extLst>
      <p:ext uri="{BB962C8B-B14F-4D97-AF65-F5344CB8AC3E}">
        <p14:creationId xmlns:p14="http://schemas.microsoft.com/office/powerpoint/2010/main" val="396648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smtClean="0"/>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EF8752D8-614D-4804-9A2D-C11D6C6135D7}" type="datetimeFigureOut">
              <a:rPr lang="en-US" smtClean="0"/>
              <a:pPr/>
              <a:t>2/15/2023</a:t>
            </a:fld>
            <a:endParaRPr lang="en-US" dirty="0"/>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462AA16B-F50F-4E99-8784-C67CD97023DB}" type="slidenum">
              <a:rPr lang="en-US" smtClean="0"/>
              <a:pPr/>
              <a:t>‹#›</a:t>
            </a:fld>
            <a:endParaRPr lang="en-US" dirty="0"/>
          </a:p>
        </p:txBody>
      </p:sp>
    </p:spTree>
    <p:extLst>
      <p:ext uri="{BB962C8B-B14F-4D97-AF65-F5344CB8AC3E}">
        <p14:creationId xmlns:p14="http://schemas.microsoft.com/office/powerpoint/2010/main" val="3495195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8752D8-614D-4804-9A2D-C11D6C6135D7}" type="datetimeFigureOut">
              <a:rPr lang="en-US" smtClean="0"/>
              <a:pPr/>
              <a:t>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62AA16B-F50F-4E99-8784-C67CD97023DB}" type="slidenum">
              <a:rPr lang="en-US" smtClean="0"/>
              <a:pPr/>
              <a:t>‹#›</a:t>
            </a:fld>
            <a:endParaRPr lang="en-US" dirty="0"/>
          </a:p>
        </p:txBody>
      </p:sp>
    </p:spTree>
    <p:extLst>
      <p:ext uri="{BB962C8B-B14F-4D97-AF65-F5344CB8AC3E}">
        <p14:creationId xmlns:p14="http://schemas.microsoft.com/office/powerpoint/2010/main" val="2051280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8752D8-614D-4804-9A2D-C11D6C6135D7}" type="datetimeFigureOut">
              <a:rPr lang="en-US" smtClean="0"/>
              <a:pPr/>
              <a:t>2/15/2023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62AA16B-F50F-4E99-8784-C67CD97023DB}" type="slidenum">
              <a:rPr lang="en-US" smtClean="0"/>
              <a:pPr/>
              <a:t>‹#›</a:t>
            </a:fld>
            <a:endParaRPr lang="en-US" dirty="0"/>
          </a:p>
        </p:txBody>
      </p:sp>
    </p:spTree>
    <p:extLst>
      <p:ext uri="{BB962C8B-B14F-4D97-AF65-F5344CB8AC3E}">
        <p14:creationId xmlns:p14="http://schemas.microsoft.com/office/powerpoint/2010/main" val="2627716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EF8752D8-614D-4804-9A2D-C11D6C6135D7}" type="datetimeFigureOut">
              <a:rPr lang="en-US" smtClean="0"/>
              <a:pPr/>
              <a:t>2/15/2023</a:t>
            </a:fld>
            <a:endParaRPr 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p>
            <a:fld id="{462AA16B-F50F-4E99-8784-C67CD97023DB}" type="slidenum">
              <a:rPr lang="en-US" smtClean="0"/>
              <a:pPr/>
              <a:t>‹#›</a:t>
            </a:fld>
            <a:endParaRPr lang="en-US" dirty="0"/>
          </a:p>
        </p:txBody>
      </p:sp>
    </p:spTree>
    <p:extLst>
      <p:ext uri="{BB962C8B-B14F-4D97-AF65-F5344CB8AC3E}">
        <p14:creationId xmlns:p14="http://schemas.microsoft.com/office/powerpoint/2010/main" val="4258656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8752D8-614D-4804-9A2D-C11D6C6135D7}" type="datetimeFigureOut">
              <a:rPr lang="en-US" smtClean="0"/>
              <a:pPr/>
              <a:t>2/15/2023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62AA16B-F50F-4E99-8784-C67CD97023DB}" type="slidenum">
              <a:rPr lang="en-US" smtClean="0"/>
              <a:pPr/>
              <a:t>‹#›</a:t>
            </a:fld>
            <a:endParaRPr lang="en-US" dirty="0"/>
          </a:p>
        </p:txBody>
      </p:sp>
    </p:spTree>
    <p:extLst>
      <p:ext uri="{BB962C8B-B14F-4D97-AF65-F5344CB8AC3E}">
        <p14:creationId xmlns:p14="http://schemas.microsoft.com/office/powerpoint/2010/main" val="2462580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EF8752D8-614D-4804-9A2D-C11D6C6135D7}" type="datetimeFigureOut">
              <a:rPr lang="en-US" smtClean="0"/>
              <a:pPr/>
              <a:t>2/15/2023</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62AA16B-F50F-4E99-8784-C67CD97023DB}" type="slidenum">
              <a:rPr lang="en-US" smtClean="0"/>
              <a:pPr/>
              <a:t>‹#›</a:t>
            </a:fld>
            <a:endParaRPr lang="en-US" dirty="0"/>
          </a:p>
        </p:txBody>
      </p:sp>
    </p:spTree>
    <p:extLst>
      <p:ext uri="{BB962C8B-B14F-4D97-AF65-F5344CB8AC3E}">
        <p14:creationId xmlns:p14="http://schemas.microsoft.com/office/powerpoint/2010/main" val="1457629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EF8752D8-614D-4804-9A2D-C11D6C6135D7}" type="datetimeFigureOut">
              <a:rPr lang="en-US" smtClean="0"/>
              <a:pPr/>
              <a:t>2/15/2023</a:t>
            </a:fld>
            <a:endParaRPr lang="en-US" dirty="0"/>
          </a:p>
        </p:txBody>
      </p:sp>
      <p:sp>
        <p:nvSpPr>
          <p:cNvPr id="10" name="Slide Number Placeholder 9"/>
          <p:cNvSpPr>
            <a:spLocks noGrp="1"/>
          </p:cNvSpPr>
          <p:nvPr>
            <p:ph type="sldNum" sz="quarter" idx="12"/>
          </p:nvPr>
        </p:nvSpPr>
        <p:spPr/>
        <p:txBody>
          <a:bodyPr/>
          <a:lstStyle/>
          <a:p>
            <a:fld id="{462AA16B-F50F-4E99-8784-C67CD97023DB}" type="slidenum">
              <a:rPr lang="en-US" smtClean="0"/>
              <a:pPr/>
              <a:t>‹#›</a:t>
            </a:fld>
            <a:endParaRPr lang="en-US" dirty="0"/>
          </a:p>
        </p:txBody>
      </p:sp>
    </p:spTree>
    <p:extLst>
      <p:ext uri="{BB962C8B-B14F-4D97-AF65-F5344CB8AC3E}">
        <p14:creationId xmlns:p14="http://schemas.microsoft.com/office/powerpoint/2010/main" val="1578572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EF8752D8-614D-4804-9A2D-C11D6C6135D7}" type="datetimeFigureOut">
              <a:rPr lang="en-US" smtClean="0"/>
              <a:pPr/>
              <a:t>2/15/2023</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462AA16B-F50F-4E99-8784-C67CD97023DB}" type="slidenum">
              <a:rPr lang="en-US" smtClean="0"/>
              <a:pPr/>
              <a:t>‹#›</a:t>
            </a:fld>
            <a:endParaRPr lang="en-US" dirty="0"/>
          </a:p>
        </p:txBody>
      </p:sp>
    </p:spTree>
    <p:extLst>
      <p:ext uri="{BB962C8B-B14F-4D97-AF65-F5344CB8AC3E}">
        <p14:creationId xmlns:p14="http://schemas.microsoft.com/office/powerpoint/2010/main" val="927555051"/>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5000" y="609598"/>
            <a:ext cx="5257800" cy="461665"/>
          </a:xfrm>
          <a:prstGeom prst="rect">
            <a:avLst/>
          </a:prstGeom>
          <a:noFill/>
        </p:spPr>
        <p:txBody>
          <a:bodyPr wrap="square" lIns="91440" tIns="45720" rIns="91440" bIns="45720">
            <a:spAutoFit/>
          </a:bodyPr>
          <a:lstStyle/>
          <a:p>
            <a:pPr algn="ctr"/>
            <a:r>
              <a:rPr lang="en-US" sz="2400" b="1" spc="30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Digital Forensics</a:t>
            </a:r>
            <a:endParaRPr lang="en-US" sz="2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5" name="Rectangle 4"/>
          <p:cNvSpPr/>
          <p:nvPr/>
        </p:nvSpPr>
        <p:spPr>
          <a:xfrm>
            <a:off x="3124200" y="4114800"/>
            <a:ext cx="6019800" cy="2308324"/>
          </a:xfrm>
          <a:prstGeom prst="rect">
            <a:avLst/>
          </a:prstGeom>
          <a:noFill/>
        </p:spPr>
        <p:txBody>
          <a:bodyPr wrap="square" lIns="91440" tIns="45720" rIns="91440" bIns="45720">
            <a:spAutoFit/>
          </a:bodyPr>
          <a:lstStyle/>
          <a:p>
            <a:r>
              <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By,</a:t>
            </a:r>
          </a:p>
          <a:p>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Dr. </a:t>
            </a:r>
            <a:r>
              <a:rPr lang="en-US"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Akash</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Thakar</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C|EH, C|HFI, CEI)</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en-US" sz="2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Assistant Professor</a:t>
            </a:r>
            <a:endPar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en-US" sz="2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Rashtriya</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Raksha</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University</a:t>
            </a:r>
            <a:r>
              <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+91 99090 39066</a:t>
            </a:r>
          </a:p>
          <a:p>
            <a:r>
              <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akash.thakar@rru.ac.in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9728"/>
            <a:ext cx="2000071" cy="200007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739" y="328743"/>
            <a:ext cx="1795061" cy="1762038"/>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932" y="0"/>
            <a:ext cx="9069105" cy="6858000"/>
            <a:chOff x="1516598" y="1066800"/>
            <a:chExt cx="7690641" cy="6099549"/>
          </a:xfrm>
        </p:grpSpPr>
        <p:pic>
          <p:nvPicPr>
            <p:cNvPr id="3" name="Picture 2" descr="C:\Users\FIM\Pictures\done\usbzone_usb_biscuit_rou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6598" y="1066800"/>
              <a:ext cx="3427235" cy="3228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C:\Users\FIM\Pictures\done\teddy_usb_bi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9975" y="1066800"/>
              <a:ext cx="4357264" cy="6099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Users\FIM\Pictures\done\winestopperusb.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19084" y="4295330"/>
              <a:ext cx="3330890" cy="287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583702" y="3845483"/>
              <a:ext cx="2362200" cy="369332"/>
            </a:xfrm>
            <a:prstGeom prst="rect">
              <a:avLst/>
            </a:prstGeom>
            <a:noFill/>
          </p:spPr>
          <p:txBody>
            <a:bodyPr wrap="square" rtlCol="0">
              <a:spAutoFit/>
            </a:bodyPr>
            <a:lstStyle/>
            <a:p>
              <a:pPr algn="ctr"/>
              <a:r>
                <a:rPr lang="en-US" b="1" dirty="0"/>
                <a:t>USB Cookies</a:t>
              </a:r>
            </a:p>
          </p:txBody>
        </p:sp>
        <p:sp>
          <p:nvSpPr>
            <p:cNvPr id="7" name="TextBox 6"/>
            <p:cNvSpPr txBox="1"/>
            <p:nvPr/>
          </p:nvSpPr>
          <p:spPr>
            <a:xfrm>
              <a:off x="6688519" y="3371074"/>
              <a:ext cx="2362200" cy="369332"/>
            </a:xfrm>
            <a:prstGeom prst="rect">
              <a:avLst/>
            </a:prstGeom>
            <a:noFill/>
          </p:spPr>
          <p:txBody>
            <a:bodyPr wrap="square" rtlCol="0">
              <a:spAutoFit/>
            </a:bodyPr>
            <a:lstStyle/>
            <a:p>
              <a:pPr algn="ctr"/>
              <a:r>
                <a:rPr lang="en-US" b="1" dirty="0"/>
                <a:t>USB Teddy Bear</a:t>
              </a:r>
            </a:p>
          </p:txBody>
        </p:sp>
        <p:sp>
          <p:nvSpPr>
            <p:cNvPr id="8" name="TextBox 7"/>
            <p:cNvSpPr txBox="1"/>
            <p:nvPr/>
          </p:nvSpPr>
          <p:spPr>
            <a:xfrm>
              <a:off x="1984581" y="6797017"/>
              <a:ext cx="2362200" cy="369332"/>
            </a:xfrm>
            <a:prstGeom prst="rect">
              <a:avLst/>
            </a:prstGeom>
            <a:noFill/>
          </p:spPr>
          <p:txBody>
            <a:bodyPr wrap="square" rtlCol="0">
              <a:spAutoFit/>
            </a:bodyPr>
            <a:lstStyle/>
            <a:p>
              <a:pPr algn="ctr"/>
              <a:r>
                <a:rPr lang="en-US" b="1" dirty="0"/>
                <a:t>USB Cork</a:t>
              </a:r>
            </a:p>
          </p:txBody>
        </p:sp>
      </p:grpSp>
    </p:spTree>
    <p:extLst>
      <p:ext uri="{BB962C8B-B14F-4D97-AF65-F5344CB8AC3E}">
        <p14:creationId xmlns:p14="http://schemas.microsoft.com/office/powerpoint/2010/main" val="214432166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E0665AE-8E08-4084-ABEA-EBE50B08C0C8}"/>
              </a:ext>
            </a:extLst>
          </p:cNvPr>
          <p:cNvGraphicFramePr/>
          <p:nvPr>
            <p:extLst>
              <p:ext uri="{D42A27DB-BD31-4B8C-83A1-F6EECF244321}">
                <p14:modId xmlns:p14="http://schemas.microsoft.com/office/powerpoint/2010/main" val="2584707091"/>
              </p:ext>
            </p:extLst>
          </p:nvPr>
        </p:nvGraphicFramePr>
        <p:xfrm>
          <a:off x="359898" y="838200"/>
          <a:ext cx="8286121" cy="55240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D45443D4-3084-4A6E-A48E-E188E351E905}"/>
              </a:ext>
            </a:extLst>
          </p:cNvPr>
          <p:cNvSpPr txBox="1"/>
          <p:nvPr/>
        </p:nvSpPr>
        <p:spPr>
          <a:xfrm>
            <a:off x="685800" y="76200"/>
            <a:ext cx="7634318" cy="523220"/>
          </a:xfrm>
          <a:prstGeom prst="rect">
            <a:avLst/>
          </a:prstGeom>
          <a:noFill/>
        </p:spPr>
        <p:txBody>
          <a:bodyPr wrap="square" rtlCol="0">
            <a:spAutoFit/>
          </a:bodyPr>
          <a:lstStyle/>
          <a:p>
            <a:pPr marL="342900" indent="-342900" algn="ctr"/>
            <a:r>
              <a:rPr lang="en-US" sz="2800" b="1" u="sng" dirty="0">
                <a:solidFill>
                  <a:srgbClr val="FF0000"/>
                </a:solidFill>
              </a:rPr>
              <a:t>DIGITAL FORENSIC PROCESS</a:t>
            </a:r>
          </a:p>
        </p:txBody>
      </p:sp>
    </p:spTree>
    <p:extLst>
      <p:ext uri="{BB962C8B-B14F-4D97-AF65-F5344CB8AC3E}">
        <p14:creationId xmlns:p14="http://schemas.microsoft.com/office/powerpoint/2010/main" val="196311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6200"/>
            <a:ext cx="7634318" cy="523220"/>
          </a:xfrm>
          <a:prstGeom prst="rect">
            <a:avLst/>
          </a:prstGeom>
          <a:noFill/>
        </p:spPr>
        <p:txBody>
          <a:bodyPr wrap="square" rtlCol="0">
            <a:spAutoFit/>
          </a:bodyPr>
          <a:lstStyle/>
          <a:p>
            <a:pPr marL="342900" indent="-342900" algn="ctr"/>
            <a:r>
              <a:rPr lang="en-US" sz="2800" b="1" u="sng" dirty="0">
                <a:solidFill>
                  <a:srgbClr val="FF0000"/>
                </a:solidFill>
              </a:rPr>
              <a:t>CRIME SCENE MANAGEMENT</a:t>
            </a:r>
          </a:p>
        </p:txBody>
      </p:sp>
      <p:sp>
        <p:nvSpPr>
          <p:cNvPr id="3" name="Rectangle 2"/>
          <p:cNvSpPr/>
          <p:nvPr/>
        </p:nvSpPr>
        <p:spPr>
          <a:xfrm>
            <a:off x="1752600" y="654347"/>
            <a:ext cx="4126579" cy="461665"/>
          </a:xfrm>
          <a:prstGeom prst="rect">
            <a:avLst/>
          </a:prstGeom>
        </p:spPr>
        <p:txBody>
          <a:bodyPr wrap="none">
            <a:spAutoFit/>
          </a:bodyPr>
          <a:lstStyle/>
          <a:p>
            <a:r>
              <a:rPr lang="en-US" sz="2400" b="1" u="sng" dirty="0">
                <a:solidFill>
                  <a:schemeClr val="tx2"/>
                </a:solidFill>
              </a:rPr>
              <a:t>Important steps at crime scene</a:t>
            </a:r>
          </a:p>
        </p:txBody>
      </p:sp>
      <p:sp>
        <p:nvSpPr>
          <p:cNvPr id="2050" name="AutoShape 2"/>
          <p:cNvSpPr>
            <a:spLocks noChangeArrowheads="1"/>
          </p:cNvSpPr>
          <p:nvPr/>
        </p:nvSpPr>
        <p:spPr bwMode="auto">
          <a:xfrm>
            <a:off x="1752600" y="1295400"/>
            <a:ext cx="5638800" cy="403225"/>
          </a:xfrm>
          <a:prstGeom prst="roundRect">
            <a:avLst>
              <a:gd name="adj" fmla="val 16667"/>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solidFill>
                  <a:schemeClr val="tx1"/>
                </a:solidFill>
                <a:effectLst/>
                <a:latin typeface="Bookman Old Style" pitchFamily="18" charset="0"/>
                <a:cs typeface="Arial" pitchFamily="34" charset="0"/>
              </a:rPr>
              <a:t>Secure the Crime Scene</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2051" name="AutoShape 3"/>
          <p:cNvSpPr>
            <a:spLocks noChangeArrowheads="1"/>
          </p:cNvSpPr>
          <p:nvPr/>
        </p:nvSpPr>
        <p:spPr bwMode="auto">
          <a:xfrm>
            <a:off x="1752600" y="2078038"/>
            <a:ext cx="5638800" cy="403225"/>
          </a:xfrm>
          <a:prstGeom prst="roundRect">
            <a:avLst>
              <a:gd name="adj" fmla="val 16667"/>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solidFill>
                  <a:schemeClr val="tx1"/>
                </a:solidFill>
                <a:effectLst/>
                <a:latin typeface="Bookman Old Style" pitchFamily="18" charset="0"/>
                <a:cs typeface="Arial" pitchFamily="34" charset="0"/>
              </a:rPr>
              <a:t>Documentation of the Crime Scene</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2052" name="AutoShape 4"/>
          <p:cNvSpPr>
            <a:spLocks noChangeArrowheads="1"/>
          </p:cNvSpPr>
          <p:nvPr/>
        </p:nvSpPr>
        <p:spPr bwMode="auto">
          <a:xfrm>
            <a:off x="1752600" y="2868616"/>
            <a:ext cx="5638800" cy="403225"/>
          </a:xfrm>
          <a:prstGeom prst="roundRect">
            <a:avLst>
              <a:gd name="adj" fmla="val 16667"/>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solidFill>
                  <a:schemeClr val="tx1"/>
                </a:solidFill>
                <a:effectLst/>
                <a:latin typeface="Bookman Old Style" pitchFamily="18" charset="0"/>
                <a:cs typeface="Arial" pitchFamily="34" charset="0"/>
              </a:rPr>
              <a:t>Search for Digital Evidence</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2053" name="AutoShape 5"/>
          <p:cNvSpPr>
            <a:spLocks noChangeArrowheads="1"/>
          </p:cNvSpPr>
          <p:nvPr/>
        </p:nvSpPr>
        <p:spPr bwMode="auto">
          <a:xfrm>
            <a:off x="1752600" y="3630614"/>
            <a:ext cx="5638800" cy="403225"/>
          </a:xfrm>
          <a:prstGeom prst="roundRect">
            <a:avLst>
              <a:gd name="adj" fmla="val 16667"/>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solidFill>
                  <a:schemeClr val="tx1"/>
                </a:solidFill>
                <a:effectLst/>
                <a:latin typeface="Bookman Old Style" pitchFamily="18" charset="0"/>
                <a:cs typeface="Arial" pitchFamily="34" charset="0"/>
              </a:rPr>
              <a:t>Identification of Digital Evidence</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2054" name="AutoShape 6"/>
          <p:cNvSpPr>
            <a:spLocks noChangeArrowheads="1"/>
          </p:cNvSpPr>
          <p:nvPr/>
        </p:nvSpPr>
        <p:spPr bwMode="auto">
          <a:xfrm>
            <a:off x="1752600" y="4391820"/>
            <a:ext cx="5638800" cy="403225"/>
          </a:xfrm>
          <a:prstGeom prst="roundRect">
            <a:avLst>
              <a:gd name="adj" fmla="val 16667"/>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solidFill>
                  <a:schemeClr val="tx1"/>
                </a:solidFill>
                <a:effectLst/>
                <a:latin typeface="Bookman Old Style" pitchFamily="18" charset="0"/>
                <a:cs typeface="Arial" pitchFamily="34" charset="0"/>
              </a:rPr>
              <a:t>Evidence Collection in Forensically sound manner</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2055" name="AutoShape 7"/>
          <p:cNvSpPr>
            <a:spLocks noChangeArrowheads="1"/>
          </p:cNvSpPr>
          <p:nvPr/>
        </p:nvSpPr>
        <p:spPr bwMode="auto">
          <a:xfrm>
            <a:off x="1752600" y="5145882"/>
            <a:ext cx="5638800" cy="571500"/>
          </a:xfrm>
          <a:prstGeom prst="roundRect">
            <a:avLst>
              <a:gd name="adj" fmla="val 16667"/>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solidFill>
                  <a:schemeClr val="tx1"/>
                </a:solidFill>
                <a:effectLst/>
                <a:latin typeface="Bookman Old Style" pitchFamily="18" charset="0"/>
                <a:cs typeface="Arial" pitchFamily="34" charset="0"/>
              </a:rPr>
              <a:t>Maintain Chain of Custody during transportation of Digital Evidence</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2056" name="AutoShape 8"/>
          <p:cNvSpPr>
            <a:spLocks noChangeArrowheads="1"/>
          </p:cNvSpPr>
          <p:nvPr/>
        </p:nvSpPr>
        <p:spPr bwMode="auto">
          <a:xfrm>
            <a:off x="1752600" y="6080920"/>
            <a:ext cx="5638800" cy="609600"/>
          </a:xfrm>
          <a:prstGeom prst="roundRect">
            <a:avLst>
              <a:gd name="adj" fmla="val 16667"/>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solidFill>
                  <a:schemeClr val="tx1"/>
                </a:solidFill>
                <a:effectLst/>
                <a:latin typeface="Bookman Old Style" pitchFamily="18" charset="0"/>
                <a:cs typeface="Arial" pitchFamily="34" charset="0"/>
              </a:rPr>
              <a:t>Submit Digital Evidence in Forensic Science Laboratory</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2057" name="AutoShape 9"/>
          <p:cNvSpPr>
            <a:spLocks noChangeArrowheads="1"/>
          </p:cNvSpPr>
          <p:nvPr/>
        </p:nvSpPr>
        <p:spPr bwMode="auto">
          <a:xfrm>
            <a:off x="4319588" y="5749132"/>
            <a:ext cx="212725" cy="300038"/>
          </a:xfrm>
          <a:prstGeom prst="downArrow">
            <a:avLst>
              <a:gd name="adj1" fmla="val 50000"/>
              <a:gd name="adj2" fmla="val 35261"/>
            </a:avLst>
          </a:prstGeom>
          <a:solidFill>
            <a:srgbClr val="000000"/>
          </a:solidFill>
          <a:ln w="38100">
            <a:solidFill>
              <a:srgbClr val="000000"/>
            </a:solidFill>
            <a:miter lim="800000"/>
            <a:headEnd/>
            <a:tailEnd/>
          </a:ln>
          <a:effectLst>
            <a:outerShdw dist="28398" dir="3806097" algn="ctr" rotWithShape="0">
              <a:srgbClr val="7F7F7F">
                <a:alpha val="50000"/>
              </a:srgbClr>
            </a:outerShdw>
          </a:effectLst>
        </p:spPr>
        <p:txBody>
          <a:bodyPr vert="eaVert" wrap="square" lIns="91440" tIns="45720" rIns="91440" bIns="45720" numCol="1" anchor="t" anchorCtr="0" compatLnSpc="1">
            <a:prstTxWarp prst="textNoShape">
              <a:avLst/>
            </a:prstTxWarp>
          </a:bodyPr>
          <a:lstStyle/>
          <a:p>
            <a:pPr algn="ctr"/>
            <a:endParaRPr lang="en-US" sz="2800" dirty="0"/>
          </a:p>
        </p:txBody>
      </p:sp>
      <p:sp>
        <p:nvSpPr>
          <p:cNvPr id="2058" name="AutoShape 10"/>
          <p:cNvSpPr>
            <a:spLocks noChangeArrowheads="1"/>
          </p:cNvSpPr>
          <p:nvPr/>
        </p:nvSpPr>
        <p:spPr bwMode="auto">
          <a:xfrm>
            <a:off x="4321175" y="4812507"/>
            <a:ext cx="211138" cy="301625"/>
          </a:xfrm>
          <a:prstGeom prst="downArrow">
            <a:avLst>
              <a:gd name="adj1" fmla="val 50000"/>
              <a:gd name="adj2" fmla="val 35714"/>
            </a:avLst>
          </a:prstGeom>
          <a:solidFill>
            <a:srgbClr val="000000"/>
          </a:solidFill>
          <a:ln w="38100">
            <a:solidFill>
              <a:srgbClr val="000000"/>
            </a:solidFill>
            <a:miter lim="800000"/>
            <a:headEnd/>
            <a:tailEnd/>
          </a:ln>
          <a:effectLst>
            <a:outerShdw dist="28398" dir="3806097" algn="ctr" rotWithShape="0">
              <a:srgbClr val="7F7F7F">
                <a:alpha val="50000"/>
              </a:srgbClr>
            </a:outerShdw>
          </a:effectLst>
        </p:spPr>
        <p:txBody>
          <a:bodyPr vert="eaVert" wrap="square" lIns="91440" tIns="45720" rIns="91440" bIns="45720" numCol="1" anchor="t" anchorCtr="0" compatLnSpc="1">
            <a:prstTxWarp prst="textNoShape">
              <a:avLst/>
            </a:prstTxWarp>
          </a:bodyPr>
          <a:lstStyle/>
          <a:p>
            <a:pPr algn="ctr"/>
            <a:endParaRPr lang="en-US" sz="2800" dirty="0"/>
          </a:p>
        </p:txBody>
      </p:sp>
      <p:sp>
        <p:nvSpPr>
          <p:cNvPr id="2059" name="AutoShape 11"/>
          <p:cNvSpPr>
            <a:spLocks noChangeArrowheads="1"/>
          </p:cNvSpPr>
          <p:nvPr/>
        </p:nvSpPr>
        <p:spPr bwMode="auto">
          <a:xfrm>
            <a:off x="4321175" y="4071939"/>
            <a:ext cx="211138" cy="301625"/>
          </a:xfrm>
          <a:prstGeom prst="downArrow">
            <a:avLst>
              <a:gd name="adj1" fmla="val 50000"/>
              <a:gd name="adj2" fmla="val 35714"/>
            </a:avLst>
          </a:prstGeom>
          <a:solidFill>
            <a:srgbClr val="000000"/>
          </a:solidFill>
          <a:ln w="38100">
            <a:solidFill>
              <a:srgbClr val="000000"/>
            </a:solidFill>
            <a:miter lim="800000"/>
            <a:headEnd/>
            <a:tailEnd/>
          </a:ln>
          <a:effectLst>
            <a:outerShdw dist="28398" dir="3806097" algn="ctr" rotWithShape="0">
              <a:srgbClr val="7F7F7F">
                <a:alpha val="50000"/>
              </a:srgbClr>
            </a:outerShdw>
          </a:effectLst>
        </p:spPr>
        <p:txBody>
          <a:bodyPr vert="eaVert" wrap="square" lIns="91440" tIns="45720" rIns="91440" bIns="45720" numCol="1" anchor="t" anchorCtr="0" compatLnSpc="1">
            <a:prstTxWarp prst="textNoShape">
              <a:avLst/>
            </a:prstTxWarp>
          </a:bodyPr>
          <a:lstStyle/>
          <a:p>
            <a:pPr algn="ctr"/>
            <a:endParaRPr lang="en-US" sz="2800" dirty="0"/>
          </a:p>
        </p:txBody>
      </p:sp>
      <p:sp>
        <p:nvSpPr>
          <p:cNvPr id="2060" name="AutoShape 12"/>
          <p:cNvSpPr>
            <a:spLocks noChangeArrowheads="1"/>
          </p:cNvSpPr>
          <p:nvPr/>
        </p:nvSpPr>
        <p:spPr bwMode="auto">
          <a:xfrm>
            <a:off x="4321175" y="3290889"/>
            <a:ext cx="212725" cy="301625"/>
          </a:xfrm>
          <a:prstGeom prst="downArrow">
            <a:avLst>
              <a:gd name="adj1" fmla="val 50000"/>
              <a:gd name="adj2" fmla="val 35448"/>
            </a:avLst>
          </a:prstGeom>
          <a:solidFill>
            <a:srgbClr val="000000"/>
          </a:solidFill>
          <a:ln w="38100">
            <a:solidFill>
              <a:srgbClr val="000000"/>
            </a:solidFill>
            <a:miter lim="800000"/>
            <a:headEnd/>
            <a:tailEnd/>
          </a:ln>
          <a:effectLst>
            <a:outerShdw dist="28398" dir="3806097" algn="ctr" rotWithShape="0">
              <a:srgbClr val="7F7F7F">
                <a:alpha val="50000"/>
              </a:srgbClr>
            </a:outerShdw>
          </a:effectLst>
        </p:spPr>
        <p:txBody>
          <a:bodyPr vert="eaVert" wrap="square" lIns="91440" tIns="45720" rIns="91440" bIns="45720" numCol="1" anchor="t" anchorCtr="0" compatLnSpc="1">
            <a:prstTxWarp prst="textNoShape">
              <a:avLst/>
            </a:prstTxWarp>
          </a:bodyPr>
          <a:lstStyle/>
          <a:p>
            <a:pPr algn="ctr"/>
            <a:endParaRPr lang="en-US" sz="2800" dirty="0"/>
          </a:p>
        </p:txBody>
      </p:sp>
      <p:sp>
        <p:nvSpPr>
          <p:cNvPr id="2061" name="AutoShape 13"/>
          <p:cNvSpPr>
            <a:spLocks noChangeArrowheads="1"/>
          </p:cNvSpPr>
          <p:nvPr/>
        </p:nvSpPr>
        <p:spPr bwMode="auto">
          <a:xfrm>
            <a:off x="4319588" y="1757362"/>
            <a:ext cx="211138" cy="300038"/>
          </a:xfrm>
          <a:prstGeom prst="downArrow">
            <a:avLst>
              <a:gd name="adj1" fmla="val 50000"/>
              <a:gd name="adj2" fmla="val 35526"/>
            </a:avLst>
          </a:prstGeom>
          <a:solidFill>
            <a:srgbClr val="000000"/>
          </a:solidFill>
          <a:ln w="38100">
            <a:solidFill>
              <a:srgbClr val="000000"/>
            </a:solidFill>
            <a:miter lim="800000"/>
            <a:headEnd/>
            <a:tailEnd/>
          </a:ln>
          <a:effectLst>
            <a:outerShdw dist="28398" dir="3806097" algn="ctr" rotWithShape="0">
              <a:srgbClr val="7F7F7F">
                <a:alpha val="50000"/>
              </a:srgbClr>
            </a:outerShdw>
          </a:effectLst>
        </p:spPr>
        <p:txBody>
          <a:bodyPr vert="eaVert" wrap="square" lIns="91440" tIns="45720" rIns="91440" bIns="45720" numCol="1" anchor="t" anchorCtr="0" compatLnSpc="1">
            <a:prstTxWarp prst="textNoShape">
              <a:avLst/>
            </a:prstTxWarp>
          </a:bodyPr>
          <a:lstStyle/>
          <a:p>
            <a:pPr algn="ctr"/>
            <a:endParaRPr lang="en-US" sz="2800" dirty="0"/>
          </a:p>
        </p:txBody>
      </p:sp>
      <p:sp>
        <p:nvSpPr>
          <p:cNvPr id="2062" name="AutoShape 14"/>
          <p:cNvSpPr>
            <a:spLocks noChangeArrowheads="1"/>
          </p:cNvSpPr>
          <p:nvPr/>
        </p:nvSpPr>
        <p:spPr bwMode="auto">
          <a:xfrm>
            <a:off x="4319588" y="2514670"/>
            <a:ext cx="212725" cy="300038"/>
          </a:xfrm>
          <a:prstGeom prst="downArrow">
            <a:avLst>
              <a:gd name="adj1" fmla="val 50000"/>
              <a:gd name="adj2" fmla="val 35261"/>
            </a:avLst>
          </a:prstGeom>
          <a:solidFill>
            <a:srgbClr val="000000"/>
          </a:solidFill>
          <a:ln w="38100">
            <a:solidFill>
              <a:srgbClr val="000000"/>
            </a:solidFill>
            <a:miter lim="800000"/>
            <a:headEnd/>
            <a:tailEnd/>
          </a:ln>
          <a:effectLst>
            <a:outerShdw dist="28398" dir="3806097" algn="ctr" rotWithShape="0">
              <a:srgbClr val="7F7F7F">
                <a:alpha val="50000"/>
              </a:srgbClr>
            </a:outerShdw>
          </a:effectLst>
        </p:spPr>
        <p:txBody>
          <a:bodyPr vert="eaVert" wrap="square" lIns="91440" tIns="45720" rIns="91440" bIns="45720" numCol="1" anchor="t" anchorCtr="0" compatLnSpc="1">
            <a:prstTxWarp prst="textNoShape">
              <a:avLst/>
            </a:prstTxWarp>
          </a:bodyPr>
          <a:lstStyle/>
          <a:p>
            <a:pPr algn="ctr"/>
            <a:endParaRPr lang="en-US" sz="2800" dirty="0"/>
          </a:p>
        </p:txBody>
      </p:sp>
    </p:spTree>
    <p:extLst>
      <p:ext uri="{BB962C8B-B14F-4D97-AF65-F5344CB8AC3E}">
        <p14:creationId xmlns:p14="http://schemas.microsoft.com/office/powerpoint/2010/main" val="239345457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0"/>
            <a:ext cx="5486400" cy="461665"/>
          </a:xfrm>
          <a:prstGeom prst="rect">
            <a:avLst/>
          </a:prstGeom>
        </p:spPr>
        <p:txBody>
          <a:bodyPr wrap="square">
            <a:spAutoFit/>
          </a:bodyPr>
          <a:lstStyle/>
          <a:p>
            <a:r>
              <a:rPr lang="en-US" sz="2400" b="1" u="sng" dirty="0">
                <a:solidFill>
                  <a:schemeClr val="tx2"/>
                </a:solidFill>
              </a:rPr>
              <a:t>Investigative Tools and Equipment</a:t>
            </a:r>
          </a:p>
        </p:txBody>
      </p:sp>
      <p:sp>
        <p:nvSpPr>
          <p:cNvPr id="3" name="TextBox 2"/>
          <p:cNvSpPr txBox="1"/>
          <p:nvPr/>
        </p:nvSpPr>
        <p:spPr>
          <a:xfrm>
            <a:off x="914400" y="461665"/>
            <a:ext cx="7696200" cy="6555641"/>
          </a:xfrm>
          <a:prstGeom prst="rect">
            <a:avLst/>
          </a:prstGeom>
          <a:noFill/>
        </p:spPr>
        <p:txBody>
          <a:bodyPr wrap="square" numCol="2" rtlCol="0">
            <a:spAutoFit/>
          </a:bodyPr>
          <a:lstStyle/>
          <a:p>
            <a:pPr marL="800100" lvl="1" indent="-342900" algn="just">
              <a:lnSpc>
                <a:spcPct val="150000"/>
              </a:lnSpc>
              <a:buBlip>
                <a:blip r:embed="rId2"/>
              </a:buBlip>
            </a:pPr>
            <a:r>
              <a:rPr lang="en-US" dirty="0"/>
              <a:t>Crime scene securing tapes</a:t>
            </a:r>
          </a:p>
          <a:p>
            <a:pPr marL="800100" lvl="1" indent="-342900" algn="just">
              <a:lnSpc>
                <a:spcPct val="150000"/>
              </a:lnSpc>
              <a:buBlip>
                <a:blip r:embed="rId2"/>
              </a:buBlip>
            </a:pPr>
            <a:r>
              <a:rPr lang="en-US" dirty="0"/>
              <a:t>Digital Camera</a:t>
            </a:r>
          </a:p>
          <a:p>
            <a:pPr marL="800100" lvl="1" indent="-342900" algn="just">
              <a:lnSpc>
                <a:spcPct val="150000"/>
              </a:lnSpc>
              <a:buBlip>
                <a:blip r:embed="rId2"/>
              </a:buBlip>
            </a:pPr>
            <a:r>
              <a:rPr lang="en-US" dirty="0"/>
              <a:t>Extra batteries</a:t>
            </a:r>
          </a:p>
          <a:p>
            <a:pPr marL="800100" lvl="1" indent="-342900" algn="just">
              <a:lnSpc>
                <a:spcPct val="150000"/>
              </a:lnSpc>
              <a:buBlip>
                <a:blip r:embed="rId2"/>
              </a:buBlip>
            </a:pPr>
            <a:r>
              <a:rPr lang="en-US" dirty="0"/>
              <a:t>Video cameras</a:t>
            </a:r>
          </a:p>
          <a:p>
            <a:pPr marL="800100" lvl="1" indent="-342900" algn="just">
              <a:lnSpc>
                <a:spcPct val="150000"/>
              </a:lnSpc>
              <a:buBlip>
                <a:blip r:embed="rId2"/>
              </a:buBlip>
            </a:pPr>
            <a:r>
              <a:rPr lang="en-US" dirty="0"/>
              <a:t>Note/sketch pads</a:t>
            </a:r>
          </a:p>
          <a:p>
            <a:pPr marL="800100" lvl="1" indent="-342900" algn="just">
              <a:lnSpc>
                <a:spcPct val="150000"/>
              </a:lnSpc>
              <a:buBlip>
                <a:blip r:embed="rId2"/>
              </a:buBlip>
            </a:pPr>
            <a:r>
              <a:rPr lang="en-US" dirty="0"/>
              <a:t>Blank sterile storage media: Portable USB hard disks and pen drives</a:t>
            </a:r>
          </a:p>
          <a:p>
            <a:pPr marL="800100" lvl="1" indent="-342900" algn="just">
              <a:lnSpc>
                <a:spcPct val="150000"/>
              </a:lnSpc>
              <a:buBlip>
                <a:blip r:embed="rId2"/>
              </a:buBlip>
            </a:pPr>
            <a:r>
              <a:rPr lang="en-US" dirty="0"/>
              <a:t>Write-Blocker device</a:t>
            </a:r>
          </a:p>
          <a:p>
            <a:pPr marL="800100" lvl="1" indent="-342900" algn="just">
              <a:lnSpc>
                <a:spcPct val="150000"/>
              </a:lnSpc>
              <a:buBlip>
                <a:blip r:embed="rId2"/>
              </a:buBlip>
            </a:pPr>
            <a:r>
              <a:rPr lang="en-US" dirty="0"/>
              <a:t>Labels</a:t>
            </a:r>
          </a:p>
          <a:p>
            <a:pPr marL="800100" lvl="1" indent="-342900" algn="just">
              <a:lnSpc>
                <a:spcPct val="150000"/>
              </a:lnSpc>
              <a:buBlip>
                <a:blip r:embed="rId2"/>
              </a:buBlip>
            </a:pPr>
            <a:r>
              <a:rPr lang="en-US" dirty="0"/>
              <a:t>Pens, permanent markers</a:t>
            </a:r>
          </a:p>
          <a:p>
            <a:pPr marL="800100" lvl="1" indent="-342900" algn="just">
              <a:lnSpc>
                <a:spcPct val="150000"/>
              </a:lnSpc>
              <a:buBlip>
                <a:blip r:embed="rId2"/>
              </a:buBlip>
            </a:pPr>
            <a:r>
              <a:rPr lang="en-US" dirty="0"/>
              <a:t>Storage containers</a:t>
            </a:r>
          </a:p>
          <a:p>
            <a:pPr marL="800100" lvl="1" indent="-342900" algn="just">
              <a:lnSpc>
                <a:spcPct val="150000"/>
              </a:lnSpc>
              <a:buBlip>
                <a:blip r:embed="rId2"/>
              </a:buBlip>
            </a:pPr>
            <a:r>
              <a:rPr lang="en-US" dirty="0"/>
              <a:t>Anti-static bags</a:t>
            </a:r>
          </a:p>
          <a:p>
            <a:pPr marL="800100" lvl="1" indent="-342900" algn="just">
              <a:lnSpc>
                <a:spcPct val="150000"/>
              </a:lnSpc>
              <a:buBlip>
                <a:blip r:embed="rId2"/>
              </a:buBlip>
            </a:pPr>
            <a:r>
              <a:rPr lang="en-US" dirty="0"/>
              <a:t>Faraday bags</a:t>
            </a:r>
          </a:p>
          <a:p>
            <a:pPr marL="800100" lvl="1" indent="-342900" algn="just">
              <a:lnSpc>
                <a:spcPct val="150000"/>
              </a:lnSpc>
              <a:buBlip>
                <a:blip r:embed="rId2"/>
              </a:buBlip>
            </a:pPr>
            <a:r>
              <a:rPr lang="en-US" dirty="0"/>
              <a:t>Toolkit containing screwdrivers (nonmagnetic), pliers, forceps, scissors, clips, pins, cutters etc.</a:t>
            </a:r>
          </a:p>
          <a:p>
            <a:pPr marL="800100" lvl="1" indent="-342900" algn="just">
              <a:lnSpc>
                <a:spcPct val="150000"/>
              </a:lnSpc>
              <a:buBlip>
                <a:blip r:embed="rId2"/>
              </a:buBlip>
            </a:pPr>
            <a:r>
              <a:rPr lang="en-US" dirty="0"/>
              <a:t>Rubber gloves</a:t>
            </a:r>
          </a:p>
          <a:p>
            <a:pPr marL="800100" lvl="1" indent="-342900" algn="just">
              <a:lnSpc>
                <a:spcPct val="150000"/>
              </a:lnSpc>
              <a:buBlip>
                <a:blip r:embed="rId2"/>
              </a:buBlip>
            </a:pPr>
            <a:r>
              <a:rPr lang="en-US" dirty="0"/>
              <a:t>Incident response toolkit (Software)</a:t>
            </a:r>
          </a:p>
          <a:p>
            <a:pPr marL="800100" lvl="1" indent="-342900" algn="just">
              <a:lnSpc>
                <a:spcPct val="150000"/>
              </a:lnSpc>
              <a:buBlip>
                <a:blip r:embed="rId2"/>
              </a:buBlip>
            </a:pPr>
            <a:r>
              <a:rPr lang="en-US" dirty="0"/>
              <a:t>Converter / Adapter: USB, SATA, IDE, SCSI</a:t>
            </a:r>
          </a:p>
          <a:p>
            <a:pPr marL="800100" lvl="1" indent="-342900" algn="just">
              <a:lnSpc>
                <a:spcPct val="150000"/>
              </a:lnSpc>
              <a:buBlip>
                <a:blip r:embed="rId2"/>
              </a:buBlip>
            </a:pPr>
            <a:r>
              <a:rPr lang="en-US" dirty="0"/>
              <a:t>Forensic Imaging software</a:t>
            </a:r>
          </a:p>
          <a:p>
            <a:pPr marL="800100" lvl="1" indent="-342900" algn="just">
              <a:lnSpc>
                <a:spcPct val="150000"/>
              </a:lnSpc>
              <a:buBlip>
                <a:blip r:embed="rId2"/>
              </a:buBlip>
            </a:pPr>
            <a:r>
              <a:rPr lang="en-US" dirty="0"/>
              <a:t>Tools to collect volatile data (FTK Imager, Magnet Forensics Ram Capture)</a:t>
            </a:r>
          </a:p>
        </p:txBody>
      </p:sp>
    </p:spTree>
    <p:extLst>
      <p:ext uri="{BB962C8B-B14F-4D97-AF65-F5344CB8AC3E}">
        <p14:creationId xmlns:p14="http://schemas.microsoft.com/office/powerpoint/2010/main" val="346980201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write blocker"/>
          <p:cNvPicPr>
            <a:picLocks noChangeAspect="1" noChangeArrowheads="1"/>
          </p:cNvPicPr>
          <p:nvPr/>
        </p:nvPicPr>
        <p:blipFill>
          <a:blip r:embed="rId2" cstate="print"/>
          <a:srcRect/>
          <a:stretch>
            <a:fillRect/>
          </a:stretch>
        </p:blipFill>
        <p:spPr bwMode="auto">
          <a:xfrm>
            <a:off x="-9526" y="0"/>
            <a:ext cx="4657725" cy="3201000"/>
          </a:xfrm>
          <a:prstGeom prst="rect">
            <a:avLst/>
          </a:prstGeom>
          <a:noFill/>
        </p:spPr>
      </p:pic>
      <p:pic>
        <p:nvPicPr>
          <p:cNvPr id="1029" name="Picture 5" descr="41MFR8D1pOL"/>
          <p:cNvPicPr>
            <a:picLocks noChangeAspect="1" noChangeArrowheads="1"/>
          </p:cNvPicPr>
          <p:nvPr/>
        </p:nvPicPr>
        <p:blipFill>
          <a:blip r:embed="rId3" cstate="print"/>
          <a:srcRect/>
          <a:stretch>
            <a:fillRect/>
          </a:stretch>
        </p:blipFill>
        <p:spPr bwMode="auto">
          <a:xfrm>
            <a:off x="-9526" y="3200401"/>
            <a:ext cx="4876800" cy="3648829"/>
          </a:xfrm>
          <a:prstGeom prst="rect">
            <a:avLst/>
          </a:prstGeom>
          <a:noFill/>
          <a:ln w="9525">
            <a:noFill/>
            <a:miter lim="800000"/>
            <a:headEnd/>
            <a:tailEnd/>
          </a:ln>
        </p:spPr>
      </p:pic>
      <p:pic>
        <p:nvPicPr>
          <p:cNvPr id="1031" name="Picture 7" descr="photo-kit"/>
          <p:cNvPicPr>
            <a:picLocks noChangeAspect="1" noChangeArrowheads="1"/>
          </p:cNvPicPr>
          <p:nvPr/>
        </p:nvPicPr>
        <p:blipFill>
          <a:blip r:embed="rId4" cstate="print"/>
          <a:srcRect/>
          <a:stretch>
            <a:fillRect/>
          </a:stretch>
        </p:blipFill>
        <p:spPr bwMode="auto">
          <a:xfrm>
            <a:off x="4648200" y="0"/>
            <a:ext cx="4495800" cy="3201000"/>
          </a:xfrm>
          <a:prstGeom prst="rect">
            <a:avLst/>
          </a:prstGeom>
          <a:noFill/>
          <a:ln w="9525">
            <a:noFill/>
            <a:miter lim="800000"/>
            <a:headEnd/>
            <a:tailEnd/>
          </a:ln>
        </p:spPr>
      </p:pic>
      <p:pic>
        <p:nvPicPr>
          <p:cNvPr id="1032" name="Picture 8" descr="esd0406_1"/>
          <p:cNvPicPr>
            <a:picLocks noChangeAspect="1" noChangeArrowheads="1"/>
          </p:cNvPicPr>
          <p:nvPr/>
        </p:nvPicPr>
        <p:blipFill>
          <a:blip r:embed="rId5" cstate="print"/>
          <a:srcRect/>
          <a:stretch>
            <a:fillRect/>
          </a:stretch>
        </p:blipFill>
        <p:spPr bwMode="auto">
          <a:xfrm rot="5400000">
            <a:off x="5176837" y="2890837"/>
            <a:ext cx="3657600" cy="4276726"/>
          </a:xfrm>
          <a:prstGeom prst="rect">
            <a:avLst/>
          </a:prstGeom>
          <a:noFill/>
          <a:ln w="9525">
            <a:noFill/>
            <a:miter lim="800000"/>
            <a:headEnd/>
            <a:tailEnd/>
          </a:ln>
        </p:spPr>
      </p:pic>
    </p:spTree>
    <p:extLst>
      <p:ext uri="{BB962C8B-B14F-4D97-AF65-F5344CB8AC3E}">
        <p14:creationId xmlns:p14="http://schemas.microsoft.com/office/powerpoint/2010/main" val="389236093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0"/>
            <a:ext cx="4619663" cy="461665"/>
          </a:xfrm>
          <a:prstGeom prst="rect">
            <a:avLst/>
          </a:prstGeom>
        </p:spPr>
        <p:txBody>
          <a:bodyPr wrap="none">
            <a:spAutoFit/>
          </a:bodyPr>
          <a:lstStyle/>
          <a:p>
            <a:r>
              <a:rPr lang="en-US" sz="2400" b="1" u="sng" dirty="0">
                <a:solidFill>
                  <a:schemeClr val="tx2"/>
                </a:solidFill>
              </a:rPr>
              <a:t>Non-electronic Evidence Collection</a:t>
            </a:r>
          </a:p>
        </p:txBody>
      </p:sp>
      <p:sp>
        <p:nvSpPr>
          <p:cNvPr id="4" name="TextBox 3"/>
          <p:cNvSpPr txBox="1"/>
          <p:nvPr/>
        </p:nvSpPr>
        <p:spPr>
          <a:xfrm>
            <a:off x="1143000" y="609600"/>
            <a:ext cx="7772400" cy="5967467"/>
          </a:xfrm>
          <a:prstGeom prst="rect">
            <a:avLst/>
          </a:prstGeom>
          <a:noFill/>
        </p:spPr>
        <p:txBody>
          <a:bodyPr wrap="square" rtlCol="0">
            <a:spAutoFit/>
          </a:bodyPr>
          <a:lstStyle/>
          <a:p>
            <a:pPr marL="465138" lvl="0" indent="-465138" algn="just">
              <a:lnSpc>
                <a:spcPct val="150000"/>
              </a:lnSpc>
              <a:spcBef>
                <a:spcPct val="20000"/>
              </a:spcBef>
              <a:buFont typeface="Arial" pitchFamily="34" charset="0"/>
              <a:buChar char="•"/>
              <a:defRPr/>
            </a:pPr>
            <a:r>
              <a:rPr lang="en-US" dirty="0"/>
              <a:t>Recovery of non-electronic evidence can be crucial in the investigation of electronic crimes. Take proper care to ensure that such evidence is recovered and preserved. Items relevant to subsequent examination of electronic evidence may exist in other forms (</a:t>
            </a:r>
            <a:r>
              <a:rPr lang="en-US" b="1" dirty="0"/>
              <a:t>written passwords and other handwritten notes, blank pads of paper with indented writing, hardware and software manuals, calendars, literature, text or graphical computer printouts, and photographs</a:t>
            </a:r>
            <a:r>
              <a:rPr lang="en-US" dirty="0"/>
              <a:t>) and should be secured and preserved for future analysis.</a:t>
            </a:r>
          </a:p>
          <a:p>
            <a:pPr marL="465138" lvl="0" indent="-465138" algn="just">
              <a:lnSpc>
                <a:spcPct val="150000"/>
              </a:lnSpc>
              <a:spcBef>
                <a:spcPct val="20000"/>
              </a:spcBef>
              <a:buFont typeface="Arial" pitchFamily="34" charset="0"/>
              <a:buChar char="•"/>
              <a:defRPr/>
            </a:pPr>
            <a:endParaRPr lang="en-US" dirty="0"/>
          </a:p>
          <a:p>
            <a:pPr marL="465138" indent="-465138" algn="just">
              <a:lnSpc>
                <a:spcPct val="150000"/>
              </a:lnSpc>
              <a:spcBef>
                <a:spcPct val="20000"/>
              </a:spcBef>
              <a:buFont typeface="Arial" pitchFamily="34" charset="0"/>
              <a:buChar char="•"/>
              <a:defRPr/>
            </a:pPr>
            <a:r>
              <a:rPr lang="en-US" dirty="0"/>
              <a:t>These items are frequently in close proximity to the computer or related hardware items. All evidence should be identified, secured, and preserved in compliance with departmental procedures.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9944" y="18661"/>
            <a:ext cx="4918334" cy="461665"/>
          </a:xfrm>
          <a:prstGeom prst="rect">
            <a:avLst/>
          </a:prstGeom>
        </p:spPr>
        <p:txBody>
          <a:bodyPr wrap="none">
            <a:spAutoFit/>
          </a:bodyPr>
          <a:lstStyle/>
          <a:p>
            <a:r>
              <a:rPr lang="en-US" sz="2400" b="1" u="sng" dirty="0">
                <a:solidFill>
                  <a:srgbClr val="FF0000"/>
                </a:solidFill>
              </a:rPr>
              <a:t>COPY, IMAGING AND CLONING</a:t>
            </a:r>
          </a:p>
        </p:txBody>
      </p:sp>
      <p:sp>
        <p:nvSpPr>
          <p:cNvPr id="5" name="TextBox 4"/>
          <p:cNvSpPr txBox="1"/>
          <p:nvPr/>
        </p:nvSpPr>
        <p:spPr>
          <a:xfrm>
            <a:off x="685800" y="1447800"/>
            <a:ext cx="7848600" cy="2948179"/>
          </a:xfrm>
          <a:prstGeom prst="rect">
            <a:avLst/>
          </a:prstGeom>
          <a:noFill/>
        </p:spPr>
        <p:txBody>
          <a:bodyPr wrap="square" rtlCol="0">
            <a:spAutoFit/>
          </a:bodyPr>
          <a:lstStyle/>
          <a:p>
            <a:pPr marL="465138" indent="-465138" algn="just">
              <a:lnSpc>
                <a:spcPct val="150000"/>
              </a:lnSpc>
              <a:buFont typeface="Arial" pitchFamily="34" charset="0"/>
              <a:buChar char="•"/>
            </a:pPr>
            <a:r>
              <a:rPr lang="en-US" dirty="0"/>
              <a:t>Disk cloning and disk imaging are two processes that accomplish the same goal: They copy all of a hard drive's contents. It's possible to clone a disk by using a disk image, but the two are distinctly different in the process they use to copy hard drives. Disk cloning creates a functional one-to-one copy of a hard drive, while disk imaging creates an archive of a hard drive that can be used to make a one-to-one copy.</a:t>
            </a:r>
          </a:p>
        </p:txBody>
      </p:sp>
    </p:spTree>
    <p:extLst>
      <p:ext uri="{BB962C8B-B14F-4D97-AF65-F5344CB8AC3E}">
        <p14:creationId xmlns:p14="http://schemas.microsoft.com/office/powerpoint/2010/main" val="192193223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9944" y="18661"/>
            <a:ext cx="4918334" cy="461665"/>
          </a:xfrm>
          <a:prstGeom prst="rect">
            <a:avLst/>
          </a:prstGeom>
        </p:spPr>
        <p:txBody>
          <a:bodyPr wrap="none">
            <a:spAutoFit/>
          </a:bodyPr>
          <a:lstStyle/>
          <a:p>
            <a:r>
              <a:rPr lang="en-US" sz="2400" b="1" u="sng" dirty="0">
                <a:solidFill>
                  <a:srgbClr val="FF0000"/>
                </a:solidFill>
              </a:rPr>
              <a:t>COPY, IMAGING AND CLONING</a:t>
            </a:r>
          </a:p>
        </p:txBody>
      </p:sp>
      <p:sp>
        <p:nvSpPr>
          <p:cNvPr id="5" name="TextBox 4"/>
          <p:cNvSpPr txBox="1"/>
          <p:nvPr/>
        </p:nvSpPr>
        <p:spPr>
          <a:xfrm>
            <a:off x="838200" y="1447800"/>
            <a:ext cx="7848600" cy="3363678"/>
          </a:xfrm>
          <a:prstGeom prst="rect">
            <a:avLst/>
          </a:prstGeom>
          <a:noFill/>
        </p:spPr>
        <p:txBody>
          <a:bodyPr wrap="square" rtlCol="0">
            <a:spAutoFit/>
          </a:bodyPr>
          <a:lstStyle/>
          <a:p>
            <a:pPr marL="465138" indent="-465138" algn="just">
              <a:lnSpc>
                <a:spcPct val="150000"/>
              </a:lnSpc>
              <a:buFont typeface="Arial" pitchFamily="34" charset="0"/>
              <a:buChar char="•"/>
            </a:pPr>
            <a:r>
              <a:rPr lang="en-US" dirty="0"/>
              <a:t>Disk images and disk clones are different than just copying and pasting the entire contents of one hard drive to another. When you copy and paste files from one drive to another you're copying only the actual files and not the additional data the hard drive uses to locate and access those files. Things like the master boot record and the file allocation table are not copied to the new hard drive when you copy and paste. A copy and paste backup drive won't boot.</a:t>
            </a:r>
          </a:p>
        </p:txBody>
      </p:sp>
      <p:sp>
        <p:nvSpPr>
          <p:cNvPr id="4" name="Rectangle 3">
            <a:extLst>
              <a:ext uri="{FF2B5EF4-FFF2-40B4-BE49-F238E27FC236}">
                <a16:creationId xmlns:a16="http://schemas.microsoft.com/office/drawing/2014/main" id="{1AFD101C-5095-40D6-AF23-54BBB8154938}"/>
              </a:ext>
            </a:extLst>
          </p:cNvPr>
          <p:cNvSpPr/>
          <p:nvPr/>
        </p:nvSpPr>
        <p:spPr>
          <a:xfrm>
            <a:off x="1447800" y="762000"/>
            <a:ext cx="2667000" cy="461665"/>
          </a:xfrm>
          <a:prstGeom prst="rect">
            <a:avLst/>
          </a:prstGeom>
        </p:spPr>
        <p:txBody>
          <a:bodyPr wrap="square">
            <a:spAutoFit/>
          </a:bodyPr>
          <a:lstStyle/>
          <a:p>
            <a:r>
              <a:rPr lang="en-US" sz="2400" b="1" u="sng" dirty="0"/>
              <a:t>Copy and Paste</a:t>
            </a:r>
            <a:endParaRPr lang="en-US" sz="2000" dirty="0"/>
          </a:p>
        </p:txBody>
      </p:sp>
    </p:spTree>
    <p:extLst>
      <p:ext uri="{BB962C8B-B14F-4D97-AF65-F5344CB8AC3E}">
        <p14:creationId xmlns:p14="http://schemas.microsoft.com/office/powerpoint/2010/main" val="323227304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9944" y="18661"/>
            <a:ext cx="4918334" cy="461665"/>
          </a:xfrm>
          <a:prstGeom prst="rect">
            <a:avLst/>
          </a:prstGeom>
        </p:spPr>
        <p:txBody>
          <a:bodyPr wrap="none">
            <a:spAutoFit/>
          </a:bodyPr>
          <a:lstStyle/>
          <a:p>
            <a:r>
              <a:rPr lang="en-US" sz="2400" b="1" u="sng" dirty="0">
                <a:solidFill>
                  <a:srgbClr val="FF0000"/>
                </a:solidFill>
              </a:rPr>
              <a:t>COPY, IMAGING AND CLONING</a:t>
            </a:r>
          </a:p>
        </p:txBody>
      </p:sp>
      <p:sp>
        <p:nvSpPr>
          <p:cNvPr id="5" name="TextBox 4"/>
          <p:cNvSpPr txBox="1"/>
          <p:nvPr/>
        </p:nvSpPr>
        <p:spPr>
          <a:xfrm>
            <a:off x="838200" y="1447800"/>
            <a:ext cx="7848600" cy="4610173"/>
          </a:xfrm>
          <a:prstGeom prst="rect">
            <a:avLst/>
          </a:prstGeom>
          <a:noFill/>
        </p:spPr>
        <p:txBody>
          <a:bodyPr wrap="square" rtlCol="0">
            <a:spAutoFit/>
          </a:bodyPr>
          <a:lstStyle/>
          <a:p>
            <a:pPr marL="465138" indent="-465138" algn="just">
              <a:lnSpc>
                <a:spcPct val="150000"/>
              </a:lnSpc>
              <a:buFont typeface="Arial" pitchFamily="34" charset="0"/>
              <a:buChar char="•"/>
            </a:pPr>
            <a:r>
              <a:rPr lang="en-US" dirty="0"/>
              <a:t>Disk cloning is the process of copying the entire contents of one hard drive to another including all the information that enables you to boot to the operating system from the drive. A cloning program enables you to make a one-to-one copy of one of your computer's hard drives on another hard drive. This second copy of the hard drive is fully operational and can be swapped with the computer's existing hard drive. If you boot to the cloned drive, its data will be identical to the source drive at the time it was created. A cloned drive can be used to replace its source drive in a computer in the event that something bad happens to the original drive.</a:t>
            </a:r>
          </a:p>
        </p:txBody>
      </p:sp>
      <p:sp>
        <p:nvSpPr>
          <p:cNvPr id="4" name="Rectangle 3">
            <a:extLst>
              <a:ext uri="{FF2B5EF4-FFF2-40B4-BE49-F238E27FC236}">
                <a16:creationId xmlns:a16="http://schemas.microsoft.com/office/drawing/2014/main" id="{1AFD101C-5095-40D6-AF23-54BBB8154938}"/>
              </a:ext>
            </a:extLst>
          </p:cNvPr>
          <p:cNvSpPr/>
          <p:nvPr/>
        </p:nvSpPr>
        <p:spPr>
          <a:xfrm>
            <a:off x="1447800" y="762000"/>
            <a:ext cx="2667000" cy="461665"/>
          </a:xfrm>
          <a:prstGeom prst="rect">
            <a:avLst/>
          </a:prstGeom>
        </p:spPr>
        <p:txBody>
          <a:bodyPr wrap="square">
            <a:spAutoFit/>
          </a:bodyPr>
          <a:lstStyle/>
          <a:p>
            <a:r>
              <a:rPr lang="en-US" sz="2400" b="1" u="sng" dirty="0"/>
              <a:t>Disk Cloning</a:t>
            </a:r>
            <a:endParaRPr lang="en-US" sz="2000" dirty="0"/>
          </a:p>
        </p:txBody>
      </p:sp>
    </p:spTree>
    <p:extLst>
      <p:ext uri="{BB962C8B-B14F-4D97-AF65-F5344CB8AC3E}">
        <p14:creationId xmlns:p14="http://schemas.microsoft.com/office/powerpoint/2010/main" val="259969685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9944" y="18661"/>
            <a:ext cx="4918334" cy="461665"/>
          </a:xfrm>
          <a:prstGeom prst="rect">
            <a:avLst/>
          </a:prstGeom>
        </p:spPr>
        <p:txBody>
          <a:bodyPr wrap="none">
            <a:spAutoFit/>
          </a:bodyPr>
          <a:lstStyle/>
          <a:p>
            <a:r>
              <a:rPr lang="en-US" sz="2400" b="1" u="sng" dirty="0">
                <a:solidFill>
                  <a:srgbClr val="FF0000"/>
                </a:solidFill>
              </a:rPr>
              <a:t>COPY, IMAGING AND CLONING</a:t>
            </a:r>
          </a:p>
        </p:txBody>
      </p:sp>
      <p:sp>
        <p:nvSpPr>
          <p:cNvPr id="5" name="TextBox 4"/>
          <p:cNvSpPr txBox="1"/>
          <p:nvPr/>
        </p:nvSpPr>
        <p:spPr>
          <a:xfrm>
            <a:off x="838200" y="1447800"/>
            <a:ext cx="7848600" cy="4194674"/>
          </a:xfrm>
          <a:prstGeom prst="rect">
            <a:avLst/>
          </a:prstGeom>
          <a:noFill/>
        </p:spPr>
        <p:txBody>
          <a:bodyPr wrap="square" rtlCol="0">
            <a:spAutoFit/>
          </a:bodyPr>
          <a:lstStyle/>
          <a:p>
            <a:pPr marL="465138" indent="-465138" algn="just">
              <a:lnSpc>
                <a:spcPct val="150000"/>
              </a:lnSpc>
              <a:buFont typeface="Arial" pitchFamily="34" charset="0"/>
              <a:buChar char="•"/>
            </a:pPr>
            <a:r>
              <a:rPr lang="en-US" dirty="0"/>
              <a:t>Disk imaging is the process of making an archival or backup copy of the entire contents of a hard drive. A disk image is a storage file that contains all the data stored on the source hard drive and the necessary information to boot to the operating system. However, the disk image needs to be applied to the hard drive to work. You can't restore a hard drive by placing the disk image files on it; it needs to be opened and installed on the drive with an imaging program. Unlike cloned drives, a single hard drive can store several disk images on it. Disk images can also be stored on optical media and flash drives.</a:t>
            </a:r>
          </a:p>
        </p:txBody>
      </p:sp>
      <p:sp>
        <p:nvSpPr>
          <p:cNvPr id="4" name="Rectangle 3">
            <a:extLst>
              <a:ext uri="{FF2B5EF4-FFF2-40B4-BE49-F238E27FC236}">
                <a16:creationId xmlns:a16="http://schemas.microsoft.com/office/drawing/2014/main" id="{1AFD101C-5095-40D6-AF23-54BBB8154938}"/>
              </a:ext>
            </a:extLst>
          </p:cNvPr>
          <p:cNvSpPr/>
          <p:nvPr/>
        </p:nvSpPr>
        <p:spPr>
          <a:xfrm>
            <a:off x="1447800" y="762000"/>
            <a:ext cx="2667000" cy="461665"/>
          </a:xfrm>
          <a:prstGeom prst="rect">
            <a:avLst/>
          </a:prstGeom>
        </p:spPr>
        <p:txBody>
          <a:bodyPr wrap="square">
            <a:spAutoFit/>
          </a:bodyPr>
          <a:lstStyle/>
          <a:p>
            <a:r>
              <a:rPr lang="en-US" sz="2400" b="1" u="sng" dirty="0"/>
              <a:t>Disk Imaging</a:t>
            </a:r>
            <a:endParaRPr lang="en-US" sz="2000" dirty="0"/>
          </a:p>
        </p:txBody>
      </p:sp>
    </p:spTree>
    <p:extLst>
      <p:ext uri="{BB962C8B-B14F-4D97-AF65-F5344CB8AC3E}">
        <p14:creationId xmlns:p14="http://schemas.microsoft.com/office/powerpoint/2010/main" val="425202616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457200"/>
            <a:ext cx="5943600" cy="3231654"/>
          </a:xfrm>
          <a:prstGeom prst="rect">
            <a:avLst/>
          </a:prstGeom>
          <a:noFill/>
        </p:spPr>
        <p:txBody>
          <a:bodyPr wrap="square" rtlCol="0">
            <a:spAutoFit/>
          </a:bodyPr>
          <a:lstStyle/>
          <a:p>
            <a:r>
              <a:rPr lang="en-US" sz="2400" b="1" u="sng" dirty="0">
                <a:solidFill>
                  <a:srgbClr val="FF0000"/>
                </a:solidFill>
              </a:rPr>
              <a:t>CONTENTS :-</a:t>
            </a:r>
          </a:p>
          <a:p>
            <a:endParaRPr lang="en-US" dirty="0"/>
          </a:p>
          <a:p>
            <a:pPr marL="342900" indent="-342900" algn="just">
              <a:lnSpc>
                <a:spcPct val="150000"/>
              </a:lnSpc>
              <a:buFont typeface="Arial" pitchFamily="34" charset="0"/>
              <a:buChar char="•"/>
            </a:pPr>
            <a:r>
              <a:rPr lang="en-US" dirty="0"/>
              <a:t>Definitions</a:t>
            </a:r>
          </a:p>
          <a:p>
            <a:pPr marL="342900" indent="-342900" algn="just">
              <a:lnSpc>
                <a:spcPct val="150000"/>
              </a:lnSpc>
              <a:buFont typeface="Arial" pitchFamily="34" charset="0"/>
              <a:buChar char="•"/>
            </a:pPr>
            <a:r>
              <a:rPr lang="en-US" dirty="0"/>
              <a:t>Branches of Digital Forensics</a:t>
            </a:r>
          </a:p>
          <a:p>
            <a:pPr marL="342900" indent="-342900" algn="just">
              <a:lnSpc>
                <a:spcPct val="150000"/>
              </a:lnSpc>
              <a:buFont typeface="Arial" pitchFamily="34" charset="0"/>
              <a:buChar char="•"/>
            </a:pPr>
            <a:r>
              <a:rPr lang="en-US" dirty="0"/>
              <a:t>Digital </a:t>
            </a:r>
            <a:r>
              <a:rPr lang="en-US" dirty="0" smtClean="0"/>
              <a:t>Evidence</a:t>
            </a:r>
          </a:p>
          <a:p>
            <a:pPr marL="342900" indent="-342900" algn="just">
              <a:lnSpc>
                <a:spcPct val="150000"/>
              </a:lnSpc>
              <a:buFont typeface="Arial" pitchFamily="34" charset="0"/>
              <a:buChar char="•"/>
            </a:pPr>
            <a:r>
              <a:rPr lang="en-US" dirty="0" smtClean="0"/>
              <a:t>Crime Scene Management</a:t>
            </a:r>
            <a:endParaRPr lang="en-US" dirty="0"/>
          </a:p>
          <a:p>
            <a:pPr marL="342900" indent="-342900" algn="just">
              <a:lnSpc>
                <a:spcPct val="150000"/>
              </a:lnSpc>
              <a:buFont typeface="Arial" pitchFamily="34" charset="0"/>
              <a:buChar char="•"/>
            </a:pPr>
            <a:r>
              <a:rPr lang="en-US" dirty="0" smtClean="0"/>
              <a:t>Windows </a:t>
            </a:r>
            <a:r>
              <a:rPr lang="en-US" dirty="0"/>
              <a:t>Forensic Artifacts</a:t>
            </a:r>
          </a:p>
          <a:p>
            <a:pPr marL="342900" indent="-342900" algn="just">
              <a:lnSpc>
                <a:spcPct val="150000"/>
              </a:lnSpc>
              <a:buFont typeface="Arial" pitchFamily="34" charset="0"/>
              <a:buChar char="•"/>
            </a:pPr>
            <a:r>
              <a:rPr lang="en-US" dirty="0"/>
              <a:t>Demonstration</a:t>
            </a:r>
          </a:p>
        </p:txBody>
      </p:sp>
    </p:spTree>
    <p:extLst>
      <p:ext uri="{BB962C8B-B14F-4D97-AF65-F5344CB8AC3E}">
        <p14:creationId xmlns:p14="http://schemas.microsoft.com/office/powerpoint/2010/main" val="874932288"/>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07022" y="76041"/>
            <a:ext cx="2154757" cy="461665"/>
          </a:xfrm>
          <a:prstGeom prst="rect">
            <a:avLst/>
          </a:prstGeom>
        </p:spPr>
        <p:txBody>
          <a:bodyPr wrap="none">
            <a:spAutoFit/>
          </a:bodyPr>
          <a:lstStyle/>
          <a:p>
            <a:r>
              <a:rPr lang="en-US" sz="2400" b="1" u="sng" dirty="0">
                <a:solidFill>
                  <a:srgbClr val="FF0000"/>
                </a:solidFill>
              </a:rPr>
              <a:t>Write blocker</a:t>
            </a:r>
          </a:p>
        </p:txBody>
      </p:sp>
      <p:sp>
        <p:nvSpPr>
          <p:cNvPr id="5" name="TextBox 4"/>
          <p:cNvSpPr txBox="1"/>
          <p:nvPr/>
        </p:nvSpPr>
        <p:spPr>
          <a:xfrm>
            <a:off x="1219200" y="809834"/>
            <a:ext cx="7848600" cy="3000180"/>
          </a:xfrm>
          <a:prstGeom prst="rect">
            <a:avLst/>
          </a:prstGeom>
          <a:noFill/>
        </p:spPr>
        <p:txBody>
          <a:bodyPr wrap="square" rtlCol="0">
            <a:spAutoFit/>
          </a:bodyPr>
          <a:lstStyle/>
          <a:p>
            <a:pPr marL="465138" indent="-465138" algn="just">
              <a:lnSpc>
                <a:spcPct val="150000"/>
              </a:lnSpc>
              <a:buFont typeface="Arial" pitchFamily="34" charset="0"/>
              <a:buChar char="•"/>
            </a:pPr>
            <a:r>
              <a:rPr lang="en-US" sz="1600" dirty="0"/>
              <a:t>A write blocker is any tool that permits read-only access to data storage devices without compromising the integrity of the data. A write blocker, when used properly, can guarantee the protection of the data chain of custody.</a:t>
            </a:r>
          </a:p>
          <a:p>
            <a:pPr marL="465138" indent="-465138" algn="just">
              <a:lnSpc>
                <a:spcPct val="150000"/>
              </a:lnSpc>
              <a:buFont typeface="Arial" pitchFamily="34" charset="0"/>
              <a:buChar char="•"/>
            </a:pPr>
            <a:r>
              <a:rPr lang="en-US" sz="1600" dirty="0"/>
              <a:t>There are both hardware and software write blockers. Some software write blockers are designed for a specific operating system. One designed for Windows will not work on Linux. Most hardware write blockers are software independent.</a:t>
            </a:r>
          </a:p>
        </p:txBody>
      </p:sp>
      <p:pic>
        <p:nvPicPr>
          <p:cNvPr id="4" name="Picture 3" descr="Related image">
            <a:extLst>
              <a:ext uri="{FF2B5EF4-FFF2-40B4-BE49-F238E27FC236}">
                <a16:creationId xmlns:a16="http://schemas.microsoft.com/office/drawing/2014/main" id="{22ABD873-6B17-4F18-85B4-EB33021A4665}"/>
              </a:ext>
            </a:extLst>
          </p:cNvPr>
          <p:cNvPicPr/>
          <p:nvPr/>
        </p:nvPicPr>
        <p:blipFill>
          <a:blip r:embed="rId3" cstate="print"/>
          <a:srcRect/>
          <a:stretch>
            <a:fillRect/>
          </a:stretch>
        </p:blipFill>
        <p:spPr bwMode="auto">
          <a:xfrm>
            <a:off x="2409300" y="3934193"/>
            <a:ext cx="5150200" cy="2847766"/>
          </a:xfrm>
          <a:prstGeom prst="rect">
            <a:avLst/>
          </a:prstGeom>
          <a:noFill/>
          <a:ln w="9525">
            <a:noFill/>
            <a:miter lim="800000"/>
            <a:headEnd/>
            <a:tailEnd/>
          </a:ln>
        </p:spPr>
      </p:pic>
    </p:spTree>
    <p:extLst>
      <p:ext uri="{BB962C8B-B14F-4D97-AF65-F5344CB8AC3E}">
        <p14:creationId xmlns:p14="http://schemas.microsoft.com/office/powerpoint/2010/main" val="237654037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9944" y="18661"/>
            <a:ext cx="5868914" cy="461665"/>
          </a:xfrm>
          <a:prstGeom prst="rect">
            <a:avLst/>
          </a:prstGeom>
        </p:spPr>
        <p:txBody>
          <a:bodyPr wrap="none">
            <a:spAutoFit/>
          </a:bodyPr>
          <a:lstStyle/>
          <a:p>
            <a:r>
              <a:rPr lang="en-US" sz="2400" b="1" u="sng" dirty="0">
                <a:solidFill>
                  <a:srgbClr val="FF0000"/>
                </a:solidFill>
              </a:rPr>
              <a:t>IMAGING PROCESS USING FTK IMAGER</a:t>
            </a:r>
          </a:p>
        </p:txBody>
      </p:sp>
      <p:sp>
        <p:nvSpPr>
          <p:cNvPr id="5" name="TextBox 4"/>
          <p:cNvSpPr txBox="1"/>
          <p:nvPr/>
        </p:nvSpPr>
        <p:spPr>
          <a:xfrm>
            <a:off x="838200" y="1447800"/>
            <a:ext cx="7848600" cy="2948179"/>
          </a:xfrm>
          <a:prstGeom prst="rect">
            <a:avLst/>
          </a:prstGeom>
          <a:noFill/>
        </p:spPr>
        <p:txBody>
          <a:bodyPr wrap="square" rtlCol="0">
            <a:spAutoFit/>
          </a:bodyPr>
          <a:lstStyle/>
          <a:p>
            <a:pPr marL="465138" indent="-465138" algn="just">
              <a:lnSpc>
                <a:spcPct val="150000"/>
              </a:lnSpc>
              <a:buFont typeface="Arial" pitchFamily="34" charset="0"/>
              <a:buChar char="•"/>
            </a:pPr>
            <a:r>
              <a:rPr lang="en-US" dirty="0"/>
              <a:t>Navigate to File | Create Disk Image. From the pop-up window, select one of the following source evidence types: </a:t>
            </a:r>
          </a:p>
          <a:p>
            <a:pPr marL="922338" lvl="1" indent="-465138" algn="just">
              <a:lnSpc>
                <a:spcPct val="150000"/>
              </a:lnSpc>
              <a:buFont typeface="Arial" pitchFamily="34" charset="0"/>
              <a:buChar char="•"/>
            </a:pPr>
            <a:r>
              <a:rPr lang="en-US" dirty="0"/>
              <a:t>Physical disk: This is the whole hard drive, starting from the MBR to the last sector of the hard drive </a:t>
            </a:r>
          </a:p>
          <a:p>
            <a:pPr marL="922338" lvl="1" indent="-465138" algn="just">
              <a:lnSpc>
                <a:spcPct val="150000"/>
              </a:lnSpc>
              <a:buFont typeface="Arial" pitchFamily="34" charset="0"/>
              <a:buChar char="•"/>
            </a:pPr>
            <a:r>
              <a:rPr lang="en-US" dirty="0"/>
              <a:t>Logical disk: This is one partition from the hard drive. Image file: This is if you need to convert an image from one format to another, that is, from the E01 format to a raw format</a:t>
            </a:r>
          </a:p>
        </p:txBody>
      </p:sp>
    </p:spTree>
    <p:extLst>
      <p:ext uri="{BB962C8B-B14F-4D97-AF65-F5344CB8AC3E}">
        <p14:creationId xmlns:p14="http://schemas.microsoft.com/office/powerpoint/2010/main" val="323195599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9944" y="18661"/>
            <a:ext cx="5868914" cy="461665"/>
          </a:xfrm>
          <a:prstGeom prst="rect">
            <a:avLst/>
          </a:prstGeom>
        </p:spPr>
        <p:txBody>
          <a:bodyPr wrap="none">
            <a:spAutoFit/>
          </a:bodyPr>
          <a:lstStyle/>
          <a:p>
            <a:r>
              <a:rPr lang="en-US" sz="2400" b="1" u="sng" dirty="0">
                <a:solidFill>
                  <a:srgbClr val="FF0000"/>
                </a:solidFill>
              </a:rPr>
              <a:t>IMAGING PROCESS USING FTK IMAGER</a:t>
            </a:r>
          </a:p>
        </p:txBody>
      </p:sp>
      <p:sp>
        <p:nvSpPr>
          <p:cNvPr id="5" name="TextBox 4"/>
          <p:cNvSpPr txBox="1"/>
          <p:nvPr/>
        </p:nvSpPr>
        <p:spPr>
          <a:xfrm>
            <a:off x="838200" y="1447800"/>
            <a:ext cx="7848600" cy="1701684"/>
          </a:xfrm>
          <a:prstGeom prst="rect">
            <a:avLst/>
          </a:prstGeom>
          <a:noFill/>
        </p:spPr>
        <p:txBody>
          <a:bodyPr wrap="square" rtlCol="0">
            <a:spAutoFit/>
          </a:bodyPr>
          <a:lstStyle/>
          <a:p>
            <a:pPr marL="465138" indent="-465138" algn="just">
              <a:lnSpc>
                <a:spcPct val="150000"/>
              </a:lnSpc>
              <a:buFont typeface="Arial" pitchFamily="34" charset="0"/>
              <a:buChar char="•"/>
            </a:pPr>
            <a:r>
              <a:rPr lang="en-US" dirty="0"/>
              <a:t>This is simply a bit-to-bit copy of the hard drive without leaving or adding any single bit. This image format is usually accompanied by a separate file, containing meta information about the image file.</a:t>
            </a:r>
          </a:p>
        </p:txBody>
      </p:sp>
      <p:sp>
        <p:nvSpPr>
          <p:cNvPr id="4" name="Rectangle 3">
            <a:extLst>
              <a:ext uri="{FF2B5EF4-FFF2-40B4-BE49-F238E27FC236}">
                <a16:creationId xmlns:a16="http://schemas.microsoft.com/office/drawing/2014/main" id="{C46FDE3A-9814-4D1A-B18B-7A87F0BC5A54}"/>
              </a:ext>
            </a:extLst>
          </p:cNvPr>
          <p:cNvSpPr/>
          <p:nvPr/>
        </p:nvSpPr>
        <p:spPr>
          <a:xfrm>
            <a:off x="1447800" y="762000"/>
            <a:ext cx="5638800" cy="461665"/>
          </a:xfrm>
          <a:prstGeom prst="rect">
            <a:avLst/>
          </a:prstGeom>
        </p:spPr>
        <p:txBody>
          <a:bodyPr wrap="square">
            <a:spAutoFit/>
          </a:bodyPr>
          <a:lstStyle/>
          <a:p>
            <a:r>
              <a:rPr lang="en-US" sz="2400" b="1" u="sng" dirty="0"/>
              <a:t>RAW</a:t>
            </a:r>
            <a:endParaRPr lang="en-US" sz="2000" dirty="0"/>
          </a:p>
        </p:txBody>
      </p:sp>
      <p:sp>
        <p:nvSpPr>
          <p:cNvPr id="6" name="Rectangle 5">
            <a:extLst>
              <a:ext uri="{FF2B5EF4-FFF2-40B4-BE49-F238E27FC236}">
                <a16:creationId xmlns:a16="http://schemas.microsoft.com/office/drawing/2014/main" id="{E1C06A53-9A02-4801-9675-131D00F876B7}"/>
              </a:ext>
            </a:extLst>
          </p:cNvPr>
          <p:cNvSpPr/>
          <p:nvPr/>
        </p:nvSpPr>
        <p:spPr>
          <a:xfrm>
            <a:off x="1447800" y="3477684"/>
            <a:ext cx="5638800" cy="461665"/>
          </a:xfrm>
          <a:prstGeom prst="rect">
            <a:avLst/>
          </a:prstGeom>
        </p:spPr>
        <p:txBody>
          <a:bodyPr wrap="square">
            <a:spAutoFit/>
          </a:bodyPr>
          <a:lstStyle/>
          <a:p>
            <a:r>
              <a:rPr lang="en-US" sz="2400" b="1" u="sng" dirty="0"/>
              <a:t>E01</a:t>
            </a:r>
            <a:endParaRPr lang="en-US" sz="2000" dirty="0"/>
          </a:p>
        </p:txBody>
      </p:sp>
      <p:sp>
        <p:nvSpPr>
          <p:cNvPr id="7" name="TextBox 6">
            <a:extLst>
              <a:ext uri="{FF2B5EF4-FFF2-40B4-BE49-F238E27FC236}">
                <a16:creationId xmlns:a16="http://schemas.microsoft.com/office/drawing/2014/main" id="{9DFE79A0-C772-4FE4-8E5D-FD7BC9690F43}"/>
              </a:ext>
            </a:extLst>
          </p:cNvPr>
          <p:cNvSpPr txBox="1"/>
          <p:nvPr/>
        </p:nvSpPr>
        <p:spPr>
          <a:xfrm>
            <a:off x="838200" y="4158946"/>
            <a:ext cx="7848600" cy="2169825"/>
          </a:xfrm>
          <a:prstGeom prst="rect">
            <a:avLst/>
          </a:prstGeom>
          <a:noFill/>
        </p:spPr>
        <p:txBody>
          <a:bodyPr wrap="square" rtlCol="0">
            <a:spAutoFit/>
          </a:bodyPr>
          <a:lstStyle/>
          <a:p>
            <a:pPr marL="465138" indent="-465138" algn="just">
              <a:lnSpc>
                <a:spcPct val="150000"/>
              </a:lnSpc>
              <a:buFont typeface="Arial" pitchFamily="34" charset="0"/>
              <a:buChar char="•"/>
            </a:pPr>
            <a:r>
              <a:rPr lang="en-US" dirty="0" smtClean="0"/>
              <a:t>This </a:t>
            </a:r>
            <a:r>
              <a:rPr lang="en-US" dirty="0"/>
              <a:t>is the EnCase evidence file. It contains information that is related to the acquisition process, such as the investigator name, the timestamp, and the typed notes during the acquisition. It calculates the checksum for every 32 KB of data, and at the end of the image file, it adds the MD5 hash for the whole bit stream</a:t>
            </a:r>
          </a:p>
        </p:txBody>
      </p:sp>
    </p:spTree>
    <p:extLst>
      <p:ext uri="{BB962C8B-B14F-4D97-AF65-F5344CB8AC3E}">
        <p14:creationId xmlns:p14="http://schemas.microsoft.com/office/powerpoint/2010/main" val="264437421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9944" y="18661"/>
            <a:ext cx="5868914" cy="461665"/>
          </a:xfrm>
          <a:prstGeom prst="rect">
            <a:avLst/>
          </a:prstGeom>
        </p:spPr>
        <p:txBody>
          <a:bodyPr wrap="none">
            <a:spAutoFit/>
          </a:bodyPr>
          <a:lstStyle/>
          <a:p>
            <a:r>
              <a:rPr lang="en-US" sz="2400" b="1" u="sng" dirty="0">
                <a:solidFill>
                  <a:srgbClr val="FF0000"/>
                </a:solidFill>
              </a:rPr>
              <a:t>IMAGING PROCESS USING FTK IMAGER</a:t>
            </a:r>
          </a:p>
        </p:txBody>
      </p:sp>
      <p:sp>
        <p:nvSpPr>
          <p:cNvPr id="5" name="TextBox 4"/>
          <p:cNvSpPr txBox="1"/>
          <p:nvPr/>
        </p:nvSpPr>
        <p:spPr>
          <a:xfrm>
            <a:off x="838200" y="1447800"/>
            <a:ext cx="7848600" cy="1701684"/>
          </a:xfrm>
          <a:prstGeom prst="rect">
            <a:avLst/>
          </a:prstGeom>
          <a:noFill/>
        </p:spPr>
        <p:txBody>
          <a:bodyPr wrap="square" rtlCol="0">
            <a:spAutoFit/>
          </a:bodyPr>
          <a:lstStyle/>
          <a:p>
            <a:pPr marL="465138" indent="-465138" algn="just">
              <a:lnSpc>
                <a:spcPct val="150000"/>
              </a:lnSpc>
              <a:buFont typeface="Arial" pitchFamily="34" charset="0"/>
              <a:buChar char="•"/>
            </a:pPr>
            <a:r>
              <a:rPr lang="en-US" dirty="0"/>
              <a:t>This is the Advanced Forensics Format, and it is used to store disk images and forensics images' metadata. This is not a proprietary but open format, which can be used with any tool for analysis and won't exclusively work with a single tool.</a:t>
            </a:r>
          </a:p>
        </p:txBody>
      </p:sp>
      <p:sp>
        <p:nvSpPr>
          <p:cNvPr id="4" name="Rectangle 3">
            <a:extLst>
              <a:ext uri="{FF2B5EF4-FFF2-40B4-BE49-F238E27FC236}">
                <a16:creationId xmlns:a16="http://schemas.microsoft.com/office/drawing/2014/main" id="{C46FDE3A-9814-4D1A-B18B-7A87F0BC5A54}"/>
              </a:ext>
            </a:extLst>
          </p:cNvPr>
          <p:cNvSpPr/>
          <p:nvPr/>
        </p:nvSpPr>
        <p:spPr>
          <a:xfrm>
            <a:off x="1447800" y="762000"/>
            <a:ext cx="5638800" cy="461665"/>
          </a:xfrm>
          <a:prstGeom prst="rect">
            <a:avLst/>
          </a:prstGeom>
        </p:spPr>
        <p:txBody>
          <a:bodyPr wrap="square">
            <a:spAutoFit/>
          </a:bodyPr>
          <a:lstStyle/>
          <a:p>
            <a:r>
              <a:rPr lang="en-US" sz="2400" b="1" u="sng" dirty="0"/>
              <a:t>AFF</a:t>
            </a:r>
            <a:endParaRPr lang="en-US" sz="2000" dirty="0"/>
          </a:p>
        </p:txBody>
      </p:sp>
    </p:spTree>
    <p:extLst>
      <p:ext uri="{BB962C8B-B14F-4D97-AF65-F5344CB8AC3E}">
        <p14:creationId xmlns:p14="http://schemas.microsoft.com/office/powerpoint/2010/main" val="29267330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6F9431-A372-4744-813E-73BBF7B95C1C}"/>
              </a:ext>
            </a:extLst>
          </p:cNvPr>
          <p:cNvSpPr txBox="1"/>
          <p:nvPr/>
        </p:nvSpPr>
        <p:spPr>
          <a:xfrm>
            <a:off x="685800" y="76200"/>
            <a:ext cx="7634318" cy="954107"/>
          </a:xfrm>
          <a:prstGeom prst="rect">
            <a:avLst/>
          </a:prstGeom>
          <a:noFill/>
        </p:spPr>
        <p:txBody>
          <a:bodyPr wrap="square" rtlCol="0">
            <a:spAutoFit/>
          </a:bodyPr>
          <a:lstStyle/>
          <a:p>
            <a:pPr marL="342900" indent="-342900" algn="ctr"/>
            <a:r>
              <a:rPr lang="en-US" sz="2800" b="1" u="sng" dirty="0">
                <a:solidFill>
                  <a:srgbClr val="FF0000"/>
                </a:solidFill>
              </a:rPr>
              <a:t>FORENSIC ARTIFACTS OF WINDOWS OPERATING SYSTEM</a:t>
            </a:r>
          </a:p>
        </p:txBody>
      </p:sp>
      <p:sp>
        <p:nvSpPr>
          <p:cNvPr id="4" name="TextBox 3">
            <a:extLst>
              <a:ext uri="{FF2B5EF4-FFF2-40B4-BE49-F238E27FC236}">
                <a16:creationId xmlns:a16="http://schemas.microsoft.com/office/drawing/2014/main" id="{A66907D6-0A0E-4682-B73F-705A4AE6D001}"/>
              </a:ext>
            </a:extLst>
          </p:cNvPr>
          <p:cNvSpPr txBox="1"/>
          <p:nvPr/>
        </p:nvSpPr>
        <p:spPr>
          <a:xfrm>
            <a:off x="2491970" y="1074509"/>
            <a:ext cx="4160060" cy="5573770"/>
          </a:xfrm>
          <a:prstGeom prst="rect">
            <a:avLst/>
          </a:prstGeom>
          <a:noFill/>
        </p:spPr>
        <p:txBody>
          <a:bodyPr wrap="square" numCol="1" rtlCol="0">
            <a:spAutoFit/>
          </a:bodyPr>
          <a:lstStyle/>
          <a:p>
            <a:pPr marL="285750" indent="-285750">
              <a:lnSpc>
                <a:spcPct val="150000"/>
              </a:lnSpc>
              <a:buFont typeface="Arial" panose="020B0604020202020204" pitchFamily="34" charset="0"/>
              <a:buChar char="•"/>
            </a:pPr>
            <a:r>
              <a:rPr lang="en-US" sz="2000" dirty="0"/>
              <a:t>Registry</a:t>
            </a:r>
          </a:p>
          <a:p>
            <a:pPr marL="285750" indent="-285750">
              <a:lnSpc>
                <a:spcPct val="150000"/>
              </a:lnSpc>
              <a:buFont typeface="Arial" panose="020B0604020202020204" pitchFamily="34" charset="0"/>
              <a:buChar char="•"/>
            </a:pPr>
            <a:r>
              <a:rPr lang="en-US" sz="2000" dirty="0"/>
              <a:t>Prefetch</a:t>
            </a:r>
          </a:p>
          <a:p>
            <a:pPr marL="285750" indent="-285750">
              <a:lnSpc>
                <a:spcPct val="150000"/>
              </a:lnSpc>
              <a:buFont typeface="Arial" panose="020B0604020202020204" pitchFamily="34" charset="0"/>
              <a:buChar char="•"/>
            </a:pPr>
            <a:r>
              <a:rPr lang="en-US" sz="2000" dirty="0"/>
              <a:t>Browsing Artifacts</a:t>
            </a:r>
          </a:p>
          <a:p>
            <a:pPr marL="285750" indent="-285750">
              <a:lnSpc>
                <a:spcPct val="150000"/>
              </a:lnSpc>
              <a:buFont typeface="Arial" panose="020B0604020202020204" pitchFamily="34" charset="0"/>
              <a:buChar char="•"/>
            </a:pPr>
            <a:r>
              <a:rPr lang="en-US" sz="2000" dirty="0"/>
              <a:t>Shellbags</a:t>
            </a:r>
          </a:p>
          <a:p>
            <a:pPr marL="285750" indent="-285750">
              <a:lnSpc>
                <a:spcPct val="150000"/>
              </a:lnSpc>
              <a:buFont typeface="Arial" panose="020B0604020202020204" pitchFamily="34" charset="0"/>
              <a:buChar char="•"/>
            </a:pPr>
            <a:r>
              <a:rPr lang="en-US" sz="2000" dirty="0"/>
              <a:t>Volume Shadow Copy</a:t>
            </a:r>
          </a:p>
          <a:p>
            <a:pPr marL="285750" indent="-285750">
              <a:lnSpc>
                <a:spcPct val="150000"/>
              </a:lnSpc>
              <a:buFont typeface="Arial" panose="020B0604020202020204" pitchFamily="34" charset="0"/>
              <a:buChar char="•"/>
            </a:pPr>
            <a:r>
              <a:rPr lang="en-US" sz="2000" dirty="0"/>
              <a:t>USB devices</a:t>
            </a:r>
          </a:p>
          <a:p>
            <a:pPr marL="285750" indent="-285750">
              <a:lnSpc>
                <a:spcPct val="150000"/>
              </a:lnSpc>
              <a:buFont typeface="Arial" panose="020B0604020202020204" pitchFamily="34" charset="0"/>
              <a:buChar char="•"/>
            </a:pPr>
            <a:r>
              <a:rPr lang="en-US" sz="2000" dirty="0"/>
              <a:t>LNK files</a:t>
            </a:r>
          </a:p>
          <a:p>
            <a:pPr marL="285750" indent="-285750">
              <a:lnSpc>
                <a:spcPct val="150000"/>
              </a:lnSpc>
              <a:buFont typeface="Arial" panose="020B0604020202020204" pitchFamily="34" charset="0"/>
              <a:buChar char="•"/>
            </a:pPr>
            <a:r>
              <a:rPr lang="en-US" sz="2000" dirty="0"/>
              <a:t>Jump lists</a:t>
            </a:r>
          </a:p>
          <a:p>
            <a:pPr marL="285750" indent="-285750">
              <a:lnSpc>
                <a:spcPct val="150000"/>
              </a:lnSpc>
              <a:buFont typeface="Arial" panose="020B0604020202020204" pitchFamily="34" charset="0"/>
              <a:buChar char="•"/>
            </a:pPr>
            <a:r>
              <a:rPr lang="en-US" sz="2000" dirty="0"/>
              <a:t>Timestamp Analysis</a:t>
            </a:r>
          </a:p>
          <a:p>
            <a:pPr marL="285750" indent="-285750">
              <a:lnSpc>
                <a:spcPct val="150000"/>
              </a:lnSpc>
              <a:buFont typeface="Arial" panose="020B0604020202020204" pitchFamily="34" charset="0"/>
              <a:buChar char="•"/>
            </a:pPr>
            <a:r>
              <a:rPr lang="en-US" sz="2000" dirty="0"/>
              <a:t>$MFT (Master File Table)</a:t>
            </a:r>
          </a:p>
          <a:p>
            <a:pPr marL="285750" indent="-285750">
              <a:lnSpc>
                <a:spcPct val="150000"/>
              </a:lnSpc>
              <a:buFont typeface="Arial" panose="020B0604020202020204" pitchFamily="34" charset="0"/>
              <a:buChar char="•"/>
            </a:pPr>
            <a:r>
              <a:rPr lang="en-US" sz="2000" dirty="0" err="1"/>
              <a:t>Amcache</a:t>
            </a:r>
            <a:endParaRPr lang="en-US" sz="2000" dirty="0"/>
          </a:p>
          <a:p>
            <a:pPr marL="285750" indent="-285750">
              <a:lnSpc>
                <a:spcPct val="150000"/>
              </a:lnSpc>
              <a:buFont typeface="Arial" panose="020B0604020202020204" pitchFamily="34" charset="0"/>
              <a:buChar char="•"/>
            </a:pPr>
            <a:r>
              <a:rPr lang="en-US" sz="2000" dirty="0"/>
              <a:t>Shimcache</a:t>
            </a:r>
          </a:p>
        </p:txBody>
      </p:sp>
    </p:spTree>
    <p:extLst>
      <p:ext uri="{BB962C8B-B14F-4D97-AF65-F5344CB8AC3E}">
        <p14:creationId xmlns:p14="http://schemas.microsoft.com/office/powerpoint/2010/main" val="23464117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3BCBC6-48C3-4135-B4E4-71404B5F3B7F}"/>
              </a:ext>
            </a:extLst>
          </p:cNvPr>
          <p:cNvSpPr txBox="1"/>
          <p:nvPr/>
        </p:nvSpPr>
        <p:spPr>
          <a:xfrm>
            <a:off x="685800" y="76200"/>
            <a:ext cx="7634318" cy="523220"/>
          </a:xfrm>
          <a:prstGeom prst="rect">
            <a:avLst/>
          </a:prstGeom>
          <a:noFill/>
        </p:spPr>
        <p:txBody>
          <a:bodyPr wrap="square" rtlCol="0">
            <a:spAutoFit/>
          </a:bodyPr>
          <a:lstStyle/>
          <a:p>
            <a:pPr marL="342900" indent="-342900" algn="ctr"/>
            <a:r>
              <a:rPr lang="en-US" sz="2800" b="1" u="sng" dirty="0">
                <a:solidFill>
                  <a:srgbClr val="FF0000"/>
                </a:solidFill>
              </a:rPr>
              <a:t>WINDOWS REGISTRY</a:t>
            </a:r>
          </a:p>
        </p:txBody>
      </p:sp>
      <p:sp>
        <p:nvSpPr>
          <p:cNvPr id="3" name="Rectangle 2">
            <a:extLst>
              <a:ext uri="{FF2B5EF4-FFF2-40B4-BE49-F238E27FC236}">
                <a16:creationId xmlns:a16="http://schemas.microsoft.com/office/drawing/2014/main" id="{E83A53A0-A633-4B39-BD0E-B7AACEA50176}"/>
              </a:ext>
            </a:extLst>
          </p:cNvPr>
          <p:cNvSpPr/>
          <p:nvPr/>
        </p:nvSpPr>
        <p:spPr>
          <a:xfrm>
            <a:off x="1371600" y="685800"/>
            <a:ext cx="7634318" cy="1429622"/>
          </a:xfrm>
          <a:prstGeom prst="rect">
            <a:avLst/>
          </a:prstGeom>
        </p:spPr>
        <p:txBody>
          <a:bodyPr wrap="square">
            <a:spAutoFit/>
          </a:bodyPr>
          <a:lstStyle/>
          <a:p>
            <a:pPr marL="342900" indent="-342900" algn="just">
              <a:lnSpc>
                <a:spcPct val="150000"/>
              </a:lnSpc>
              <a:spcBef>
                <a:spcPct val="20000"/>
              </a:spcBef>
              <a:buFont typeface="Arial" panose="020B0604020202020204" pitchFamily="34" charset="0"/>
              <a:buChar char="•"/>
              <a:defRPr/>
            </a:pPr>
            <a:r>
              <a:rPr lang="en-US" sz="2000" dirty="0"/>
              <a:t>The registry or Windows registry is a database of information, settings, options, and other values for software and hardware installed on all versions of Microsoft Windows operating systems.</a:t>
            </a:r>
          </a:p>
        </p:txBody>
      </p:sp>
      <p:sp>
        <p:nvSpPr>
          <p:cNvPr id="5" name="Rectangle 1">
            <a:extLst>
              <a:ext uri="{FF2B5EF4-FFF2-40B4-BE49-F238E27FC236}">
                <a16:creationId xmlns:a16="http://schemas.microsoft.com/office/drawing/2014/main" id="{7BB0236B-6CDE-469D-907B-BEEFF584E658}"/>
              </a:ext>
            </a:extLst>
          </p:cNvPr>
          <p:cNvSpPr>
            <a:spLocks noChangeArrowheads="1"/>
          </p:cNvSpPr>
          <p:nvPr/>
        </p:nvSpPr>
        <p:spPr bwMode="auto">
          <a:xfrm>
            <a:off x="1409700" y="2667000"/>
            <a:ext cx="7558118" cy="2937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fontAlgn="base">
              <a:lnSpc>
                <a:spcPct val="150000"/>
              </a:lnSpc>
              <a:spcBef>
                <a:spcPct val="20000"/>
              </a:spcBef>
              <a:spcAft>
                <a:spcPct val="0"/>
              </a:spcAft>
              <a:buClrTx/>
              <a:buSzTx/>
              <a:tabLst/>
              <a:defRPr/>
            </a:pPr>
            <a:r>
              <a:rPr lang="en-US" altLang="en-US" sz="2000" b="1" u="sng" dirty="0"/>
              <a:t>Registry root keys (hive name)</a:t>
            </a:r>
          </a:p>
          <a:p>
            <a:pPr marL="342900" marR="0" lvl="0" indent="-342900" algn="just" fontAlgn="base">
              <a:lnSpc>
                <a:spcPct val="150000"/>
              </a:lnSpc>
              <a:spcBef>
                <a:spcPct val="20000"/>
              </a:spcBef>
              <a:spcAft>
                <a:spcPct val="0"/>
              </a:spcAft>
              <a:buClrTx/>
              <a:buSzTx/>
              <a:buFont typeface="Arial" panose="020B0604020202020204" pitchFamily="34" charset="0"/>
              <a:buChar char="•"/>
              <a:tabLst/>
              <a:defRPr/>
            </a:pPr>
            <a:endParaRPr lang="en-US" altLang="en-US" sz="2000" dirty="0"/>
          </a:p>
          <a:p>
            <a:pPr marL="342900" marR="0" lvl="0" indent="-342900" algn="just" fontAlgn="base">
              <a:lnSpc>
                <a:spcPct val="150000"/>
              </a:lnSpc>
              <a:spcBef>
                <a:spcPct val="20000"/>
              </a:spcBef>
              <a:spcAft>
                <a:spcPct val="0"/>
              </a:spcAft>
              <a:buClrTx/>
              <a:buSzTx/>
              <a:buFont typeface="Arial" panose="020B0604020202020204" pitchFamily="34" charset="0"/>
              <a:buChar char="•"/>
              <a:tabLst/>
              <a:defRPr/>
            </a:pPr>
            <a:r>
              <a:rPr lang="en-US" altLang="en-US" sz="2000" dirty="0"/>
              <a:t>When first opening the Windows Registry Editor, it displays root keys that contain all registry values. Below is a brief description about each of the most common root keys and the values contained in each of them.</a:t>
            </a:r>
          </a:p>
        </p:txBody>
      </p:sp>
    </p:spTree>
    <p:extLst>
      <p:ext uri="{BB962C8B-B14F-4D97-AF65-F5344CB8AC3E}">
        <p14:creationId xmlns:p14="http://schemas.microsoft.com/office/powerpoint/2010/main" val="22839080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3BCBC6-48C3-4135-B4E4-71404B5F3B7F}"/>
              </a:ext>
            </a:extLst>
          </p:cNvPr>
          <p:cNvSpPr txBox="1"/>
          <p:nvPr/>
        </p:nvSpPr>
        <p:spPr>
          <a:xfrm>
            <a:off x="685800" y="76200"/>
            <a:ext cx="7634318" cy="523220"/>
          </a:xfrm>
          <a:prstGeom prst="rect">
            <a:avLst/>
          </a:prstGeom>
          <a:noFill/>
        </p:spPr>
        <p:txBody>
          <a:bodyPr wrap="square" rtlCol="0">
            <a:spAutoFit/>
          </a:bodyPr>
          <a:lstStyle/>
          <a:p>
            <a:pPr marL="342900" indent="-342900" algn="ctr"/>
            <a:r>
              <a:rPr lang="en-US" sz="2800" b="1" u="sng" dirty="0">
                <a:solidFill>
                  <a:srgbClr val="FF0000"/>
                </a:solidFill>
              </a:rPr>
              <a:t>WINDOWS REGISTRY</a:t>
            </a:r>
          </a:p>
        </p:txBody>
      </p:sp>
      <p:graphicFrame>
        <p:nvGraphicFramePr>
          <p:cNvPr id="6" name="Table 5">
            <a:extLst>
              <a:ext uri="{FF2B5EF4-FFF2-40B4-BE49-F238E27FC236}">
                <a16:creationId xmlns:a16="http://schemas.microsoft.com/office/drawing/2014/main" id="{A3A5EDC3-D858-4962-B7F7-F1C579203873}"/>
              </a:ext>
            </a:extLst>
          </p:cNvPr>
          <p:cNvGraphicFramePr>
            <a:graphicFrameLocks noGrp="1"/>
          </p:cNvGraphicFramePr>
          <p:nvPr>
            <p:extLst>
              <p:ext uri="{D42A27DB-BD31-4B8C-83A1-F6EECF244321}">
                <p14:modId xmlns:p14="http://schemas.microsoft.com/office/powerpoint/2010/main" val="2434602054"/>
              </p:ext>
            </p:extLst>
          </p:nvPr>
        </p:nvGraphicFramePr>
        <p:xfrm>
          <a:off x="1371600" y="685757"/>
          <a:ext cx="7269726" cy="6168250"/>
        </p:xfrm>
        <a:graphic>
          <a:graphicData uri="http://schemas.openxmlformats.org/drawingml/2006/table">
            <a:tbl>
              <a:tblPr>
                <a:tableStyleId>{BDBED569-4797-4DF1-A0F4-6AAB3CD982D8}</a:tableStyleId>
              </a:tblPr>
              <a:tblGrid>
                <a:gridCol w="3634863">
                  <a:extLst>
                    <a:ext uri="{9D8B030D-6E8A-4147-A177-3AD203B41FA5}">
                      <a16:colId xmlns:a16="http://schemas.microsoft.com/office/drawing/2014/main" val="3759401801"/>
                    </a:ext>
                  </a:extLst>
                </a:gridCol>
                <a:gridCol w="3634863">
                  <a:extLst>
                    <a:ext uri="{9D8B030D-6E8A-4147-A177-3AD203B41FA5}">
                      <a16:colId xmlns:a16="http://schemas.microsoft.com/office/drawing/2014/main" val="4273647066"/>
                    </a:ext>
                  </a:extLst>
                </a:gridCol>
              </a:tblGrid>
              <a:tr h="367013">
                <a:tc>
                  <a:txBody>
                    <a:bodyPr/>
                    <a:lstStyle/>
                    <a:p>
                      <a:pPr algn="just"/>
                      <a:r>
                        <a:rPr lang="en-US" sz="2000" u="sng" dirty="0"/>
                        <a:t>Root Key</a:t>
                      </a:r>
                      <a:endParaRPr lang="en-US" sz="2000" b="1" u="sng" dirty="0"/>
                    </a:p>
                  </a:txBody>
                  <a:tcPr marL="68575" marR="68575" marT="34288" marB="34288" anchor="ctr"/>
                </a:tc>
                <a:tc>
                  <a:txBody>
                    <a:bodyPr/>
                    <a:lstStyle/>
                    <a:p>
                      <a:pPr algn="just"/>
                      <a:r>
                        <a:rPr lang="en-US" sz="2000" u="sng" dirty="0"/>
                        <a:t>Description</a:t>
                      </a:r>
                      <a:endParaRPr lang="en-US" sz="2000" b="1" u="sng" dirty="0"/>
                    </a:p>
                  </a:txBody>
                  <a:tcPr marL="68575" marR="68575" marT="34288" marB="34288" anchor="ctr"/>
                </a:tc>
                <a:extLst>
                  <a:ext uri="{0D108BD9-81ED-4DB2-BD59-A6C34878D82A}">
                    <a16:rowId xmlns:a16="http://schemas.microsoft.com/office/drawing/2014/main" val="4042422977"/>
                  </a:ext>
                </a:extLst>
              </a:tr>
              <a:tr h="786460">
                <a:tc>
                  <a:txBody>
                    <a:bodyPr/>
                    <a:lstStyle/>
                    <a:p>
                      <a:pPr algn="just"/>
                      <a:r>
                        <a:rPr lang="en-US" sz="1600" dirty="0"/>
                        <a:t>HKCR (HKEY_CLASSES_ROOT)</a:t>
                      </a:r>
                    </a:p>
                  </a:txBody>
                  <a:tcPr marL="68575" marR="68575" marT="34288" marB="34288" anchor="ctr"/>
                </a:tc>
                <a:tc>
                  <a:txBody>
                    <a:bodyPr/>
                    <a:lstStyle/>
                    <a:p>
                      <a:pPr algn="just"/>
                      <a:r>
                        <a:rPr lang="en-US" sz="1600" dirty="0"/>
                        <a:t>Describes file type, file extension, and OLE information. (Object Linking and Embedding)</a:t>
                      </a:r>
                    </a:p>
                  </a:txBody>
                  <a:tcPr marL="68575" marR="68575" marT="34288" marB="34288" anchor="ctr"/>
                </a:tc>
                <a:extLst>
                  <a:ext uri="{0D108BD9-81ED-4DB2-BD59-A6C34878D82A}">
                    <a16:rowId xmlns:a16="http://schemas.microsoft.com/office/drawing/2014/main" val="1644862725"/>
                  </a:ext>
                </a:extLst>
              </a:tr>
              <a:tr h="786460">
                <a:tc>
                  <a:txBody>
                    <a:bodyPr/>
                    <a:lstStyle/>
                    <a:p>
                      <a:pPr algn="just"/>
                      <a:r>
                        <a:rPr lang="en-US" sz="1600" dirty="0"/>
                        <a:t>HKCU (HKEY_CURRENT_USER)</a:t>
                      </a:r>
                    </a:p>
                  </a:txBody>
                  <a:tcPr marL="68575" marR="68575" marT="34288" marB="34288" anchor="ctr"/>
                </a:tc>
                <a:tc>
                  <a:txBody>
                    <a:bodyPr/>
                    <a:lstStyle/>
                    <a:p>
                      <a:pPr algn="just"/>
                      <a:r>
                        <a:rPr lang="en-US" sz="1600" dirty="0"/>
                        <a:t>Contains user who is currently logged into Windows and their settings.</a:t>
                      </a:r>
                    </a:p>
                  </a:txBody>
                  <a:tcPr marL="68575" marR="68575" marT="34288" marB="34288" anchor="ctr"/>
                </a:tc>
                <a:extLst>
                  <a:ext uri="{0D108BD9-81ED-4DB2-BD59-A6C34878D82A}">
                    <a16:rowId xmlns:a16="http://schemas.microsoft.com/office/drawing/2014/main" val="2227574950"/>
                  </a:ext>
                </a:extLst>
              </a:tr>
              <a:tr h="2224565">
                <a:tc>
                  <a:txBody>
                    <a:bodyPr/>
                    <a:lstStyle/>
                    <a:p>
                      <a:pPr algn="just"/>
                      <a:r>
                        <a:rPr lang="en-US" sz="1600" dirty="0"/>
                        <a:t>HKLM (HKEY_LOCAL_MACHINE)</a:t>
                      </a:r>
                    </a:p>
                  </a:txBody>
                  <a:tcPr marL="68575" marR="68575" marT="34288" marB="34288" anchor="ctr"/>
                </a:tc>
                <a:tc>
                  <a:txBody>
                    <a:bodyPr/>
                    <a:lstStyle/>
                    <a:p>
                      <a:pPr algn="just"/>
                      <a:r>
                        <a:rPr lang="en-US" sz="1600" dirty="0"/>
                        <a:t>Contains computer-specific information about the hardware installed, software settings, and other information. The information is used for all users who log on to that computer. This key, and its subkeys, is one of the most frequently areas of the registry viewed and edited by users.</a:t>
                      </a:r>
                    </a:p>
                  </a:txBody>
                  <a:tcPr marL="68575" marR="68575" marT="34288" marB="34288" anchor="ctr"/>
                </a:tc>
                <a:extLst>
                  <a:ext uri="{0D108BD9-81ED-4DB2-BD59-A6C34878D82A}">
                    <a16:rowId xmlns:a16="http://schemas.microsoft.com/office/drawing/2014/main" val="2306320393"/>
                  </a:ext>
                </a:extLst>
              </a:tr>
              <a:tr h="1091743">
                <a:tc>
                  <a:txBody>
                    <a:bodyPr/>
                    <a:lstStyle/>
                    <a:p>
                      <a:pPr algn="just"/>
                      <a:r>
                        <a:rPr lang="en-US" sz="1600" dirty="0"/>
                        <a:t>HKU (HKEY_USERS)</a:t>
                      </a:r>
                    </a:p>
                  </a:txBody>
                  <a:tcPr marL="68575" marR="68575" marT="34288" marB="34288" anchor="ctr"/>
                </a:tc>
                <a:tc>
                  <a:txBody>
                    <a:bodyPr/>
                    <a:lstStyle/>
                    <a:p>
                      <a:pPr algn="just"/>
                      <a:r>
                        <a:rPr lang="en-US" sz="1600" dirty="0"/>
                        <a:t>Contains information about all the users who log on to the computer, including both generic and user-specific information.</a:t>
                      </a:r>
                    </a:p>
                  </a:txBody>
                  <a:tcPr marL="68575" marR="68575" marT="34288" marB="34288" anchor="ctr"/>
                </a:tc>
                <a:extLst>
                  <a:ext uri="{0D108BD9-81ED-4DB2-BD59-A6C34878D82A}">
                    <a16:rowId xmlns:a16="http://schemas.microsoft.com/office/drawing/2014/main" val="2096940505"/>
                  </a:ext>
                </a:extLst>
              </a:tr>
              <a:tr h="839803">
                <a:tc>
                  <a:txBody>
                    <a:bodyPr/>
                    <a:lstStyle/>
                    <a:p>
                      <a:pPr algn="just"/>
                      <a:r>
                        <a:rPr lang="en-US" sz="1600" dirty="0"/>
                        <a:t>HKEY_CURRENT_CONFIG (HKCC)</a:t>
                      </a:r>
                    </a:p>
                  </a:txBody>
                  <a:tcPr marL="68575" marR="68575" marT="34288" marB="34288" anchor="ctr"/>
                </a:tc>
                <a:tc>
                  <a:txBody>
                    <a:bodyPr/>
                    <a:lstStyle/>
                    <a:p>
                      <a:pPr algn="just"/>
                      <a:r>
                        <a:rPr lang="en-US" sz="1600" dirty="0"/>
                        <a:t>The details about the current configuration of hardware attached to the computer.</a:t>
                      </a:r>
                    </a:p>
                  </a:txBody>
                  <a:tcPr marL="68575" marR="68575" marT="34288" marB="34288" anchor="ctr"/>
                </a:tc>
                <a:extLst>
                  <a:ext uri="{0D108BD9-81ED-4DB2-BD59-A6C34878D82A}">
                    <a16:rowId xmlns:a16="http://schemas.microsoft.com/office/drawing/2014/main" val="856122153"/>
                  </a:ext>
                </a:extLst>
              </a:tr>
            </a:tbl>
          </a:graphicData>
        </a:graphic>
      </p:graphicFrame>
    </p:spTree>
    <p:extLst>
      <p:ext uri="{BB962C8B-B14F-4D97-AF65-F5344CB8AC3E}">
        <p14:creationId xmlns:p14="http://schemas.microsoft.com/office/powerpoint/2010/main" val="3843921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265988-799A-4555-8F6A-D69516B0889A}"/>
              </a:ext>
            </a:extLst>
          </p:cNvPr>
          <p:cNvSpPr txBox="1"/>
          <p:nvPr/>
        </p:nvSpPr>
        <p:spPr>
          <a:xfrm>
            <a:off x="685800" y="76200"/>
            <a:ext cx="7634318" cy="523220"/>
          </a:xfrm>
          <a:prstGeom prst="rect">
            <a:avLst/>
          </a:prstGeom>
          <a:noFill/>
        </p:spPr>
        <p:txBody>
          <a:bodyPr wrap="square" rtlCol="0">
            <a:spAutoFit/>
          </a:bodyPr>
          <a:lstStyle/>
          <a:p>
            <a:pPr marL="342900" indent="-342900" algn="ctr"/>
            <a:r>
              <a:rPr lang="en-US" sz="2800" b="1" u="sng" dirty="0">
                <a:solidFill>
                  <a:srgbClr val="FF0000"/>
                </a:solidFill>
              </a:rPr>
              <a:t>WINDOWS REGISTRY</a:t>
            </a:r>
          </a:p>
        </p:txBody>
      </p:sp>
      <p:sp>
        <p:nvSpPr>
          <p:cNvPr id="3" name="TextBox 2">
            <a:extLst>
              <a:ext uri="{FF2B5EF4-FFF2-40B4-BE49-F238E27FC236}">
                <a16:creationId xmlns:a16="http://schemas.microsoft.com/office/drawing/2014/main" id="{AAE6CDD7-FD4F-4076-B04C-61C0F3779CD3}"/>
              </a:ext>
            </a:extLst>
          </p:cNvPr>
          <p:cNvSpPr txBox="1"/>
          <p:nvPr/>
        </p:nvSpPr>
        <p:spPr>
          <a:xfrm>
            <a:off x="1371600" y="762000"/>
            <a:ext cx="7405718" cy="5601533"/>
          </a:xfrm>
          <a:prstGeom prst="rect">
            <a:avLst/>
          </a:prstGeom>
          <a:noFill/>
        </p:spPr>
        <p:txBody>
          <a:bodyPr wrap="square" rtlCol="0">
            <a:spAutoFit/>
          </a:bodyPr>
          <a:lstStyle/>
          <a:p>
            <a:pPr marL="285750" lvl="0" indent="-285750" algn="just">
              <a:buFont typeface="Arial" panose="020B0604020202020204" pitchFamily="34" charset="0"/>
              <a:buChar char="•"/>
            </a:pPr>
            <a:r>
              <a:rPr lang="en-US" sz="2000" dirty="0"/>
              <a:t>Registry is a giant database contains information regarding operating system functions. It also stores programs and settings for program.</a:t>
            </a:r>
          </a:p>
          <a:p>
            <a:pPr marL="285750" lvl="0" indent="-285750" algn="just">
              <a:buFont typeface="Arial" panose="020B0604020202020204" pitchFamily="34" charset="0"/>
              <a:buChar char="•"/>
            </a:pPr>
            <a:endParaRPr lang="en-US" sz="2000" dirty="0"/>
          </a:p>
          <a:p>
            <a:pPr marL="285750" lvl="0" indent="-285750" algn="just">
              <a:buFont typeface="Arial" panose="020B0604020202020204" pitchFamily="34" charset="0"/>
              <a:buChar char="•"/>
            </a:pPr>
            <a:r>
              <a:rPr lang="en-US" sz="2000" dirty="0"/>
              <a:t>Registry itself found in “c:\windows\system32\config”</a:t>
            </a:r>
          </a:p>
          <a:p>
            <a:pPr marL="285750" lvl="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DEFAULT, SAM, SECURITY, SOFTWARE and SYSTEM. These are the most common and important registry hives. All of the hives are found in same location. “c:\windows\system32\config” .Even auto backup of these hives is been stores by windows in Regback folder. In regedit, you will find these hives in HKLM (Hives Key Local Machine)</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In every profile there is a file named as “NTUSER.DAT” Which means HKCU (Hives Key Current User) in registry. It is located in C:\users\username\NTUSER.DAT (Note: You have to uncheck system protected files from hidden menu)</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382629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265988-799A-4555-8F6A-D69516B0889A}"/>
              </a:ext>
            </a:extLst>
          </p:cNvPr>
          <p:cNvSpPr txBox="1"/>
          <p:nvPr/>
        </p:nvSpPr>
        <p:spPr>
          <a:xfrm>
            <a:off x="685800" y="76200"/>
            <a:ext cx="7634318" cy="523220"/>
          </a:xfrm>
          <a:prstGeom prst="rect">
            <a:avLst/>
          </a:prstGeom>
          <a:noFill/>
        </p:spPr>
        <p:txBody>
          <a:bodyPr wrap="square" rtlCol="0">
            <a:spAutoFit/>
          </a:bodyPr>
          <a:lstStyle/>
          <a:p>
            <a:pPr marL="342900" indent="-342900" algn="ctr"/>
            <a:r>
              <a:rPr lang="en-US" sz="2800" b="1" u="sng" dirty="0">
                <a:solidFill>
                  <a:srgbClr val="FF0000"/>
                </a:solidFill>
              </a:rPr>
              <a:t>WINDOWS REGISTRY</a:t>
            </a:r>
          </a:p>
        </p:txBody>
      </p:sp>
      <p:sp>
        <p:nvSpPr>
          <p:cNvPr id="3" name="TextBox 2">
            <a:extLst>
              <a:ext uri="{FF2B5EF4-FFF2-40B4-BE49-F238E27FC236}">
                <a16:creationId xmlns:a16="http://schemas.microsoft.com/office/drawing/2014/main" id="{AAE6CDD7-FD4F-4076-B04C-61C0F3779CD3}"/>
              </a:ext>
            </a:extLst>
          </p:cNvPr>
          <p:cNvSpPr txBox="1"/>
          <p:nvPr/>
        </p:nvSpPr>
        <p:spPr>
          <a:xfrm>
            <a:off x="1524000" y="762000"/>
            <a:ext cx="7405718" cy="4678204"/>
          </a:xfrm>
          <a:prstGeom prst="rect">
            <a:avLst/>
          </a:prstGeom>
          <a:noFill/>
        </p:spPr>
        <p:txBody>
          <a:bodyPr wrap="square" rtlCol="0">
            <a:spAutoFit/>
          </a:bodyPr>
          <a:lstStyle/>
          <a:p>
            <a:pPr marL="342900" lvl="1" indent="-342900">
              <a:buFont typeface="Arial" panose="020B0604020202020204" pitchFamily="34" charset="0"/>
              <a:buChar char="•"/>
            </a:pPr>
            <a:r>
              <a:rPr lang="en-US" sz="2000" b="1" dirty="0"/>
              <a:t>HKCU(ntuser.dat)\SOFTWARE\Microsoft\Windows\CurrentVersion\Explorer</a:t>
            </a:r>
          </a:p>
          <a:p>
            <a:pPr marL="0" lvl="2"/>
            <a:endParaRPr lang="en-US" sz="2000" dirty="0"/>
          </a:p>
          <a:p>
            <a:pPr marL="0" lvl="2"/>
            <a:r>
              <a:rPr lang="en-US" sz="2000" dirty="0"/>
              <a:t>\RecentDocs – Shows most recent open documents</a:t>
            </a:r>
          </a:p>
          <a:p>
            <a:pPr marL="0" lvl="2"/>
            <a:r>
              <a:rPr lang="en-US" sz="2000" dirty="0"/>
              <a:t>\RunMRU – Shows MRU (Most Recent Used) run command</a:t>
            </a:r>
          </a:p>
          <a:p>
            <a:pPr marL="0" lvl="2"/>
            <a:r>
              <a:rPr lang="en-US" sz="2000" dirty="0"/>
              <a:t>\TypedPaths – shows what was typed in path of directory</a:t>
            </a:r>
          </a:p>
          <a:p>
            <a:pPr marL="0" lvl="2"/>
            <a:r>
              <a:rPr lang="en-US" sz="2000" dirty="0"/>
              <a:t>\UserAssist – Shows what program was executed and how many time it was executed by which user</a:t>
            </a:r>
          </a:p>
          <a:p>
            <a:pPr marL="0" lvl="2"/>
            <a:endParaRPr lang="en-US" sz="2000" dirty="0"/>
          </a:p>
          <a:p>
            <a:pPr marL="342900" lvl="1" indent="-342900">
              <a:buFont typeface="Arial" panose="020B0604020202020204" pitchFamily="34" charset="0"/>
              <a:buChar char="•"/>
            </a:pPr>
            <a:r>
              <a:rPr lang="en-US" sz="2000" b="1" dirty="0"/>
              <a:t>“HKCU\SOFTWARE\Microsoft\Windows\CurrentVersion\Run”</a:t>
            </a:r>
          </a:p>
          <a:p>
            <a:pPr marL="0" lvl="2"/>
            <a:endParaRPr lang="en-US" sz="2000" dirty="0"/>
          </a:p>
          <a:p>
            <a:pPr marL="0" lvl="2"/>
            <a:r>
              <a:rPr lang="en-US" sz="2000" dirty="0"/>
              <a:t>Above Hive shows startup programs when computer is booting up. It can also be found in task manager.</a:t>
            </a:r>
          </a:p>
          <a:p>
            <a:endParaRPr lang="en-US" sz="2000" dirty="0"/>
          </a:p>
          <a:p>
            <a:pPr marL="285750" indent="-285750">
              <a:buFont typeface="Arial" panose="020B0604020202020204" pitchFamily="34" charset="0"/>
              <a:buChar char="•"/>
            </a:pPr>
            <a:r>
              <a:rPr lang="en-US" b="1" u="sng" dirty="0"/>
              <a:t>“HKLM\SYSTEM\CurrentControlSet\Enum\USBSTOR”</a:t>
            </a:r>
            <a:endParaRPr lang="en-US" sz="2000" dirty="0"/>
          </a:p>
        </p:txBody>
      </p:sp>
    </p:spTree>
    <p:extLst>
      <p:ext uri="{BB962C8B-B14F-4D97-AF65-F5344CB8AC3E}">
        <p14:creationId xmlns:p14="http://schemas.microsoft.com/office/powerpoint/2010/main" val="40979650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8097" cy="6858000"/>
          </a:xfrm>
          <a:prstGeom prst="rect">
            <a:avLst/>
          </a:prstGeom>
        </p:spPr>
      </p:pic>
    </p:spTree>
    <p:extLst>
      <p:ext uri="{BB962C8B-B14F-4D97-AF65-F5344CB8AC3E}">
        <p14:creationId xmlns:p14="http://schemas.microsoft.com/office/powerpoint/2010/main" val="1232448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60160" y="-26530"/>
            <a:ext cx="2390398" cy="461665"/>
          </a:xfrm>
          <a:prstGeom prst="rect">
            <a:avLst/>
          </a:prstGeom>
          <a:noFill/>
        </p:spPr>
        <p:txBody>
          <a:bodyPr wrap="none" rtlCol="0">
            <a:spAutoFit/>
          </a:bodyPr>
          <a:lstStyle/>
          <a:p>
            <a:r>
              <a:rPr lang="en-US" sz="2400" b="1" u="sng" dirty="0">
                <a:solidFill>
                  <a:srgbClr val="FF0000"/>
                </a:solidFill>
              </a:rPr>
              <a:t>DEFINITION :-</a:t>
            </a:r>
          </a:p>
        </p:txBody>
      </p:sp>
      <p:sp>
        <p:nvSpPr>
          <p:cNvPr id="3" name="TextBox 2"/>
          <p:cNvSpPr txBox="1"/>
          <p:nvPr/>
        </p:nvSpPr>
        <p:spPr>
          <a:xfrm>
            <a:off x="754841" y="1573132"/>
            <a:ext cx="7634318" cy="968535"/>
          </a:xfrm>
          <a:prstGeom prst="rect">
            <a:avLst/>
          </a:prstGeom>
          <a:noFill/>
        </p:spPr>
        <p:txBody>
          <a:bodyPr wrap="square" rtlCol="0">
            <a:spAutoFit/>
          </a:bodyPr>
          <a:lstStyle/>
          <a:p>
            <a:pPr lvl="1" algn="just">
              <a:lnSpc>
                <a:spcPct val="150000"/>
              </a:lnSpc>
            </a:pPr>
            <a:r>
              <a:rPr lang="en-US" sz="2000" dirty="0"/>
              <a:t>“Any Crime Committed By Using Computer, Internet Or Any Other Digital Medium As A Tool Or Target.”</a:t>
            </a:r>
          </a:p>
        </p:txBody>
      </p:sp>
      <p:sp>
        <p:nvSpPr>
          <p:cNvPr id="6" name="TextBox 5"/>
          <p:cNvSpPr txBox="1"/>
          <p:nvPr/>
        </p:nvSpPr>
        <p:spPr>
          <a:xfrm>
            <a:off x="838200" y="3839495"/>
            <a:ext cx="7634318" cy="1477328"/>
          </a:xfrm>
          <a:prstGeom prst="rect">
            <a:avLst/>
          </a:prstGeom>
          <a:noFill/>
        </p:spPr>
        <p:txBody>
          <a:bodyPr wrap="square" rtlCol="0">
            <a:spAutoFit/>
          </a:bodyPr>
          <a:lstStyle/>
          <a:p>
            <a:pPr lvl="1" algn="just">
              <a:lnSpc>
                <a:spcPct val="150000"/>
              </a:lnSpc>
            </a:pPr>
            <a:r>
              <a:rPr lang="en-US" sz="2000" dirty="0"/>
              <a:t>“Cyber Forensics is the process of Identifying, Collecting, preserving, analyzing and presenting the digital evidence in such a  manner that the evidence are legally accepted.”</a:t>
            </a:r>
          </a:p>
        </p:txBody>
      </p:sp>
      <p:sp>
        <p:nvSpPr>
          <p:cNvPr id="8" name="Rectangle 7"/>
          <p:cNvSpPr/>
          <p:nvPr/>
        </p:nvSpPr>
        <p:spPr>
          <a:xfrm>
            <a:off x="1447800" y="708270"/>
            <a:ext cx="2590774" cy="523220"/>
          </a:xfrm>
          <a:prstGeom prst="rect">
            <a:avLst/>
          </a:prstGeom>
        </p:spPr>
        <p:txBody>
          <a:bodyPr wrap="none">
            <a:spAutoFit/>
          </a:bodyPr>
          <a:lstStyle/>
          <a:p>
            <a:pPr algn="just"/>
            <a:r>
              <a:rPr lang="en-US" sz="2800" b="1" u="sng" dirty="0">
                <a:solidFill>
                  <a:schemeClr val="tx2"/>
                </a:solidFill>
              </a:rPr>
              <a:t>Cyber Crime :-</a:t>
            </a:r>
          </a:p>
        </p:txBody>
      </p:sp>
      <p:sp>
        <p:nvSpPr>
          <p:cNvPr id="9" name="Rectangle 8"/>
          <p:cNvSpPr/>
          <p:nvPr/>
        </p:nvSpPr>
        <p:spPr>
          <a:xfrm>
            <a:off x="1232311" y="2905780"/>
            <a:ext cx="3326552" cy="523220"/>
          </a:xfrm>
          <a:prstGeom prst="rect">
            <a:avLst/>
          </a:prstGeom>
        </p:spPr>
        <p:txBody>
          <a:bodyPr wrap="none">
            <a:spAutoFit/>
          </a:bodyPr>
          <a:lstStyle/>
          <a:p>
            <a:pPr algn="just"/>
            <a:r>
              <a:rPr lang="en-US" sz="2800" b="1" u="sng" dirty="0" smtClean="0">
                <a:solidFill>
                  <a:schemeClr val="tx2"/>
                </a:solidFill>
              </a:rPr>
              <a:t>Digital </a:t>
            </a:r>
            <a:r>
              <a:rPr lang="en-US" sz="2800" b="1" u="sng" dirty="0">
                <a:solidFill>
                  <a:schemeClr val="tx2"/>
                </a:solidFill>
              </a:rPr>
              <a:t>Forensics :-</a:t>
            </a:r>
          </a:p>
        </p:txBody>
      </p:sp>
    </p:spTree>
    <p:extLst>
      <p:ext uri="{BB962C8B-B14F-4D97-AF65-F5344CB8AC3E}">
        <p14:creationId xmlns:p14="http://schemas.microsoft.com/office/powerpoint/2010/main" val="2072161399"/>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265988-799A-4555-8F6A-D69516B0889A}"/>
              </a:ext>
            </a:extLst>
          </p:cNvPr>
          <p:cNvSpPr txBox="1"/>
          <p:nvPr/>
        </p:nvSpPr>
        <p:spPr>
          <a:xfrm>
            <a:off x="685800" y="76200"/>
            <a:ext cx="7634318" cy="523220"/>
          </a:xfrm>
          <a:prstGeom prst="rect">
            <a:avLst/>
          </a:prstGeom>
          <a:noFill/>
        </p:spPr>
        <p:txBody>
          <a:bodyPr wrap="square" rtlCol="0">
            <a:spAutoFit/>
          </a:bodyPr>
          <a:lstStyle/>
          <a:p>
            <a:pPr marL="342900" indent="-342900" algn="ctr"/>
            <a:r>
              <a:rPr lang="en-US" sz="2800" b="1" u="sng" dirty="0">
                <a:solidFill>
                  <a:srgbClr val="FF0000"/>
                </a:solidFill>
              </a:rPr>
              <a:t>PREFETCH</a:t>
            </a:r>
          </a:p>
        </p:txBody>
      </p:sp>
      <p:sp>
        <p:nvSpPr>
          <p:cNvPr id="3" name="TextBox 2">
            <a:extLst>
              <a:ext uri="{FF2B5EF4-FFF2-40B4-BE49-F238E27FC236}">
                <a16:creationId xmlns:a16="http://schemas.microsoft.com/office/drawing/2014/main" id="{AAE6CDD7-FD4F-4076-B04C-61C0F3779CD3}"/>
              </a:ext>
            </a:extLst>
          </p:cNvPr>
          <p:cNvSpPr txBox="1"/>
          <p:nvPr/>
        </p:nvSpPr>
        <p:spPr>
          <a:xfrm>
            <a:off x="1447800" y="599420"/>
            <a:ext cx="7405718" cy="3083921"/>
          </a:xfrm>
          <a:prstGeom prst="rect">
            <a:avLst/>
          </a:prstGeom>
          <a:noFill/>
        </p:spPr>
        <p:txBody>
          <a:bodyPr wrap="square" rtlCol="0">
            <a:spAutoFit/>
          </a:bodyPr>
          <a:lstStyle/>
          <a:p>
            <a:pPr marL="342900" lvl="1" indent="-342900" algn="just">
              <a:lnSpc>
                <a:spcPct val="200000"/>
              </a:lnSpc>
              <a:buFont typeface="Arial" panose="020B0604020202020204" pitchFamily="34" charset="0"/>
              <a:buChar char="•"/>
            </a:pPr>
            <a:r>
              <a:rPr lang="en-US" sz="2000" dirty="0"/>
              <a:t>Each time that you run an application in your system, a Prefetch file which contains information about the files loaded by the application is created by Windows operating system. The information in the Prefetch file is used for optimizing the loading time of the application in the next time that you run it.</a:t>
            </a:r>
          </a:p>
        </p:txBody>
      </p:sp>
      <p:sp>
        <p:nvSpPr>
          <p:cNvPr id="4" name="TextBox 3">
            <a:extLst>
              <a:ext uri="{FF2B5EF4-FFF2-40B4-BE49-F238E27FC236}">
                <a16:creationId xmlns:a16="http://schemas.microsoft.com/office/drawing/2014/main" id="{F202215A-491A-43EA-99F9-3CF342762F25}"/>
              </a:ext>
            </a:extLst>
          </p:cNvPr>
          <p:cNvSpPr txBox="1"/>
          <p:nvPr/>
        </p:nvSpPr>
        <p:spPr>
          <a:xfrm>
            <a:off x="1425677" y="4648200"/>
            <a:ext cx="7405718" cy="621709"/>
          </a:xfrm>
          <a:prstGeom prst="rect">
            <a:avLst/>
          </a:prstGeom>
          <a:noFill/>
        </p:spPr>
        <p:txBody>
          <a:bodyPr wrap="square" rtlCol="0">
            <a:spAutoFit/>
          </a:bodyPr>
          <a:lstStyle/>
          <a:p>
            <a:pPr marL="342900" lvl="1" indent="-342900" algn="just">
              <a:lnSpc>
                <a:spcPct val="200000"/>
              </a:lnSpc>
              <a:buFont typeface="Arial" panose="020B0604020202020204" pitchFamily="34" charset="0"/>
              <a:buChar char="•"/>
            </a:pPr>
            <a:r>
              <a:rPr lang="en-US" sz="2000" dirty="0"/>
              <a:t>Tool used for analysis is Winprefetchview by NirSoft</a:t>
            </a:r>
          </a:p>
        </p:txBody>
      </p:sp>
    </p:spTree>
    <p:extLst>
      <p:ext uri="{BB962C8B-B14F-4D97-AF65-F5344CB8AC3E}">
        <p14:creationId xmlns:p14="http://schemas.microsoft.com/office/powerpoint/2010/main" val="737597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77630" cy="6858000"/>
          </a:xfrm>
          <a:prstGeom prst="rect">
            <a:avLst/>
          </a:prstGeom>
        </p:spPr>
      </p:pic>
    </p:spTree>
    <p:extLst>
      <p:ext uri="{BB962C8B-B14F-4D97-AF65-F5344CB8AC3E}">
        <p14:creationId xmlns:p14="http://schemas.microsoft.com/office/powerpoint/2010/main" val="21853804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265988-799A-4555-8F6A-D69516B0889A}"/>
              </a:ext>
            </a:extLst>
          </p:cNvPr>
          <p:cNvSpPr txBox="1"/>
          <p:nvPr/>
        </p:nvSpPr>
        <p:spPr>
          <a:xfrm>
            <a:off x="685800" y="76200"/>
            <a:ext cx="7634318" cy="523220"/>
          </a:xfrm>
          <a:prstGeom prst="rect">
            <a:avLst/>
          </a:prstGeom>
          <a:noFill/>
        </p:spPr>
        <p:txBody>
          <a:bodyPr wrap="square" rtlCol="0">
            <a:spAutoFit/>
          </a:bodyPr>
          <a:lstStyle/>
          <a:p>
            <a:pPr marL="342900" indent="-342900" algn="ctr"/>
            <a:r>
              <a:rPr lang="en-US" sz="2800" b="1" u="sng" dirty="0">
                <a:solidFill>
                  <a:srgbClr val="FF0000"/>
                </a:solidFill>
              </a:rPr>
              <a:t>SHELLBAGS</a:t>
            </a:r>
          </a:p>
        </p:txBody>
      </p:sp>
      <p:sp>
        <p:nvSpPr>
          <p:cNvPr id="3" name="TextBox 2">
            <a:extLst>
              <a:ext uri="{FF2B5EF4-FFF2-40B4-BE49-F238E27FC236}">
                <a16:creationId xmlns:a16="http://schemas.microsoft.com/office/drawing/2014/main" id="{AAE6CDD7-FD4F-4076-B04C-61C0F3779CD3}"/>
              </a:ext>
            </a:extLst>
          </p:cNvPr>
          <p:cNvSpPr txBox="1"/>
          <p:nvPr/>
        </p:nvSpPr>
        <p:spPr>
          <a:xfrm>
            <a:off x="1447800" y="614168"/>
            <a:ext cx="7405718" cy="3083921"/>
          </a:xfrm>
          <a:prstGeom prst="rect">
            <a:avLst/>
          </a:prstGeom>
          <a:noFill/>
        </p:spPr>
        <p:txBody>
          <a:bodyPr wrap="square" rtlCol="0">
            <a:spAutoFit/>
          </a:bodyPr>
          <a:lstStyle/>
          <a:p>
            <a:pPr marL="342900" lvl="1" indent="-342900" algn="just">
              <a:lnSpc>
                <a:spcPct val="200000"/>
              </a:lnSpc>
              <a:buFont typeface="Arial" panose="020B0604020202020204" pitchFamily="34" charset="0"/>
              <a:buChar char="•"/>
            </a:pPr>
            <a:r>
              <a:rPr lang="en-US" sz="2000" dirty="0"/>
              <a:t>Shellbags analysis is done by many automated tool like shellbags explorer. It stores data related to path opened on computer. In forensics it is important to identify some directories which is not available anywhere in computer. It shows at some point of time it was existing in a computer. It could be even in external drive also.</a:t>
            </a:r>
          </a:p>
        </p:txBody>
      </p:sp>
      <p:sp>
        <p:nvSpPr>
          <p:cNvPr id="4" name="TextBox 3">
            <a:extLst>
              <a:ext uri="{FF2B5EF4-FFF2-40B4-BE49-F238E27FC236}">
                <a16:creationId xmlns:a16="http://schemas.microsoft.com/office/drawing/2014/main" id="{F202215A-491A-43EA-99F9-3CF342762F25}"/>
              </a:ext>
            </a:extLst>
          </p:cNvPr>
          <p:cNvSpPr txBox="1"/>
          <p:nvPr/>
        </p:nvSpPr>
        <p:spPr>
          <a:xfrm>
            <a:off x="1447800" y="4876800"/>
            <a:ext cx="7405718" cy="621709"/>
          </a:xfrm>
          <a:prstGeom prst="rect">
            <a:avLst/>
          </a:prstGeom>
          <a:noFill/>
        </p:spPr>
        <p:txBody>
          <a:bodyPr wrap="square" rtlCol="0">
            <a:spAutoFit/>
          </a:bodyPr>
          <a:lstStyle/>
          <a:p>
            <a:pPr marL="342900" lvl="1" indent="-342900" algn="just">
              <a:lnSpc>
                <a:spcPct val="200000"/>
              </a:lnSpc>
              <a:buFont typeface="Arial" panose="020B0604020202020204" pitchFamily="34" charset="0"/>
              <a:buChar char="•"/>
            </a:pPr>
            <a:r>
              <a:rPr lang="en-US" sz="2000" dirty="0"/>
              <a:t>Tool used for analysis is Shellbag Explorer</a:t>
            </a:r>
          </a:p>
        </p:txBody>
      </p:sp>
    </p:spTree>
    <p:extLst>
      <p:ext uri="{BB962C8B-B14F-4D97-AF65-F5344CB8AC3E}">
        <p14:creationId xmlns:p14="http://schemas.microsoft.com/office/powerpoint/2010/main" val="24754396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323189" cy="6858000"/>
          </a:xfrm>
          <a:prstGeom prst="rect">
            <a:avLst/>
          </a:prstGeom>
        </p:spPr>
      </p:pic>
    </p:spTree>
    <p:extLst>
      <p:ext uri="{BB962C8B-B14F-4D97-AF65-F5344CB8AC3E}">
        <p14:creationId xmlns:p14="http://schemas.microsoft.com/office/powerpoint/2010/main" val="14179024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265988-799A-4555-8F6A-D69516B0889A}"/>
              </a:ext>
            </a:extLst>
          </p:cNvPr>
          <p:cNvSpPr txBox="1"/>
          <p:nvPr/>
        </p:nvSpPr>
        <p:spPr>
          <a:xfrm>
            <a:off x="685800" y="76200"/>
            <a:ext cx="7634318" cy="523220"/>
          </a:xfrm>
          <a:prstGeom prst="rect">
            <a:avLst/>
          </a:prstGeom>
          <a:noFill/>
        </p:spPr>
        <p:txBody>
          <a:bodyPr wrap="square" rtlCol="0">
            <a:spAutoFit/>
          </a:bodyPr>
          <a:lstStyle/>
          <a:p>
            <a:pPr marL="342900" indent="-342900" algn="ctr"/>
            <a:r>
              <a:rPr lang="en-US" sz="2800" b="1" u="sng" dirty="0">
                <a:solidFill>
                  <a:srgbClr val="FF0000"/>
                </a:solidFill>
              </a:rPr>
              <a:t>VOLUME SHADOW COPY</a:t>
            </a:r>
          </a:p>
        </p:txBody>
      </p:sp>
      <p:sp>
        <p:nvSpPr>
          <p:cNvPr id="3" name="TextBox 2">
            <a:extLst>
              <a:ext uri="{FF2B5EF4-FFF2-40B4-BE49-F238E27FC236}">
                <a16:creationId xmlns:a16="http://schemas.microsoft.com/office/drawing/2014/main" id="{AAE6CDD7-FD4F-4076-B04C-61C0F3779CD3}"/>
              </a:ext>
            </a:extLst>
          </p:cNvPr>
          <p:cNvSpPr txBox="1"/>
          <p:nvPr/>
        </p:nvSpPr>
        <p:spPr>
          <a:xfrm>
            <a:off x="1447800" y="614168"/>
            <a:ext cx="7405718" cy="610873"/>
          </a:xfrm>
          <a:prstGeom prst="rect">
            <a:avLst/>
          </a:prstGeom>
          <a:noFill/>
        </p:spPr>
        <p:txBody>
          <a:bodyPr wrap="square" rtlCol="0">
            <a:spAutoFit/>
          </a:bodyPr>
          <a:lstStyle/>
          <a:p>
            <a:pPr marL="342900" lvl="1" indent="-342900" algn="just">
              <a:lnSpc>
                <a:spcPct val="200000"/>
              </a:lnSpc>
              <a:buFont typeface="Arial" panose="020B0604020202020204" pitchFamily="34" charset="0"/>
              <a:buChar char="•"/>
            </a:pPr>
            <a:endParaRPr lang="en-US" sz="2000" dirty="0"/>
          </a:p>
        </p:txBody>
      </p:sp>
      <p:sp>
        <p:nvSpPr>
          <p:cNvPr id="4" name="TextBox 3">
            <a:extLst>
              <a:ext uri="{FF2B5EF4-FFF2-40B4-BE49-F238E27FC236}">
                <a16:creationId xmlns:a16="http://schemas.microsoft.com/office/drawing/2014/main" id="{F202215A-491A-43EA-99F9-3CF342762F25}"/>
              </a:ext>
            </a:extLst>
          </p:cNvPr>
          <p:cNvSpPr txBox="1"/>
          <p:nvPr/>
        </p:nvSpPr>
        <p:spPr>
          <a:xfrm>
            <a:off x="1447800" y="627605"/>
            <a:ext cx="7405718" cy="5693866"/>
          </a:xfrm>
          <a:prstGeom prst="rect">
            <a:avLst/>
          </a:prstGeom>
          <a:noFill/>
        </p:spPr>
        <p:txBody>
          <a:bodyPr wrap="square" rtlCol="0">
            <a:spAutoFit/>
          </a:bodyPr>
          <a:lstStyle/>
          <a:p>
            <a:pPr marL="342900" lvl="1" indent="-342900">
              <a:lnSpc>
                <a:spcPct val="200000"/>
              </a:lnSpc>
              <a:buFont typeface="Arial" panose="020B0604020202020204" pitchFamily="34" charset="0"/>
              <a:buChar char="•"/>
            </a:pPr>
            <a:r>
              <a:rPr lang="en-US" sz="1400" dirty="0"/>
              <a:t>Windows has included the Volume Shadow Copy Service in it's releases since Windows XP. </a:t>
            </a:r>
          </a:p>
          <a:p>
            <a:pPr marL="342900" lvl="1" indent="-342900">
              <a:lnSpc>
                <a:spcPct val="200000"/>
              </a:lnSpc>
              <a:buFont typeface="Arial" panose="020B0604020202020204" pitchFamily="34" charset="0"/>
              <a:buChar char="•"/>
            </a:pPr>
            <a:r>
              <a:rPr lang="en-US" sz="1400" dirty="0"/>
              <a:t>Windows Shadow Copy is a service that either manually or automatically creates backup copies of disk volumes. These backups are automatically created when Windows performs either a scheduled backup or a system restore point. This happens before Windows Updates are installed, or when Windows determines that it is time to create a new system restore point </a:t>
            </a:r>
          </a:p>
          <a:p>
            <a:pPr marL="342900" lvl="1" indent="-342900">
              <a:lnSpc>
                <a:spcPct val="200000"/>
              </a:lnSpc>
              <a:buFont typeface="Arial" panose="020B0604020202020204" pitchFamily="34" charset="0"/>
              <a:buChar char="•"/>
            </a:pPr>
            <a:r>
              <a:rPr lang="en-US" sz="1400" dirty="0"/>
              <a:t>Windows Shadow Volumes are important to digital forensics because they can provide additional data that otherwise would not be available. They can allow a forensic investigator to recover deleted files, and to learn what was taking place on a system before he/she began the investigation. </a:t>
            </a:r>
            <a:br>
              <a:rPr lang="en-US" sz="1400" dirty="0"/>
            </a:br>
            <a:endParaRPr lang="en-US" sz="1400" dirty="0"/>
          </a:p>
          <a:p>
            <a:pPr marL="342900" lvl="1" indent="-342900">
              <a:lnSpc>
                <a:spcPct val="200000"/>
              </a:lnSpc>
              <a:buFont typeface="Arial" panose="020B0604020202020204" pitchFamily="34" charset="0"/>
              <a:buChar char="•"/>
            </a:pPr>
            <a:r>
              <a:rPr lang="en-US" sz="1400" dirty="0"/>
              <a:t>Tool used for analysis is </a:t>
            </a:r>
            <a:r>
              <a:rPr lang="en-US" sz="1400" dirty="0" err="1"/>
              <a:t>shadowcopyview</a:t>
            </a:r>
            <a:r>
              <a:rPr lang="en-US" sz="1400"/>
              <a:t> </a:t>
            </a:r>
            <a:endParaRPr lang="en-US" sz="1400" dirty="0"/>
          </a:p>
        </p:txBody>
      </p:sp>
    </p:spTree>
    <p:extLst>
      <p:ext uri="{BB962C8B-B14F-4D97-AF65-F5344CB8AC3E}">
        <p14:creationId xmlns:p14="http://schemas.microsoft.com/office/powerpoint/2010/main" val="15421470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295400"/>
            <a:ext cx="9144000" cy="4724400"/>
          </a:xfrm>
          <a:prstGeom prst="rect">
            <a:avLst/>
          </a:prstGeom>
        </p:spPr>
      </p:pic>
    </p:spTree>
    <p:extLst>
      <p:ext uri="{BB962C8B-B14F-4D97-AF65-F5344CB8AC3E}">
        <p14:creationId xmlns:p14="http://schemas.microsoft.com/office/powerpoint/2010/main" val="26806174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265988-799A-4555-8F6A-D69516B0889A}"/>
              </a:ext>
            </a:extLst>
          </p:cNvPr>
          <p:cNvSpPr txBox="1"/>
          <p:nvPr/>
        </p:nvSpPr>
        <p:spPr>
          <a:xfrm>
            <a:off x="685800" y="76200"/>
            <a:ext cx="7634318" cy="523220"/>
          </a:xfrm>
          <a:prstGeom prst="rect">
            <a:avLst/>
          </a:prstGeom>
          <a:noFill/>
        </p:spPr>
        <p:txBody>
          <a:bodyPr wrap="square" rtlCol="0">
            <a:spAutoFit/>
          </a:bodyPr>
          <a:lstStyle/>
          <a:p>
            <a:pPr marL="342900" indent="-342900" algn="ctr"/>
            <a:r>
              <a:rPr lang="en-US" sz="2800" b="1" u="sng" dirty="0">
                <a:solidFill>
                  <a:srgbClr val="FF0000"/>
                </a:solidFill>
              </a:rPr>
              <a:t>USB DEVICES</a:t>
            </a:r>
          </a:p>
        </p:txBody>
      </p:sp>
      <p:pic>
        <p:nvPicPr>
          <p:cNvPr id="8" name="Picture 7">
            <a:extLst>
              <a:ext uri="{FF2B5EF4-FFF2-40B4-BE49-F238E27FC236}">
                <a16:creationId xmlns:a16="http://schemas.microsoft.com/office/drawing/2014/main" id="{83F759F8-9AD1-4CCF-827B-D1736617D680}"/>
              </a:ext>
            </a:extLst>
          </p:cNvPr>
          <p:cNvPicPr>
            <a:picLocks noChangeAspect="1"/>
          </p:cNvPicPr>
          <p:nvPr/>
        </p:nvPicPr>
        <p:blipFill>
          <a:blip r:embed="rId2">
            <a:clrChange>
              <a:clrFrom>
                <a:srgbClr val="E9E9E9"/>
              </a:clrFrom>
              <a:clrTo>
                <a:srgbClr val="E9E9E9">
                  <a:alpha val="0"/>
                </a:srgbClr>
              </a:clrTo>
            </a:clrChange>
            <a:extLst>
              <a:ext uri="{28A0092B-C50C-407E-A947-70E740481C1C}">
                <a14:useLocalDpi xmlns:a14="http://schemas.microsoft.com/office/drawing/2010/main" val="0"/>
              </a:ext>
            </a:extLst>
          </a:blip>
          <a:stretch>
            <a:fillRect/>
          </a:stretch>
        </p:blipFill>
        <p:spPr>
          <a:xfrm>
            <a:off x="653143" y="990600"/>
            <a:ext cx="8325998" cy="4748213"/>
          </a:xfrm>
          <a:prstGeom prst="rect">
            <a:avLst/>
          </a:prstGeom>
        </p:spPr>
      </p:pic>
    </p:spTree>
    <p:extLst>
      <p:ext uri="{BB962C8B-B14F-4D97-AF65-F5344CB8AC3E}">
        <p14:creationId xmlns:p14="http://schemas.microsoft.com/office/powerpoint/2010/main" val="18258490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685800"/>
            <a:ext cx="9144000" cy="5013826"/>
          </a:xfrm>
          <a:prstGeom prst="rect">
            <a:avLst/>
          </a:prstGeom>
        </p:spPr>
      </p:pic>
    </p:spTree>
    <p:extLst>
      <p:ext uri="{BB962C8B-B14F-4D97-AF65-F5344CB8AC3E}">
        <p14:creationId xmlns:p14="http://schemas.microsoft.com/office/powerpoint/2010/main" val="4067867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295400"/>
            <a:ext cx="9144000" cy="4840426"/>
          </a:xfrm>
          <a:prstGeom prst="rect">
            <a:avLst/>
          </a:prstGeom>
        </p:spPr>
      </p:pic>
    </p:spTree>
    <p:extLst>
      <p:ext uri="{BB962C8B-B14F-4D97-AF65-F5344CB8AC3E}">
        <p14:creationId xmlns:p14="http://schemas.microsoft.com/office/powerpoint/2010/main" val="21520874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265988-799A-4555-8F6A-D69516B0889A}"/>
              </a:ext>
            </a:extLst>
          </p:cNvPr>
          <p:cNvSpPr txBox="1"/>
          <p:nvPr/>
        </p:nvSpPr>
        <p:spPr>
          <a:xfrm>
            <a:off x="685800" y="76200"/>
            <a:ext cx="7634318" cy="523220"/>
          </a:xfrm>
          <a:prstGeom prst="rect">
            <a:avLst/>
          </a:prstGeom>
          <a:noFill/>
        </p:spPr>
        <p:txBody>
          <a:bodyPr wrap="square" rtlCol="0">
            <a:spAutoFit/>
          </a:bodyPr>
          <a:lstStyle/>
          <a:p>
            <a:pPr marL="342900" indent="-342900" algn="ctr"/>
            <a:r>
              <a:rPr lang="en-US" sz="2800" b="1" u="sng" dirty="0">
                <a:solidFill>
                  <a:srgbClr val="FF0000"/>
                </a:solidFill>
              </a:rPr>
              <a:t>LNK FILES</a:t>
            </a:r>
          </a:p>
        </p:txBody>
      </p:sp>
      <p:sp>
        <p:nvSpPr>
          <p:cNvPr id="3" name="TextBox 2">
            <a:extLst>
              <a:ext uri="{FF2B5EF4-FFF2-40B4-BE49-F238E27FC236}">
                <a16:creationId xmlns:a16="http://schemas.microsoft.com/office/drawing/2014/main" id="{AAE6CDD7-FD4F-4076-B04C-61C0F3779CD3}"/>
              </a:ext>
            </a:extLst>
          </p:cNvPr>
          <p:cNvSpPr txBox="1"/>
          <p:nvPr/>
        </p:nvSpPr>
        <p:spPr>
          <a:xfrm>
            <a:off x="1447800" y="614168"/>
            <a:ext cx="7405718" cy="610873"/>
          </a:xfrm>
          <a:prstGeom prst="rect">
            <a:avLst/>
          </a:prstGeom>
          <a:noFill/>
        </p:spPr>
        <p:txBody>
          <a:bodyPr wrap="square" rtlCol="0">
            <a:spAutoFit/>
          </a:bodyPr>
          <a:lstStyle/>
          <a:p>
            <a:pPr marL="342900" lvl="1" indent="-342900" algn="just">
              <a:lnSpc>
                <a:spcPct val="200000"/>
              </a:lnSpc>
              <a:buFont typeface="Arial" panose="020B0604020202020204" pitchFamily="34" charset="0"/>
              <a:buChar char="•"/>
            </a:pPr>
            <a:endParaRPr lang="en-US" sz="2000" dirty="0"/>
          </a:p>
        </p:txBody>
      </p:sp>
      <p:sp>
        <p:nvSpPr>
          <p:cNvPr id="4" name="TextBox 3">
            <a:extLst>
              <a:ext uri="{FF2B5EF4-FFF2-40B4-BE49-F238E27FC236}">
                <a16:creationId xmlns:a16="http://schemas.microsoft.com/office/drawing/2014/main" id="{F202215A-491A-43EA-99F9-3CF342762F25}"/>
              </a:ext>
            </a:extLst>
          </p:cNvPr>
          <p:cNvSpPr txBox="1"/>
          <p:nvPr/>
        </p:nvSpPr>
        <p:spPr>
          <a:xfrm>
            <a:off x="1447800" y="627605"/>
            <a:ext cx="7405718" cy="5914504"/>
          </a:xfrm>
          <a:prstGeom prst="rect">
            <a:avLst/>
          </a:prstGeom>
          <a:noFill/>
        </p:spPr>
        <p:txBody>
          <a:bodyPr wrap="square" rtlCol="0">
            <a:spAutoFit/>
          </a:bodyPr>
          <a:lstStyle/>
          <a:p>
            <a:pPr marL="342900" lvl="1" indent="-342900" algn="just">
              <a:lnSpc>
                <a:spcPct val="150000"/>
              </a:lnSpc>
              <a:buFont typeface="Arial" panose="020B0604020202020204" pitchFamily="34" charset="0"/>
              <a:buChar char="•"/>
            </a:pPr>
            <a:r>
              <a:rPr lang="en-US" sz="1400" dirty="0"/>
              <a:t>The Windows Shortcut file has the extension .</a:t>
            </a:r>
            <a:r>
              <a:rPr lang="en-US" sz="1400" dirty="0" err="1"/>
              <a:t>lnk</a:t>
            </a:r>
            <a:r>
              <a:rPr lang="en-US" sz="1400" dirty="0"/>
              <a:t>. It basically is a metadata file, specific for the Microsoft Windows platform and is interpreted by the Windows Shell. </a:t>
            </a:r>
          </a:p>
          <a:p>
            <a:pPr marL="342900" lvl="1" indent="-342900" algn="just">
              <a:lnSpc>
                <a:spcPct val="150000"/>
              </a:lnSpc>
              <a:buFont typeface="Arial" panose="020B0604020202020204" pitchFamily="34" charset="0"/>
              <a:buChar char="•"/>
            </a:pPr>
            <a:r>
              <a:rPr lang="en-US" sz="1400" dirty="0"/>
              <a:t>Details can be found from LNK files are as follow:</a:t>
            </a:r>
          </a:p>
          <a:p>
            <a:pPr marL="800100" lvl="2" indent="-342900" algn="just">
              <a:lnSpc>
                <a:spcPct val="150000"/>
              </a:lnSpc>
              <a:buFont typeface="Arial" panose="020B0604020202020204" pitchFamily="34" charset="0"/>
              <a:buChar char="•"/>
            </a:pPr>
            <a:r>
              <a:rPr lang="en-US" sz="1200" dirty="0"/>
              <a:t>Original Path of target file</a:t>
            </a:r>
          </a:p>
          <a:p>
            <a:pPr marL="800100" lvl="2" indent="-342900" algn="just">
              <a:lnSpc>
                <a:spcPct val="150000"/>
              </a:lnSpc>
              <a:buFont typeface="Arial" panose="020B0604020202020204" pitchFamily="34" charset="0"/>
              <a:buChar char="•"/>
            </a:pPr>
            <a:r>
              <a:rPr lang="en-US" sz="1200" dirty="0"/>
              <a:t>Timestamp for the target file and link file. (MAC)</a:t>
            </a:r>
          </a:p>
          <a:p>
            <a:pPr marL="800100" lvl="2" indent="-342900" algn="just">
              <a:lnSpc>
                <a:spcPct val="150000"/>
              </a:lnSpc>
              <a:buFont typeface="Arial" panose="020B0604020202020204" pitchFamily="34" charset="0"/>
              <a:buChar char="•"/>
            </a:pPr>
            <a:r>
              <a:rPr lang="en-US" sz="1200" dirty="0"/>
              <a:t>Size of target file</a:t>
            </a:r>
          </a:p>
          <a:p>
            <a:pPr marL="800100" lvl="2" indent="-342900" algn="just">
              <a:lnSpc>
                <a:spcPct val="150000"/>
              </a:lnSpc>
              <a:buFont typeface="Arial" panose="020B0604020202020204" pitchFamily="34" charset="0"/>
              <a:buChar char="•"/>
            </a:pPr>
            <a:r>
              <a:rPr lang="en-US" sz="1200" dirty="0"/>
              <a:t>Attribute associated with target file (read-only, hidden, system etc…)</a:t>
            </a:r>
          </a:p>
          <a:p>
            <a:pPr marL="800100" lvl="2" indent="-342900" algn="just">
              <a:lnSpc>
                <a:spcPct val="150000"/>
              </a:lnSpc>
              <a:buFont typeface="Arial" panose="020B0604020202020204" pitchFamily="34" charset="0"/>
              <a:buChar char="•"/>
            </a:pPr>
            <a:r>
              <a:rPr lang="en-US" sz="1200" dirty="0"/>
              <a:t>System name, volume name, volume serial number and sometimes the MAC address of the system on which the link file is present</a:t>
            </a:r>
          </a:p>
          <a:p>
            <a:pPr marL="800100" lvl="2" indent="-342900" algn="just">
              <a:lnSpc>
                <a:spcPct val="150000"/>
              </a:lnSpc>
              <a:buFont typeface="Arial" panose="020B0604020202020204" pitchFamily="34" charset="0"/>
              <a:buChar char="•"/>
            </a:pPr>
            <a:r>
              <a:rPr lang="en-US" sz="1200" dirty="0"/>
              <a:t>Whether the file resource is local or located on a remote system</a:t>
            </a:r>
            <a:r>
              <a:rPr lang="en-US" sz="1400" dirty="0"/>
              <a:t>.</a:t>
            </a:r>
          </a:p>
          <a:p>
            <a:pPr marL="342900" lvl="1" indent="-342900" algn="just">
              <a:lnSpc>
                <a:spcPct val="150000"/>
              </a:lnSpc>
              <a:buFont typeface="Arial" panose="020B0604020202020204" pitchFamily="34" charset="0"/>
              <a:buChar char="•"/>
            </a:pPr>
            <a:r>
              <a:rPr lang="en-US" sz="1400" dirty="0"/>
              <a:t>LNK files can be found at this path:</a:t>
            </a:r>
          </a:p>
          <a:p>
            <a:pPr marL="0" lvl="1" algn="just">
              <a:lnSpc>
                <a:spcPct val="150000"/>
              </a:lnSpc>
            </a:pPr>
            <a:r>
              <a:rPr lang="en-US" sz="1400" dirty="0"/>
              <a:t> </a:t>
            </a:r>
            <a:r>
              <a:rPr lang="en-US" sz="1400" b="1" u="sng" dirty="0"/>
              <a:t>“C:\Users\Akash\</a:t>
            </a:r>
            <a:r>
              <a:rPr lang="en-US" sz="1400" b="1" u="sng" dirty="0" err="1"/>
              <a:t>AppData</a:t>
            </a:r>
            <a:r>
              <a:rPr lang="en-US" sz="1400" b="1" u="sng" dirty="0"/>
              <a:t>\Roaming\Microsoft\Windows\Recent (It will show recent items)”</a:t>
            </a:r>
          </a:p>
          <a:p>
            <a:pPr marL="0" lvl="1" algn="just">
              <a:lnSpc>
                <a:spcPct val="150000"/>
              </a:lnSpc>
            </a:pPr>
            <a:endParaRPr lang="en-US" sz="1400" b="1" u="sng" dirty="0"/>
          </a:p>
          <a:p>
            <a:pPr marL="0" lvl="1" algn="just">
              <a:lnSpc>
                <a:spcPct val="150000"/>
              </a:lnSpc>
            </a:pPr>
            <a:r>
              <a:rPr lang="en-US" sz="1400" dirty="0"/>
              <a:t>•	A tool named LNK Explorer (LECmd.exe) is command line utility written by Eric Zimmerman used for carving LNK files. To use that tool use this command: “LECmd.exe –d (Directory) c:\users\Akash\AppData\Roaming\Microsoft\Windows\Recent -q --csv .\”</a:t>
            </a:r>
          </a:p>
        </p:txBody>
      </p:sp>
    </p:spTree>
    <p:extLst>
      <p:ext uri="{BB962C8B-B14F-4D97-AF65-F5344CB8AC3E}">
        <p14:creationId xmlns:p14="http://schemas.microsoft.com/office/powerpoint/2010/main" val="3952096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0"/>
            <a:ext cx="6034601" cy="461665"/>
          </a:xfrm>
          <a:prstGeom prst="rect">
            <a:avLst/>
          </a:prstGeom>
          <a:noFill/>
        </p:spPr>
        <p:txBody>
          <a:bodyPr wrap="none" rtlCol="0">
            <a:spAutoFit/>
          </a:bodyPr>
          <a:lstStyle/>
          <a:p>
            <a:r>
              <a:rPr lang="en-US" sz="2400" b="1" u="sng" dirty="0">
                <a:solidFill>
                  <a:srgbClr val="FF0000"/>
                </a:solidFill>
              </a:rPr>
              <a:t>BRANCHES OF DIGITAL FORENISCS :-</a:t>
            </a:r>
          </a:p>
        </p:txBody>
      </p:sp>
      <p:sp>
        <p:nvSpPr>
          <p:cNvPr id="4" name="TextBox 3"/>
          <p:cNvSpPr txBox="1"/>
          <p:nvPr/>
        </p:nvSpPr>
        <p:spPr>
          <a:xfrm>
            <a:off x="1752600" y="685800"/>
            <a:ext cx="7634318" cy="3785652"/>
          </a:xfrm>
          <a:prstGeom prst="rect">
            <a:avLst/>
          </a:prstGeom>
          <a:noFill/>
        </p:spPr>
        <p:txBody>
          <a:bodyPr wrap="square" rtlCol="0">
            <a:spAutoFit/>
          </a:bodyPr>
          <a:lstStyle/>
          <a:p>
            <a:pPr marL="342900" indent="-342900" algn="just">
              <a:lnSpc>
                <a:spcPct val="200000"/>
              </a:lnSpc>
              <a:buFont typeface="Arial" pitchFamily="34" charset="0"/>
              <a:buChar char="•"/>
            </a:pPr>
            <a:r>
              <a:rPr lang="en-US" sz="2400" dirty="0"/>
              <a:t>Computer Forensics</a:t>
            </a:r>
          </a:p>
          <a:p>
            <a:pPr marL="342900" indent="-342900" algn="just">
              <a:lnSpc>
                <a:spcPct val="200000"/>
              </a:lnSpc>
              <a:buFont typeface="Arial" pitchFamily="34" charset="0"/>
              <a:buChar char="•"/>
            </a:pPr>
            <a:r>
              <a:rPr lang="en-US" sz="2400" dirty="0"/>
              <a:t>Mobile Device Forensics</a:t>
            </a:r>
          </a:p>
          <a:p>
            <a:pPr marL="342900" indent="-342900" algn="just">
              <a:lnSpc>
                <a:spcPct val="200000"/>
              </a:lnSpc>
              <a:buFont typeface="Arial" pitchFamily="34" charset="0"/>
              <a:buChar char="•"/>
            </a:pPr>
            <a:r>
              <a:rPr lang="en-US" sz="2400" dirty="0"/>
              <a:t>Network Forensics </a:t>
            </a:r>
          </a:p>
          <a:p>
            <a:pPr marL="342900" indent="-342900" algn="just">
              <a:lnSpc>
                <a:spcPct val="200000"/>
              </a:lnSpc>
              <a:buFont typeface="Arial" pitchFamily="34" charset="0"/>
              <a:buChar char="•"/>
            </a:pPr>
            <a:r>
              <a:rPr lang="en-US" sz="2400" dirty="0"/>
              <a:t>E-mail and Social Media Forensics</a:t>
            </a:r>
          </a:p>
          <a:p>
            <a:pPr marL="342900" indent="-342900" algn="just">
              <a:lnSpc>
                <a:spcPct val="200000"/>
              </a:lnSpc>
              <a:buFont typeface="Arial" pitchFamily="34" charset="0"/>
              <a:buChar char="•"/>
            </a:pPr>
            <a:r>
              <a:rPr lang="en-US" sz="2400" dirty="0"/>
              <a:t>Database Forensics </a:t>
            </a:r>
          </a:p>
        </p:txBody>
      </p:sp>
    </p:spTree>
    <p:extLst>
      <p:ext uri="{BB962C8B-B14F-4D97-AF65-F5344CB8AC3E}">
        <p14:creationId xmlns:p14="http://schemas.microsoft.com/office/powerpoint/2010/main" val="454875594"/>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586" y="990600"/>
            <a:ext cx="9142141" cy="5193244"/>
          </a:xfrm>
          <a:prstGeom prst="rect">
            <a:avLst/>
          </a:prstGeom>
        </p:spPr>
      </p:pic>
    </p:spTree>
    <p:extLst>
      <p:ext uri="{BB962C8B-B14F-4D97-AF65-F5344CB8AC3E}">
        <p14:creationId xmlns:p14="http://schemas.microsoft.com/office/powerpoint/2010/main" val="23264303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265988-799A-4555-8F6A-D69516B0889A}"/>
              </a:ext>
            </a:extLst>
          </p:cNvPr>
          <p:cNvSpPr txBox="1"/>
          <p:nvPr/>
        </p:nvSpPr>
        <p:spPr>
          <a:xfrm>
            <a:off x="685800" y="76200"/>
            <a:ext cx="7634318" cy="523220"/>
          </a:xfrm>
          <a:prstGeom prst="rect">
            <a:avLst/>
          </a:prstGeom>
          <a:noFill/>
        </p:spPr>
        <p:txBody>
          <a:bodyPr wrap="square" rtlCol="0">
            <a:spAutoFit/>
          </a:bodyPr>
          <a:lstStyle/>
          <a:p>
            <a:pPr marL="342900" indent="-342900" algn="ctr"/>
            <a:r>
              <a:rPr lang="en-US" sz="2800" b="1" u="sng" dirty="0">
                <a:solidFill>
                  <a:srgbClr val="FF0000"/>
                </a:solidFill>
              </a:rPr>
              <a:t>JUMP LISTS</a:t>
            </a:r>
          </a:p>
        </p:txBody>
      </p:sp>
      <p:sp>
        <p:nvSpPr>
          <p:cNvPr id="3" name="TextBox 2">
            <a:extLst>
              <a:ext uri="{FF2B5EF4-FFF2-40B4-BE49-F238E27FC236}">
                <a16:creationId xmlns:a16="http://schemas.microsoft.com/office/drawing/2014/main" id="{AAE6CDD7-FD4F-4076-B04C-61C0F3779CD3}"/>
              </a:ext>
            </a:extLst>
          </p:cNvPr>
          <p:cNvSpPr txBox="1"/>
          <p:nvPr/>
        </p:nvSpPr>
        <p:spPr>
          <a:xfrm>
            <a:off x="1447800" y="614168"/>
            <a:ext cx="7405718" cy="610873"/>
          </a:xfrm>
          <a:prstGeom prst="rect">
            <a:avLst/>
          </a:prstGeom>
          <a:noFill/>
        </p:spPr>
        <p:txBody>
          <a:bodyPr wrap="square" rtlCol="0">
            <a:spAutoFit/>
          </a:bodyPr>
          <a:lstStyle/>
          <a:p>
            <a:pPr marL="342900" lvl="1" indent="-342900" algn="just">
              <a:lnSpc>
                <a:spcPct val="200000"/>
              </a:lnSpc>
              <a:buFont typeface="Arial" panose="020B0604020202020204" pitchFamily="34" charset="0"/>
              <a:buChar char="•"/>
            </a:pPr>
            <a:endParaRPr lang="en-US" sz="2000" dirty="0"/>
          </a:p>
        </p:txBody>
      </p:sp>
      <p:sp>
        <p:nvSpPr>
          <p:cNvPr id="4" name="TextBox 3">
            <a:extLst>
              <a:ext uri="{FF2B5EF4-FFF2-40B4-BE49-F238E27FC236}">
                <a16:creationId xmlns:a16="http://schemas.microsoft.com/office/drawing/2014/main" id="{F202215A-491A-43EA-99F9-3CF342762F25}"/>
              </a:ext>
            </a:extLst>
          </p:cNvPr>
          <p:cNvSpPr txBox="1"/>
          <p:nvPr/>
        </p:nvSpPr>
        <p:spPr>
          <a:xfrm>
            <a:off x="1447800" y="627605"/>
            <a:ext cx="7405718" cy="5909310"/>
          </a:xfrm>
          <a:prstGeom prst="rect">
            <a:avLst/>
          </a:prstGeom>
          <a:noFill/>
        </p:spPr>
        <p:txBody>
          <a:bodyPr wrap="square" rtlCol="0">
            <a:spAutoFit/>
          </a:bodyPr>
          <a:lstStyle/>
          <a:p>
            <a:pPr marL="342900" lvl="1" indent="-342900" algn="just">
              <a:lnSpc>
                <a:spcPct val="150000"/>
              </a:lnSpc>
              <a:buFont typeface="Arial" panose="020B0604020202020204" pitchFamily="34" charset="0"/>
              <a:buChar char="•"/>
            </a:pPr>
            <a:r>
              <a:rPr lang="en-US" sz="1200" dirty="0"/>
              <a:t>Jump Lists are a new Windows 7 Taskbar feature that gives the user quick access to recently accessed application files and actions. Whenever you right click on icon of program shows in taskbar you will find jump lists.</a:t>
            </a:r>
          </a:p>
          <a:p>
            <a:pPr marL="342900" lvl="1" indent="-342900" algn="just">
              <a:lnSpc>
                <a:spcPct val="150000"/>
              </a:lnSpc>
              <a:buFont typeface="Arial" panose="020B0604020202020204" pitchFamily="34" charset="0"/>
              <a:buChar char="•"/>
            </a:pPr>
            <a:endParaRPr lang="en-US" sz="1200" dirty="0"/>
          </a:p>
          <a:p>
            <a:pPr marL="342900" lvl="1" indent="-342900" algn="just">
              <a:lnSpc>
                <a:spcPct val="150000"/>
              </a:lnSpc>
              <a:buFont typeface="Arial" panose="020B0604020202020204" pitchFamily="34" charset="0"/>
              <a:buChar char="•"/>
            </a:pPr>
            <a:r>
              <a:rPr lang="en-US" sz="1200" dirty="0"/>
              <a:t>It will show you recent files opened and commons tasks associated with that file.</a:t>
            </a:r>
          </a:p>
          <a:p>
            <a:pPr marL="342900" lvl="1" indent="-342900" algn="just">
              <a:lnSpc>
                <a:spcPct val="150000"/>
              </a:lnSpc>
              <a:buFont typeface="Arial" panose="020B0604020202020204" pitchFamily="34" charset="0"/>
              <a:buChar char="•"/>
            </a:pPr>
            <a:endParaRPr lang="en-US" sz="1200" dirty="0"/>
          </a:p>
          <a:p>
            <a:pPr marL="342900" lvl="1" indent="-342900" algn="just">
              <a:lnSpc>
                <a:spcPct val="150000"/>
              </a:lnSpc>
              <a:buFont typeface="Arial" panose="020B0604020202020204" pitchFamily="34" charset="0"/>
              <a:buChar char="•"/>
            </a:pPr>
            <a:r>
              <a:rPr lang="en-US" sz="1200" dirty="0" err="1"/>
              <a:t>Jumplists</a:t>
            </a:r>
            <a:r>
              <a:rPr lang="en-US" sz="1200" dirty="0"/>
              <a:t> will be found at this path: “C:\Users\Akash\</a:t>
            </a:r>
            <a:r>
              <a:rPr lang="en-US" sz="1200" dirty="0" err="1"/>
              <a:t>AppData</a:t>
            </a:r>
            <a:r>
              <a:rPr lang="en-US" sz="1200" dirty="0"/>
              <a:t>\Roaming\Microsoft\Windows\Recent\</a:t>
            </a:r>
            <a:r>
              <a:rPr lang="en-US" sz="1200" dirty="0" err="1"/>
              <a:t>AutomaticDestinations</a:t>
            </a:r>
            <a:r>
              <a:rPr lang="en-US" sz="1200" dirty="0"/>
              <a:t>” (</a:t>
            </a:r>
            <a:r>
              <a:rPr lang="en-US" sz="1200" dirty="0" err="1"/>
              <a:t>AutomaticDestinations</a:t>
            </a:r>
            <a:r>
              <a:rPr lang="en-US" sz="1200" dirty="0"/>
              <a:t> folder will not be visible in windows explorer. It can be found under </a:t>
            </a:r>
            <a:r>
              <a:rPr lang="en-US" sz="1200" dirty="0" err="1"/>
              <a:t>cmd</a:t>
            </a:r>
            <a:r>
              <a:rPr lang="en-US" sz="1200" dirty="0"/>
              <a:t>)</a:t>
            </a:r>
          </a:p>
          <a:p>
            <a:pPr marL="0" lvl="1" algn="just">
              <a:lnSpc>
                <a:spcPct val="150000"/>
              </a:lnSpc>
            </a:pPr>
            <a:endParaRPr lang="en-US" sz="1200" dirty="0"/>
          </a:p>
          <a:p>
            <a:pPr marL="342900" lvl="1" indent="-342900" algn="just">
              <a:lnSpc>
                <a:spcPct val="150000"/>
              </a:lnSpc>
              <a:buFont typeface="Arial" panose="020B0604020202020204" pitchFamily="34" charset="0"/>
              <a:buChar char="•"/>
            </a:pPr>
            <a:r>
              <a:rPr lang="en-US" sz="1200" dirty="0"/>
              <a:t>With the </a:t>
            </a:r>
            <a:r>
              <a:rPr lang="en-US" sz="1200" dirty="0" err="1"/>
              <a:t>jumplist</a:t>
            </a:r>
            <a:r>
              <a:rPr lang="en-US" sz="1200" dirty="0"/>
              <a:t> analysis, you can get information like what was recently opened in respective application. For ex. In VLC media player, which files have been open, you can find out using </a:t>
            </a:r>
            <a:r>
              <a:rPr lang="en-US" sz="1200" dirty="0" err="1"/>
              <a:t>jumplist</a:t>
            </a:r>
            <a:r>
              <a:rPr lang="en-US" sz="1200" dirty="0"/>
              <a:t>.</a:t>
            </a:r>
          </a:p>
          <a:p>
            <a:pPr marL="0" lvl="1" algn="just">
              <a:lnSpc>
                <a:spcPct val="150000"/>
              </a:lnSpc>
            </a:pPr>
            <a:endParaRPr lang="en-US" sz="1200" dirty="0"/>
          </a:p>
          <a:p>
            <a:pPr marL="342900" lvl="1" indent="-342900" algn="just">
              <a:lnSpc>
                <a:spcPct val="150000"/>
              </a:lnSpc>
              <a:buFont typeface="Arial" panose="020B0604020202020204" pitchFamily="34" charset="0"/>
              <a:buChar char="•"/>
            </a:pPr>
            <a:r>
              <a:rPr lang="en-US" sz="1200" dirty="0"/>
              <a:t>Jump list Explorer is the tool used to parse this </a:t>
            </a:r>
            <a:r>
              <a:rPr lang="en-US" sz="1200" dirty="0" err="1"/>
              <a:t>jumplist</a:t>
            </a:r>
            <a:r>
              <a:rPr lang="en-US" sz="1200" dirty="0"/>
              <a:t> files. This tool is available in both GUI and CLI version. To use this tool follow this command: “JLECmd.exe -f C:\Users\Akash\AppData\Roaming\Microsoft\Windows\Recent\AutomaticDestinations\faef7def55a1d4b.automaticDestinations-ms (path of the file) --csv </a:t>
            </a:r>
            <a:r>
              <a:rPr lang="en-US" sz="1200" dirty="0" smtClean="0"/>
              <a:t>.\”</a:t>
            </a:r>
          </a:p>
          <a:p>
            <a:pPr marL="342900" lvl="1" indent="-342900" algn="just">
              <a:lnSpc>
                <a:spcPct val="150000"/>
              </a:lnSpc>
              <a:buFont typeface="Arial" panose="020B0604020202020204" pitchFamily="34" charset="0"/>
              <a:buChar char="•"/>
            </a:pPr>
            <a:endParaRPr lang="en-US" sz="1200" dirty="0" smtClean="0"/>
          </a:p>
          <a:p>
            <a:pPr marL="342900" lvl="1" indent="-342900" algn="just">
              <a:lnSpc>
                <a:spcPct val="150000"/>
              </a:lnSpc>
              <a:buFont typeface="Arial" panose="020B0604020202020204" pitchFamily="34" charset="0"/>
              <a:buChar char="•"/>
            </a:pPr>
            <a:r>
              <a:rPr lang="en-US" sz="1200" dirty="0" smtClean="0"/>
              <a:t>Another tool </a:t>
            </a:r>
            <a:r>
              <a:rPr lang="en-US" sz="1200" dirty="0" err="1" smtClean="0"/>
              <a:t>JumpListView</a:t>
            </a:r>
            <a:r>
              <a:rPr lang="en-US" sz="1200" dirty="0" smtClean="0"/>
              <a:t> from </a:t>
            </a:r>
            <a:r>
              <a:rPr lang="en-US" sz="1200" dirty="0" err="1" smtClean="0"/>
              <a:t>nirsoft</a:t>
            </a:r>
            <a:r>
              <a:rPr lang="en-US" sz="1200" dirty="0" smtClean="0"/>
              <a:t> can be used to see the </a:t>
            </a:r>
            <a:r>
              <a:rPr lang="en-US" sz="1200" dirty="0" err="1" smtClean="0"/>
              <a:t>jumplist</a:t>
            </a:r>
            <a:r>
              <a:rPr lang="en-US" sz="1200" dirty="0" smtClean="0"/>
              <a:t> data</a:t>
            </a:r>
            <a:endParaRPr lang="en-US" sz="1200" dirty="0"/>
          </a:p>
        </p:txBody>
      </p:sp>
    </p:spTree>
    <p:extLst>
      <p:ext uri="{BB962C8B-B14F-4D97-AF65-F5344CB8AC3E}">
        <p14:creationId xmlns:p14="http://schemas.microsoft.com/office/powerpoint/2010/main" val="10726161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0"/>
            <a:ext cx="9144000" cy="6857999"/>
          </a:xfrm>
          <a:prstGeom prst="rect">
            <a:avLst/>
          </a:prstGeom>
        </p:spPr>
      </p:pic>
    </p:spTree>
    <p:extLst>
      <p:ext uri="{BB962C8B-B14F-4D97-AF65-F5344CB8AC3E}">
        <p14:creationId xmlns:p14="http://schemas.microsoft.com/office/powerpoint/2010/main" val="29361455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265988-799A-4555-8F6A-D69516B0889A}"/>
              </a:ext>
            </a:extLst>
          </p:cNvPr>
          <p:cNvSpPr txBox="1"/>
          <p:nvPr/>
        </p:nvSpPr>
        <p:spPr>
          <a:xfrm>
            <a:off x="685800" y="76200"/>
            <a:ext cx="7634318" cy="523220"/>
          </a:xfrm>
          <a:prstGeom prst="rect">
            <a:avLst/>
          </a:prstGeom>
          <a:noFill/>
        </p:spPr>
        <p:txBody>
          <a:bodyPr wrap="square" rtlCol="0">
            <a:spAutoFit/>
          </a:bodyPr>
          <a:lstStyle/>
          <a:p>
            <a:pPr marL="342900" indent="-342900" algn="ctr"/>
            <a:r>
              <a:rPr lang="en-US" sz="2800" b="1" u="sng" dirty="0">
                <a:solidFill>
                  <a:srgbClr val="FF0000"/>
                </a:solidFill>
              </a:rPr>
              <a:t>Timestamp Analysis</a:t>
            </a:r>
          </a:p>
        </p:txBody>
      </p:sp>
      <p:sp>
        <p:nvSpPr>
          <p:cNvPr id="3" name="TextBox 2">
            <a:extLst>
              <a:ext uri="{FF2B5EF4-FFF2-40B4-BE49-F238E27FC236}">
                <a16:creationId xmlns:a16="http://schemas.microsoft.com/office/drawing/2014/main" id="{AAE6CDD7-FD4F-4076-B04C-61C0F3779CD3}"/>
              </a:ext>
            </a:extLst>
          </p:cNvPr>
          <p:cNvSpPr txBox="1"/>
          <p:nvPr/>
        </p:nvSpPr>
        <p:spPr>
          <a:xfrm>
            <a:off x="1447800" y="614168"/>
            <a:ext cx="7405718" cy="610873"/>
          </a:xfrm>
          <a:prstGeom prst="rect">
            <a:avLst/>
          </a:prstGeom>
          <a:noFill/>
        </p:spPr>
        <p:txBody>
          <a:bodyPr wrap="square" rtlCol="0">
            <a:spAutoFit/>
          </a:bodyPr>
          <a:lstStyle/>
          <a:p>
            <a:pPr marL="342900" lvl="1" indent="-342900" algn="just">
              <a:lnSpc>
                <a:spcPct val="200000"/>
              </a:lnSpc>
              <a:buFont typeface="Arial" panose="020B0604020202020204" pitchFamily="34" charset="0"/>
              <a:buChar char="•"/>
            </a:pPr>
            <a:endParaRPr lang="en-US" sz="2000" dirty="0"/>
          </a:p>
        </p:txBody>
      </p:sp>
      <p:sp>
        <p:nvSpPr>
          <p:cNvPr id="4" name="TextBox 3">
            <a:extLst>
              <a:ext uri="{FF2B5EF4-FFF2-40B4-BE49-F238E27FC236}">
                <a16:creationId xmlns:a16="http://schemas.microsoft.com/office/drawing/2014/main" id="{F202215A-491A-43EA-99F9-3CF342762F25}"/>
              </a:ext>
            </a:extLst>
          </p:cNvPr>
          <p:cNvSpPr txBox="1"/>
          <p:nvPr/>
        </p:nvSpPr>
        <p:spPr>
          <a:xfrm>
            <a:off x="1447800" y="768880"/>
            <a:ext cx="7405718" cy="5320239"/>
          </a:xfrm>
          <a:prstGeom prst="rect">
            <a:avLst/>
          </a:prstGeom>
          <a:noFill/>
        </p:spPr>
        <p:txBody>
          <a:bodyPr wrap="square" rtlCol="0">
            <a:spAutoFit/>
          </a:bodyPr>
          <a:lstStyle/>
          <a:p>
            <a:pPr marL="342900" lvl="1" indent="-342900" algn="just">
              <a:lnSpc>
                <a:spcPct val="150000"/>
              </a:lnSpc>
              <a:buFont typeface="Arial" panose="020B0604020202020204" pitchFamily="34" charset="0"/>
              <a:buChar char="•"/>
            </a:pPr>
            <a:r>
              <a:rPr lang="en-US" sz="1200" dirty="0"/>
              <a:t>NTFS is the only file system stores record about birth or creation time of any file. In Linux there is no birth or creation time. There C stands for change in metadata not in the content.</a:t>
            </a:r>
          </a:p>
          <a:p>
            <a:pPr marL="342900" lvl="1" indent="-342900" algn="just">
              <a:lnSpc>
                <a:spcPct val="150000"/>
              </a:lnSpc>
              <a:buFont typeface="Arial" panose="020B0604020202020204" pitchFamily="34" charset="0"/>
              <a:buChar char="•"/>
            </a:pPr>
            <a:r>
              <a:rPr lang="en-US" sz="1200" dirty="0"/>
              <a:t>Timestamp of any file is stored in $MFT file of NTFS file system.</a:t>
            </a:r>
          </a:p>
          <a:p>
            <a:pPr marL="342900" lvl="1" indent="-342900" algn="just">
              <a:lnSpc>
                <a:spcPct val="150000"/>
              </a:lnSpc>
              <a:buFont typeface="Arial" panose="020B0604020202020204" pitchFamily="34" charset="0"/>
              <a:buChar char="•"/>
            </a:pPr>
            <a:r>
              <a:rPr lang="en-US" sz="1200" dirty="0"/>
              <a:t>In $MFT timestamp is stored in following manner:</a:t>
            </a:r>
          </a:p>
          <a:p>
            <a:pPr marL="457200" lvl="2" algn="just">
              <a:lnSpc>
                <a:spcPct val="150000"/>
              </a:lnSpc>
            </a:pPr>
            <a:r>
              <a:rPr lang="en-US" sz="1200" dirty="0"/>
              <a:t>o	M – Modified</a:t>
            </a:r>
          </a:p>
          <a:p>
            <a:pPr marL="457200" lvl="2" algn="just">
              <a:lnSpc>
                <a:spcPct val="150000"/>
              </a:lnSpc>
            </a:pPr>
            <a:r>
              <a:rPr lang="en-US" sz="1200" dirty="0"/>
              <a:t>o	A – Access</a:t>
            </a:r>
          </a:p>
          <a:p>
            <a:pPr marL="457200" lvl="2" algn="just">
              <a:lnSpc>
                <a:spcPct val="150000"/>
              </a:lnSpc>
            </a:pPr>
            <a:r>
              <a:rPr lang="en-US" sz="1200" dirty="0"/>
              <a:t>o	C- Creation (B)</a:t>
            </a:r>
          </a:p>
          <a:p>
            <a:pPr marL="457200" lvl="2" algn="just">
              <a:lnSpc>
                <a:spcPct val="150000"/>
              </a:lnSpc>
            </a:pPr>
            <a:r>
              <a:rPr lang="en-US" sz="1200" dirty="0"/>
              <a:t>o	E – Entry Date</a:t>
            </a:r>
          </a:p>
          <a:p>
            <a:pPr marL="342900" lvl="1" indent="-342900" algn="just">
              <a:lnSpc>
                <a:spcPct val="150000"/>
              </a:lnSpc>
              <a:buFont typeface="Arial" panose="020B0604020202020204" pitchFamily="34" charset="0"/>
              <a:buChar char="•"/>
            </a:pPr>
            <a:r>
              <a:rPr lang="en-US" sz="1200" dirty="0"/>
              <a:t>In $MFT, timestamp of the file is stored in two different attributes. Whatever we are seeing in properties of file in windows explorer or in CMD is $STANDARD_INFORMATION ($SI) another copy of timestamp is stored under $FILE_NAME ($FN). $FN can only be modifiable by windows kernel.</a:t>
            </a:r>
          </a:p>
          <a:p>
            <a:pPr marL="342900" lvl="1" indent="-342900" algn="just">
              <a:lnSpc>
                <a:spcPct val="150000"/>
              </a:lnSpc>
              <a:buFont typeface="Arial" panose="020B0604020202020204" pitchFamily="34" charset="0"/>
              <a:buChar char="•"/>
            </a:pPr>
            <a:r>
              <a:rPr lang="en-US" sz="1200" dirty="0"/>
              <a:t>Timestomp.exe is a common anti-forensic tool for timestamp changes. We can give any timestamp to any file. In all such anti-forensic tools, the common thing is they can change the entry in $SI attribute.</a:t>
            </a:r>
          </a:p>
          <a:p>
            <a:pPr marL="342900" lvl="1" indent="-342900" algn="just">
              <a:lnSpc>
                <a:spcPct val="150000"/>
              </a:lnSpc>
              <a:buFont typeface="Arial" panose="020B0604020202020204" pitchFamily="34" charset="0"/>
              <a:buChar char="•"/>
            </a:pPr>
            <a:r>
              <a:rPr lang="en-US" sz="1200" dirty="0"/>
              <a:t>We can look for prefetch file to see that </a:t>
            </a:r>
            <a:r>
              <a:rPr lang="en-US" sz="1200" dirty="0" err="1"/>
              <a:t>timestomp</a:t>
            </a:r>
            <a:r>
              <a:rPr lang="en-US" sz="1200" dirty="0"/>
              <a:t> has been used or not. If you find any such activity, you can use any tool (ex. NirSoft - </a:t>
            </a:r>
            <a:r>
              <a:rPr lang="en-US" sz="1200" dirty="0" err="1"/>
              <a:t>winprefetchviewer</a:t>
            </a:r>
            <a:r>
              <a:rPr lang="en-US" sz="1200" dirty="0"/>
              <a:t>) to parse that prefetch file to know more details about number any last accessed date of </a:t>
            </a:r>
            <a:r>
              <a:rPr lang="en-US" sz="1200" dirty="0" err="1"/>
              <a:t>timestomp</a:t>
            </a:r>
            <a:r>
              <a:rPr lang="en-US" sz="1200" dirty="0"/>
              <a:t>.</a:t>
            </a:r>
          </a:p>
          <a:p>
            <a:pPr marL="342900" lvl="1" indent="-342900" algn="just">
              <a:lnSpc>
                <a:spcPct val="150000"/>
              </a:lnSpc>
              <a:buFont typeface="Arial" panose="020B0604020202020204" pitchFamily="34" charset="0"/>
              <a:buChar char="•"/>
            </a:pPr>
            <a:endParaRPr lang="en-US" sz="1200" dirty="0"/>
          </a:p>
        </p:txBody>
      </p:sp>
    </p:spTree>
    <p:extLst>
      <p:ext uri="{BB962C8B-B14F-4D97-AF65-F5344CB8AC3E}">
        <p14:creationId xmlns:p14="http://schemas.microsoft.com/office/powerpoint/2010/main" val="2506456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265988-799A-4555-8F6A-D69516B0889A}"/>
              </a:ext>
            </a:extLst>
          </p:cNvPr>
          <p:cNvSpPr txBox="1"/>
          <p:nvPr/>
        </p:nvSpPr>
        <p:spPr>
          <a:xfrm>
            <a:off x="685800" y="76200"/>
            <a:ext cx="7634318" cy="523220"/>
          </a:xfrm>
          <a:prstGeom prst="rect">
            <a:avLst/>
          </a:prstGeom>
          <a:noFill/>
        </p:spPr>
        <p:txBody>
          <a:bodyPr wrap="square" rtlCol="0">
            <a:spAutoFit/>
          </a:bodyPr>
          <a:lstStyle/>
          <a:p>
            <a:pPr marL="342900" indent="-342900" algn="ctr"/>
            <a:r>
              <a:rPr lang="en-US" sz="2800" b="1" u="sng" dirty="0">
                <a:solidFill>
                  <a:srgbClr val="FF0000"/>
                </a:solidFill>
              </a:rPr>
              <a:t>$MFT</a:t>
            </a:r>
          </a:p>
        </p:txBody>
      </p:sp>
      <p:sp>
        <p:nvSpPr>
          <p:cNvPr id="3" name="TextBox 2">
            <a:extLst>
              <a:ext uri="{FF2B5EF4-FFF2-40B4-BE49-F238E27FC236}">
                <a16:creationId xmlns:a16="http://schemas.microsoft.com/office/drawing/2014/main" id="{AAE6CDD7-FD4F-4076-B04C-61C0F3779CD3}"/>
              </a:ext>
            </a:extLst>
          </p:cNvPr>
          <p:cNvSpPr txBox="1"/>
          <p:nvPr/>
        </p:nvSpPr>
        <p:spPr>
          <a:xfrm>
            <a:off x="1447800" y="614168"/>
            <a:ext cx="7405718" cy="610873"/>
          </a:xfrm>
          <a:prstGeom prst="rect">
            <a:avLst/>
          </a:prstGeom>
          <a:noFill/>
        </p:spPr>
        <p:txBody>
          <a:bodyPr wrap="square" rtlCol="0">
            <a:spAutoFit/>
          </a:bodyPr>
          <a:lstStyle/>
          <a:p>
            <a:pPr marL="342900" lvl="1" indent="-342900" algn="just">
              <a:lnSpc>
                <a:spcPct val="200000"/>
              </a:lnSpc>
              <a:buFont typeface="Arial" panose="020B0604020202020204" pitchFamily="34" charset="0"/>
              <a:buChar char="•"/>
            </a:pPr>
            <a:endParaRPr lang="en-US" sz="2000" dirty="0"/>
          </a:p>
        </p:txBody>
      </p:sp>
      <p:sp>
        <p:nvSpPr>
          <p:cNvPr id="4" name="TextBox 3">
            <a:extLst>
              <a:ext uri="{FF2B5EF4-FFF2-40B4-BE49-F238E27FC236}">
                <a16:creationId xmlns:a16="http://schemas.microsoft.com/office/drawing/2014/main" id="{F202215A-491A-43EA-99F9-3CF342762F25}"/>
              </a:ext>
            </a:extLst>
          </p:cNvPr>
          <p:cNvSpPr txBox="1"/>
          <p:nvPr/>
        </p:nvSpPr>
        <p:spPr>
          <a:xfrm>
            <a:off x="1447800" y="627605"/>
            <a:ext cx="7405718" cy="4524315"/>
          </a:xfrm>
          <a:prstGeom prst="rect">
            <a:avLst/>
          </a:prstGeom>
          <a:noFill/>
        </p:spPr>
        <p:txBody>
          <a:bodyPr wrap="square" rtlCol="0">
            <a:spAutoFit/>
          </a:bodyPr>
          <a:lstStyle/>
          <a:p>
            <a:pPr marL="342900" lvl="1" indent="-342900" algn="just">
              <a:lnSpc>
                <a:spcPct val="200000"/>
              </a:lnSpc>
              <a:buFont typeface="Arial" panose="020B0604020202020204" pitchFamily="34" charset="0"/>
              <a:buChar char="•"/>
            </a:pPr>
            <a:r>
              <a:rPr lang="en-US" sz="1600" dirty="0"/>
              <a:t>The master file table (MFT) is a database in which information about every file and directory on an NT File System (NTFS) volume is stored.</a:t>
            </a:r>
          </a:p>
          <a:p>
            <a:pPr marL="342900" lvl="1" indent="-342900" algn="just">
              <a:lnSpc>
                <a:spcPct val="200000"/>
              </a:lnSpc>
              <a:buFont typeface="Arial" panose="020B0604020202020204" pitchFamily="34" charset="0"/>
              <a:buChar char="•"/>
            </a:pPr>
            <a:endParaRPr lang="en-US" sz="1600" dirty="0"/>
          </a:p>
          <a:p>
            <a:pPr marL="342900" lvl="1" indent="-342900" algn="just">
              <a:lnSpc>
                <a:spcPct val="200000"/>
              </a:lnSpc>
              <a:buFont typeface="Arial" panose="020B0604020202020204" pitchFamily="34" charset="0"/>
              <a:buChar char="•"/>
            </a:pPr>
            <a:r>
              <a:rPr lang="en-US" sz="1600" dirty="0"/>
              <a:t>Detailed information about a file or directory such as the type, size, date/time of creation, date/time of most recent modification and author identity is either stored in MFT entries or in space external to the MFT but described by the MFT entries.</a:t>
            </a:r>
          </a:p>
          <a:p>
            <a:pPr marL="342900" lvl="1" indent="-342900" algn="just">
              <a:lnSpc>
                <a:spcPct val="200000"/>
              </a:lnSpc>
              <a:buFont typeface="Arial" panose="020B0604020202020204" pitchFamily="34" charset="0"/>
              <a:buChar char="•"/>
            </a:pPr>
            <a:endParaRPr lang="en-US" sz="1600" dirty="0"/>
          </a:p>
          <a:p>
            <a:pPr marL="342900" lvl="1" indent="-342900" algn="just">
              <a:lnSpc>
                <a:spcPct val="200000"/>
              </a:lnSpc>
              <a:buFont typeface="Arial" panose="020B0604020202020204" pitchFamily="34" charset="0"/>
              <a:buChar char="•"/>
            </a:pPr>
            <a:r>
              <a:rPr lang="en-US" sz="1600" dirty="0"/>
              <a:t>Tool used for analysis is MFT2CSV, </a:t>
            </a:r>
            <a:r>
              <a:rPr lang="en-US" sz="1600" dirty="0" err="1"/>
              <a:t>MFTExplorer</a:t>
            </a:r>
            <a:endParaRPr lang="en-US" sz="1600" dirty="0"/>
          </a:p>
        </p:txBody>
      </p:sp>
    </p:spTree>
    <p:extLst>
      <p:ext uri="{BB962C8B-B14F-4D97-AF65-F5344CB8AC3E}">
        <p14:creationId xmlns:p14="http://schemas.microsoft.com/office/powerpoint/2010/main" val="23937044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9600" y="533400"/>
            <a:ext cx="3448050" cy="4838700"/>
          </a:xfrm>
          <a:prstGeom prst="rect">
            <a:avLst/>
          </a:prstGeom>
        </p:spPr>
      </p:pic>
      <p:pic>
        <p:nvPicPr>
          <p:cNvPr id="3" name="Picture 2"/>
          <p:cNvPicPr>
            <a:picLocks noChangeAspect="1"/>
          </p:cNvPicPr>
          <p:nvPr/>
        </p:nvPicPr>
        <p:blipFill>
          <a:blip r:embed="rId3"/>
          <a:stretch>
            <a:fillRect/>
          </a:stretch>
        </p:blipFill>
        <p:spPr>
          <a:xfrm>
            <a:off x="4876800" y="533400"/>
            <a:ext cx="3448050" cy="4857750"/>
          </a:xfrm>
          <a:prstGeom prst="rect">
            <a:avLst/>
          </a:prstGeom>
        </p:spPr>
      </p:pic>
      <p:sp>
        <p:nvSpPr>
          <p:cNvPr id="4" name="TextBox 3"/>
          <p:cNvSpPr txBox="1"/>
          <p:nvPr/>
        </p:nvSpPr>
        <p:spPr>
          <a:xfrm>
            <a:off x="1810084" y="5562600"/>
            <a:ext cx="1047082" cy="369332"/>
          </a:xfrm>
          <a:prstGeom prst="rect">
            <a:avLst/>
          </a:prstGeom>
          <a:noFill/>
        </p:spPr>
        <p:txBody>
          <a:bodyPr wrap="none" rtlCol="0">
            <a:spAutoFit/>
          </a:bodyPr>
          <a:lstStyle/>
          <a:p>
            <a:r>
              <a:rPr lang="en-IN" dirty="0" smtClean="0"/>
              <a:t>Original</a:t>
            </a:r>
            <a:endParaRPr lang="en-IN" dirty="0"/>
          </a:p>
        </p:txBody>
      </p:sp>
      <p:sp>
        <p:nvSpPr>
          <p:cNvPr id="5" name="TextBox 4"/>
          <p:cNvSpPr txBox="1"/>
          <p:nvPr/>
        </p:nvSpPr>
        <p:spPr>
          <a:xfrm>
            <a:off x="5785537" y="5562600"/>
            <a:ext cx="1630575" cy="369332"/>
          </a:xfrm>
          <a:prstGeom prst="rect">
            <a:avLst/>
          </a:prstGeom>
          <a:noFill/>
        </p:spPr>
        <p:txBody>
          <a:bodyPr wrap="none" rtlCol="0">
            <a:spAutoFit/>
          </a:bodyPr>
          <a:lstStyle/>
          <a:p>
            <a:r>
              <a:rPr lang="en-IN" smtClean="0"/>
              <a:t>Manipulated</a:t>
            </a:r>
            <a:endParaRPr lang="en-IN" dirty="0"/>
          </a:p>
        </p:txBody>
      </p:sp>
    </p:spTree>
    <p:extLst>
      <p:ext uri="{BB962C8B-B14F-4D97-AF65-F5344CB8AC3E}">
        <p14:creationId xmlns:p14="http://schemas.microsoft.com/office/powerpoint/2010/main" val="7964465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68161" cy="4832798"/>
          </a:xfrm>
          <a:prstGeom prst="rect">
            <a:avLst/>
          </a:prstGeom>
        </p:spPr>
      </p:pic>
    </p:spTree>
    <p:extLst>
      <p:ext uri="{BB962C8B-B14F-4D97-AF65-F5344CB8AC3E}">
        <p14:creationId xmlns:p14="http://schemas.microsoft.com/office/powerpoint/2010/main" val="28365779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20650253">
            <a:off x="1368016" y="2590498"/>
            <a:ext cx="6830714" cy="923330"/>
          </a:xfrm>
          <a:prstGeom prst="rect">
            <a:avLst/>
          </a:prstGeom>
          <a:noFill/>
        </p:spPr>
        <p:txBody>
          <a:bodyPr wrap="square" lIns="91440" tIns="45720" rIns="91440" bIns="45720">
            <a:spAutoFit/>
          </a:bodyPr>
          <a:lstStyle/>
          <a:p>
            <a:pPr algn="ctr"/>
            <a:r>
              <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ANY QUESTIONS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515830">
            <a:off x="1295400" y="1752601"/>
            <a:ext cx="6344722" cy="2500312"/>
          </a:xfrm>
          <a:prstGeom prst="rect">
            <a:avLst/>
          </a:prstGeom>
        </p:spPr>
      </p:pic>
    </p:spTree>
    <p:extLst>
      <p:ext uri="{BB962C8B-B14F-4D97-AF65-F5344CB8AC3E}">
        <p14:creationId xmlns:p14="http://schemas.microsoft.com/office/powerpoint/2010/main" val="40080424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09049" y="0"/>
            <a:ext cx="3525902" cy="461665"/>
          </a:xfrm>
          <a:prstGeom prst="rect">
            <a:avLst/>
          </a:prstGeom>
          <a:noFill/>
        </p:spPr>
        <p:txBody>
          <a:bodyPr wrap="none" rtlCol="0">
            <a:spAutoFit/>
          </a:bodyPr>
          <a:lstStyle/>
          <a:p>
            <a:r>
              <a:rPr lang="en-US" sz="2400" b="1" u="sng" dirty="0">
                <a:solidFill>
                  <a:srgbClr val="FF0000"/>
                </a:solidFill>
              </a:rPr>
              <a:t>DIGITAL EVIDENCE :-</a:t>
            </a:r>
          </a:p>
        </p:txBody>
      </p:sp>
      <p:sp>
        <p:nvSpPr>
          <p:cNvPr id="3" name="TextBox 2"/>
          <p:cNvSpPr txBox="1"/>
          <p:nvPr/>
        </p:nvSpPr>
        <p:spPr>
          <a:xfrm>
            <a:off x="1295400" y="1600200"/>
            <a:ext cx="7086600" cy="1938992"/>
          </a:xfrm>
          <a:prstGeom prst="rect">
            <a:avLst/>
          </a:prstGeom>
          <a:noFill/>
        </p:spPr>
        <p:txBody>
          <a:bodyPr wrap="square" rtlCol="0">
            <a:spAutoFit/>
          </a:bodyPr>
          <a:lstStyle/>
          <a:p>
            <a:pPr marL="800100" lvl="1" indent="-342900" algn="just">
              <a:lnSpc>
                <a:spcPct val="150000"/>
              </a:lnSpc>
              <a:buFont typeface="Wingdings" pitchFamily="2" charset="2"/>
              <a:buChar char="Ø"/>
            </a:pPr>
            <a:r>
              <a:rPr lang="en-US" sz="2000" dirty="0"/>
              <a:t>“Digital Evidence Is Any Information Or Data Related To The Case, That Is Stored On, Received By, Or Transmitted By An Electronic Device That May Be Relied In The Court Of Law.” </a:t>
            </a:r>
          </a:p>
        </p:txBody>
      </p:sp>
      <p:sp>
        <p:nvSpPr>
          <p:cNvPr id="4" name="Rectangle 3"/>
          <p:cNvSpPr/>
          <p:nvPr/>
        </p:nvSpPr>
        <p:spPr>
          <a:xfrm>
            <a:off x="1526423" y="695980"/>
            <a:ext cx="4689104" cy="523220"/>
          </a:xfrm>
          <a:prstGeom prst="rect">
            <a:avLst/>
          </a:prstGeom>
        </p:spPr>
        <p:txBody>
          <a:bodyPr wrap="none">
            <a:spAutoFit/>
          </a:bodyPr>
          <a:lstStyle/>
          <a:p>
            <a:pPr algn="just"/>
            <a:r>
              <a:rPr lang="en-US" sz="2800" b="1" u="sng" dirty="0">
                <a:solidFill>
                  <a:schemeClr val="tx2"/>
                </a:solidFill>
              </a:rPr>
              <a:t>What Is Digital Evidence :-</a:t>
            </a:r>
          </a:p>
        </p:txBody>
      </p:sp>
    </p:spTree>
    <p:extLst>
      <p:ext uri="{BB962C8B-B14F-4D97-AF65-F5344CB8AC3E}">
        <p14:creationId xmlns:p14="http://schemas.microsoft.com/office/powerpoint/2010/main" val="274176918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2458"/>
            <a:ext cx="7634318" cy="523220"/>
          </a:xfrm>
          <a:prstGeom prst="rect">
            <a:avLst/>
          </a:prstGeom>
          <a:noFill/>
        </p:spPr>
        <p:txBody>
          <a:bodyPr wrap="square" rtlCol="0">
            <a:spAutoFit/>
          </a:bodyPr>
          <a:lstStyle/>
          <a:p>
            <a:pPr algn="ctr"/>
            <a:r>
              <a:rPr lang="en-US" sz="2800" b="1" u="sng" dirty="0">
                <a:solidFill>
                  <a:schemeClr val="tx2"/>
                </a:solidFill>
              </a:rPr>
              <a:t>Properties of Digital Evidence :-</a:t>
            </a:r>
          </a:p>
        </p:txBody>
      </p:sp>
      <p:sp>
        <p:nvSpPr>
          <p:cNvPr id="4" name="Content Placeholder 2"/>
          <p:cNvSpPr txBox="1">
            <a:spLocks/>
          </p:cNvSpPr>
          <p:nvPr/>
        </p:nvSpPr>
        <p:spPr>
          <a:xfrm>
            <a:off x="1295400" y="685800"/>
            <a:ext cx="7656480" cy="3886200"/>
          </a:xfrm>
          <a:prstGeom prst="rect">
            <a:avLst/>
          </a:prstGeom>
        </p:spPr>
        <p:txBody>
          <a:bodyPr/>
          <a:lstStyle/>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r>
              <a:rPr lang="en-US" sz="2000" dirty="0"/>
              <a:t>It can be duplicated exactly and a copy can be examined as if it were the original.</a:t>
            </a:r>
          </a:p>
          <a:p>
            <a:pPr marL="742950" marR="0" lvl="1" indent="-285750" algn="just" defTabSz="914400" rtl="0" eaLnBrk="1" fontAlgn="auto" latinLnBrk="0" hangingPunct="1">
              <a:lnSpc>
                <a:spcPct val="150000"/>
              </a:lnSpc>
              <a:spcBef>
                <a:spcPct val="20000"/>
              </a:spcBef>
              <a:spcAft>
                <a:spcPts val="0"/>
              </a:spcAft>
              <a:buClrTx/>
              <a:buSzTx/>
              <a:buFont typeface="Arial" pitchFamily="34" charset="0"/>
              <a:buChar char="–"/>
              <a:tabLst/>
              <a:defRPr/>
            </a:pPr>
            <a:r>
              <a:rPr lang="en-US" sz="2000" dirty="0"/>
              <a:t>Examining a copy will avoid the risk of damaging the original.</a:t>
            </a: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r>
              <a:rPr lang="en-US" sz="2000" dirty="0"/>
              <a:t>With the right tools it is very easy to determine if digital evidence has been modified or tampered with by comparing it with the original.</a:t>
            </a: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r>
              <a:rPr lang="en-US" sz="2000" dirty="0"/>
              <a:t>It is relatively difficult to destroy.</a:t>
            </a:r>
          </a:p>
          <a:p>
            <a:pPr marL="742950" marR="0" lvl="1" indent="-285750" algn="just" defTabSz="914400" rtl="0" eaLnBrk="1" fontAlgn="auto" latinLnBrk="0" hangingPunct="1">
              <a:lnSpc>
                <a:spcPct val="150000"/>
              </a:lnSpc>
              <a:spcBef>
                <a:spcPct val="20000"/>
              </a:spcBef>
              <a:spcAft>
                <a:spcPts val="0"/>
              </a:spcAft>
              <a:buClrTx/>
              <a:buSzTx/>
              <a:buFont typeface="Arial" pitchFamily="34" charset="0"/>
              <a:buChar char="–"/>
              <a:tabLst/>
              <a:defRPr/>
            </a:pPr>
            <a:r>
              <a:rPr lang="en-US" sz="2000" dirty="0"/>
              <a:t>Even if it is “deleted,” digital evidence can be recovered.</a:t>
            </a: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r>
              <a:rPr lang="en-US" sz="2000" dirty="0"/>
              <a:t>When criminals attempt to destroy digital evidence, copies can remain in places they were not aware of.</a:t>
            </a:r>
          </a:p>
        </p:txBody>
      </p:sp>
    </p:spTree>
    <p:extLst>
      <p:ext uri="{BB962C8B-B14F-4D97-AF65-F5344CB8AC3E}">
        <p14:creationId xmlns:p14="http://schemas.microsoft.com/office/powerpoint/2010/main" val="895236734"/>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0535" y="36871"/>
            <a:ext cx="7634318" cy="3600986"/>
          </a:xfrm>
          <a:prstGeom prst="rect">
            <a:avLst/>
          </a:prstGeom>
          <a:noFill/>
        </p:spPr>
        <p:txBody>
          <a:bodyPr wrap="square" rtlCol="0">
            <a:spAutoFit/>
          </a:bodyPr>
          <a:lstStyle/>
          <a:p>
            <a:pPr algn="just"/>
            <a:r>
              <a:rPr lang="en-US" sz="2800" b="1" u="sng" dirty="0">
                <a:solidFill>
                  <a:schemeClr val="tx2"/>
                </a:solidFill>
              </a:rPr>
              <a:t>Types Of Digital Evidence :-</a:t>
            </a:r>
          </a:p>
          <a:p>
            <a:pPr algn="just"/>
            <a:endParaRPr lang="en-US" sz="2000" dirty="0"/>
          </a:p>
          <a:p>
            <a:pPr marL="914400" lvl="1" indent="-457200" algn="just">
              <a:lnSpc>
                <a:spcPct val="150000"/>
              </a:lnSpc>
              <a:buFont typeface="+mj-lt"/>
              <a:buAutoNum type="arabicPeriod"/>
            </a:pPr>
            <a:r>
              <a:rPr lang="en-US" sz="2000" b="1" u="sng" dirty="0"/>
              <a:t>Persistent (Non-volatile) Data :- </a:t>
            </a:r>
          </a:p>
          <a:p>
            <a:pPr marL="1257300" lvl="2" indent="-342900" algn="just">
              <a:lnSpc>
                <a:spcPct val="150000"/>
              </a:lnSpc>
              <a:buFont typeface="Wingdings" pitchFamily="2" charset="2"/>
              <a:buChar char="Ø"/>
            </a:pPr>
            <a:r>
              <a:rPr lang="en-US" sz="2000" dirty="0"/>
              <a:t>It Means Data That Remains Intact When The Computer Is Turned Off. </a:t>
            </a:r>
          </a:p>
          <a:p>
            <a:pPr marL="1257300" lvl="2" indent="-342900" algn="just">
              <a:lnSpc>
                <a:spcPct val="150000"/>
              </a:lnSpc>
              <a:buFont typeface="Wingdings" pitchFamily="2" charset="2"/>
              <a:buChar char="Ø"/>
            </a:pPr>
            <a:endParaRPr lang="en-US" sz="2000" dirty="0"/>
          </a:p>
          <a:p>
            <a:pPr marL="1257300" lvl="2" indent="-342900" algn="just">
              <a:lnSpc>
                <a:spcPct val="150000"/>
              </a:lnSpc>
              <a:buFont typeface="Wingdings" pitchFamily="2" charset="2"/>
              <a:buChar char="Ø"/>
            </a:pPr>
            <a:r>
              <a:rPr lang="en-US" sz="2000" dirty="0"/>
              <a:t>E.G. Hard-disk, Flash-drives</a:t>
            </a:r>
          </a:p>
          <a:p>
            <a:pPr lvl="1" algn="just">
              <a:lnSpc>
                <a:spcPct val="150000"/>
              </a:lnSpc>
            </a:pPr>
            <a:endParaRPr lang="en-US" sz="2000" dirty="0"/>
          </a:p>
        </p:txBody>
      </p:sp>
      <p:sp>
        <p:nvSpPr>
          <p:cNvPr id="3" name="TextBox 2"/>
          <p:cNvSpPr txBox="1"/>
          <p:nvPr/>
        </p:nvSpPr>
        <p:spPr>
          <a:xfrm>
            <a:off x="438979" y="3194081"/>
            <a:ext cx="7634318" cy="3170099"/>
          </a:xfrm>
          <a:prstGeom prst="rect">
            <a:avLst/>
          </a:prstGeom>
          <a:noFill/>
        </p:spPr>
        <p:txBody>
          <a:bodyPr wrap="square" rtlCol="0">
            <a:spAutoFit/>
          </a:bodyPr>
          <a:lstStyle/>
          <a:p>
            <a:pPr algn="just"/>
            <a:endParaRPr lang="en-US" sz="2000" dirty="0"/>
          </a:p>
          <a:p>
            <a:pPr lvl="1" algn="just">
              <a:lnSpc>
                <a:spcPct val="150000"/>
              </a:lnSpc>
            </a:pPr>
            <a:r>
              <a:rPr lang="en-US" sz="2000" b="1" dirty="0"/>
              <a:t>2.</a:t>
            </a:r>
            <a:r>
              <a:rPr lang="en-US" sz="2000" dirty="0"/>
              <a:t>	</a:t>
            </a:r>
            <a:r>
              <a:rPr lang="en-US" sz="2000" b="1" u="sng" dirty="0"/>
              <a:t>Volatile Data :- </a:t>
            </a:r>
          </a:p>
          <a:p>
            <a:pPr marL="1257300" lvl="2" indent="-342900" algn="just">
              <a:lnSpc>
                <a:spcPct val="150000"/>
              </a:lnSpc>
              <a:buFont typeface="Wingdings" pitchFamily="2" charset="2"/>
              <a:buChar char="Ø"/>
            </a:pPr>
            <a:r>
              <a:rPr lang="en-US" sz="2000" dirty="0"/>
              <a:t>It Means Would Be Lost When The Computer Is Turned Off. </a:t>
            </a:r>
          </a:p>
          <a:p>
            <a:pPr marL="1257300" lvl="2" indent="-342900" algn="just">
              <a:lnSpc>
                <a:spcPct val="150000"/>
              </a:lnSpc>
              <a:buFont typeface="Wingdings" pitchFamily="2" charset="2"/>
              <a:buChar char="Ø"/>
            </a:pPr>
            <a:endParaRPr lang="en-US" sz="2000" dirty="0"/>
          </a:p>
          <a:p>
            <a:pPr marL="1257300" lvl="2" indent="-342900" algn="just">
              <a:lnSpc>
                <a:spcPct val="150000"/>
              </a:lnSpc>
              <a:buFont typeface="Wingdings" pitchFamily="2" charset="2"/>
              <a:buChar char="Ø"/>
            </a:pPr>
            <a:r>
              <a:rPr lang="en-US" sz="2000" dirty="0"/>
              <a:t>E.G. Temp. Files, Unsaved Open Files Etc.</a:t>
            </a:r>
          </a:p>
          <a:p>
            <a:pPr lvl="1" algn="just">
              <a:lnSpc>
                <a:spcPct val="150000"/>
              </a:lnSpc>
            </a:pPr>
            <a:endParaRPr lang="en-US" sz="2000" dirty="0"/>
          </a:p>
        </p:txBody>
      </p:sp>
      <p:pic>
        <p:nvPicPr>
          <p:cNvPr id="1026" name="Picture 2" descr="módulo-de-la-memoria-en-código-binario-17526449"/>
          <p:cNvPicPr>
            <a:picLocks noChangeAspect="1" noChangeArrowheads="1"/>
          </p:cNvPicPr>
          <p:nvPr/>
        </p:nvPicPr>
        <p:blipFill>
          <a:blip r:embed="rId2" cstate="print"/>
          <a:srcRect/>
          <a:stretch>
            <a:fillRect/>
          </a:stretch>
        </p:blipFill>
        <p:spPr bwMode="auto">
          <a:xfrm>
            <a:off x="6898005" y="5257800"/>
            <a:ext cx="2255520" cy="1600200"/>
          </a:xfrm>
          <a:prstGeom prst="rect">
            <a:avLst/>
          </a:prstGeom>
          <a:noFill/>
          <a:ln w="9525">
            <a:noFill/>
            <a:miter lim="800000"/>
            <a:headEnd/>
            <a:tailEnd/>
          </a:ln>
        </p:spPr>
      </p:pic>
      <p:pic>
        <p:nvPicPr>
          <p:cNvPr id="1027" name="Picture 3" descr="18dx99pc53zrijpg"/>
          <p:cNvPicPr>
            <a:picLocks noChangeAspect="1" noChangeArrowheads="1"/>
          </p:cNvPicPr>
          <p:nvPr/>
        </p:nvPicPr>
        <p:blipFill>
          <a:blip r:embed="rId3" cstate="print"/>
          <a:srcRect/>
          <a:stretch>
            <a:fillRect/>
          </a:stretch>
        </p:blipFill>
        <p:spPr bwMode="auto">
          <a:xfrm>
            <a:off x="6945029" y="1871720"/>
            <a:ext cx="2198971" cy="1657082"/>
          </a:xfrm>
          <a:prstGeom prst="rect">
            <a:avLst/>
          </a:prstGeom>
          <a:noFill/>
          <a:ln w="9525">
            <a:noFill/>
            <a:miter lim="800000"/>
            <a:headEnd/>
            <a:tailEnd/>
          </a:ln>
        </p:spPr>
      </p:pic>
    </p:spTree>
    <p:extLst>
      <p:ext uri="{BB962C8B-B14F-4D97-AF65-F5344CB8AC3E}">
        <p14:creationId xmlns:p14="http://schemas.microsoft.com/office/powerpoint/2010/main" val="895236734"/>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6200"/>
            <a:ext cx="7634318" cy="523220"/>
          </a:xfrm>
          <a:prstGeom prst="rect">
            <a:avLst/>
          </a:prstGeom>
          <a:noFill/>
        </p:spPr>
        <p:txBody>
          <a:bodyPr wrap="square" rtlCol="0">
            <a:spAutoFit/>
          </a:bodyPr>
          <a:lstStyle/>
          <a:p>
            <a:pPr marL="342900" indent="-342900" algn="just">
              <a:buFont typeface="Arial" pitchFamily="34" charset="0"/>
              <a:buChar char="•"/>
            </a:pPr>
            <a:r>
              <a:rPr lang="en-US" sz="2800" b="1" u="sng" dirty="0">
                <a:solidFill>
                  <a:schemeClr val="tx2"/>
                </a:solidFill>
              </a:rPr>
              <a:t>Source Of Digital Evidence :-</a:t>
            </a:r>
          </a:p>
        </p:txBody>
      </p:sp>
      <p:sp>
        <p:nvSpPr>
          <p:cNvPr id="3" name="TextBox 2"/>
          <p:cNvSpPr txBox="1"/>
          <p:nvPr/>
        </p:nvSpPr>
        <p:spPr>
          <a:xfrm>
            <a:off x="1143000" y="631911"/>
            <a:ext cx="7634318" cy="6247864"/>
          </a:xfrm>
          <a:prstGeom prst="rect">
            <a:avLst/>
          </a:prstGeom>
          <a:noFill/>
        </p:spPr>
        <p:txBody>
          <a:bodyPr wrap="square" numCol="2" rtlCol="0">
            <a:spAutoFit/>
          </a:bodyPr>
          <a:lstStyle/>
          <a:p>
            <a:pPr marL="800100" lvl="1" indent="-342900" algn="just">
              <a:lnSpc>
                <a:spcPct val="200000"/>
              </a:lnSpc>
              <a:buBlip>
                <a:blip r:embed="rId2"/>
              </a:buBlip>
            </a:pPr>
            <a:r>
              <a:rPr lang="en-US" sz="2000" dirty="0"/>
              <a:t>Hard-Drive (Desktop, Laptop, External, Server)</a:t>
            </a:r>
          </a:p>
          <a:p>
            <a:pPr marL="800100" lvl="1" indent="-342900" algn="just">
              <a:lnSpc>
                <a:spcPct val="200000"/>
              </a:lnSpc>
              <a:buBlip>
                <a:blip r:embed="rId2"/>
              </a:buBlip>
            </a:pPr>
            <a:r>
              <a:rPr lang="en-US" sz="2000" dirty="0"/>
              <a:t>Flash Drive</a:t>
            </a:r>
          </a:p>
          <a:p>
            <a:pPr marL="800100" lvl="1" indent="-342900" algn="just">
              <a:lnSpc>
                <a:spcPct val="200000"/>
              </a:lnSpc>
              <a:buBlip>
                <a:blip r:embed="rId2"/>
              </a:buBlip>
            </a:pPr>
            <a:r>
              <a:rPr lang="en-US" sz="2000" dirty="0"/>
              <a:t>SD Cards</a:t>
            </a:r>
          </a:p>
          <a:p>
            <a:pPr marL="800100" lvl="1" indent="-342900" algn="just">
              <a:lnSpc>
                <a:spcPct val="200000"/>
              </a:lnSpc>
              <a:buBlip>
                <a:blip r:embed="rId2"/>
              </a:buBlip>
            </a:pPr>
            <a:r>
              <a:rPr lang="en-US" sz="2000" dirty="0"/>
              <a:t>Floppy Disks</a:t>
            </a:r>
          </a:p>
          <a:p>
            <a:pPr marL="800100" lvl="1" indent="-342900" algn="just">
              <a:lnSpc>
                <a:spcPct val="200000"/>
              </a:lnSpc>
              <a:buBlip>
                <a:blip r:embed="rId2"/>
              </a:buBlip>
            </a:pPr>
            <a:r>
              <a:rPr lang="en-US" sz="2000" dirty="0"/>
              <a:t>RAIDs</a:t>
            </a:r>
          </a:p>
          <a:p>
            <a:pPr marL="800100" lvl="1" indent="-342900" algn="just">
              <a:lnSpc>
                <a:spcPct val="200000"/>
              </a:lnSpc>
              <a:buBlip>
                <a:blip r:embed="rId2"/>
              </a:buBlip>
            </a:pPr>
            <a:r>
              <a:rPr lang="en-US" sz="2000" dirty="0"/>
              <a:t>Optical Media (CD, DVD)</a:t>
            </a:r>
          </a:p>
          <a:p>
            <a:pPr marL="800100" lvl="1" indent="-342900" algn="just">
              <a:lnSpc>
                <a:spcPct val="200000"/>
              </a:lnSpc>
              <a:buBlip>
                <a:blip r:embed="rId2"/>
              </a:buBlip>
            </a:pPr>
            <a:r>
              <a:rPr lang="en-US" sz="2000" dirty="0"/>
              <a:t>CCTV/DVR</a:t>
            </a:r>
          </a:p>
          <a:p>
            <a:pPr marL="800100" lvl="1" indent="-342900" algn="just">
              <a:lnSpc>
                <a:spcPct val="200000"/>
              </a:lnSpc>
              <a:buBlip>
                <a:blip r:embed="rId2"/>
              </a:buBlip>
            </a:pPr>
            <a:r>
              <a:rPr lang="en-US" sz="2000" dirty="0"/>
              <a:t>Internal Storage of Mobile Device</a:t>
            </a:r>
          </a:p>
          <a:p>
            <a:pPr marL="800100" lvl="1" indent="-342900" algn="just">
              <a:lnSpc>
                <a:spcPct val="200000"/>
              </a:lnSpc>
              <a:buBlip>
                <a:blip r:embed="rId2"/>
              </a:buBlip>
            </a:pPr>
            <a:r>
              <a:rPr lang="en-US" sz="2000" dirty="0"/>
              <a:t>GPS (Mobile/Car)</a:t>
            </a:r>
          </a:p>
          <a:p>
            <a:pPr marL="800100" lvl="1" indent="-342900" algn="just">
              <a:lnSpc>
                <a:spcPct val="200000"/>
              </a:lnSpc>
              <a:buBlip>
                <a:blip r:embed="rId2"/>
              </a:buBlip>
            </a:pPr>
            <a:r>
              <a:rPr lang="en-US" sz="2000" dirty="0"/>
              <a:t>Call Site Track (Towers)</a:t>
            </a:r>
          </a:p>
          <a:p>
            <a:pPr marL="800100" lvl="1" indent="-342900" algn="just">
              <a:lnSpc>
                <a:spcPct val="200000"/>
              </a:lnSpc>
              <a:buBlip>
                <a:blip r:embed="rId2"/>
              </a:buBlip>
            </a:pPr>
            <a:r>
              <a:rPr lang="en-US" sz="2000" dirty="0"/>
              <a:t>RAM</a:t>
            </a:r>
          </a:p>
        </p:txBody>
      </p:sp>
    </p:spTree>
    <p:extLst>
      <p:ext uri="{BB962C8B-B14F-4D97-AF65-F5344CB8AC3E}">
        <p14:creationId xmlns:p14="http://schemas.microsoft.com/office/powerpoint/2010/main" val="28002719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1"/>
            <a:ext cx="9141069" cy="6857999"/>
            <a:chOff x="1259236" y="0"/>
            <a:chExt cx="7876681" cy="7001929"/>
          </a:xfrm>
        </p:grpSpPr>
        <p:pic>
          <p:nvPicPr>
            <p:cNvPr id="3" name="Picture 2" descr="C:\Users\FIM\Pictures\done\trekstor-usb-stick-co-usb-flash-bottle-open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236" y="0"/>
              <a:ext cx="4342630" cy="3500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C:\Users\FIM\Pictures\done\383b2a306bff9677_com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9236" y="3500965"/>
              <a:ext cx="3433362" cy="3500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Users\FIM\Pictures\done\usb_gun_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6092" y="0"/>
              <a:ext cx="3769825" cy="3500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C:\Users\FIM\Pictures\done\Hora-4-in-1-Usb-Pen-124205.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5204408" y="3031923"/>
              <a:ext cx="3462466"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1521876" y="2878570"/>
              <a:ext cx="2514600" cy="369333"/>
            </a:xfrm>
            <a:prstGeom prst="rect">
              <a:avLst/>
            </a:prstGeom>
            <a:noFill/>
          </p:spPr>
          <p:txBody>
            <a:bodyPr wrap="square" rtlCol="0">
              <a:spAutoFit/>
            </a:bodyPr>
            <a:lstStyle/>
            <a:p>
              <a:pPr algn="ctr"/>
              <a:r>
                <a:rPr lang="en-US" b="1" dirty="0"/>
                <a:t>USB Bottle Opener</a:t>
              </a:r>
            </a:p>
          </p:txBody>
        </p:sp>
        <p:sp>
          <p:nvSpPr>
            <p:cNvPr id="8" name="TextBox 7"/>
            <p:cNvSpPr txBox="1"/>
            <p:nvPr/>
          </p:nvSpPr>
          <p:spPr>
            <a:xfrm>
              <a:off x="5724120" y="6477000"/>
              <a:ext cx="2514600" cy="369332"/>
            </a:xfrm>
            <a:prstGeom prst="rect">
              <a:avLst/>
            </a:prstGeom>
            <a:noFill/>
          </p:spPr>
          <p:txBody>
            <a:bodyPr wrap="square" rtlCol="0">
              <a:spAutoFit/>
            </a:bodyPr>
            <a:lstStyle/>
            <a:p>
              <a:pPr algn="ctr"/>
              <a:r>
                <a:rPr lang="en-US" b="1" dirty="0"/>
                <a:t>USB Pen</a:t>
              </a:r>
            </a:p>
          </p:txBody>
        </p:sp>
        <p:sp>
          <p:nvSpPr>
            <p:cNvPr id="9" name="TextBox 8"/>
            <p:cNvSpPr txBox="1"/>
            <p:nvPr/>
          </p:nvSpPr>
          <p:spPr>
            <a:xfrm>
              <a:off x="1828800" y="6477000"/>
              <a:ext cx="2514600" cy="369332"/>
            </a:xfrm>
            <a:prstGeom prst="rect">
              <a:avLst/>
            </a:prstGeom>
            <a:noFill/>
          </p:spPr>
          <p:txBody>
            <a:bodyPr wrap="square" rtlCol="0">
              <a:spAutoFit/>
            </a:bodyPr>
            <a:lstStyle/>
            <a:p>
              <a:pPr algn="ctr"/>
              <a:r>
                <a:rPr lang="en-US" b="1" dirty="0"/>
                <a:t>USB Comb</a:t>
              </a:r>
            </a:p>
          </p:txBody>
        </p:sp>
        <p:sp>
          <p:nvSpPr>
            <p:cNvPr id="10" name="TextBox 9"/>
            <p:cNvSpPr txBox="1"/>
            <p:nvPr/>
          </p:nvSpPr>
          <p:spPr>
            <a:xfrm>
              <a:off x="5461480" y="2866601"/>
              <a:ext cx="2514600" cy="369332"/>
            </a:xfrm>
            <a:prstGeom prst="rect">
              <a:avLst/>
            </a:prstGeom>
            <a:noFill/>
          </p:spPr>
          <p:txBody>
            <a:bodyPr wrap="square" rtlCol="0">
              <a:spAutoFit/>
            </a:bodyPr>
            <a:lstStyle/>
            <a:p>
              <a:pPr algn="ctr"/>
              <a:r>
                <a:rPr lang="en-US" b="1" dirty="0"/>
                <a:t>USB Gun</a:t>
              </a:r>
            </a:p>
          </p:txBody>
        </p:sp>
      </p:grpSp>
    </p:spTree>
    <p:extLst>
      <p:ext uri="{BB962C8B-B14F-4D97-AF65-F5344CB8AC3E}">
        <p14:creationId xmlns:p14="http://schemas.microsoft.com/office/powerpoint/2010/main" val="4021352626"/>
      </p:ext>
    </p:extLst>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797</TotalTime>
  <Words>2641</Words>
  <Application>Microsoft Office PowerPoint</Application>
  <PresentationFormat>On-screen Show (4:3)</PresentationFormat>
  <Paragraphs>241</Paragraphs>
  <Slides>48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Bookman Old Style</vt:lpstr>
      <vt:lpstr>Calibri</vt:lpstr>
      <vt:lpstr>Rockwell</vt:lpstr>
      <vt:lpstr>Rockwell Condensed</vt:lpstr>
      <vt:lpstr>Wingdings</vt:lpstr>
      <vt:lpstr>Wood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Akash</dc:creator>
  <cp:lastModifiedBy>HP</cp:lastModifiedBy>
  <cp:revision>343</cp:revision>
  <dcterms:created xsi:type="dcterms:W3CDTF">2018-09-03T07:39:26Z</dcterms:created>
  <dcterms:modified xsi:type="dcterms:W3CDTF">2023-02-15T04:13:10Z</dcterms:modified>
</cp:coreProperties>
</file>