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59" r:id="rId3"/>
    <p:sldId id="260" r:id="rId4"/>
    <p:sldId id="261" r:id="rId5"/>
    <p:sldId id="268" r:id="rId6"/>
    <p:sldId id="269" r:id="rId7"/>
    <p:sldId id="275" r:id="rId8"/>
    <p:sldId id="270" r:id="rId9"/>
    <p:sldId id="272" r:id="rId10"/>
    <p:sldId id="273" r:id="rId11"/>
    <p:sldId id="274" r:id="rId12"/>
    <p:sldId id="326" r:id="rId13"/>
    <p:sldId id="327" r:id="rId14"/>
    <p:sldId id="300" r:id="rId15"/>
    <p:sldId id="278" r:id="rId16"/>
    <p:sldId id="279" r:id="rId17"/>
    <p:sldId id="289" r:id="rId18"/>
    <p:sldId id="280" r:id="rId19"/>
    <p:sldId id="281" r:id="rId20"/>
    <p:sldId id="290" r:id="rId21"/>
    <p:sldId id="282" r:id="rId22"/>
    <p:sldId id="291" r:id="rId23"/>
    <p:sldId id="301" r:id="rId24"/>
    <p:sldId id="292" r:id="rId25"/>
    <p:sldId id="293" r:id="rId26"/>
    <p:sldId id="294" r:id="rId27"/>
    <p:sldId id="284" r:id="rId28"/>
    <p:sldId id="283" r:id="rId29"/>
    <p:sldId id="286" r:id="rId30"/>
    <p:sldId id="287" r:id="rId31"/>
    <p:sldId id="288" r:id="rId32"/>
    <p:sldId id="295" r:id="rId33"/>
    <p:sldId id="25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58FAED-13C8-407E-957F-743996C7201C}"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E03BFB8-331E-411C-AC12-F895AA105273}">
      <dgm:prSet phldrT="[Text]"/>
      <dgm:spPr/>
      <dgm:t>
        <a:bodyPr/>
        <a:lstStyle/>
        <a:p>
          <a:r>
            <a:rPr lang="en-US" dirty="0"/>
            <a:t>Identifying the evidence</a:t>
          </a:r>
        </a:p>
      </dgm:t>
    </dgm:pt>
    <dgm:pt modelId="{D98BC622-5089-4887-9CEC-7FFE1F985B75}" type="parTrans" cxnId="{4BB35ED5-EFA5-449F-8E0D-A9C3AAFD16BC}">
      <dgm:prSet/>
      <dgm:spPr/>
      <dgm:t>
        <a:bodyPr/>
        <a:lstStyle/>
        <a:p>
          <a:endParaRPr lang="en-US"/>
        </a:p>
      </dgm:t>
    </dgm:pt>
    <dgm:pt modelId="{EEDDC9FB-4856-46AF-9F0F-0C2E252BDE3F}" type="sibTrans" cxnId="{4BB35ED5-EFA5-449F-8E0D-A9C3AAFD16BC}">
      <dgm:prSet/>
      <dgm:spPr/>
      <dgm:t>
        <a:bodyPr/>
        <a:lstStyle/>
        <a:p>
          <a:endParaRPr lang="en-US"/>
        </a:p>
      </dgm:t>
    </dgm:pt>
    <dgm:pt modelId="{2441AB12-2FE5-4D51-8929-C7CAF21BDD90}">
      <dgm:prSet phldrT="[Text]"/>
      <dgm:spPr/>
      <dgm:t>
        <a:bodyPr/>
        <a:lstStyle/>
        <a:p>
          <a:r>
            <a:rPr lang="en-US" dirty="0"/>
            <a:t>Preservation and Collection of evidence</a:t>
          </a:r>
        </a:p>
      </dgm:t>
    </dgm:pt>
    <dgm:pt modelId="{E33434F7-6F59-4441-B217-DC58A06FA39F}" type="parTrans" cxnId="{E55DD94C-B34E-4ECD-8F32-B5EBCC846BEC}">
      <dgm:prSet/>
      <dgm:spPr/>
      <dgm:t>
        <a:bodyPr/>
        <a:lstStyle/>
        <a:p>
          <a:endParaRPr lang="en-US"/>
        </a:p>
      </dgm:t>
    </dgm:pt>
    <dgm:pt modelId="{5087F9D6-A556-4BC0-A2AE-6E453242DB6A}" type="sibTrans" cxnId="{E55DD94C-B34E-4ECD-8F32-B5EBCC846BEC}">
      <dgm:prSet/>
      <dgm:spPr/>
      <dgm:t>
        <a:bodyPr/>
        <a:lstStyle/>
        <a:p>
          <a:endParaRPr lang="en-US"/>
        </a:p>
      </dgm:t>
    </dgm:pt>
    <dgm:pt modelId="{DCFB2C7C-85D5-4D50-BD0F-2F4842DE651B}">
      <dgm:prSet phldrT="[Text]"/>
      <dgm:spPr/>
      <dgm:t>
        <a:bodyPr/>
        <a:lstStyle/>
        <a:p>
          <a:r>
            <a:rPr lang="en-US" dirty="0"/>
            <a:t>Analysis and report generation</a:t>
          </a:r>
        </a:p>
      </dgm:t>
    </dgm:pt>
    <dgm:pt modelId="{3868DAED-1889-4739-A5A0-B1F5BE45A966}" type="parTrans" cxnId="{69E005BD-7A14-44C5-89DA-F8FE717AA7A8}">
      <dgm:prSet/>
      <dgm:spPr/>
      <dgm:t>
        <a:bodyPr/>
        <a:lstStyle/>
        <a:p>
          <a:endParaRPr lang="en-US"/>
        </a:p>
      </dgm:t>
    </dgm:pt>
    <dgm:pt modelId="{E8980B93-6FCB-4C06-9DA0-514E6129078B}" type="sibTrans" cxnId="{69E005BD-7A14-44C5-89DA-F8FE717AA7A8}">
      <dgm:prSet/>
      <dgm:spPr/>
      <dgm:t>
        <a:bodyPr/>
        <a:lstStyle/>
        <a:p>
          <a:endParaRPr lang="en-US"/>
        </a:p>
      </dgm:t>
    </dgm:pt>
    <dgm:pt modelId="{DE86F7EC-9039-4AAC-8B3B-14539574EE99}" type="pres">
      <dgm:prSet presAssocID="{6458FAED-13C8-407E-957F-743996C7201C}" presName="Name0" presStyleCnt="0">
        <dgm:presLayoutVars>
          <dgm:chMax val="11"/>
          <dgm:chPref val="11"/>
          <dgm:dir/>
          <dgm:resizeHandles/>
        </dgm:presLayoutVars>
      </dgm:prSet>
      <dgm:spPr/>
    </dgm:pt>
    <dgm:pt modelId="{B893CA2B-BF17-4039-83B4-18FF8C59A273}" type="pres">
      <dgm:prSet presAssocID="{DCFB2C7C-85D5-4D50-BD0F-2F4842DE651B}" presName="Accent3" presStyleCnt="0"/>
      <dgm:spPr/>
    </dgm:pt>
    <dgm:pt modelId="{DAC7E0CF-F3EF-4A36-8060-CE9D8DCA9391}" type="pres">
      <dgm:prSet presAssocID="{DCFB2C7C-85D5-4D50-BD0F-2F4842DE651B}" presName="Accent" presStyleLbl="node1" presStyleIdx="0" presStyleCnt="3"/>
      <dgm:spPr/>
    </dgm:pt>
    <dgm:pt modelId="{76B34D0D-0B04-4494-8051-A8829FE48CE1}" type="pres">
      <dgm:prSet presAssocID="{DCFB2C7C-85D5-4D50-BD0F-2F4842DE651B}" presName="ParentBackground3" presStyleCnt="0"/>
      <dgm:spPr/>
    </dgm:pt>
    <dgm:pt modelId="{0B67D8CC-84E1-4C5A-8EA6-2D5F0FD88EA3}" type="pres">
      <dgm:prSet presAssocID="{DCFB2C7C-85D5-4D50-BD0F-2F4842DE651B}" presName="ParentBackground" presStyleLbl="fgAcc1" presStyleIdx="0" presStyleCnt="3"/>
      <dgm:spPr/>
    </dgm:pt>
    <dgm:pt modelId="{DB264EB9-2B20-4C17-91F9-693ADF70106A}" type="pres">
      <dgm:prSet presAssocID="{DCFB2C7C-85D5-4D50-BD0F-2F4842DE651B}" presName="Parent3" presStyleLbl="revTx" presStyleIdx="0" presStyleCnt="0">
        <dgm:presLayoutVars>
          <dgm:chMax val="1"/>
          <dgm:chPref val="1"/>
          <dgm:bulletEnabled val="1"/>
        </dgm:presLayoutVars>
      </dgm:prSet>
      <dgm:spPr/>
    </dgm:pt>
    <dgm:pt modelId="{FB2DF4A5-12D1-4F88-B3E2-0FEC7BFB499B}" type="pres">
      <dgm:prSet presAssocID="{2441AB12-2FE5-4D51-8929-C7CAF21BDD90}" presName="Accent2" presStyleCnt="0"/>
      <dgm:spPr/>
    </dgm:pt>
    <dgm:pt modelId="{E5BF6086-B03D-4C23-BA18-F913D3CA7455}" type="pres">
      <dgm:prSet presAssocID="{2441AB12-2FE5-4D51-8929-C7CAF21BDD90}" presName="Accent" presStyleLbl="node1" presStyleIdx="1" presStyleCnt="3"/>
      <dgm:spPr/>
    </dgm:pt>
    <dgm:pt modelId="{E129357B-8F3A-4D6E-BCAE-953FEE514892}" type="pres">
      <dgm:prSet presAssocID="{2441AB12-2FE5-4D51-8929-C7CAF21BDD90}" presName="ParentBackground2" presStyleCnt="0"/>
      <dgm:spPr/>
    </dgm:pt>
    <dgm:pt modelId="{A767B74F-7DB6-402D-BC73-9D9468A01D39}" type="pres">
      <dgm:prSet presAssocID="{2441AB12-2FE5-4D51-8929-C7CAF21BDD90}" presName="ParentBackground" presStyleLbl="fgAcc1" presStyleIdx="1" presStyleCnt="3"/>
      <dgm:spPr/>
    </dgm:pt>
    <dgm:pt modelId="{69D03726-FF66-4C55-9B9D-E37FB5A21093}" type="pres">
      <dgm:prSet presAssocID="{2441AB12-2FE5-4D51-8929-C7CAF21BDD90}" presName="Parent2" presStyleLbl="revTx" presStyleIdx="0" presStyleCnt="0">
        <dgm:presLayoutVars>
          <dgm:chMax val="1"/>
          <dgm:chPref val="1"/>
          <dgm:bulletEnabled val="1"/>
        </dgm:presLayoutVars>
      </dgm:prSet>
      <dgm:spPr/>
    </dgm:pt>
    <dgm:pt modelId="{D3BC45E3-C390-435F-B363-960FC5724325}" type="pres">
      <dgm:prSet presAssocID="{7E03BFB8-331E-411C-AC12-F895AA105273}" presName="Accent1" presStyleCnt="0"/>
      <dgm:spPr/>
    </dgm:pt>
    <dgm:pt modelId="{3DE4BFC2-3387-45B3-A567-95778EDD0E15}" type="pres">
      <dgm:prSet presAssocID="{7E03BFB8-331E-411C-AC12-F895AA105273}" presName="Accent" presStyleLbl="node1" presStyleIdx="2" presStyleCnt="3"/>
      <dgm:spPr/>
    </dgm:pt>
    <dgm:pt modelId="{7245383D-0B83-459B-A975-9DC835556E9E}" type="pres">
      <dgm:prSet presAssocID="{7E03BFB8-331E-411C-AC12-F895AA105273}" presName="ParentBackground1" presStyleCnt="0"/>
      <dgm:spPr/>
    </dgm:pt>
    <dgm:pt modelId="{0509F3A8-676E-4E2F-8321-BCE9C1D1FB24}" type="pres">
      <dgm:prSet presAssocID="{7E03BFB8-331E-411C-AC12-F895AA105273}" presName="ParentBackground" presStyleLbl="fgAcc1" presStyleIdx="2" presStyleCnt="3"/>
      <dgm:spPr/>
    </dgm:pt>
    <dgm:pt modelId="{B84AE749-2B11-4A65-A3AA-6B6327E10651}" type="pres">
      <dgm:prSet presAssocID="{7E03BFB8-331E-411C-AC12-F895AA105273}" presName="Parent1" presStyleLbl="revTx" presStyleIdx="0" presStyleCnt="0">
        <dgm:presLayoutVars>
          <dgm:chMax val="1"/>
          <dgm:chPref val="1"/>
          <dgm:bulletEnabled val="1"/>
        </dgm:presLayoutVars>
      </dgm:prSet>
      <dgm:spPr/>
    </dgm:pt>
  </dgm:ptLst>
  <dgm:cxnLst>
    <dgm:cxn modelId="{69EC1824-307E-43C3-9761-DAD53D3BD81F}" type="presOf" srcId="{DCFB2C7C-85D5-4D50-BD0F-2F4842DE651B}" destId="{DB264EB9-2B20-4C17-91F9-693ADF70106A}" srcOrd="1" destOrd="0" presId="urn:microsoft.com/office/officeart/2011/layout/CircleProcess"/>
    <dgm:cxn modelId="{BBB88A66-E3AD-4E36-95DC-34064BB50DA2}" type="presOf" srcId="{DCFB2C7C-85D5-4D50-BD0F-2F4842DE651B}" destId="{0B67D8CC-84E1-4C5A-8EA6-2D5F0FD88EA3}" srcOrd="0" destOrd="0" presId="urn:microsoft.com/office/officeart/2011/layout/CircleProcess"/>
    <dgm:cxn modelId="{E55DD94C-B34E-4ECD-8F32-B5EBCC846BEC}" srcId="{6458FAED-13C8-407E-957F-743996C7201C}" destId="{2441AB12-2FE5-4D51-8929-C7CAF21BDD90}" srcOrd="1" destOrd="0" parTransId="{E33434F7-6F59-4441-B217-DC58A06FA39F}" sibTransId="{5087F9D6-A556-4BC0-A2AE-6E453242DB6A}"/>
    <dgm:cxn modelId="{743B9A54-C285-4176-A0F3-F166FB63C81B}" type="presOf" srcId="{7E03BFB8-331E-411C-AC12-F895AA105273}" destId="{B84AE749-2B11-4A65-A3AA-6B6327E10651}" srcOrd="1" destOrd="0" presId="urn:microsoft.com/office/officeart/2011/layout/CircleProcess"/>
    <dgm:cxn modelId="{63114A77-B024-4D11-AB48-4679095EF5AC}" type="presOf" srcId="{6458FAED-13C8-407E-957F-743996C7201C}" destId="{DE86F7EC-9039-4AAC-8B3B-14539574EE99}" srcOrd="0" destOrd="0" presId="urn:microsoft.com/office/officeart/2011/layout/CircleProcess"/>
    <dgm:cxn modelId="{9677E692-AE83-4728-A6FF-AA519C8BDC61}" type="presOf" srcId="{2441AB12-2FE5-4D51-8929-C7CAF21BDD90}" destId="{A767B74F-7DB6-402D-BC73-9D9468A01D39}" srcOrd="0" destOrd="0" presId="urn:microsoft.com/office/officeart/2011/layout/CircleProcess"/>
    <dgm:cxn modelId="{9E23E5AC-442B-41FC-B3AE-679442C1E312}" type="presOf" srcId="{7E03BFB8-331E-411C-AC12-F895AA105273}" destId="{0509F3A8-676E-4E2F-8321-BCE9C1D1FB24}" srcOrd="0" destOrd="0" presId="urn:microsoft.com/office/officeart/2011/layout/CircleProcess"/>
    <dgm:cxn modelId="{69E005BD-7A14-44C5-89DA-F8FE717AA7A8}" srcId="{6458FAED-13C8-407E-957F-743996C7201C}" destId="{DCFB2C7C-85D5-4D50-BD0F-2F4842DE651B}" srcOrd="2" destOrd="0" parTransId="{3868DAED-1889-4739-A5A0-B1F5BE45A966}" sibTransId="{E8980B93-6FCB-4C06-9DA0-514E6129078B}"/>
    <dgm:cxn modelId="{4BB35ED5-EFA5-449F-8E0D-A9C3AAFD16BC}" srcId="{6458FAED-13C8-407E-957F-743996C7201C}" destId="{7E03BFB8-331E-411C-AC12-F895AA105273}" srcOrd="0" destOrd="0" parTransId="{D98BC622-5089-4887-9CEC-7FFE1F985B75}" sibTransId="{EEDDC9FB-4856-46AF-9F0F-0C2E252BDE3F}"/>
    <dgm:cxn modelId="{E2F174F8-57EC-45C0-926C-958510C32332}" type="presOf" srcId="{2441AB12-2FE5-4D51-8929-C7CAF21BDD90}" destId="{69D03726-FF66-4C55-9B9D-E37FB5A21093}" srcOrd="1" destOrd="0" presId="urn:microsoft.com/office/officeart/2011/layout/CircleProcess"/>
    <dgm:cxn modelId="{72078BA9-F65B-4DE4-A338-04ECB07AC006}" type="presParOf" srcId="{DE86F7EC-9039-4AAC-8B3B-14539574EE99}" destId="{B893CA2B-BF17-4039-83B4-18FF8C59A273}" srcOrd="0" destOrd="0" presId="urn:microsoft.com/office/officeart/2011/layout/CircleProcess"/>
    <dgm:cxn modelId="{72D7C683-68F3-4937-90D9-DDD0F3C817B3}" type="presParOf" srcId="{B893CA2B-BF17-4039-83B4-18FF8C59A273}" destId="{DAC7E0CF-F3EF-4A36-8060-CE9D8DCA9391}" srcOrd="0" destOrd="0" presId="urn:microsoft.com/office/officeart/2011/layout/CircleProcess"/>
    <dgm:cxn modelId="{77726520-26E3-4A11-9B5E-0D1E7CB12474}" type="presParOf" srcId="{DE86F7EC-9039-4AAC-8B3B-14539574EE99}" destId="{76B34D0D-0B04-4494-8051-A8829FE48CE1}" srcOrd="1" destOrd="0" presId="urn:microsoft.com/office/officeart/2011/layout/CircleProcess"/>
    <dgm:cxn modelId="{8870F290-5539-469C-8DD6-F1396FE97C51}" type="presParOf" srcId="{76B34D0D-0B04-4494-8051-A8829FE48CE1}" destId="{0B67D8CC-84E1-4C5A-8EA6-2D5F0FD88EA3}" srcOrd="0" destOrd="0" presId="urn:microsoft.com/office/officeart/2011/layout/CircleProcess"/>
    <dgm:cxn modelId="{C4D2F791-137D-4FED-8172-38EA34E63C65}" type="presParOf" srcId="{DE86F7EC-9039-4AAC-8B3B-14539574EE99}" destId="{DB264EB9-2B20-4C17-91F9-693ADF70106A}" srcOrd="2" destOrd="0" presId="urn:microsoft.com/office/officeart/2011/layout/CircleProcess"/>
    <dgm:cxn modelId="{19CC4573-D431-4C20-884A-574BD868690B}" type="presParOf" srcId="{DE86F7EC-9039-4AAC-8B3B-14539574EE99}" destId="{FB2DF4A5-12D1-4F88-B3E2-0FEC7BFB499B}" srcOrd="3" destOrd="0" presId="urn:microsoft.com/office/officeart/2011/layout/CircleProcess"/>
    <dgm:cxn modelId="{58E4E9E2-5C4B-4A2C-A633-0AF8B2645DEB}" type="presParOf" srcId="{FB2DF4A5-12D1-4F88-B3E2-0FEC7BFB499B}" destId="{E5BF6086-B03D-4C23-BA18-F913D3CA7455}" srcOrd="0" destOrd="0" presId="urn:microsoft.com/office/officeart/2011/layout/CircleProcess"/>
    <dgm:cxn modelId="{F82E933B-B0F5-4941-8C8E-E29F80F4BD17}" type="presParOf" srcId="{DE86F7EC-9039-4AAC-8B3B-14539574EE99}" destId="{E129357B-8F3A-4D6E-BCAE-953FEE514892}" srcOrd="4" destOrd="0" presId="urn:microsoft.com/office/officeart/2011/layout/CircleProcess"/>
    <dgm:cxn modelId="{0AB945F1-DAA5-4099-8B22-E2DC06D29DC3}" type="presParOf" srcId="{E129357B-8F3A-4D6E-BCAE-953FEE514892}" destId="{A767B74F-7DB6-402D-BC73-9D9468A01D39}" srcOrd="0" destOrd="0" presId="urn:microsoft.com/office/officeart/2011/layout/CircleProcess"/>
    <dgm:cxn modelId="{CFA5FC41-C4AA-4EBD-A7F1-5A3DA0CC66ED}" type="presParOf" srcId="{DE86F7EC-9039-4AAC-8B3B-14539574EE99}" destId="{69D03726-FF66-4C55-9B9D-E37FB5A21093}" srcOrd="5" destOrd="0" presId="urn:microsoft.com/office/officeart/2011/layout/CircleProcess"/>
    <dgm:cxn modelId="{9FD71593-4A28-4820-8A7A-68A4963E40D3}" type="presParOf" srcId="{DE86F7EC-9039-4AAC-8B3B-14539574EE99}" destId="{D3BC45E3-C390-435F-B363-960FC5724325}" srcOrd="6" destOrd="0" presId="urn:microsoft.com/office/officeart/2011/layout/CircleProcess"/>
    <dgm:cxn modelId="{97FC6A11-5BDF-45DB-B986-0725598E02BE}" type="presParOf" srcId="{D3BC45E3-C390-435F-B363-960FC5724325}" destId="{3DE4BFC2-3387-45B3-A567-95778EDD0E15}" srcOrd="0" destOrd="0" presId="urn:microsoft.com/office/officeart/2011/layout/CircleProcess"/>
    <dgm:cxn modelId="{16F22B8F-600C-470A-9C2F-CF01EC372854}" type="presParOf" srcId="{DE86F7EC-9039-4AAC-8B3B-14539574EE99}" destId="{7245383D-0B83-459B-A975-9DC835556E9E}" srcOrd="7" destOrd="0" presId="urn:microsoft.com/office/officeart/2011/layout/CircleProcess"/>
    <dgm:cxn modelId="{0AB80F92-940A-4FBA-8933-1D0FD2BC12E3}" type="presParOf" srcId="{7245383D-0B83-459B-A975-9DC835556E9E}" destId="{0509F3A8-676E-4E2F-8321-BCE9C1D1FB24}" srcOrd="0" destOrd="0" presId="urn:microsoft.com/office/officeart/2011/layout/CircleProcess"/>
    <dgm:cxn modelId="{D77A1FD3-6E4F-4F0A-B366-618B72667338}" type="presParOf" srcId="{DE86F7EC-9039-4AAC-8B3B-14539574EE99}" destId="{B84AE749-2B11-4A65-A3AA-6B6327E10651}"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7E0CF-F3EF-4A36-8060-CE9D8DCA9391}">
      <dsp:nvSpPr>
        <dsp:cNvPr id="0" name=""/>
        <dsp:cNvSpPr/>
      </dsp:nvSpPr>
      <dsp:spPr>
        <a:xfrm>
          <a:off x="5734617" y="1511258"/>
          <a:ext cx="2501541" cy="250200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67D8CC-84E1-4C5A-8EA6-2D5F0FD88EA3}">
      <dsp:nvSpPr>
        <dsp:cNvPr id="0" name=""/>
        <dsp:cNvSpPr/>
      </dsp:nvSpPr>
      <dsp:spPr>
        <a:xfrm>
          <a:off x="5817676" y="1594672"/>
          <a:ext cx="2335423" cy="2335174"/>
        </a:xfrm>
        <a:prstGeom prst="ellipse">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Analysis and report generation</a:t>
          </a:r>
        </a:p>
      </dsp:txBody>
      <dsp:txXfrm>
        <a:off x="6151540" y="1928331"/>
        <a:ext cx="1667694" cy="1667856"/>
      </dsp:txXfrm>
    </dsp:sp>
    <dsp:sp modelId="{E5BF6086-B03D-4C23-BA18-F913D3CA7455}">
      <dsp:nvSpPr>
        <dsp:cNvPr id="0" name=""/>
        <dsp:cNvSpPr/>
      </dsp:nvSpPr>
      <dsp:spPr>
        <a:xfrm rot="2700000">
          <a:off x="3152215" y="1514282"/>
          <a:ext cx="2495515" cy="2495515"/>
        </a:xfrm>
        <a:prstGeom prst="teardrop">
          <a:avLst>
            <a:gd name="adj" fmla="val 1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67B74F-7DB6-402D-BC73-9D9468A01D39}">
      <dsp:nvSpPr>
        <dsp:cNvPr id="0" name=""/>
        <dsp:cNvSpPr/>
      </dsp:nvSpPr>
      <dsp:spPr>
        <a:xfrm>
          <a:off x="3232261" y="1594672"/>
          <a:ext cx="2335423" cy="2335174"/>
        </a:xfrm>
        <a:prstGeom prst="ellipse">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Preservation and Collection of evidence</a:t>
          </a:r>
        </a:p>
      </dsp:txBody>
      <dsp:txXfrm>
        <a:off x="3566126" y="1928331"/>
        <a:ext cx="1667694" cy="1667856"/>
      </dsp:txXfrm>
    </dsp:sp>
    <dsp:sp modelId="{3DE4BFC2-3387-45B3-A567-95778EDD0E15}">
      <dsp:nvSpPr>
        <dsp:cNvPr id="0" name=""/>
        <dsp:cNvSpPr/>
      </dsp:nvSpPr>
      <dsp:spPr>
        <a:xfrm rot="2700000">
          <a:off x="566801" y="1514282"/>
          <a:ext cx="2495515" cy="2495515"/>
        </a:xfrm>
        <a:prstGeom prst="teardrop">
          <a:avLst>
            <a:gd name="adj" fmla="val 1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09F3A8-676E-4E2F-8321-BCE9C1D1FB24}">
      <dsp:nvSpPr>
        <dsp:cNvPr id="0" name=""/>
        <dsp:cNvSpPr/>
      </dsp:nvSpPr>
      <dsp:spPr>
        <a:xfrm>
          <a:off x="646847" y="1594672"/>
          <a:ext cx="2335423" cy="2335174"/>
        </a:xfrm>
        <a:prstGeom prst="ellipse">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Identifying the evidence</a:t>
          </a:r>
        </a:p>
      </dsp:txBody>
      <dsp:txXfrm>
        <a:off x="980711" y="1928331"/>
        <a:ext cx="1667694" cy="1667856"/>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2005D-EE0C-42A7-B9E0-46E9730B0391}" type="datetimeFigureOut">
              <a:rPr lang="en-IN" smtClean="0"/>
              <a:t>09-09-2022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0D216-1D12-4DE6-BE5D-4ACD03F30000}" type="slidenum">
              <a:rPr lang="en-IN" smtClean="0"/>
              <a:t>‹#›</a:t>
            </a:fld>
            <a:endParaRPr lang="en-IN"/>
          </a:p>
        </p:txBody>
      </p:sp>
    </p:spTree>
    <p:extLst>
      <p:ext uri="{BB962C8B-B14F-4D97-AF65-F5344CB8AC3E}">
        <p14:creationId xmlns:p14="http://schemas.microsoft.com/office/powerpoint/2010/main" val="4081705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8752D8-614D-4804-9A2D-C11D6C6135D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236316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752D8-614D-4804-9A2D-C11D6C6135D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3255282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752D8-614D-4804-9A2D-C11D6C6135D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62AA16B-F50F-4E99-8784-C67CD97023DB}"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8225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8752D8-614D-4804-9A2D-C11D6C6135D7}" type="datetimeFigureOut">
              <a:rPr lang="en-US" smtClean="0"/>
              <a:pPr/>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3017015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8752D8-614D-4804-9A2D-C11D6C6135D7}" type="datetimeFigureOut">
              <a:rPr lang="en-US" smtClean="0"/>
              <a:pPr/>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62AA16B-F50F-4E99-8784-C67CD97023DB}"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74275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8752D8-614D-4804-9A2D-C11D6C6135D7}" type="datetimeFigureOut">
              <a:rPr lang="en-US" smtClean="0"/>
              <a:pPr/>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666257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752D8-614D-4804-9A2D-C11D6C6135D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1605629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752D8-614D-4804-9A2D-C11D6C6135D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294374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752D8-614D-4804-9A2D-C11D6C6135D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546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752D8-614D-4804-9A2D-C11D6C6135D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308430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752D8-614D-4804-9A2D-C11D6C6135D7}" type="datetimeFigureOut">
              <a:rPr lang="en-US" smtClean="0"/>
              <a:pPr/>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412034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8752D8-614D-4804-9A2D-C11D6C6135D7}" type="datetimeFigureOut">
              <a:rPr lang="en-US" smtClean="0"/>
              <a:pPr/>
              <a:t>9/9/2022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152935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8752D8-614D-4804-9A2D-C11D6C6135D7}" type="datetimeFigureOut">
              <a:rPr lang="en-US" smtClean="0"/>
              <a:pPr/>
              <a:t>9/9/2022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985445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752D8-614D-4804-9A2D-C11D6C6135D7}" type="datetimeFigureOut">
              <a:rPr lang="en-US" smtClean="0"/>
              <a:pPr/>
              <a:t>9/9/2022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238568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8752D8-614D-4804-9A2D-C11D6C6135D7}" type="datetimeFigureOut">
              <a:rPr lang="en-US" smtClean="0"/>
              <a:pPr/>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873428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8752D8-614D-4804-9A2D-C11D6C6135D7}" type="datetimeFigureOut">
              <a:rPr lang="en-US" smtClean="0"/>
              <a:pPr/>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279008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F8752D8-614D-4804-9A2D-C11D6C6135D7}" type="datetimeFigureOut">
              <a:rPr lang="en-US" smtClean="0"/>
              <a:pPr/>
              <a:t>9/9/2022</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17047529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609600"/>
            <a:ext cx="7761122" cy="707886"/>
          </a:xfrm>
          <a:prstGeom prst="rect">
            <a:avLst/>
          </a:prstGeom>
          <a:noFill/>
        </p:spPr>
        <p:txBody>
          <a:bodyPr wrap="square" lIns="91440" tIns="45720" rIns="91440" bIns="45720">
            <a:spAutoFit/>
          </a:bodyPr>
          <a:lstStyle/>
          <a:p>
            <a:pPr algn="ctr"/>
            <a:r>
              <a:rPr lang="en-US" sz="4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DIGITAL FORENSICS</a:t>
            </a:r>
            <a:endParaRPr lang="en-US" sz="4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5" name="Rectangle 4"/>
          <p:cNvSpPr/>
          <p:nvPr/>
        </p:nvSpPr>
        <p:spPr>
          <a:xfrm>
            <a:off x="3657600" y="4114800"/>
            <a:ext cx="5486400" cy="2308324"/>
          </a:xfrm>
          <a:prstGeom prst="rect">
            <a:avLst/>
          </a:prstGeom>
          <a:noFill/>
        </p:spPr>
        <p:txBody>
          <a:bodyPr wrap="square" lIns="91440" tIns="45720" rIns="91440" bIns="45720">
            <a:spAutoFit/>
          </a:bodyPr>
          <a:lstStyle/>
          <a:p>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By,</a:t>
            </a:r>
          </a:p>
          <a:p>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Dr. </a:t>
            </a:r>
            <a:r>
              <a:rPr lang="en-US"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Akash</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Thakar</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(C|EH, C|HFI, CEI)</a:t>
            </a:r>
          </a:p>
          <a:p>
            <a:r>
              <a:rPr lang="en-US" sz="2400"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Assistant Professor</a:t>
            </a:r>
            <a:endPar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Rashtriya</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Raksha</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University</a:t>
            </a: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+91 99090 39066</a:t>
            </a:r>
          </a:p>
          <a:p>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akash.thakar@rru.ac.in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932" y="0"/>
            <a:ext cx="9069105" cy="6858000"/>
            <a:chOff x="1516598" y="1066800"/>
            <a:chExt cx="7690641" cy="6099549"/>
          </a:xfrm>
        </p:grpSpPr>
        <p:pic>
          <p:nvPicPr>
            <p:cNvPr id="3" name="Picture 2" descr="C:\Users\FIM\Pictures\done\usbzone_usb_biscuit_rou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6598" y="1066800"/>
              <a:ext cx="3427235" cy="322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C:\Users\FIM\Pictures\done\teddy_usb_b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9975" y="1066800"/>
              <a:ext cx="4357264" cy="609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Users\FIM\Pictures\done\winestopperus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9084" y="4295330"/>
              <a:ext cx="3330890" cy="287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583702" y="3845483"/>
              <a:ext cx="2362200" cy="369332"/>
            </a:xfrm>
            <a:prstGeom prst="rect">
              <a:avLst/>
            </a:prstGeom>
            <a:noFill/>
          </p:spPr>
          <p:txBody>
            <a:bodyPr wrap="square" rtlCol="0">
              <a:spAutoFit/>
            </a:bodyPr>
            <a:lstStyle/>
            <a:p>
              <a:pPr algn="ctr"/>
              <a:r>
                <a:rPr lang="en-US" b="1" dirty="0"/>
                <a:t>USB Cookies</a:t>
              </a:r>
            </a:p>
          </p:txBody>
        </p:sp>
        <p:sp>
          <p:nvSpPr>
            <p:cNvPr id="7" name="TextBox 6"/>
            <p:cNvSpPr txBox="1"/>
            <p:nvPr/>
          </p:nvSpPr>
          <p:spPr>
            <a:xfrm>
              <a:off x="6688519" y="3371074"/>
              <a:ext cx="2362200" cy="369332"/>
            </a:xfrm>
            <a:prstGeom prst="rect">
              <a:avLst/>
            </a:prstGeom>
            <a:noFill/>
          </p:spPr>
          <p:txBody>
            <a:bodyPr wrap="square" rtlCol="0">
              <a:spAutoFit/>
            </a:bodyPr>
            <a:lstStyle/>
            <a:p>
              <a:pPr algn="ctr"/>
              <a:r>
                <a:rPr lang="en-US" b="1" dirty="0"/>
                <a:t>USB Teddy Bear</a:t>
              </a:r>
            </a:p>
          </p:txBody>
        </p:sp>
        <p:sp>
          <p:nvSpPr>
            <p:cNvPr id="8" name="TextBox 7"/>
            <p:cNvSpPr txBox="1"/>
            <p:nvPr/>
          </p:nvSpPr>
          <p:spPr>
            <a:xfrm>
              <a:off x="1984581" y="6797017"/>
              <a:ext cx="2362200" cy="369332"/>
            </a:xfrm>
            <a:prstGeom prst="rect">
              <a:avLst/>
            </a:prstGeom>
            <a:noFill/>
          </p:spPr>
          <p:txBody>
            <a:bodyPr wrap="square" rtlCol="0">
              <a:spAutoFit/>
            </a:bodyPr>
            <a:lstStyle/>
            <a:p>
              <a:pPr algn="ctr"/>
              <a:r>
                <a:rPr lang="en-US" b="1" dirty="0"/>
                <a:t>USB Cork</a:t>
              </a:r>
            </a:p>
          </p:txBody>
        </p:sp>
      </p:grpSp>
    </p:spTree>
    <p:extLst>
      <p:ext uri="{BB962C8B-B14F-4D97-AF65-F5344CB8AC3E}">
        <p14:creationId xmlns:p14="http://schemas.microsoft.com/office/powerpoint/2010/main" val="214432166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
            <a:ext cx="7634318" cy="523220"/>
          </a:xfrm>
          <a:prstGeom prst="rect">
            <a:avLst/>
          </a:prstGeom>
          <a:noFill/>
        </p:spPr>
        <p:txBody>
          <a:bodyPr wrap="square" rtlCol="0">
            <a:spAutoFit/>
          </a:bodyPr>
          <a:lstStyle/>
          <a:p>
            <a:pPr marL="342900" indent="-342900" algn="just">
              <a:buFont typeface="Arial" pitchFamily="34" charset="0"/>
              <a:buChar char="•"/>
            </a:pPr>
            <a:r>
              <a:rPr lang="en-US" sz="2800" b="1" u="sng" dirty="0">
                <a:solidFill>
                  <a:schemeClr val="tx2"/>
                </a:solidFill>
              </a:rPr>
              <a:t>Types Of Cyber Crime :-</a:t>
            </a:r>
          </a:p>
        </p:txBody>
      </p:sp>
      <p:sp>
        <p:nvSpPr>
          <p:cNvPr id="3" name="TextBox 2"/>
          <p:cNvSpPr txBox="1"/>
          <p:nvPr/>
        </p:nvSpPr>
        <p:spPr>
          <a:xfrm>
            <a:off x="976282" y="533400"/>
            <a:ext cx="7634318" cy="6247864"/>
          </a:xfrm>
          <a:prstGeom prst="rect">
            <a:avLst/>
          </a:prstGeom>
          <a:noFill/>
        </p:spPr>
        <p:txBody>
          <a:bodyPr wrap="square" numCol="2" rtlCol="0">
            <a:spAutoFit/>
          </a:bodyPr>
          <a:lstStyle/>
          <a:p>
            <a:pPr marL="800100" lvl="1" indent="-342900" algn="just">
              <a:lnSpc>
                <a:spcPct val="200000"/>
              </a:lnSpc>
              <a:buBlip>
                <a:blip r:embed="rId2"/>
              </a:buBlip>
            </a:pPr>
            <a:r>
              <a:rPr lang="en-US" sz="2000" dirty="0"/>
              <a:t>Hacking</a:t>
            </a:r>
          </a:p>
          <a:p>
            <a:pPr marL="800100" lvl="1" indent="-342900" algn="just">
              <a:lnSpc>
                <a:spcPct val="200000"/>
              </a:lnSpc>
              <a:buBlip>
                <a:blip r:embed="rId2"/>
              </a:buBlip>
            </a:pPr>
            <a:r>
              <a:rPr lang="en-US" sz="2000" dirty="0"/>
              <a:t>Phishing</a:t>
            </a:r>
          </a:p>
          <a:p>
            <a:pPr marL="800100" lvl="1" indent="-342900" algn="just">
              <a:lnSpc>
                <a:spcPct val="200000"/>
              </a:lnSpc>
              <a:buBlip>
                <a:blip r:embed="rId2"/>
              </a:buBlip>
            </a:pPr>
            <a:r>
              <a:rPr lang="en-US" sz="2000" dirty="0"/>
              <a:t>Spoofing</a:t>
            </a:r>
          </a:p>
          <a:p>
            <a:pPr marL="800100" lvl="1" indent="-342900" algn="just">
              <a:lnSpc>
                <a:spcPct val="200000"/>
              </a:lnSpc>
              <a:buBlip>
                <a:blip r:embed="rId2"/>
              </a:buBlip>
            </a:pPr>
            <a:r>
              <a:rPr lang="en-US" sz="2000" dirty="0"/>
              <a:t>Cyber Stalking</a:t>
            </a:r>
          </a:p>
          <a:p>
            <a:pPr marL="800100" lvl="1" indent="-342900" algn="just">
              <a:lnSpc>
                <a:spcPct val="200000"/>
              </a:lnSpc>
              <a:buBlip>
                <a:blip r:embed="rId2"/>
              </a:buBlip>
            </a:pPr>
            <a:r>
              <a:rPr lang="en-US" sz="2000" dirty="0"/>
              <a:t>Cyber Terrorism</a:t>
            </a:r>
          </a:p>
          <a:p>
            <a:pPr marL="800100" lvl="1" indent="-342900" algn="just">
              <a:lnSpc>
                <a:spcPct val="200000"/>
              </a:lnSpc>
              <a:buBlip>
                <a:blip r:embed="rId2"/>
              </a:buBlip>
            </a:pPr>
            <a:r>
              <a:rPr lang="en-US" sz="2000" dirty="0"/>
              <a:t>Data Theft</a:t>
            </a:r>
          </a:p>
          <a:p>
            <a:pPr marL="800100" lvl="1" indent="-342900" algn="just">
              <a:lnSpc>
                <a:spcPct val="200000"/>
              </a:lnSpc>
              <a:buBlip>
                <a:blip r:embed="rId2"/>
              </a:buBlip>
            </a:pPr>
            <a:r>
              <a:rPr lang="en-US" sz="2000" dirty="0"/>
              <a:t>Social Engineering</a:t>
            </a:r>
          </a:p>
          <a:p>
            <a:pPr marL="800100" lvl="1" indent="-342900" algn="just">
              <a:lnSpc>
                <a:spcPct val="200000"/>
              </a:lnSpc>
              <a:buBlip>
                <a:blip r:embed="rId2"/>
              </a:buBlip>
            </a:pPr>
            <a:r>
              <a:rPr lang="en-US" sz="2000" dirty="0"/>
              <a:t>Morphing</a:t>
            </a:r>
          </a:p>
          <a:p>
            <a:pPr marL="800100" lvl="1" indent="-342900" algn="just">
              <a:lnSpc>
                <a:spcPct val="200000"/>
              </a:lnSpc>
              <a:buBlip>
                <a:blip r:embed="rId2"/>
              </a:buBlip>
            </a:pPr>
            <a:r>
              <a:rPr lang="en-US" sz="2000" dirty="0"/>
              <a:t>Skimming</a:t>
            </a:r>
          </a:p>
          <a:p>
            <a:pPr lvl="1" algn="just">
              <a:lnSpc>
                <a:spcPct val="200000"/>
              </a:lnSpc>
            </a:pPr>
            <a:endParaRPr lang="en-US" sz="2000" dirty="0"/>
          </a:p>
          <a:p>
            <a:pPr marL="800100" lvl="1" indent="-342900" algn="just">
              <a:lnSpc>
                <a:spcPct val="200000"/>
              </a:lnSpc>
              <a:buBlip>
                <a:blip r:embed="rId2"/>
              </a:buBlip>
            </a:pPr>
            <a:r>
              <a:rPr lang="en-US" sz="2000" dirty="0"/>
              <a:t>Identity Theft</a:t>
            </a:r>
          </a:p>
          <a:p>
            <a:pPr marL="800100" lvl="1" indent="-342900" algn="just">
              <a:lnSpc>
                <a:spcPct val="200000"/>
              </a:lnSpc>
              <a:buBlip>
                <a:blip r:embed="rId2"/>
              </a:buBlip>
            </a:pPr>
            <a:r>
              <a:rPr lang="en-US" sz="2000" dirty="0"/>
              <a:t>Malware Attack</a:t>
            </a:r>
          </a:p>
          <a:p>
            <a:pPr marL="800100" lvl="1" indent="-342900" algn="just">
              <a:lnSpc>
                <a:spcPct val="200000"/>
              </a:lnSpc>
              <a:buBlip>
                <a:blip r:embed="rId2"/>
              </a:buBlip>
            </a:pPr>
            <a:r>
              <a:rPr lang="en-US" sz="2000" dirty="0"/>
              <a:t>Drug Trafficking</a:t>
            </a:r>
          </a:p>
          <a:p>
            <a:pPr marL="800100" lvl="1" indent="-342900" algn="just">
              <a:lnSpc>
                <a:spcPct val="200000"/>
              </a:lnSpc>
              <a:buBlip>
                <a:blip r:embed="rId2"/>
              </a:buBlip>
            </a:pPr>
            <a:r>
              <a:rPr lang="en-US" sz="2000" dirty="0"/>
              <a:t>Spamming</a:t>
            </a:r>
          </a:p>
          <a:p>
            <a:pPr marL="800100" lvl="1" indent="-342900" algn="just">
              <a:lnSpc>
                <a:spcPct val="200000"/>
              </a:lnSpc>
              <a:buBlip>
                <a:blip r:embed="rId2"/>
              </a:buBlip>
            </a:pPr>
            <a:r>
              <a:rPr lang="en-US" sz="2000" dirty="0"/>
              <a:t>Web Jacking</a:t>
            </a:r>
          </a:p>
          <a:p>
            <a:pPr marL="800100" lvl="1" indent="-342900" algn="just">
              <a:lnSpc>
                <a:spcPct val="200000"/>
              </a:lnSpc>
              <a:buBlip>
                <a:blip r:embed="rId2"/>
              </a:buBlip>
            </a:pPr>
            <a:r>
              <a:rPr lang="en-US" sz="2000" dirty="0"/>
              <a:t>Child Pornography</a:t>
            </a:r>
          </a:p>
          <a:p>
            <a:pPr marL="800100" lvl="1" indent="-342900" algn="just">
              <a:lnSpc>
                <a:spcPct val="200000"/>
              </a:lnSpc>
              <a:buBlip>
                <a:blip r:embed="rId2"/>
              </a:buBlip>
            </a:pPr>
            <a:r>
              <a:rPr lang="en-US" sz="2000" dirty="0"/>
              <a:t>Piracy</a:t>
            </a:r>
          </a:p>
          <a:p>
            <a:pPr marL="800100" lvl="1" indent="-342900" algn="just">
              <a:lnSpc>
                <a:spcPct val="200000"/>
              </a:lnSpc>
              <a:buBlip>
                <a:blip r:embed="rId2"/>
              </a:buBlip>
            </a:pPr>
            <a:r>
              <a:rPr lang="en-US" sz="2000" dirty="0"/>
              <a:t>Piggy Banking</a:t>
            </a:r>
          </a:p>
          <a:p>
            <a:pPr marL="800100" lvl="1" indent="-342900" algn="just">
              <a:lnSpc>
                <a:spcPct val="200000"/>
              </a:lnSpc>
              <a:buBlip>
                <a:blip r:embed="rId2"/>
              </a:buBlip>
            </a:pPr>
            <a:r>
              <a:rPr lang="en-US" sz="2000" dirty="0"/>
              <a:t>Online Fraud</a:t>
            </a:r>
          </a:p>
          <a:p>
            <a:pPr marL="800100" lvl="1" indent="-342900" algn="just">
              <a:lnSpc>
                <a:spcPct val="150000"/>
              </a:lnSpc>
              <a:buBlip>
                <a:blip r:embed="rId2"/>
              </a:buBlip>
            </a:pPr>
            <a:endParaRPr lang="en-US" sz="2000" dirty="0"/>
          </a:p>
        </p:txBody>
      </p:sp>
    </p:spTree>
    <p:extLst>
      <p:ext uri="{BB962C8B-B14F-4D97-AF65-F5344CB8AC3E}">
        <p14:creationId xmlns:p14="http://schemas.microsoft.com/office/powerpoint/2010/main" val="14203439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EA92FA-AA8F-4DA5-91E1-FE6EBBF60111}"/>
              </a:ext>
            </a:extLst>
          </p:cNvPr>
          <p:cNvPicPr>
            <a:picLocks noChangeAspect="1"/>
          </p:cNvPicPr>
          <p:nvPr/>
        </p:nvPicPr>
        <p:blipFill>
          <a:blip r:embed="rId2"/>
          <a:stretch>
            <a:fillRect/>
          </a:stretch>
        </p:blipFill>
        <p:spPr>
          <a:xfrm>
            <a:off x="10886" y="-37322"/>
            <a:ext cx="9133114" cy="6895322"/>
          </a:xfrm>
          <a:prstGeom prst="rect">
            <a:avLst/>
          </a:prstGeom>
        </p:spPr>
      </p:pic>
    </p:spTree>
    <p:extLst>
      <p:ext uri="{BB962C8B-B14F-4D97-AF65-F5344CB8AC3E}">
        <p14:creationId xmlns:p14="http://schemas.microsoft.com/office/powerpoint/2010/main" val="30521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083463-D953-4EC5-835C-3E1D6A554E94}"/>
              </a:ext>
            </a:extLst>
          </p:cNvPr>
          <p:cNvPicPr>
            <a:picLocks noChangeAspect="1"/>
          </p:cNvPicPr>
          <p:nvPr/>
        </p:nvPicPr>
        <p:blipFill>
          <a:blip r:embed="rId2"/>
          <a:stretch>
            <a:fillRect/>
          </a:stretch>
        </p:blipFill>
        <p:spPr>
          <a:xfrm>
            <a:off x="1" y="1"/>
            <a:ext cx="9143999" cy="6858000"/>
          </a:xfrm>
          <a:prstGeom prst="rect">
            <a:avLst/>
          </a:prstGeom>
        </p:spPr>
      </p:pic>
    </p:spTree>
    <p:extLst>
      <p:ext uri="{BB962C8B-B14F-4D97-AF65-F5344CB8AC3E}">
        <p14:creationId xmlns:p14="http://schemas.microsoft.com/office/powerpoint/2010/main" val="3714548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E0665AE-8E08-4084-ABEA-EBE50B08C0C8}"/>
              </a:ext>
            </a:extLst>
          </p:cNvPr>
          <p:cNvGraphicFramePr/>
          <p:nvPr>
            <p:extLst>
              <p:ext uri="{D42A27DB-BD31-4B8C-83A1-F6EECF244321}">
                <p14:modId xmlns:p14="http://schemas.microsoft.com/office/powerpoint/2010/main" val="2584707091"/>
              </p:ext>
            </p:extLst>
          </p:nvPr>
        </p:nvGraphicFramePr>
        <p:xfrm>
          <a:off x="359898" y="838200"/>
          <a:ext cx="8286121" cy="55240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D45443D4-3084-4A6E-A48E-E188E351E905}"/>
              </a:ext>
            </a:extLst>
          </p:cNvPr>
          <p:cNvSpPr txBox="1"/>
          <p:nvPr/>
        </p:nvSpPr>
        <p:spPr>
          <a:xfrm>
            <a:off x="685800" y="76200"/>
            <a:ext cx="7634318" cy="523220"/>
          </a:xfrm>
          <a:prstGeom prst="rect">
            <a:avLst/>
          </a:prstGeom>
          <a:noFill/>
        </p:spPr>
        <p:txBody>
          <a:bodyPr wrap="square" rtlCol="0">
            <a:spAutoFit/>
          </a:bodyPr>
          <a:lstStyle/>
          <a:p>
            <a:pPr marL="342900" indent="-342900" algn="ctr"/>
            <a:r>
              <a:rPr lang="en-US" sz="2800" b="1" u="sng" dirty="0">
                <a:solidFill>
                  <a:srgbClr val="FF0000"/>
                </a:solidFill>
              </a:rPr>
              <a:t>DIGITAL FORENSIC PROCESS</a:t>
            </a:r>
          </a:p>
        </p:txBody>
      </p:sp>
    </p:spTree>
    <p:extLst>
      <p:ext uri="{BB962C8B-B14F-4D97-AF65-F5344CB8AC3E}">
        <p14:creationId xmlns:p14="http://schemas.microsoft.com/office/powerpoint/2010/main" val="196311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
            <a:ext cx="7634318" cy="523220"/>
          </a:xfrm>
          <a:prstGeom prst="rect">
            <a:avLst/>
          </a:prstGeom>
          <a:noFill/>
        </p:spPr>
        <p:txBody>
          <a:bodyPr wrap="square" rtlCol="0">
            <a:spAutoFit/>
          </a:bodyPr>
          <a:lstStyle/>
          <a:p>
            <a:pPr marL="342900" indent="-342900" algn="ctr"/>
            <a:r>
              <a:rPr lang="en-US" sz="2800" b="1" u="sng" dirty="0">
                <a:solidFill>
                  <a:srgbClr val="FF0000"/>
                </a:solidFill>
              </a:rPr>
              <a:t>CRIME SCENE MANAGEMENT</a:t>
            </a:r>
          </a:p>
        </p:txBody>
      </p:sp>
      <p:sp>
        <p:nvSpPr>
          <p:cNvPr id="3" name="Rectangle 2"/>
          <p:cNvSpPr/>
          <p:nvPr/>
        </p:nvSpPr>
        <p:spPr>
          <a:xfrm>
            <a:off x="1752600" y="654347"/>
            <a:ext cx="4126579" cy="461665"/>
          </a:xfrm>
          <a:prstGeom prst="rect">
            <a:avLst/>
          </a:prstGeom>
        </p:spPr>
        <p:txBody>
          <a:bodyPr wrap="none">
            <a:spAutoFit/>
          </a:bodyPr>
          <a:lstStyle/>
          <a:p>
            <a:r>
              <a:rPr lang="en-US" sz="2400" b="1" u="sng" dirty="0">
                <a:solidFill>
                  <a:schemeClr val="tx2"/>
                </a:solidFill>
              </a:rPr>
              <a:t>Important steps at crime scene</a:t>
            </a:r>
          </a:p>
        </p:txBody>
      </p:sp>
      <p:sp>
        <p:nvSpPr>
          <p:cNvPr id="2050" name="AutoShape 2"/>
          <p:cNvSpPr>
            <a:spLocks noChangeArrowheads="1"/>
          </p:cNvSpPr>
          <p:nvPr/>
        </p:nvSpPr>
        <p:spPr bwMode="auto">
          <a:xfrm>
            <a:off x="1752600" y="1295400"/>
            <a:ext cx="5638800" cy="403225"/>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Bookman Old Style" pitchFamily="18" charset="0"/>
                <a:cs typeface="Arial" pitchFamily="34" charset="0"/>
              </a:rPr>
              <a:t>Secure the Crime Scene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2051" name="AutoShape 3"/>
          <p:cNvSpPr>
            <a:spLocks noChangeArrowheads="1"/>
          </p:cNvSpPr>
          <p:nvPr/>
        </p:nvSpPr>
        <p:spPr bwMode="auto">
          <a:xfrm>
            <a:off x="1752600" y="2078038"/>
            <a:ext cx="5638800" cy="403225"/>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Bookman Old Style" pitchFamily="18" charset="0"/>
                <a:cs typeface="Arial" pitchFamily="34" charset="0"/>
              </a:rPr>
              <a:t>Documentation of the Crime Scene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2052" name="AutoShape 4"/>
          <p:cNvSpPr>
            <a:spLocks noChangeArrowheads="1"/>
          </p:cNvSpPr>
          <p:nvPr/>
        </p:nvSpPr>
        <p:spPr bwMode="auto">
          <a:xfrm>
            <a:off x="1752600" y="2868616"/>
            <a:ext cx="5638800" cy="403225"/>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Bookman Old Style" pitchFamily="18" charset="0"/>
                <a:cs typeface="Arial" pitchFamily="34" charset="0"/>
              </a:rPr>
              <a:t>Search for Digital Evidence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2053" name="AutoShape 5"/>
          <p:cNvSpPr>
            <a:spLocks noChangeArrowheads="1"/>
          </p:cNvSpPr>
          <p:nvPr/>
        </p:nvSpPr>
        <p:spPr bwMode="auto">
          <a:xfrm>
            <a:off x="1752600" y="3630614"/>
            <a:ext cx="5638800" cy="403225"/>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Bookman Old Style" pitchFamily="18" charset="0"/>
                <a:cs typeface="Arial" pitchFamily="34" charset="0"/>
              </a:rPr>
              <a:t>Identification of Digital Evidence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2054" name="AutoShape 6"/>
          <p:cNvSpPr>
            <a:spLocks noChangeArrowheads="1"/>
          </p:cNvSpPr>
          <p:nvPr/>
        </p:nvSpPr>
        <p:spPr bwMode="auto">
          <a:xfrm>
            <a:off x="1752600" y="4391820"/>
            <a:ext cx="5638800" cy="403225"/>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Bookman Old Style" pitchFamily="18" charset="0"/>
                <a:cs typeface="Arial" pitchFamily="34" charset="0"/>
              </a:rPr>
              <a:t>Evidence Collection in Forensically sound manner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2055" name="AutoShape 7"/>
          <p:cNvSpPr>
            <a:spLocks noChangeArrowheads="1"/>
          </p:cNvSpPr>
          <p:nvPr/>
        </p:nvSpPr>
        <p:spPr bwMode="auto">
          <a:xfrm>
            <a:off x="1752600" y="5145882"/>
            <a:ext cx="5638800" cy="571500"/>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Bookman Old Style" pitchFamily="18" charset="0"/>
                <a:cs typeface="Arial" pitchFamily="34" charset="0"/>
              </a:rPr>
              <a:t>Maintain Chain of Custody during transportation of Digital Evidence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2056" name="AutoShape 8"/>
          <p:cNvSpPr>
            <a:spLocks noChangeArrowheads="1"/>
          </p:cNvSpPr>
          <p:nvPr/>
        </p:nvSpPr>
        <p:spPr bwMode="auto">
          <a:xfrm>
            <a:off x="1752600" y="6080920"/>
            <a:ext cx="5638800" cy="609600"/>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Bookman Old Style" pitchFamily="18" charset="0"/>
                <a:cs typeface="Arial" pitchFamily="34" charset="0"/>
              </a:rPr>
              <a:t>Submit Digital Evidence in Forensic Science Laboratory</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2057" name="AutoShape 9"/>
          <p:cNvSpPr>
            <a:spLocks noChangeArrowheads="1"/>
          </p:cNvSpPr>
          <p:nvPr/>
        </p:nvSpPr>
        <p:spPr bwMode="auto">
          <a:xfrm>
            <a:off x="4319588" y="5749132"/>
            <a:ext cx="212725" cy="300038"/>
          </a:xfrm>
          <a:prstGeom prst="downArrow">
            <a:avLst>
              <a:gd name="adj1" fmla="val 50000"/>
              <a:gd name="adj2" fmla="val 35261"/>
            </a:avLst>
          </a:prstGeom>
          <a:solidFill>
            <a:srgbClr val="000000"/>
          </a:solidFill>
          <a:ln w="38100">
            <a:solidFill>
              <a:srgbClr val="000000"/>
            </a:solidFill>
            <a:miter lim="800000"/>
            <a:headEnd/>
            <a:tailEnd/>
          </a:ln>
          <a:effectLst>
            <a:outerShdw dist="28398" dir="3806097" algn="ctr" rotWithShape="0">
              <a:srgbClr val="7F7F7F">
                <a:alpha val="50000"/>
              </a:srgbClr>
            </a:outerShdw>
          </a:effectLst>
        </p:spPr>
        <p:txBody>
          <a:bodyPr vert="eaVert" wrap="square" lIns="91440" tIns="45720" rIns="91440" bIns="45720" numCol="1" anchor="t" anchorCtr="0" compatLnSpc="1">
            <a:prstTxWarp prst="textNoShape">
              <a:avLst/>
            </a:prstTxWarp>
          </a:bodyPr>
          <a:lstStyle/>
          <a:p>
            <a:pPr algn="ctr"/>
            <a:endParaRPr lang="en-US" sz="2800" dirty="0"/>
          </a:p>
        </p:txBody>
      </p:sp>
      <p:sp>
        <p:nvSpPr>
          <p:cNvPr id="2058" name="AutoShape 10"/>
          <p:cNvSpPr>
            <a:spLocks noChangeArrowheads="1"/>
          </p:cNvSpPr>
          <p:nvPr/>
        </p:nvSpPr>
        <p:spPr bwMode="auto">
          <a:xfrm>
            <a:off x="4321175" y="4812507"/>
            <a:ext cx="211138" cy="301625"/>
          </a:xfrm>
          <a:prstGeom prst="downArrow">
            <a:avLst>
              <a:gd name="adj1" fmla="val 50000"/>
              <a:gd name="adj2" fmla="val 35714"/>
            </a:avLst>
          </a:prstGeom>
          <a:solidFill>
            <a:srgbClr val="000000"/>
          </a:solidFill>
          <a:ln w="38100">
            <a:solidFill>
              <a:srgbClr val="000000"/>
            </a:solidFill>
            <a:miter lim="800000"/>
            <a:headEnd/>
            <a:tailEnd/>
          </a:ln>
          <a:effectLst>
            <a:outerShdw dist="28398" dir="3806097" algn="ctr" rotWithShape="0">
              <a:srgbClr val="7F7F7F">
                <a:alpha val="50000"/>
              </a:srgbClr>
            </a:outerShdw>
          </a:effectLst>
        </p:spPr>
        <p:txBody>
          <a:bodyPr vert="eaVert" wrap="square" lIns="91440" tIns="45720" rIns="91440" bIns="45720" numCol="1" anchor="t" anchorCtr="0" compatLnSpc="1">
            <a:prstTxWarp prst="textNoShape">
              <a:avLst/>
            </a:prstTxWarp>
          </a:bodyPr>
          <a:lstStyle/>
          <a:p>
            <a:pPr algn="ctr"/>
            <a:endParaRPr lang="en-US" sz="2800" dirty="0"/>
          </a:p>
        </p:txBody>
      </p:sp>
      <p:sp>
        <p:nvSpPr>
          <p:cNvPr id="2059" name="AutoShape 11"/>
          <p:cNvSpPr>
            <a:spLocks noChangeArrowheads="1"/>
          </p:cNvSpPr>
          <p:nvPr/>
        </p:nvSpPr>
        <p:spPr bwMode="auto">
          <a:xfrm>
            <a:off x="4321175" y="4071939"/>
            <a:ext cx="211138" cy="301625"/>
          </a:xfrm>
          <a:prstGeom prst="downArrow">
            <a:avLst>
              <a:gd name="adj1" fmla="val 50000"/>
              <a:gd name="adj2" fmla="val 35714"/>
            </a:avLst>
          </a:prstGeom>
          <a:solidFill>
            <a:srgbClr val="000000"/>
          </a:solidFill>
          <a:ln w="38100">
            <a:solidFill>
              <a:srgbClr val="000000"/>
            </a:solidFill>
            <a:miter lim="800000"/>
            <a:headEnd/>
            <a:tailEnd/>
          </a:ln>
          <a:effectLst>
            <a:outerShdw dist="28398" dir="3806097" algn="ctr" rotWithShape="0">
              <a:srgbClr val="7F7F7F">
                <a:alpha val="50000"/>
              </a:srgbClr>
            </a:outerShdw>
          </a:effectLst>
        </p:spPr>
        <p:txBody>
          <a:bodyPr vert="eaVert" wrap="square" lIns="91440" tIns="45720" rIns="91440" bIns="45720" numCol="1" anchor="t" anchorCtr="0" compatLnSpc="1">
            <a:prstTxWarp prst="textNoShape">
              <a:avLst/>
            </a:prstTxWarp>
          </a:bodyPr>
          <a:lstStyle/>
          <a:p>
            <a:pPr algn="ctr"/>
            <a:endParaRPr lang="en-US" sz="2800" dirty="0"/>
          </a:p>
        </p:txBody>
      </p:sp>
      <p:sp>
        <p:nvSpPr>
          <p:cNvPr id="2060" name="AutoShape 12"/>
          <p:cNvSpPr>
            <a:spLocks noChangeArrowheads="1"/>
          </p:cNvSpPr>
          <p:nvPr/>
        </p:nvSpPr>
        <p:spPr bwMode="auto">
          <a:xfrm>
            <a:off x="4321175" y="3290889"/>
            <a:ext cx="212725" cy="301625"/>
          </a:xfrm>
          <a:prstGeom prst="downArrow">
            <a:avLst>
              <a:gd name="adj1" fmla="val 50000"/>
              <a:gd name="adj2" fmla="val 35448"/>
            </a:avLst>
          </a:prstGeom>
          <a:solidFill>
            <a:srgbClr val="000000"/>
          </a:solidFill>
          <a:ln w="38100">
            <a:solidFill>
              <a:srgbClr val="000000"/>
            </a:solidFill>
            <a:miter lim="800000"/>
            <a:headEnd/>
            <a:tailEnd/>
          </a:ln>
          <a:effectLst>
            <a:outerShdw dist="28398" dir="3806097" algn="ctr" rotWithShape="0">
              <a:srgbClr val="7F7F7F">
                <a:alpha val="50000"/>
              </a:srgbClr>
            </a:outerShdw>
          </a:effectLst>
        </p:spPr>
        <p:txBody>
          <a:bodyPr vert="eaVert" wrap="square" lIns="91440" tIns="45720" rIns="91440" bIns="45720" numCol="1" anchor="t" anchorCtr="0" compatLnSpc="1">
            <a:prstTxWarp prst="textNoShape">
              <a:avLst/>
            </a:prstTxWarp>
          </a:bodyPr>
          <a:lstStyle/>
          <a:p>
            <a:pPr algn="ctr"/>
            <a:endParaRPr lang="en-US" sz="2800" dirty="0"/>
          </a:p>
        </p:txBody>
      </p:sp>
      <p:sp>
        <p:nvSpPr>
          <p:cNvPr id="2061" name="AutoShape 13"/>
          <p:cNvSpPr>
            <a:spLocks noChangeArrowheads="1"/>
          </p:cNvSpPr>
          <p:nvPr/>
        </p:nvSpPr>
        <p:spPr bwMode="auto">
          <a:xfrm>
            <a:off x="4319588" y="1757362"/>
            <a:ext cx="211138" cy="300038"/>
          </a:xfrm>
          <a:prstGeom prst="downArrow">
            <a:avLst>
              <a:gd name="adj1" fmla="val 50000"/>
              <a:gd name="adj2" fmla="val 35526"/>
            </a:avLst>
          </a:prstGeom>
          <a:solidFill>
            <a:srgbClr val="000000"/>
          </a:solidFill>
          <a:ln w="38100">
            <a:solidFill>
              <a:srgbClr val="000000"/>
            </a:solidFill>
            <a:miter lim="800000"/>
            <a:headEnd/>
            <a:tailEnd/>
          </a:ln>
          <a:effectLst>
            <a:outerShdw dist="28398" dir="3806097" algn="ctr" rotWithShape="0">
              <a:srgbClr val="7F7F7F">
                <a:alpha val="50000"/>
              </a:srgbClr>
            </a:outerShdw>
          </a:effectLst>
        </p:spPr>
        <p:txBody>
          <a:bodyPr vert="eaVert" wrap="square" lIns="91440" tIns="45720" rIns="91440" bIns="45720" numCol="1" anchor="t" anchorCtr="0" compatLnSpc="1">
            <a:prstTxWarp prst="textNoShape">
              <a:avLst/>
            </a:prstTxWarp>
          </a:bodyPr>
          <a:lstStyle/>
          <a:p>
            <a:pPr algn="ctr"/>
            <a:endParaRPr lang="en-US" sz="2800" dirty="0"/>
          </a:p>
        </p:txBody>
      </p:sp>
      <p:sp>
        <p:nvSpPr>
          <p:cNvPr id="2062" name="AutoShape 14"/>
          <p:cNvSpPr>
            <a:spLocks noChangeArrowheads="1"/>
          </p:cNvSpPr>
          <p:nvPr/>
        </p:nvSpPr>
        <p:spPr bwMode="auto">
          <a:xfrm>
            <a:off x="4319588" y="2514670"/>
            <a:ext cx="212725" cy="300038"/>
          </a:xfrm>
          <a:prstGeom prst="downArrow">
            <a:avLst>
              <a:gd name="adj1" fmla="val 50000"/>
              <a:gd name="adj2" fmla="val 35261"/>
            </a:avLst>
          </a:prstGeom>
          <a:solidFill>
            <a:srgbClr val="000000"/>
          </a:solidFill>
          <a:ln w="38100">
            <a:solidFill>
              <a:srgbClr val="000000"/>
            </a:solidFill>
            <a:miter lim="800000"/>
            <a:headEnd/>
            <a:tailEnd/>
          </a:ln>
          <a:effectLst>
            <a:outerShdw dist="28398" dir="3806097" algn="ctr" rotWithShape="0">
              <a:srgbClr val="7F7F7F">
                <a:alpha val="50000"/>
              </a:srgbClr>
            </a:outerShdw>
          </a:effectLst>
        </p:spPr>
        <p:txBody>
          <a:bodyPr vert="eaVert" wrap="square" lIns="91440" tIns="45720" rIns="91440" bIns="45720" numCol="1" anchor="t" anchorCtr="0" compatLnSpc="1">
            <a:prstTxWarp prst="textNoShape">
              <a:avLst/>
            </a:prstTxWarp>
          </a:bodyPr>
          <a:lstStyle/>
          <a:p>
            <a:pPr algn="ctr"/>
            <a:endParaRPr lang="en-US" sz="2800" dirty="0"/>
          </a:p>
        </p:txBody>
      </p:sp>
    </p:spTree>
    <p:extLst>
      <p:ext uri="{BB962C8B-B14F-4D97-AF65-F5344CB8AC3E}">
        <p14:creationId xmlns:p14="http://schemas.microsoft.com/office/powerpoint/2010/main" val="239345457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0"/>
            <a:ext cx="5486400" cy="461665"/>
          </a:xfrm>
          <a:prstGeom prst="rect">
            <a:avLst/>
          </a:prstGeom>
        </p:spPr>
        <p:txBody>
          <a:bodyPr wrap="square">
            <a:spAutoFit/>
          </a:bodyPr>
          <a:lstStyle/>
          <a:p>
            <a:r>
              <a:rPr lang="en-US" sz="2400" b="1" u="sng" dirty="0">
                <a:solidFill>
                  <a:schemeClr val="tx2"/>
                </a:solidFill>
              </a:rPr>
              <a:t>Investigative Tools and Equipment</a:t>
            </a:r>
          </a:p>
        </p:txBody>
      </p:sp>
      <p:sp>
        <p:nvSpPr>
          <p:cNvPr id="3" name="TextBox 2"/>
          <p:cNvSpPr txBox="1"/>
          <p:nvPr/>
        </p:nvSpPr>
        <p:spPr>
          <a:xfrm>
            <a:off x="914400" y="461665"/>
            <a:ext cx="7696200" cy="6555641"/>
          </a:xfrm>
          <a:prstGeom prst="rect">
            <a:avLst/>
          </a:prstGeom>
          <a:noFill/>
        </p:spPr>
        <p:txBody>
          <a:bodyPr wrap="square" numCol="2" rtlCol="0">
            <a:spAutoFit/>
          </a:bodyPr>
          <a:lstStyle/>
          <a:p>
            <a:pPr marL="800100" lvl="1" indent="-342900" algn="just">
              <a:lnSpc>
                <a:spcPct val="150000"/>
              </a:lnSpc>
              <a:buBlip>
                <a:blip r:embed="rId2"/>
              </a:buBlip>
            </a:pPr>
            <a:r>
              <a:rPr lang="en-US" dirty="0"/>
              <a:t>Crime scene securing tapes</a:t>
            </a:r>
          </a:p>
          <a:p>
            <a:pPr marL="800100" lvl="1" indent="-342900" algn="just">
              <a:lnSpc>
                <a:spcPct val="150000"/>
              </a:lnSpc>
              <a:buBlip>
                <a:blip r:embed="rId2"/>
              </a:buBlip>
            </a:pPr>
            <a:r>
              <a:rPr lang="en-US" dirty="0"/>
              <a:t>Digital Camera</a:t>
            </a:r>
          </a:p>
          <a:p>
            <a:pPr marL="800100" lvl="1" indent="-342900" algn="just">
              <a:lnSpc>
                <a:spcPct val="150000"/>
              </a:lnSpc>
              <a:buBlip>
                <a:blip r:embed="rId2"/>
              </a:buBlip>
            </a:pPr>
            <a:r>
              <a:rPr lang="en-US" dirty="0"/>
              <a:t>Extra batteries</a:t>
            </a:r>
          </a:p>
          <a:p>
            <a:pPr marL="800100" lvl="1" indent="-342900" algn="just">
              <a:lnSpc>
                <a:spcPct val="150000"/>
              </a:lnSpc>
              <a:buBlip>
                <a:blip r:embed="rId2"/>
              </a:buBlip>
            </a:pPr>
            <a:r>
              <a:rPr lang="en-US" dirty="0"/>
              <a:t>Video cameras</a:t>
            </a:r>
          </a:p>
          <a:p>
            <a:pPr marL="800100" lvl="1" indent="-342900" algn="just">
              <a:lnSpc>
                <a:spcPct val="150000"/>
              </a:lnSpc>
              <a:buBlip>
                <a:blip r:embed="rId2"/>
              </a:buBlip>
            </a:pPr>
            <a:r>
              <a:rPr lang="en-US" dirty="0"/>
              <a:t>Note/sketch pads</a:t>
            </a:r>
          </a:p>
          <a:p>
            <a:pPr marL="800100" lvl="1" indent="-342900" algn="just">
              <a:lnSpc>
                <a:spcPct val="150000"/>
              </a:lnSpc>
              <a:buBlip>
                <a:blip r:embed="rId2"/>
              </a:buBlip>
            </a:pPr>
            <a:r>
              <a:rPr lang="en-US" dirty="0"/>
              <a:t>Blank sterile storage media: Portable USB hard disks and pen drives</a:t>
            </a:r>
          </a:p>
          <a:p>
            <a:pPr marL="800100" lvl="1" indent="-342900" algn="just">
              <a:lnSpc>
                <a:spcPct val="150000"/>
              </a:lnSpc>
              <a:buBlip>
                <a:blip r:embed="rId2"/>
              </a:buBlip>
            </a:pPr>
            <a:r>
              <a:rPr lang="en-US" dirty="0"/>
              <a:t>Write-Blocker device</a:t>
            </a:r>
          </a:p>
          <a:p>
            <a:pPr marL="800100" lvl="1" indent="-342900" algn="just">
              <a:lnSpc>
                <a:spcPct val="150000"/>
              </a:lnSpc>
              <a:buBlip>
                <a:blip r:embed="rId2"/>
              </a:buBlip>
            </a:pPr>
            <a:r>
              <a:rPr lang="en-US" dirty="0"/>
              <a:t>Labels</a:t>
            </a:r>
          </a:p>
          <a:p>
            <a:pPr marL="800100" lvl="1" indent="-342900" algn="just">
              <a:lnSpc>
                <a:spcPct val="150000"/>
              </a:lnSpc>
              <a:buBlip>
                <a:blip r:embed="rId2"/>
              </a:buBlip>
            </a:pPr>
            <a:r>
              <a:rPr lang="en-US" dirty="0"/>
              <a:t>Pens, permanent markers</a:t>
            </a:r>
          </a:p>
          <a:p>
            <a:pPr marL="800100" lvl="1" indent="-342900" algn="just">
              <a:lnSpc>
                <a:spcPct val="150000"/>
              </a:lnSpc>
              <a:buBlip>
                <a:blip r:embed="rId2"/>
              </a:buBlip>
            </a:pPr>
            <a:r>
              <a:rPr lang="en-US" dirty="0"/>
              <a:t>Storage containers</a:t>
            </a:r>
          </a:p>
          <a:p>
            <a:pPr marL="800100" lvl="1" indent="-342900" algn="just">
              <a:lnSpc>
                <a:spcPct val="150000"/>
              </a:lnSpc>
              <a:buBlip>
                <a:blip r:embed="rId2"/>
              </a:buBlip>
            </a:pPr>
            <a:r>
              <a:rPr lang="en-US" dirty="0"/>
              <a:t>Anti-static bags</a:t>
            </a:r>
          </a:p>
          <a:p>
            <a:pPr marL="800100" lvl="1" indent="-342900" algn="just">
              <a:lnSpc>
                <a:spcPct val="150000"/>
              </a:lnSpc>
              <a:buBlip>
                <a:blip r:embed="rId2"/>
              </a:buBlip>
            </a:pPr>
            <a:r>
              <a:rPr lang="en-US" dirty="0"/>
              <a:t>Faraday bags</a:t>
            </a:r>
          </a:p>
          <a:p>
            <a:pPr marL="800100" lvl="1" indent="-342900" algn="just">
              <a:lnSpc>
                <a:spcPct val="150000"/>
              </a:lnSpc>
              <a:buBlip>
                <a:blip r:embed="rId2"/>
              </a:buBlip>
            </a:pPr>
            <a:r>
              <a:rPr lang="en-US" dirty="0"/>
              <a:t>Toolkit containing screwdrivers (nonmagnetic), pliers, forceps, scissors, clips, pins, cutters etc.</a:t>
            </a:r>
          </a:p>
          <a:p>
            <a:pPr marL="800100" lvl="1" indent="-342900" algn="just">
              <a:lnSpc>
                <a:spcPct val="150000"/>
              </a:lnSpc>
              <a:buBlip>
                <a:blip r:embed="rId2"/>
              </a:buBlip>
            </a:pPr>
            <a:r>
              <a:rPr lang="en-US" dirty="0"/>
              <a:t>Rubber gloves</a:t>
            </a:r>
          </a:p>
          <a:p>
            <a:pPr marL="800100" lvl="1" indent="-342900" algn="just">
              <a:lnSpc>
                <a:spcPct val="150000"/>
              </a:lnSpc>
              <a:buBlip>
                <a:blip r:embed="rId2"/>
              </a:buBlip>
            </a:pPr>
            <a:r>
              <a:rPr lang="en-US" dirty="0"/>
              <a:t>Incident response toolkit (Software)</a:t>
            </a:r>
          </a:p>
          <a:p>
            <a:pPr marL="800100" lvl="1" indent="-342900" algn="just">
              <a:lnSpc>
                <a:spcPct val="150000"/>
              </a:lnSpc>
              <a:buBlip>
                <a:blip r:embed="rId2"/>
              </a:buBlip>
            </a:pPr>
            <a:r>
              <a:rPr lang="en-US" dirty="0"/>
              <a:t>Converter / Adapter: USB, SATA, IDE, SCSI</a:t>
            </a:r>
          </a:p>
          <a:p>
            <a:pPr marL="800100" lvl="1" indent="-342900" algn="just">
              <a:lnSpc>
                <a:spcPct val="150000"/>
              </a:lnSpc>
              <a:buBlip>
                <a:blip r:embed="rId2"/>
              </a:buBlip>
            </a:pPr>
            <a:r>
              <a:rPr lang="en-US" dirty="0"/>
              <a:t>Forensic Imaging software</a:t>
            </a:r>
          </a:p>
          <a:p>
            <a:pPr marL="800100" lvl="1" indent="-342900" algn="just">
              <a:lnSpc>
                <a:spcPct val="150000"/>
              </a:lnSpc>
              <a:buBlip>
                <a:blip r:embed="rId2"/>
              </a:buBlip>
            </a:pPr>
            <a:r>
              <a:rPr lang="en-US" dirty="0"/>
              <a:t>Tools to collect volatile data (FTK Imager, Magnet Forensics Ram Capture)</a:t>
            </a:r>
          </a:p>
        </p:txBody>
      </p:sp>
    </p:spTree>
    <p:extLst>
      <p:ext uri="{BB962C8B-B14F-4D97-AF65-F5344CB8AC3E}">
        <p14:creationId xmlns:p14="http://schemas.microsoft.com/office/powerpoint/2010/main" val="346980201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rite blocker"/>
          <p:cNvPicPr>
            <a:picLocks noChangeAspect="1" noChangeArrowheads="1"/>
          </p:cNvPicPr>
          <p:nvPr/>
        </p:nvPicPr>
        <p:blipFill>
          <a:blip r:embed="rId2" cstate="print"/>
          <a:srcRect/>
          <a:stretch>
            <a:fillRect/>
          </a:stretch>
        </p:blipFill>
        <p:spPr bwMode="auto">
          <a:xfrm>
            <a:off x="-9526" y="0"/>
            <a:ext cx="4657725" cy="3201000"/>
          </a:xfrm>
          <a:prstGeom prst="rect">
            <a:avLst/>
          </a:prstGeom>
          <a:noFill/>
        </p:spPr>
      </p:pic>
      <p:pic>
        <p:nvPicPr>
          <p:cNvPr id="1029" name="Picture 5" descr="41MFR8D1pOL"/>
          <p:cNvPicPr>
            <a:picLocks noChangeAspect="1" noChangeArrowheads="1"/>
          </p:cNvPicPr>
          <p:nvPr/>
        </p:nvPicPr>
        <p:blipFill>
          <a:blip r:embed="rId3" cstate="print"/>
          <a:srcRect/>
          <a:stretch>
            <a:fillRect/>
          </a:stretch>
        </p:blipFill>
        <p:spPr bwMode="auto">
          <a:xfrm>
            <a:off x="-9526" y="3200401"/>
            <a:ext cx="4876800" cy="3648829"/>
          </a:xfrm>
          <a:prstGeom prst="rect">
            <a:avLst/>
          </a:prstGeom>
          <a:noFill/>
          <a:ln w="9525">
            <a:noFill/>
            <a:miter lim="800000"/>
            <a:headEnd/>
            <a:tailEnd/>
          </a:ln>
        </p:spPr>
      </p:pic>
      <p:pic>
        <p:nvPicPr>
          <p:cNvPr id="1031" name="Picture 7" descr="photo-kit"/>
          <p:cNvPicPr>
            <a:picLocks noChangeAspect="1" noChangeArrowheads="1"/>
          </p:cNvPicPr>
          <p:nvPr/>
        </p:nvPicPr>
        <p:blipFill>
          <a:blip r:embed="rId4" cstate="print"/>
          <a:srcRect/>
          <a:stretch>
            <a:fillRect/>
          </a:stretch>
        </p:blipFill>
        <p:spPr bwMode="auto">
          <a:xfrm>
            <a:off x="4648200" y="0"/>
            <a:ext cx="4495800" cy="3201000"/>
          </a:xfrm>
          <a:prstGeom prst="rect">
            <a:avLst/>
          </a:prstGeom>
          <a:noFill/>
          <a:ln w="9525">
            <a:noFill/>
            <a:miter lim="800000"/>
            <a:headEnd/>
            <a:tailEnd/>
          </a:ln>
        </p:spPr>
      </p:pic>
      <p:pic>
        <p:nvPicPr>
          <p:cNvPr id="1032" name="Picture 8" descr="esd0406_1"/>
          <p:cNvPicPr>
            <a:picLocks noChangeAspect="1" noChangeArrowheads="1"/>
          </p:cNvPicPr>
          <p:nvPr/>
        </p:nvPicPr>
        <p:blipFill>
          <a:blip r:embed="rId5" cstate="print"/>
          <a:srcRect/>
          <a:stretch>
            <a:fillRect/>
          </a:stretch>
        </p:blipFill>
        <p:spPr bwMode="auto">
          <a:xfrm rot="5400000">
            <a:off x="5176837" y="2890837"/>
            <a:ext cx="3657600" cy="4276726"/>
          </a:xfrm>
          <a:prstGeom prst="rect">
            <a:avLst/>
          </a:prstGeom>
          <a:noFill/>
          <a:ln w="9525">
            <a:noFill/>
            <a:miter lim="800000"/>
            <a:headEnd/>
            <a:tailEnd/>
          </a:ln>
        </p:spPr>
      </p:pic>
    </p:spTree>
    <p:extLst>
      <p:ext uri="{BB962C8B-B14F-4D97-AF65-F5344CB8AC3E}">
        <p14:creationId xmlns:p14="http://schemas.microsoft.com/office/powerpoint/2010/main" val="389236093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0"/>
            <a:ext cx="4619663" cy="461665"/>
          </a:xfrm>
          <a:prstGeom prst="rect">
            <a:avLst/>
          </a:prstGeom>
        </p:spPr>
        <p:txBody>
          <a:bodyPr wrap="none">
            <a:spAutoFit/>
          </a:bodyPr>
          <a:lstStyle/>
          <a:p>
            <a:r>
              <a:rPr lang="en-US" sz="2400" b="1" u="sng" dirty="0">
                <a:solidFill>
                  <a:schemeClr val="tx2"/>
                </a:solidFill>
              </a:rPr>
              <a:t>Non-electronic Evidence Collection</a:t>
            </a:r>
          </a:p>
        </p:txBody>
      </p:sp>
      <p:sp>
        <p:nvSpPr>
          <p:cNvPr id="4" name="TextBox 3"/>
          <p:cNvSpPr txBox="1"/>
          <p:nvPr/>
        </p:nvSpPr>
        <p:spPr>
          <a:xfrm>
            <a:off x="1143000" y="609600"/>
            <a:ext cx="7772400" cy="5967467"/>
          </a:xfrm>
          <a:prstGeom prst="rect">
            <a:avLst/>
          </a:prstGeom>
          <a:noFill/>
        </p:spPr>
        <p:txBody>
          <a:bodyPr wrap="square" rtlCol="0">
            <a:spAutoFit/>
          </a:bodyPr>
          <a:lstStyle/>
          <a:p>
            <a:pPr marL="465138" lvl="0" indent="-465138" algn="just">
              <a:lnSpc>
                <a:spcPct val="150000"/>
              </a:lnSpc>
              <a:spcBef>
                <a:spcPct val="20000"/>
              </a:spcBef>
              <a:buFont typeface="Arial" pitchFamily="34" charset="0"/>
              <a:buChar char="•"/>
              <a:defRPr/>
            </a:pPr>
            <a:r>
              <a:rPr lang="en-US" dirty="0"/>
              <a:t>Recovery of non-electronic evidence can be crucial in the investigation of electronic crimes. Take proper care to ensure that such evidence is recovered and preserved. Items relevant to subsequent examination of electronic evidence may exist in other forms (</a:t>
            </a:r>
            <a:r>
              <a:rPr lang="en-US" b="1" dirty="0"/>
              <a:t>written passwords and other handwritten notes, blank pads of paper with indented writing, hardware and software manuals, calendars, literature, text or graphical computer printouts, and photographs</a:t>
            </a:r>
            <a:r>
              <a:rPr lang="en-US" dirty="0"/>
              <a:t>) and should be secured and preserved for future analysis.</a:t>
            </a:r>
          </a:p>
          <a:p>
            <a:pPr marL="465138" lvl="0" indent="-465138" algn="just">
              <a:lnSpc>
                <a:spcPct val="150000"/>
              </a:lnSpc>
              <a:spcBef>
                <a:spcPct val="20000"/>
              </a:spcBef>
              <a:buFont typeface="Arial" pitchFamily="34" charset="0"/>
              <a:buChar char="•"/>
              <a:defRPr/>
            </a:pPr>
            <a:endParaRPr lang="en-US" dirty="0"/>
          </a:p>
          <a:p>
            <a:pPr marL="465138" indent="-465138" algn="just">
              <a:lnSpc>
                <a:spcPct val="150000"/>
              </a:lnSpc>
              <a:spcBef>
                <a:spcPct val="20000"/>
              </a:spcBef>
              <a:buFont typeface="Arial" pitchFamily="34" charset="0"/>
              <a:buChar char="•"/>
              <a:defRPr/>
            </a:pPr>
            <a:r>
              <a:rPr lang="en-US" dirty="0"/>
              <a:t>These items are frequently in close proximity to the computer or related hardware items. All evidence should be identified, secured, and preserved in compliance with departmental procedures.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0"/>
            <a:ext cx="6482865" cy="400110"/>
          </a:xfrm>
          <a:prstGeom prst="rect">
            <a:avLst/>
          </a:prstGeom>
        </p:spPr>
        <p:txBody>
          <a:bodyPr wrap="none">
            <a:spAutoFit/>
          </a:bodyPr>
          <a:lstStyle/>
          <a:p>
            <a:r>
              <a:rPr lang="en-US" sz="2000" b="1" u="sng" dirty="0">
                <a:solidFill>
                  <a:schemeClr val="tx2"/>
                </a:solidFill>
              </a:rPr>
              <a:t>Digital Evidence Collection process from computer</a:t>
            </a:r>
          </a:p>
        </p:txBody>
      </p:sp>
      <p:sp>
        <p:nvSpPr>
          <p:cNvPr id="3" name="Rectangle 2"/>
          <p:cNvSpPr/>
          <p:nvPr/>
        </p:nvSpPr>
        <p:spPr>
          <a:xfrm>
            <a:off x="1295400" y="880351"/>
            <a:ext cx="8153400" cy="338554"/>
          </a:xfrm>
          <a:prstGeom prst="rect">
            <a:avLst/>
          </a:prstGeom>
        </p:spPr>
        <p:txBody>
          <a:bodyPr wrap="square">
            <a:spAutoFit/>
          </a:bodyPr>
          <a:lstStyle/>
          <a:p>
            <a:r>
              <a:rPr lang="en-US" sz="1600" b="1" u="sng" dirty="0"/>
              <a:t>Situation 1: The Monitor Is On And The Work Product and/or Desktop is Visible</a:t>
            </a:r>
            <a:endParaRPr lang="en-US" sz="1600" dirty="0"/>
          </a:p>
        </p:txBody>
      </p:sp>
      <p:pic>
        <p:nvPicPr>
          <p:cNvPr id="5" name="Picture 1" descr="android-pc-1">
            <a:extLst>
              <a:ext uri="{FF2B5EF4-FFF2-40B4-BE49-F238E27FC236}">
                <a16:creationId xmlns:a16="http://schemas.microsoft.com/office/drawing/2014/main" id="{36E64B04-B8E4-419A-8010-9F49E4168C1D}"/>
              </a:ext>
            </a:extLst>
          </p:cNvPr>
          <p:cNvPicPr>
            <a:picLocks noChangeAspect="1" noChangeArrowheads="1"/>
          </p:cNvPicPr>
          <p:nvPr/>
        </p:nvPicPr>
        <p:blipFill>
          <a:blip r:embed="rId2" cstate="print"/>
          <a:srcRect/>
          <a:stretch>
            <a:fillRect/>
          </a:stretch>
        </p:blipFill>
        <p:spPr bwMode="auto">
          <a:xfrm>
            <a:off x="0" y="1699146"/>
            <a:ext cx="9144000" cy="5158854"/>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457200"/>
            <a:ext cx="5943600" cy="2816156"/>
          </a:xfrm>
          <a:prstGeom prst="rect">
            <a:avLst/>
          </a:prstGeom>
          <a:noFill/>
        </p:spPr>
        <p:txBody>
          <a:bodyPr wrap="square" rtlCol="0">
            <a:spAutoFit/>
          </a:bodyPr>
          <a:lstStyle/>
          <a:p>
            <a:r>
              <a:rPr lang="en-US" sz="2400" b="1" u="sng" dirty="0">
                <a:solidFill>
                  <a:srgbClr val="FF0000"/>
                </a:solidFill>
              </a:rPr>
              <a:t>CONTENTS :-</a:t>
            </a:r>
          </a:p>
          <a:p>
            <a:endParaRPr lang="en-US" dirty="0"/>
          </a:p>
          <a:p>
            <a:pPr marL="342900" indent="-342900" algn="just">
              <a:lnSpc>
                <a:spcPct val="150000"/>
              </a:lnSpc>
              <a:buFont typeface="Arial" pitchFamily="34" charset="0"/>
              <a:buChar char="•"/>
            </a:pPr>
            <a:r>
              <a:rPr lang="en-US" dirty="0"/>
              <a:t>Definitions</a:t>
            </a:r>
          </a:p>
          <a:p>
            <a:pPr marL="342900" indent="-342900" algn="just">
              <a:lnSpc>
                <a:spcPct val="150000"/>
              </a:lnSpc>
              <a:buFont typeface="Arial" pitchFamily="34" charset="0"/>
              <a:buChar char="•"/>
            </a:pPr>
            <a:r>
              <a:rPr lang="en-US" dirty="0"/>
              <a:t>Branches of Digital Forensics</a:t>
            </a:r>
          </a:p>
          <a:p>
            <a:pPr marL="342900" indent="-342900" algn="just">
              <a:lnSpc>
                <a:spcPct val="150000"/>
              </a:lnSpc>
              <a:buFont typeface="Arial" pitchFamily="34" charset="0"/>
              <a:buChar char="•"/>
            </a:pPr>
            <a:r>
              <a:rPr lang="en-US" dirty="0"/>
              <a:t>Digital Evidence</a:t>
            </a:r>
          </a:p>
          <a:p>
            <a:pPr marL="342900" indent="-342900" algn="just">
              <a:lnSpc>
                <a:spcPct val="150000"/>
              </a:lnSpc>
              <a:buFont typeface="Arial" pitchFamily="34" charset="0"/>
              <a:buChar char="•"/>
            </a:pPr>
            <a:r>
              <a:rPr lang="en-US" dirty="0"/>
              <a:t>Types of Cybercrime</a:t>
            </a:r>
          </a:p>
          <a:p>
            <a:pPr marL="342900" indent="-342900" algn="just">
              <a:lnSpc>
                <a:spcPct val="150000"/>
              </a:lnSpc>
              <a:buFont typeface="Arial" pitchFamily="34" charset="0"/>
              <a:buChar char="•"/>
            </a:pPr>
            <a:r>
              <a:rPr lang="en-US" dirty="0"/>
              <a:t>Crime Scene Management</a:t>
            </a:r>
          </a:p>
        </p:txBody>
      </p:sp>
    </p:spTree>
    <p:extLst>
      <p:ext uri="{BB962C8B-B14F-4D97-AF65-F5344CB8AC3E}">
        <p14:creationId xmlns:p14="http://schemas.microsoft.com/office/powerpoint/2010/main" val="874932288"/>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0"/>
            <a:ext cx="6482865" cy="400110"/>
          </a:xfrm>
          <a:prstGeom prst="rect">
            <a:avLst/>
          </a:prstGeom>
        </p:spPr>
        <p:txBody>
          <a:bodyPr wrap="none">
            <a:spAutoFit/>
          </a:bodyPr>
          <a:lstStyle/>
          <a:p>
            <a:r>
              <a:rPr lang="en-US" sz="2000" b="1" u="sng" dirty="0">
                <a:solidFill>
                  <a:schemeClr val="tx2"/>
                </a:solidFill>
              </a:rPr>
              <a:t>Digital Evidence Collection process from computer</a:t>
            </a:r>
          </a:p>
        </p:txBody>
      </p:sp>
      <p:sp>
        <p:nvSpPr>
          <p:cNvPr id="3" name="Rectangle 2"/>
          <p:cNvSpPr/>
          <p:nvPr/>
        </p:nvSpPr>
        <p:spPr>
          <a:xfrm>
            <a:off x="1295400" y="762000"/>
            <a:ext cx="8153400" cy="338554"/>
          </a:xfrm>
          <a:prstGeom prst="rect">
            <a:avLst/>
          </a:prstGeom>
        </p:spPr>
        <p:txBody>
          <a:bodyPr wrap="square">
            <a:spAutoFit/>
          </a:bodyPr>
          <a:lstStyle/>
          <a:p>
            <a:r>
              <a:rPr lang="en-US" sz="1600" b="1" u="sng" dirty="0"/>
              <a:t>Situation 1: The Monitor Is On And The Work Product and/or Desktop are Visible</a:t>
            </a:r>
            <a:endParaRPr lang="en-US" sz="1600" dirty="0"/>
          </a:p>
        </p:txBody>
      </p:sp>
      <p:sp>
        <p:nvSpPr>
          <p:cNvPr id="5" name="TextBox 4"/>
          <p:cNvSpPr txBox="1"/>
          <p:nvPr/>
        </p:nvSpPr>
        <p:spPr>
          <a:xfrm>
            <a:off x="1219200" y="1219200"/>
            <a:ext cx="7848600" cy="4108176"/>
          </a:xfrm>
          <a:prstGeom prst="rect">
            <a:avLst/>
          </a:prstGeom>
          <a:noFill/>
        </p:spPr>
        <p:txBody>
          <a:bodyPr wrap="square" rtlCol="0">
            <a:spAutoFit/>
          </a:bodyPr>
          <a:lstStyle/>
          <a:p>
            <a:pPr marL="465138" lvl="0" indent="-465138">
              <a:lnSpc>
                <a:spcPct val="150000"/>
              </a:lnSpc>
              <a:buFont typeface="Arial" pitchFamily="34" charset="0"/>
              <a:buChar char="•"/>
            </a:pPr>
            <a:r>
              <a:rPr lang="en-US" sz="1600" dirty="0"/>
              <a:t>Photograph the screen and record the information displayed.</a:t>
            </a:r>
          </a:p>
          <a:p>
            <a:pPr marL="465138" lvl="0" indent="-465138">
              <a:lnSpc>
                <a:spcPct val="150000"/>
              </a:lnSpc>
              <a:buFont typeface="Arial" pitchFamily="34" charset="0"/>
              <a:buChar char="•"/>
            </a:pPr>
            <a:r>
              <a:rPr lang="en-US" sz="1600" dirty="0"/>
              <a:t>Collect volatile data using memory capturing tools.</a:t>
            </a:r>
          </a:p>
          <a:p>
            <a:pPr marL="465138" lvl="0" indent="-465138">
              <a:lnSpc>
                <a:spcPct val="150000"/>
              </a:lnSpc>
              <a:buFont typeface="Arial" pitchFamily="34" charset="0"/>
              <a:buChar char="•"/>
            </a:pPr>
            <a:r>
              <a:rPr lang="en-US" sz="1600" dirty="0"/>
              <a:t>Check for virtual drives. If yes, collect logical copies of mounted data.</a:t>
            </a:r>
          </a:p>
          <a:p>
            <a:pPr marL="465138" lvl="0" indent="-465138">
              <a:lnSpc>
                <a:spcPct val="150000"/>
              </a:lnSpc>
              <a:buFont typeface="Arial" pitchFamily="34" charset="0"/>
              <a:buChar char="•"/>
            </a:pPr>
            <a:r>
              <a:rPr lang="en-US" sz="1600" dirty="0"/>
              <a:t>Label all connections and ports.</a:t>
            </a:r>
          </a:p>
          <a:p>
            <a:pPr marL="465138" lvl="0" indent="-465138">
              <a:lnSpc>
                <a:spcPct val="150000"/>
              </a:lnSpc>
              <a:buFont typeface="Arial" pitchFamily="34" charset="0"/>
              <a:buChar char="•"/>
            </a:pPr>
            <a:r>
              <a:rPr lang="en-US" sz="1600" dirty="0"/>
              <a:t>Photograph them.</a:t>
            </a:r>
          </a:p>
          <a:p>
            <a:pPr marL="465138" lvl="0" indent="-465138">
              <a:lnSpc>
                <a:spcPct val="150000"/>
              </a:lnSpc>
              <a:buFont typeface="Arial" pitchFamily="34" charset="0"/>
              <a:buChar char="•"/>
            </a:pPr>
            <a:r>
              <a:rPr lang="en-US" sz="1600" dirty="0"/>
              <a:t>Disable network connectivity to prevent remote access.</a:t>
            </a:r>
          </a:p>
          <a:p>
            <a:pPr marL="465138" lvl="0" indent="-465138">
              <a:lnSpc>
                <a:spcPct val="150000"/>
              </a:lnSpc>
              <a:buFont typeface="Arial" pitchFamily="34" charset="0"/>
              <a:buChar char="•"/>
            </a:pPr>
            <a:r>
              <a:rPr lang="en-US" sz="1600" dirty="0"/>
              <a:t>Disconnect the power/shutdown.</a:t>
            </a:r>
          </a:p>
          <a:p>
            <a:pPr marL="465138" lvl="0" indent="-465138">
              <a:lnSpc>
                <a:spcPct val="150000"/>
              </a:lnSpc>
              <a:buFont typeface="Arial" pitchFamily="34" charset="0"/>
              <a:buChar char="•"/>
            </a:pPr>
            <a:r>
              <a:rPr lang="en-US" sz="1600" dirty="0"/>
              <a:t>Open CPU chassis to locate Hard disk and disconnect it.</a:t>
            </a:r>
          </a:p>
          <a:p>
            <a:pPr marL="465138" lvl="0" indent="-465138">
              <a:lnSpc>
                <a:spcPct val="150000"/>
              </a:lnSpc>
              <a:buFont typeface="Arial" pitchFamily="34" charset="0"/>
              <a:buChar char="•"/>
            </a:pPr>
            <a:r>
              <a:rPr lang="en-US" sz="1600" dirty="0"/>
              <a:t>Seize and package all evidence in Anti magnetic (Faraday) bags.</a:t>
            </a:r>
          </a:p>
          <a:p>
            <a:pPr marL="465138" lvl="0" indent="-465138">
              <a:lnSpc>
                <a:spcPct val="150000"/>
              </a:lnSpc>
              <a:buFont typeface="Arial" pitchFamily="34" charset="0"/>
              <a:buChar char="•"/>
            </a:pPr>
            <a:r>
              <a:rPr lang="en-US" sz="1600" dirty="0"/>
              <a:t>Transport evidence to forensic laboratory.</a:t>
            </a:r>
          </a:p>
          <a:p>
            <a:pPr marL="465138" indent="-465138">
              <a:lnSpc>
                <a:spcPct val="150000"/>
              </a:lnSpc>
              <a:buFont typeface="Arial" pitchFamily="34" charset="0"/>
              <a:buChar char="•"/>
            </a:pPr>
            <a:r>
              <a:rPr lang="en-US" sz="1600" dirty="0"/>
              <a:t>Maintain chain of custody</a:t>
            </a:r>
            <a:r>
              <a:rPr lang="en-US" sz="1400" dirty="0"/>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0"/>
            <a:ext cx="6629400" cy="400110"/>
          </a:xfrm>
          <a:prstGeom prst="rect">
            <a:avLst/>
          </a:prstGeom>
        </p:spPr>
        <p:txBody>
          <a:bodyPr wrap="square">
            <a:spAutoFit/>
          </a:bodyPr>
          <a:lstStyle/>
          <a:p>
            <a:pPr algn="just"/>
            <a:r>
              <a:rPr lang="en-US" sz="2000" b="1" u="sng" dirty="0">
                <a:solidFill>
                  <a:schemeClr val="tx2"/>
                </a:solidFill>
              </a:rPr>
              <a:t>Digital Evidence Collection process from computer</a:t>
            </a:r>
          </a:p>
        </p:txBody>
      </p:sp>
      <p:sp>
        <p:nvSpPr>
          <p:cNvPr id="3" name="Rectangle 2"/>
          <p:cNvSpPr/>
          <p:nvPr/>
        </p:nvSpPr>
        <p:spPr>
          <a:xfrm>
            <a:off x="1447800" y="744904"/>
            <a:ext cx="7315200" cy="523220"/>
          </a:xfrm>
          <a:prstGeom prst="rect">
            <a:avLst/>
          </a:prstGeom>
        </p:spPr>
        <p:txBody>
          <a:bodyPr wrap="square">
            <a:spAutoFit/>
          </a:bodyPr>
          <a:lstStyle/>
          <a:p>
            <a:pPr algn="just"/>
            <a:r>
              <a:rPr lang="en-US" sz="1400" b="1" u="sng" dirty="0"/>
              <a:t>Situation 2: The Monitor Is On and The Screen Is Blank (Sleep Mode) Or The Screensaver (Picture) Is Visible</a:t>
            </a:r>
            <a:endParaRPr lang="en-US" sz="1400" dirty="0"/>
          </a:p>
        </p:txBody>
      </p:sp>
      <p:pic>
        <p:nvPicPr>
          <p:cNvPr id="5" name="Picture 1" descr="silver-laptop-icon">
            <a:extLst>
              <a:ext uri="{FF2B5EF4-FFF2-40B4-BE49-F238E27FC236}">
                <a16:creationId xmlns:a16="http://schemas.microsoft.com/office/drawing/2014/main" id="{CCF54AA7-ED66-40D6-807E-1F71DA344C78}"/>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71600" y="1546698"/>
            <a:ext cx="6934200" cy="5311302"/>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0"/>
            <a:ext cx="7758855" cy="461665"/>
          </a:xfrm>
          <a:prstGeom prst="rect">
            <a:avLst/>
          </a:prstGeom>
        </p:spPr>
        <p:txBody>
          <a:bodyPr wrap="none">
            <a:spAutoFit/>
          </a:bodyPr>
          <a:lstStyle/>
          <a:p>
            <a:pPr algn="just"/>
            <a:r>
              <a:rPr lang="en-US" sz="2400" b="1" u="sng" dirty="0">
                <a:solidFill>
                  <a:schemeClr val="tx2"/>
                </a:solidFill>
              </a:rPr>
              <a:t>Digital Evidence Collection process from computer</a:t>
            </a:r>
          </a:p>
        </p:txBody>
      </p:sp>
      <p:sp>
        <p:nvSpPr>
          <p:cNvPr id="3" name="Rectangle 2"/>
          <p:cNvSpPr/>
          <p:nvPr/>
        </p:nvSpPr>
        <p:spPr>
          <a:xfrm>
            <a:off x="1295400" y="685800"/>
            <a:ext cx="7467600" cy="584775"/>
          </a:xfrm>
          <a:prstGeom prst="rect">
            <a:avLst/>
          </a:prstGeom>
        </p:spPr>
        <p:txBody>
          <a:bodyPr wrap="square">
            <a:spAutoFit/>
          </a:bodyPr>
          <a:lstStyle/>
          <a:p>
            <a:pPr algn="just"/>
            <a:r>
              <a:rPr lang="en-US" sz="1600" b="1" u="sng" dirty="0"/>
              <a:t>Situation 2: The Monitor Is On and The Screen Is Blank (Sleep Mode) Or The Screensaver (Picture) Is Visible</a:t>
            </a:r>
            <a:endParaRPr lang="en-US" sz="1600" dirty="0"/>
          </a:p>
        </p:txBody>
      </p:sp>
      <p:sp>
        <p:nvSpPr>
          <p:cNvPr id="5" name="TextBox 4"/>
          <p:cNvSpPr txBox="1"/>
          <p:nvPr/>
        </p:nvSpPr>
        <p:spPr>
          <a:xfrm>
            <a:off x="1295400" y="1752600"/>
            <a:ext cx="7848600" cy="4194674"/>
          </a:xfrm>
          <a:prstGeom prst="rect">
            <a:avLst/>
          </a:prstGeom>
          <a:noFill/>
        </p:spPr>
        <p:txBody>
          <a:bodyPr wrap="square" rtlCol="0">
            <a:spAutoFit/>
          </a:bodyPr>
          <a:lstStyle/>
          <a:p>
            <a:pPr marL="465138" indent="-465138" algn="just">
              <a:lnSpc>
                <a:spcPct val="150000"/>
              </a:lnSpc>
              <a:buFont typeface="Arial" pitchFamily="34" charset="0"/>
              <a:buChar char="•"/>
            </a:pPr>
            <a:r>
              <a:rPr lang="en-US" dirty="0"/>
              <a:t>Move the mouse slightly (without pushing buttons). The screen should change and show the work product or request a password.</a:t>
            </a:r>
          </a:p>
          <a:p>
            <a:pPr marL="465138" indent="-465138" algn="just">
              <a:lnSpc>
                <a:spcPct val="150000"/>
              </a:lnSpc>
              <a:buFont typeface="Arial" pitchFamily="34" charset="0"/>
              <a:buChar char="•"/>
            </a:pPr>
            <a:r>
              <a:rPr lang="en-US" dirty="0"/>
              <a:t>Do not perform any other keystrokes or mouse operations if mouse movement does not cause a change in the screen.</a:t>
            </a:r>
          </a:p>
          <a:p>
            <a:pPr marL="465138" indent="-465138" algn="just">
              <a:lnSpc>
                <a:spcPct val="150000"/>
              </a:lnSpc>
              <a:buFont typeface="Arial" pitchFamily="34" charset="0"/>
              <a:buChar char="•"/>
            </a:pPr>
            <a:r>
              <a:rPr lang="en-US" dirty="0"/>
              <a:t>Photograph the screen and record the information displayed.</a:t>
            </a:r>
          </a:p>
          <a:p>
            <a:pPr marL="465138" indent="-465138" algn="just">
              <a:lnSpc>
                <a:spcPct val="150000"/>
              </a:lnSpc>
              <a:buFont typeface="Arial" pitchFamily="34" charset="0"/>
              <a:buChar char="•"/>
            </a:pPr>
            <a:r>
              <a:rPr lang="en-US" dirty="0"/>
              <a:t>Collect volatile data using memory capturing tools (Mind that always use write blocker to prevent any kind of manipulation during data collection).</a:t>
            </a:r>
          </a:p>
          <a:p>
            <a:pPr marL="465138" indent="-465138" algn="just">
              <a:lnSpc>
                <a:spcPct val="150000"/>
              </a:lnSpc>
              <a:buFont typeface="Arial" pitchFamily="34" charset="0"/>
              <a:buChar char="•"/>
            </a:pPr>
            <a:r>
              <a:rPr lang="en-US" dirty="0"/>
              <a:t>Follow further steps as per situation 1.</a:t>
            </a:r>
            <a:endParaRPr lang="en-US" sz="16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260FE1-2C76-4258-B552-E61084BA66C6}"/>
              </a:ext>
            </a:extLst>
          </p:cNvPr>
          <p:cNvSpPr/>
          <p:nvPr/>
        </p:nvSpPr>
        <p:spPr>
          <a:xfrm rot="20087891">
            <a:off x="-479673" y="2586421"/>
            <a:ext cx="10565161"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DEMO FOR EVIDENCE COLLECTION</a:t>
            </a:r>
          </a:p>
        </p:txBody>
      </p:sp>
    </p:spTree>
    <p:extLst>
      <p:ext uri="{BB962C8B-B14F-4D97-AF65-F5344CB8AC3E}">
        <p14:creationId xmlns:p14="http://schemas.microsoft.com/office/powerpoint/2010/main" val="2825881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9143" y="18661"/>
            <a:ext cx="6585714" cy="461665"/>
          </a:xfrm>
          <a:prstGeom prst="rect">
            <a:avLst/>
          </a:prstGeom>
        </p:spPr>
        <p:txBody>
          <a:bodyPr wrap="none">
            <a:spAutoFit/>
          </a:bodyPr>
          <a:lstStyle/>
          <a:p>
            <a:r>
              <a:rPr lang="en-US" sz="2400" b="1" u="sng" dirty="0">
                <a:solidFill>
                  <a:schemeClr val="tx2"/>
                </a:solidFill>
              </a:rPr>
              <a:t>Digital Evidence Collection process from computer</a:t>
            </a:r>
          </a:p>
        </p:txBody>
      </p:sp>
      <p:sp>
        <p:nvSpPr>
          <p:cNvPr id="3" name="Rectangle 2"/>
          <p:cNvSpPr/>
          <p:nvPr/>
        </p:nvSpPr>
        <p:spPr>
          <a:xfrm>
            <a:off x="1524000" y="762000"/>
            <a:ext cx="5562600" cy="369332"/>
          </a:xfrm>
          <a:prstGeom prst="rect">
            <a:avLst/>
          </a:prstGeom>
        </p:spPr>
        <p:txBody>
          <a:bodyPr wrap="square">
            <a:spAutoFit/>
          </a:bodyPr>
          <a:lstStyle/>
          <a:p>
            <a:r>
              <a:rPr lang="en-US" b="1" u="sng" dirty="0"/>
              <a:t>Situation 3: The Monitor Is Off</a:t>
            </a:r>
            <a:endParaRPr lang="en-US" dirty="0"/>
          </a:p>
        </p:txBody>
      </p:sp>
      <p:sp>
        <p:nvSpPr>
          <p:cNvPr id="5" name="TextBox 4"/>
          <p:cNvSpPr txBox="1"/>
          <p:nvPr/>
        </p:nvSpPr>
        <p:spPr>
          <a:xfrm>
            <a:off x="609600" y="1295400"/>
            <a:ext cx="7848600" cy="4887172"/>
          </a:xfrm>
          <a:prstGeom prst="rect">
            <a:avLst/>
          </a:prstGeom>
          <a:noFill/>
        </p:spPr>
        <p:txBody>
          <a:bodyPr wrap="square" rtlCol="0">
            <a:spAutoFit/>
          </a:bodyPr>
          <a:lstStyle/>
          <a:p>
            <a:pPr marL="465138" lvl="0" indent="-465138" algn="just">
              <a:lnSpc>
                <a:spcPct val="150000"/>
              </a:lnSpc>
              <a:buFont typeface="Arial" pitchFamily="34" charset="0"/>
              <a:buChar char="•"/>
            </a:pPr>
            <a:r>
              <a:rPr lang="en-US" sz="1600" dirty="0"/>
              <a:t>Make a note of the “off” status.</a:t>
            </a:r>
          </a:p>
          <a:p>
            <a:pPr marL="465138" lvl="0" indent="-465138" algn="just">
              <a:lnSpc>
                <a:spcPct val="150000"/>
              </a:lnSpc>
              <a:buFont typeface="Arial" pitchFamily="34" charset="0"/>
              <a:buChar char="•"/>
            </a:pPr>
            <a:r>
              <a:rPr lang="en-US" sz="1600" dirty="0"/>
              <a:t>Turn the monitor on, then determine if the monitor status is as described in either situation 1 or 2 above and follow those steps.</a:t>
            </a:r>
          </a:p>
          <a:p>
            <a:pPr marL="465138" lvl="0" indent="-465138" algn="just">
              <a:lnSpc>
                <a:spcPct val="150000"/>
              </a:lnSpc>
              <a:buFont typeface="Arial" pitchFamily="34" charset="0"/>
              <a:buChar char="•"/>
            </a:pPr>
            <a:r>
              <a:rPr lang="en-US" sz="1600" dirty="0"/>
              <a:t>Check for outside connectivity (telephone modem, cable, integrated services digital network [ISDN], and digital subscriber line [DSL]). If a telephone connection is present, attempt to identify the telephone number.</a:t>
            </a:r>
          </a:p>
          <a:p>
            <a:pPr marL="465138" lvl="0" indent="-465138" algn="just">
              <a:lnSpc>
                <a:spcPct val="150000"/>
              </a:lnSpc>
              <a:buFont typeface="Arial" pitchFamily="34" charset="0"/>
              <a:buChar char="•"/>
            </a:pPr>
            <a:r>
              <a:rPr lang="en-US" sz="1600" dirty="0"/>
              <a:t>Avoid damage to potential evidence by removing any floppy disks that are present, packaging the disk separately, and labeling the package. If available, insert either a seizure disk or a blank floppy disk. Do not remove CDs or touch the CD drive.</a:t>
            </a:r>
          </a:p>
          <a:p>
            <a:pPr marL="465138" lvl="0" indent="-465138" algn="just">
              <a:lnSpc>
                <a:spcPct val="150000"/>
              </a:lnSpc>
              <a:buFont typeface="Arial" pitchFamily="34" charset="0"/>
              <a:buChar char="•"/>
            </a:pPr>
            <a:r>
              <a:rPr lang="en-US" sz="1600" dirty="0"/>
              <a:t>Place tape over all the drive slots and over the power connector.</a:t>
            </a:r>
          </a:p>
          <a:p>
            <a:pPr marL="465138" lvl="0" indent="-465138" algn="just">
              <a:lnSpc>
                <a:spcPct val="150000"/>
              </a:lnSpc>
              <a:buFont typeface="Arial" pitchFamily="34" charset="0"/>
              <a:buChar char="•"/>
            </a:pPr>
            <a:r>
              <a:rPr lang="en-US" sz="1600" dirty="0"/>
              <a:t>Record the make, model, and serial numbers.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0"/>
            <a:ext cx="6482865" cy="400110"/>
          </a:xfrm>
          <a:prstGeom prst="rect">
            <a:avLst/>
          </a:prstGeom>
        </p:spPr>
        <p:txBody>
          <a:bodyPr wrap="none">
            <a:spAutoFit/>
          </a:bodyPr>
          <a:lstStyle/>
          <a:p>
            <a:r>
              <a:rPr lang="en-US" sz="2000" b="1" u="sng" dirty="0">
                <a:solidFill>
                  <a:schemeClr val="tx2"/>
                </a:solidFill>
              </a:rPr>
              <a:t>Digital Evidence Collection process from computer</a:t>
            </a:r>
          </a:p>
        </p:txBody>
      </p:sp>
      <p:sp>
        <p:nvSpPr>
          <p:cNvPr id="3" name="Rectangle 2"/>
          <p:cNvSpPr/>
          <p:nvPr/>
        </p:nvSpPr>
        <p:spPr>
          <a:xfrm>
            <a:off x="1600200" y="728078"/>
            <a:ext cx="8382000" cy="369332"/>
          </a:xfrm>
          <a:prstGeom prst="rect">
            <a:avLst/>
          </a:prstGeom>
        </p:spPr>
        <p:txBody>
          <a:bodyPr wrap="square">
            <a:spAutoFit/>
          </a:bodyPr>
          <a:lstStyle/>
          <a:p>
            <a:r>
              <a:rPr lang="en-US" b="1" u="sng" dirty="0"/>
              <a:t>Situation 3: The Monitor Is Off</a:t>
            </a:r>
            <a:endParaRPr lang="en-US" dirty="0"/>
          </a:p>
        </p:txBody>
      </p:sp>
      <p:sp>
        <p:nvSpPr>
          <p:cNvPr id="5" name="TextBox 4"/>
          <p:cNvSpPr txBox="1"/>
          <p:nvPr/>
        </p:nvSpPr>
        <p:spPr>
          <a:xfrm>
            <a:off x="609600" y="1295400"/>
            <a:ext cx="7848600" cy="4610173"/>
          </a:xfrm>
          <a:prstGeom prst="rect">
            <a:avLst/>
          </a:prstGeom>
          <a:noFill/>
        </p:spPr>
        <p:txBody>
          <a:bodyPr wrap="square" rtlCol="0">
            <a:spAutoFit/>
          </a:bodyPr>
          <a:lstStyle/>
          <a:p>
            <a:pPr marL="465138" lvl="0" indent="-465138" algn="just">
              <a:lnSpc>
                <a:spcPct val="150000"/>
              </a:lnSpc>
              <a:buFont typeface="Arial" pitchFamily="34" charset="0"/>
              <a:buChar char="•"/>
            </a:pPr>
            <a:r>
              <a:rPr lang="en-US" sz="1600" dirty="0"/>
              <a:t>Photograph and diagram the connections of the computer and the corresponding cables.</a:t>
            </a:r>
          </a:p>
          <a:p>
            <a:pPr marL="465138" lvl="0" indent="-465138" algn="just">
              <a:lnSpc>
                <a:spcPct val="150000"/>
              </a:lnSpc>
              <a:buFont typeface="Arial" pitchFamily="34" charset="0"/>
              <a:buChar char="•"/>
            </a:pPr>
            <a:r>
              <a:rPr lang="en-US" sz="1600" dirty="0"/>
              <a:t>Label all connectors and cable ends (including connections to peripheral devices) to allow for exact reassembly at a later time. Label unused connection ports as “unused.” Identify laptop computer docking stations in an effort to identify other storage media.</a:t>
            </a:r>
          </a:p>
          <a:p>
            <a:pPr marL="465138" lvl="0" indent="-465138" algn="just">
              <a:lnSpc>
                <a:spcPct val="150000"/>
              </a:lnSpc>
              <a:buFont typeface="Arial" pitchFamily="34" charset="0"/>
              <a:buChar char="•"/>
            </a:pPr>
            <a:r>
              <a:rPr lang="en-US" sz="1600" dirty="0"/>
              <a:t>Collect non-volatile data, i.e. storage media (Hard Disk, Pen drives, Optical Disks, Mobile phones, Memory card etc.)</a:t>
            </a:r>
          </a:p>
          <a:p>
            <a:pPr marL="465138" lvl="0" indent="-465138" algn="just">
              <a:lnSpc>
                <a:spcPct val="150000"/>
              </a:lnSpc>
              <a:buFont typeface="Arial" pitchFamily="34" charset="0"/>
              <a:buChar char="•"/>
            </a:pPr>
            <a:r>
              <a:rPr lang="en-US" sz="1600" dirty="0"/>
              <a:t>Seize and package all evidence in anti-magnetic (Faraday) bags.</a:t>
            </a:r>
          </a:p>
          <a:p>
            <a:pPr marL="465138" lvl="0" indent="-465138" algn="just">
              <a:lnSpc>
                <a:spcPct val="150000"/>
              </a:lnSpc>
              <a:buFont typeface="Arial" pitchFamily="34" charset="0"/>
              <a:buChar char="•"/>
            </a:pPr>
            <a:r>
              <a:rPr lang="en-US" sz="1600" dirty="0"/>
              <a:t>Tag/label each bag.</a:t>
            </a:r>
          </a:p>
          <a:p>
            <a:pPr marL="465138" lvl="0" indent="-465138" algn="just">
              <a:lnSpc>
                <a:spcPct val="150000"/>
              </a:lnSpc>
              <a:buFont typeface="Arial" pitchFamily="34" charset="0"/>
              <a:buChar char="•"/>
            </a:pPr>
            <a:r>
              <a:rPr lang="en-US" sz="1600" dirty="0"/>
              <a:t>Transport evidence to forensic laboratory.</a:t>
            </a:r>
          </a:p>
          <a:p>
            <a:pPr marL="465138" lvl="0" indent="-465138" algn="just">
              <a:lnSpc>
                <a:spcPct val="150000"/>
              </a:lnSpc>
              <a:buFont typeface="Arial" pitchFamily="34" charset="0"/>
              <a:buChar char="•"/>
            </a:pPr>
            <a:r>
              <a:rPr lang="en-US" sz="1600" dirty="0"/>
              <a:t>Maintain chain of custody.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0"/>
            <a:ext cx="6433314" cy="400110"/>
          </a:xfrm>
          <a:prstGeom prst="rect">
            <a:avLst/>
          </a:prstGeom>
        </p:spPr>
        <p:txBody>
          <a:bodyPr wrap="square">
            <a:spAutoFit/>
          </a:bodyPr>
          <a:lstStyle/>
          <a:p>
            <a:r>
              <a:rPr lang="en-US" sz="2000" b="1" u="sng" dirty="0">
                <a:solidFill>
                  <a:schemeClr val="tx2"/>
                </a:solidFill>
              </a:rPr>
              <a:t>Digital Evidence Collection process from computer</a:t>
            </a:r>
          </a:p>
        </p:txBody>
      </p:sp>
      <p:sp>
        <p:nvSpPr>
          <p:cNvPr id="3" name="Rectangle 2"/>
          <p:cNvSpPr/>
          <p:nvPr/>
        </p:nvSpPr>
        <p:spPr>
          <a:xfrm>
            <a:off x="1524000" y="762000"/>
            <a:ext cx="6585714" cy="369332"/>
          </a:xfrm>
          <a:prstGeom prst="rect">
            <a:avLst/>
          </a:prstGeom>
        </p:spPr>
        <p:txBody>
          <a:bodyPr wrap="square">
            <a:spAutoFit/>
          </a:bodyPr>
          <a:lstStyle/>
          <a:p>
            <a:r>
              <a:rPr lang="en-US" b="1" u="sng" dirty="0"/>
              <a:t>Situation 3: The Monitor Is Off</a:t>
            </a:r>
            <a:endParaRPr lang="en-US" dirty="0"/>
          </a:p>
        </p:txBody>
      </p:sp>
      <p:pic>
        <p:nvPicPr>
          <p:cNvPr id="5" name="Picture 2" descr="install-new-hard-drive">
            <a:extLst>
              <a:ext uri="{FF2B5EF4-FFF2-40B4-BE49-F238E27FC236}">
                <a16:creationId xmlns:a16="http://schemas.microsoft.com/office/drawing/2014/main" id="{07CE675F-6307-45B1-A84D-D2A880C905E9}"/>
              </a:ext>
            </a:extLst>
          </p:cNvPr>
          <p:cNvPicPr>
            <a:picLocks noChangeAspect="1" noChangeArrowheads="1"/>
          </p:cNvPicPr>
          <p:nvPr/>
        </p:nvPicPr>
        <p:blipFill>
          <a:blip r:embed="rId2" cstate="print"/>
          <a:srcRect/>
          <a:stretch>
            <a:fillRect/>
          </a:stretch>
        </p:blipFill>
        <p:spPr bwMode="auto">
          <a:xfrm>
            <a:off x="0" y="1209742"/>
            <a:ext cx="9144000" cy="5648258"/>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4">
            <a:extLst>
              <a:ext uri="{FF2B5EF4-FFF2-40B4-BE49-F238E27FC236}">
                <a16:creationId xmlns:a16="http://schemas.microsoft.com/office/drawing/2014/main" id="{2872B071-2359-43B6-BCD1-CEAF96091692}"/>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47800" y="0"/>
            <a:ext cx="6019800" cy="6885226"/>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 y="-2"/>
          <a:ext cx="9143997" cy="6858004"/>
        </p:xfrm>
        <a:graphic>
          <a:graphicData uri="http://schemas.openxmlformats.org/drawingml/2006/table">
            <a:tbl>
              <a:tblPr/>
              <a:tblGrid>
                <a:gridCol w="3047999">
                  <a:extLst>
                    <a:ext uri="{9D8B030D-6E8A-4147-A177-3AD203B41FA5}">
                      <a16:colId xmlns:a16="http://schemas.microsoft.com/office/drawing/2014/main" val="20000"/>
                    </a:ext>
                  </a:extLst>
                </a:gridCol>
                <a:gridCol w="3047999">
                  <a:extLst>
                    <a:ext uri="{9D8B030D-6E8A-4147-A177-3AD203B41FA5}">
                      <a16:colId xmlns:a16="http://schemas.microsoft.com/office/drawing/2014/main" val="20001"/>
                    </a:ext>
                  </a:extLst>
                </a:gridCol>
                <a:gridCol w="3047999">
                  <a:extLst>
                    <a:ext uri="{9D8B030D-6E8A-4147-A177-3AD203B41FA5}">
                      <a16:colId xmlns:a16="http://schemas.microsoft.com/office/drawing/2014/main" val="20002"/>
                    </a:ext>
                  </a:extLst>
                </a:gridCol>
              </a:tblGrid>
              <a:tr h="228009">
                <a:tc>
                  <a:txBody>
                    <a:bodyPr/>
                    <a:lstStyle/>
                    <a:p>
                      <a:pPr marL="0" marR="0">
                        <a:spcBef>
                          <a:spcPts val="0"/>
                        </a:spcBef>
                        <a:spcAft>
                          <a:spcPts val="0"/>
                        </a:spcAft>
                      </a:pPr>
                      <a:r>
                        <a:rPr lang="en-US" sz="1100" b="1">
                          <a:latin typeface="Bookman Old Style"/>
                          <a:ea typeface="Calibri"/>
                        </a:rPr>
                        <a:t>Complaint/FIR No.</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050" b="1">
                          <a:latin typeface="Verdana"/>
                          <a:ea typeface="Calibri"/>
                        </a:rPr>
                        <a:t>Police Station:</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216038">
                <a:tc>
                  <a:txBody>
                    <a:bodyPr/>
                    <a:lstStyle/>
                    <a:p>
                      <a:pPr marL="0" marR="0">
                        <a:spcBef>
                          <a:spcPts val="0"/>
                        </a:spcBef>
                        <a:spcAft>
                          <a:spcPts val="0"/>
                        </a:spcAft>
                      </a:pPr>
                      <a:r>
                        <a:rPr lang="en-US" sz="1050" b="1">
                          <a:latin typeface="Verdana"/>
                          <a:ea typeface="Calibri"/>
                        </a:rPr>
                        <a:t>Date:</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b="1">
                          <a:latin typeface="Verdana"/>
                          <a:ea typeface="Calibri"/>
                        </a:rPr>
                        <a:t>Time:</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b="1">
                          <a:latin typeface="Verdana"/>
                          <a:ea typeface="Calibri"/>
                        </a:rPr>
                        <a:t>Organization:</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9161">
                <a:tc gridSpan="3">
                  <a:txBody>
                    <a:bodyPr/>
                    <a:lstStyle/>
                    <a:p>
                      <a:pPr marL="0" marR="0">
                        <a:spcBef>
                          <a:spcPts val="0"/>
                        </a:spcBef>
                        <a:spcAft>
                          <a:spcPts val="0"/>
                        </a:spcAft>
                      </a:pPr>
                      <a:r>
                        <a:rPr lang="en-US" sz="1050" b="1">
                          <a:latin typeface="Verdana"/>
                          <a:ea typeface="Calibri"/>
                        </a:rPr>
                        <a:t>Examiner Name(s):</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7708">
                <a:tc>
                  <a:txBody>
                    <a:bodyPr/>
                    <a:lstStyle/>
                    <a:p>
                      <a:pPr marL="0" marR="0">
                        <a:spcBef>
                          <a:spcPts val="0"/>
                        </a:spcBef>
                        <a:spcAft>
                          <a:spcPts val="0"/>
                        </a:spcAft>
                      </a:pPr>
                      <a:r>
                        <a:rPr lang="en-US" sz="1050" b="1">
                          <a:latin typeface="Verdana"/>
                          <a:ea typeface="Calibri"/>
                        </a:rPr>
                        <a:t>Location:</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8120">
                <a:tc gridSpan="3">
                  <a:txBody>
                    <a:bodyPr/>
                    <a:lstStyle/>
                    <a:p>
                      <a:pPr marL="0" marR="0">
                        <a:spcBef>
                          <a:spcPts val="0"/>
                        </a:spcBef>
                        <a:spcAft>
                          <a:spcPts val="0"/>
                        </a:spcAft>
                      </a:pPr>
                      <a:endParaRPr lang="en-US" sz="1050">
                        <a:solidFill>
                          <a:srgbClr val="FF0000"/>
                        </a:solidFill>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20722">
                <a:tc gridSpan="3">
                  <a:txBody>
                    <a:bodyPr/>
                    <a:lstStyle/>
                    <a:p>
                      <a:pPr marL="0" marR="0">
                        <a:spcBef>
                          <a:spcPts val="0"/>
                        </a:spcBef>
                        <a:spcAft>
                          <a:spcPts val="0"/>
                        </a:spcAft>
                      </a:pPr>
                      <a:r>
                        <a:rPr lang="en-US" sz="1050" b="1">
                          <a:latin typeface="Verdana"/>
                          <a:ea typeface="Calibri"/>
                        </a:rPr>
                        <a:t>Method of evidence received (i.e. delivered, seized, discovered)</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9270">
                <a:tc gridSpan="3">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12913">
                <a:tc gridSpan="3">
                  <a:txBody>
                    <a:bodyPr/>
                    <a:lstStyle/>
                    <a:p>
                      <a:pPr marL="0" marR="0">
                        <a:spcBef>
                          <a:spcPts val="0"/>
                        </a:spcBef>
                        <a:spcAft>
                          <a:spcPts val="0"/>
                        </a:spcAft>
                      </a:pPr>
                      <a:endParaRPr lang="en-US" sz="1050">
                        <a:solidFill>
                          <a:srgbClr val="FF0000"/>
                        </a:solidFill>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16038">
                <a:tc gridSpan="3">
                  <a:txBody>
                    <a:bodyPr/>
                    <a:lstStyle/>
                    <a:p>
                      <a:pPr marL="0" marR="0" algn="ctr">
                        <a:spcBef>
                          <a:spcPts val="0"/>
                        </a:spcBef>
                        <a:spcAft>
                          <a:spcPts val="0"/>
                        </a:spcAft>
                      </a:pPr>
                      <a:r>
                        <a:rPr lang="en-US" sz="1050" b="1" u="sng">
                          <a:latin typeface="Verdana"/>
                          <a:ea typeface="Calibri"/>
                        </a:rPr>
                        <a:t>System Information</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33216">
                <a:tc>
                  <a:txBody>
                    <a:bodyPr/>
                    <a:lstStyle/>
                    <a:p>
                      <a:pPr marL="0" marR="0">
                        <a:spcBef>
                          <a:spcPts val="0"/>
                        </a:spcBef>
                        <a:spcAft>
                          <a:spcPts val="0"/>
                        </a:spcAft>
                      </a:pPr>
                      <a:r>
                        <a:rPr lang="en-US" sz="1050" b="1">
                          <a:latin typeface="Verdana"/>
                          <a:ea typeface="Calibri"/>
                        </a:rPr>
                        <a:t>Date of Purchase</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9"/>
                  </a:ext>
                </a:extLst>
              </a:tr>
              <a:tr h="207188">
                <a:tc>
                  <a:txBody>
                    <a:bodyPr/>
                    <a:lstStyle/>
                    <a:p>
                      <a:pPr marL="0" marR="0">
                        <a:spcBef>
                          <a:spcPts val="0"/>
                        </a:spcBef>
                        <a:spcAft>
                          <a:spcPts val="0"/>
                        </a:spcAft>
                      </a:pPr>
                      <a:r>
                        <a:rPr lang="en-US" sz="1050" b="1">
                          <a:latin typeface="Verdana"/>
                          <a:ea typeface="Calibri"/>
                        </a:rPr>
                        <a:t>System Manufacturer</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0"/>
                  </a:ext>
                </a:extLst>
              </a:tr>
              <a:tr h="218120">
                <a:tc>
                  <a:txBody>
                    <a:bodyPr/>
                    <a:lstStyle/>
                    <a:p>
                      <a:pPr marL="0" marR="0">
                        <a:spcBef>
                          <a:spcPts val="0"/>
                        </a:spcBef>
                        <a:spcAft>
                          <a:spcPts val="0"/>
                        </a:spcAft>
                      </a:pPr>
                      <a:r>
                        <a:rPr lang="en-US" sz="1050" b="1">
                          <a:latin typeface="Verdana"/>
                          <a:ea typeface="Calibri"/>
                        </a:rPr>
                        <a:t>System Serial Number</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1"/>
                  </a:ext>
                </a:extLst>
              </a:tr>
              <a:tr h="213954">
                <a:tc>
                  <a:txBody>
                    <a:bodyPr/>
                    <a:lstStyle/>
                    <a:p>
                      <a:pPr marL="0" marR="0">
                        <a:spcBef>
                          <a:spcPts val="0"/>
                        </a:spcBef>
                        <a:spcAft>
                          <a:spcPts val="0"/>
                        </a:spcAft>
                      </a:pPr>
                      <a:r>
                        <a:rPr lang="en-US" sz="1050" b="1">
                          <a:latin typeface="Verdana"/>
                          <a:ea typeface="Calibri"/>
                        </a:rPr>
                        <a:t>System Name</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2"/>
                  </a:ext>
                </a:extLst>
              </a:tr>
              <a:tr h="216556">
                <a:tc>
                  <a:txBody>
                    <a:bodyPr/>
                    <a:lstStyle/>
                    <a:p>
                      <a:pPr marL="0" marR="0">
                        <a:spcBef>
                          <a:spcPts val="0"/>
                        </a:spcBef>
                        <a:spcAft>
                          <a:spcPts val="0"/>
                        </a:spcAft>
                      </a:pPr>
                      <a:r>
                        <a:rPr lang="en-US" sz="1050" b="1">
                          <a:latin typeface="Verdana"/>
                          <a:ea typeface="Calibri"/>
                        </a:rPr>
                        <a:t>System Model Number</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3"/>
                  </a:ext>
                </a:extLst>
              </a:tr>
              <a:tr h="220202">
                <a:tc>
                  <a:txBody>
                    <a:bodyPr/>
                    <a:lstStyle/>
                    <a:p>
                      <a:pPr marL="0" marR="0">
                        <a:spcBef>
                          <a:spcPts val="0"/>
                        </a:spcBef>
                        <a:spcAft>
                          <a:spcPts val="0"/>
                        </a:spcAft>
                      </a:pPr>
                      <a:r>
                        <a:rPr lang="en-US" sz="1050" b="1">
                          <a:latin typeface="Verdana"/>
                          <a:ea typeface="Calibri"/>
                        </a:rPr>
                        <a:t>System Date/Time</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4"/>
                  </a:ext>
                </a:extLst>
              </a:tr>
              <a:tr h="363357">
                <a:tc>
                  <a:txBody>
                    <a:bodyPr/>
                    <a:lstStyle/>
                    <a:p>
                      <a:pPr marL="0" marR="0">
                        <a:spcBef>
                          <a:spcPts val="0"/>
                        </a:spcBef>
                        <a:spcAft>
                          <a:spcPts val="0"/>
                        </a:spcAft>
                      </a:pPr>
                      <a:r>
                        <a:rPr lang="en-US" sz="1050" b="1">
                          <a:latin typeface="Verdana"/>
                          <a:ea typeface="Calibri"/>
                        </a:rPr>
                        <a:t>Other Identifying Date (i.e. damage, label etc.) </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5"/>
                  </a:ext>
                </a:extLst>
              </a:tr>
              <a:tr h="221243">
                <a:tc>
                  <a:txBody>
                    <a:bodyPr/>
                    <a:lstStyle/>
                    <a:p>
                      <a:pPr marL="0" marR="0">
                        <a:spcBef>
                          <a:spcPts val="0"/>
                        </a:spcBef>
                        <a:spcAft>
                          <a:spcPts val="0"/>
                        </a:spcAft>
                      </a:pPr>
                      <a:r>
                        <a:rPr lang="en-US" sz="1050" b="1">
                          <a:latin typeface="Verdana"/>
                          <a:ea typeface="Calibri"/>
                        </a:rPr>
                        <a:t>Processor</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6"/>
                  </a:ext>
                </a:extLst>
              </a:tr>
              <a:tr h="217079">
                <a:tc>
                  <a:txBody>
                    <a:bodyPr/>
                    <a:lstStyle/>
                    <a:p>
                      <a:pPr marL="0" marR="0">
                        <a:spcBef>
                          <a:spcPts val="0"/>
                        </a:spcBef>
                        <a:spcAft>
                          <a:spcPts val="0"/>
                        </a:spcAft>
                      </a:pPr>
                      <a:r>
                        <a:rPr lang="en-US" sz="1050" b="1">
                          <a:latin typeface="Verdana"/>
                          <a:ea typeface="Calibri"/>
                        </a:rPr>
                        <a:t>Memory</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7"/>
                  </a:ext>
                </a:extLst>
              </a:tr>
              <a:tr h="212913">
                <a:tc>
                  <a:txBody>
                    <a:bodyPr/>
                    <a:lstStyle/>
                    <a:p>
                      <a:pPr marL="0" marR="0">
                        <a:spcBef>
                          <a:spcPts val="0"/>
                        </a:spcBef>
                        <a:spcAft>
                          <a:spcPts val="0"/>
                        </a:spcAft>
                      </a:pPr>
                      <a:r>
                        <a:rPr lang="en-US" sz="1050" b="1">
                          <a:latin typeface="Verdana"/>
                          <a:ea typeface="Calibri"/>
                        </a:rPr>
                        <a:t>Network Card</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8"/>
                  </a:ext>
                </a:extLst>
              </a:tr>
              <a:tr h="216038">
                <a:tc>
                  <a:txBody>
                    <a:bodyPr/>
                    <a:lstStyle/>
                    <a:p>
                      <a:pPr marL="0" marR="0">
                        <a:spcBef>
                          <a:spcPts val="0"/>
                        </a:spcBef>
                        <a:spcAft>
                          <a:spcPts val="0"/>
                        </a:spcAft>
                      </a:pPr>
                      <a:r>
                        <a:rPr lang="en-US" sz="1050" b="1">
                          <a:latin typeface="Verdana"/>
                          <a:ea typeface="Calibri"/>
                        </a:rPr>
                        <a:t>SCSI Card</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9"/>
                  </a:ext>
                </a:extLst>
              </a:tr>
              <a:tr h="218640">
                <a:tc>
                  <a:txBody>
                    <a:bodyPr/>
                    <a:lstStyle/>
                    <a:p>
                      <a:pPr marL="0" marR="0">
                        <a:spcBef>
                          <a:spcPts val="0"/>
                        </a:spcBef>
                        <a:spcAft>
                          <a:spcPts val="0"/>
                        </a:spcAft>
                      </a:pPr>
                      <a:r>
                        <a:rPr lang="en-US" sz="1050" b="1">
                          <a:latin typeface="Verdana"/>
                          <a:ea typeface="Calibri"/>
                        </a:rPr>
                        <a:t>Modem</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20"/>
                  </a:ext>
                </a:extLst>
              </a:tr>
              <a:tr h="214995">
                <a:tc>
                  <a:txBody>
                    <a:bodyPr/>
                    <a:lstStyle/>
                    <a:p>
                      <a:pPr marL="0" marR="0">
                        <a:spcBef>
                          <a:spcPts val="0"/>
                        </a:spcBef>
                        <a:spcAft>
                          <a:spcPts val="0"/>
                        </a:spcAft>
                      </a:pPr>
                      <a:r>
                        <a:rPr lang="en-US" sz="1050" b="1">
                          <a:latin typeface="Verdana"/>
                          <a:ea typeface="Calibri"/>
                        </a:rPr>
                        <a:t>Keyboard</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21"/>
                  </a:ext>
                </a:extLst>
              </a:tr>
              <a:tr h="218120">
                <a:tc>
                  <a:txBody>
                    <a:bodyPr/>
                    <a:lstStyle/>
                    <a:p>
                      <a:pPr marL="0" marR="0">
                        <a:spcBef>
                          <a:spcPts val="0"/>
                        </a:spcBef>
                        <a:spcAft>
                          <a:spcPts val="0"/>
                        </a:spcAft>
                      </a:pPr>
                      <a:r>
                        <a:rPr lang="en-US" sz="1050" b="1">
                          <a:latin typeface="Verdana"/>
                          <a:ea typeface="Calibri"/>
                        </a:rPr>
                        <a:t>Monitor</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22"/>
                  </a:ext>
                </a:extLst>
              </a:tr>
              <a:tr h="206667">
                <a:tc>
                  <a:txBody>
                    <a:bodyPr/>
                    <a:lstStyle/>
                    <a:p>
                      <a:pPr marL="0" marR="0">
                        <a:spcBef>
                          <a:spcPts val="0"/>
                        </a:spcBef>
                        <a:spcAft>
                          <a:spcPts val="0"/>
                        </a:spcAft>
                      </a:pPr>
                      <a:r>
                        <a:rPr lang="en-US" sz="1050" b="1">
                          <a:latin typeface="Verdana"/>
                          <a:ea typeface="Calibri"/>
                        </a:rPr>
                        <a:t>Mouse</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23"/>
                  </a:ext>
                </a:extLst>
              </a:tr>
              <a:tr h="223845">
                <a:tc>
                  <a:txBody>
                    <a:bodyPr/>
                    <a:lstStyle/>
                    <a:p>
                      <a:pPr marL="0" marR="0">
                        <a:spcBef>
                          <a:spcPts val="0"/>
                        </a:spcBef>
                        <a:spcAft>
                          <a:spcPts val="0"/>
                        </a:spcAft>
                      </a:pPr>
                      <a:r>
                        <a:rPr lang="en-US" sz="1050" b="1">
                          <a:latin typeface="Verdana"/>
                          <a:ea typeface="Calibri"/>
                        </a:rPr>
                        <a:t>Floppy Disk Drive (s)</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24"/>
                  </a:ext>
                </a:extLst>
              </a:tr>
              <a:tr h="220202">
                <a:tc>
                  <a:txBody>
                    <a:bodyPr/>
                    <a:lstStyle/>
                    <a:p>
                      <a:pPr marL="0" marR="0">
                        <a:spcBef>
                          <a:spcPts val="0"/>
                        </a:spcBef>
                        <a:spcAft>
                          <a:spcPts val="0"/>
                        </a:spcAft>
                      </a:pPr>
                      <a:r>
                        <a:rPr lang="en-US" sz="1050" b="1">
                          <a:latin typeface="Verdana"/>
                          <a:ea typeface="Calibri"/>
                        </a:rPr>
                        <a:t>CD/DVD Drive (s)</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25"/>
                  </a:ext>
                </a:extLst>
              </a:tr>
              <a:tr h="208749">
                <a:tc>
                  <a:txBody>
                    <a:bodyPr/>
                    <a:lstStyle/>
                    <a:p>
                      <a:pPr marL="0" marR="0">
                        <a:spcBef>
                          <a:spcPts val="0"/>
                        </a:spcBef>
                        <a:spcAft>
                          <a:spcPts val="0"/>
                        </a:spcAft>
                      </a:pPr>
                      <a:r>
                        <a:rPr lang="en-US" sz="1050" b="1">
                          <a:latin typeface="Verdana"/>
                          <a:ea typeface="Calibri"/>
                        </a:rPr>
                        <a:t>Printer (s)</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26"/>
                  </a:ext>
                </a:extLst>
              </a:tr>
              <a:tr h="211872">
                <a:tc>
                  <a:txBody>
                    <a:bodyPr/>
                    <a:lstStyle/>
                    <a:p>
                      <a:pPr marL="0" marR="0">
                        <a:spcBef>
                          <a:spcPts val="0"/>
                        </a:spcBef>
                        <a:spcAft>
                          <a:spcPts val="0"/>
                        </a:spcAft>
                      </a:pPr>
                      <a:r>
                        <a:rPr lang="en-US" sz="1050" b="1">
                          <a:latin typeface="Verdana"/>
                          <a:ea typeface="Calibri"/>
                        </a:rPr>
                        <a:t>Other Cards</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27"/>
                  </a:ext>
                </a:extLst>
              </a:tr>
              <a:tr h="222284">
                <a:tc>
                  <a:txBody>
                    <a:bodyPr/>
                    <a:lstStyle/>
                    <a:p>
                      <a:pPr marL="0" marR="0">
                        <a:spcBef>
                          <a:spcPts val="0"/>
                        </a:spcBef>
                        <a:spcAft>
                          <a:spcPts val="0"/>
                        </a:spcAft>
                      </a:pPr>
                      <a:r>
                        <a:rPr lang="en-US" sz="1050" b="1">
                          <a:latin typeface="Verdana"/>
                          <a:ea typeface="Calibri"/>
                        </a:rPr>
                        <a:t>Other Devices and Drives</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28"/>
                  </a:ext>
                </a:extLst>
              </a:tr>
              <a:tr h="210831">
                <a:tc>
                  <a:txBody>
                    <a:bodyPr/>
                    <a:lstStyle/>
                    <a:p>
                      <a:pPr marL="0" marR="0">
                        <a:spcBef>
                          <a:spcPts val="0"/>
                        </a:spcBef>
                        <a:spcAft>
                          <a:spcPts val="0"/>
                        </a:spcAft>
                      </a:pPr>
                      <a:r>
                        <a:rPr lang="en-US" sz="1050" b="1">
                          <a:latin typeface="Verdana"/>
                          <a:ea typeface="Calibri"/>
                        </a:rPr>
                        <a:t>Size of Hard-drive</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29"/>
                  </a:ext>
                </a:extLst>
              </a:tr>
              <a:tr h="213954">
                <a:tc>
                  <a:txBody>
                    <a:bodyPr/>
                    <a:lstStyle/>
                    <a:p>
                      <a:pPr marL="0" marR="0">
                        <a:spcBef>
                          <a:spcPts val="0"/>
                        </a:spcBef>
                        <a:spcAft>
                          <a:spcPts val="0"/>
                        </a:spcAft>
                      </a:pPr>
                      <a:r>
                        <a:rPr lang="en-US" sz="1050" b="1">
                          <a:latin typeface="Verdana"/>
                          <a:ea typeface="Calibri"/>
                        </a:rPr>
                        <a:t>Hash Value if obtained</a:t>
                      </a:r>
                      <a:endParaRPr lang="en-US" sz="1100">
                        <a:latin typeface="Times New Roman"/>
                        <a:ea typeface="Times New Roman"/>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endParaRPr lang="en-US" sz="1050" dirty="0">
                        <a:latin typeface="Verdana"/>
                        <a:ea typeface="Calibri"/>
                      </a:endParaRPr>
                    </a:p>
                  </a:txBody>
                  <a:tcPr marL="33317" marR="33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30"/>
                  </a:ext>
                </a:extLst>
              </a:tr>
            </a:tbl>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0"/>
            <a:ext cx="5957080" cy="400110"/>
          </a:xfrm>
          <a:prstGeom prst="rect">
            <a:avLst/>
          </a:prstGeom>
        </p:spPr>
        <p:txBody>
          <a:bodyPr wrap="none">
            <a:spAutoFit/>
          </a:bodyPr>
          <a:lstStyle/>
          <a:p>
            <a:pPr algn="just"/>
            <a:r>
              <a:rPr lang="en-US" sz="2000" b="1" u="sng" dirty="0">
                <a:solidFill>
                  <a:schemeClr val="tx2"/>
                </a:solidFill>
              </a:rPr>
              <a:t>Evidence Packaging, Transporting, and Storing</a:t>
            </a:r>
          </a:p>
        </p:txBody>
      </p:sp>
      <p:sp>
        <p:nvSpPr>
          <p:cNvPr id="3" name="Rectangle 2"/>
          <p:cNvSpPr/>
          <p:nvPr/>
        </p:nvSpPr>
        <p:spPr>
          <a:xfrm>
            <a:off x="1676400" y="688461"/>
            <a:ext cx="6553200" cy="400110"/>
          </a:xfrm>
          <a:prstGeom prst="rect">
            <a:avLst/>
          </a:prstGeom>
        </p:spPr>
        <p:txBody>
          <a:bodyPr wrap="square">
            <a:spAutoFit/>
          </a:bodyPr>
          <a:lstStyle/>
          <a:p>
            <a:pPr algn="just"/>
            <a:r>
              <a:rPr lang="en-US" sz="2000" b="1" u="sng" dirty="0"/>
              <a:t>Packaging</a:t>
            </a:r>
            <a:endParaRPr lang="en-US" sz="1600" dirty="0"/>
          </a:p>
        </p:txBody>
      </p:sp>
      <p:sp>
        <p:nvSpPr>
          <p:cNvPr id="5" name="TextBox 4"/>
          <p:cNvSpPr txBox="1"/>
          <p:nvPr/>
        </p:nvSpPr>
        <p:spPr>
          <a:xfrm>
            <a:off x="685800" y="1066800"/>
            <a:ext cx="7848600" cy="5298951"/>
          </a:xfrm>
          <a:prstGeom prst="rect">
            <a:avLst/>
          </a:prstGeom>
          <a:noFill/>
        </p:spPr>
        <p:txBody>
          <a:bodyPr wrap="square" rtlCol="0">
            <a:spAutoFit/>
          </a:bodyPr>
          <a:lstStyle/>
          <a:p>
            <a:pPr marL="465138" lvl="0" indent="-465138" algn="just">
              <a:lnSpc>
                <a:spcPct val="150000"/>
              </a:lnSpc>
              <a:buFont typeface="Arial" pitchFamily="34" charset="0"/>
              <a:buChar char="•"/>
            </a:pPr>
            <a:r>
              <a:rPr lang="en-US" sz="1600" dirty="0"/>
              <a:t>If multiple computer systems are collected, label each system so that it can be reassembled as found (system A: mouse, keyboard, monitor, and main base unit; system B: mouse, keyboard, monitor, and main base unit).</a:t>
            </a:r>
          </a:p>
          <a:p>
            <a:pPr marL="465138" lvl="0" indent="-465138" algn="just">
              <a:lnSpc>
                <a:spcPct val="150000"/>
              </a:lnSpc>
              <a:buFont typeface="Arial" pitchFamily="34" charset="0"/>
              <a:buChar char="•"/>
            </a:pPr>
            <a:endParaRPr lang="en-US" sz="1600" dirty="0"/>
          </a:p>
          <a:p>
            <a:pPr algn="just"/>
            <a:r>
              <a:rPr lang="en-US" sz="1600" dirty="0"/>
              <a:t>When packaging evidence at a crime scene—</a:t>
            </a:r>
          </a:p>
          <a:p>
            <a:pPr algn="just"/>
            <a:r>
              <a:rPr lang="en-US" sz="1600" dirty="0"/>
              <a:t> </a:t>
            </a:r>
          </a:p>
          <a:p>
            <a:pPr marL="465138" lvl="0" indent="-465138" algn="just">
              <a:lnSpc>
                <a:spcPct val="150000"/>
              </a:lnSpc>
              <a:buFont typeface="Arial" pitchFamily="34" charset="0"/>
              <a:buChar char="•"/>
            </a:pPr>
            <a:r>
              <a:rPr lang="en-US" sz="1400" dirty="0"/>
              <a:t>Ensure that all collected electronic evidence is properly documented, labeled, and inventoried before packing.</a:t>
            </a:r>
          </a:p>
          <a:p>
            <a:pPr marL="465138" lvl="0" indent="-465138" algn="just">
              <a:lnSpc>
                <a:spcPct val="150000"/>
              </a:lnSpc>
              <a:buFont typeface="Arial" pitchFamily="34" charset="0"/>
              <a:buChar char="•"/>
            </a:pPr>
            <a:r>
              <a:rPr lang="en-US" sz="1400" dirty="0"/>
              <a:t>Pay special attention to latent or trace evidence and take action to preserve it.</a:t>
            </a:r>
          </a:p>
          <a:p>
            <a:pPr marL="465138" lvl="0" indent="-465138" algn="just">
              <a:lnSpc>
                <a:spcPct val="150000"/>
              </a:lnSpc>
              <a:buFont typeface="Arial" pitchFamily="34" charset="0"/>
              <a:buChar char="•"/>
            </a:pPr>
            <a:r>
              <a:rPr lang="en-US" sz="1400" dirty="0"/>
              <a:t>Pack magnetic media in antistatic packaging (paper or antistatic plastic bags). Avoid using materials that can produce static electricity, such as standard plastic bags (Faraday bags).</a:t>
            </a:r>
          </a:p>
          <a:p>
            <a:pPr marL="465138" lvl="0" indent="-465138" algn="just">
              <a:lnSpc>
                <a:spcPct val="150000"/>
              </a:lnSpc>
              <a:buFont typeface="Arial" pitchFamily="34" charset="0"/>
              <a:buChar char="•"/>
            </a:pPr>
            <a:r>
              <a:rPr lang="en-US" sz="1400" dirty="0"/>
              <a:t>Avoid folding, bending, or scratching computer media, such as a diskette, compact disk-read only memory (CD-ROM), or tape. </a:t>
            </a:r>
          </a:p>
          <a:p>
            <a:pPr marL="465138" indent="-465138" algn="just">
              <a:lnSpc>
                <a:spcPct val="150000"/>
              </a:lnSpc>
              <a:buFont typeface="Arial" pitchFamily="34" charset="0"/>
              <a:buChar char="•"/>
            </a:pPr>
            <a:r>
              <a:rPr lang="en-US" sz="1400" dirty="0"/>
              <a:t>Ensure that all containers used to hold evidence are properly labeled.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0160" y="-26530"/>
            <a:ext cx="2390398" cy="461665"/>
          </a:xfrm>
          <a:prstGeom prst="rect">
            <a:avLst/>
          </a:prstGeom>
          <a:noFill/>
        </p:spPr>
        <p:txBody>
          <a:bodyPr wrap="none" rtlCol="0">
            <a:spAutoFit/>
          </a:bodyPr>
          <a:lstStyle/>
          <a:p>
            <a:r>
              <a:rPr lang="en-US" sz="2400" b="1" u="sng" dirty="0">
                <a:solidFill>
                  <a:srgbClr val="FF0000"/>
                </a:solidFill>
              </a:rPr>
              <a:t>DEFINITION :-</a:t>
            </a:r>
          </a:p>
        </p:txBody>
      </p:sp>
      <p:sp>
        <p:nvSpPr>
          <p:cNvPr id="3" name="TextBox 2"/>
          <p:cNvSpPr txBox="1"/>
          <p:nvPr/>
        </p:nvSpPr>
        <p:spPr>
          <a:xfrm>
            <a:off x="754841" y="1573132"/>
            <a:ext cx="7634318" cy="968535"/>
          </a:xfrm>
          <a:prstGeom prst="rect">
            <a:avLst/>
          </a:prstGeom>
          <a:noFill/>
        </p:spPr>
        <p:txBody>
          <a:bodyPr wrap="square" rtlCol="0">
            <a:spAutoFit/>
          </a:bodyPr>
          <a:lstStyle/>
          <a:p>
            <a:pPr lvl="1" algn="just">
              <a:lnSpc>
                <a:spcPct val="150000"/>
              </a:lnSpc>
            </a:pPr>
            <a:r>
              <a:rPr lang="en-US" sz="2000" dirty="0"/>
              <a:t>“Any Crime Committed By Using Computer, Internet Or Any Other Digital Medium As A Tool Or Target.”</a:t>
            </a:r>
          </a:p>
        </p:txBody>
      </p:sp>
      <p:sp>
        <p:nvSpPr>
          <p:cNvPr id="6" name="TextBox 5"/>
          <p:cNvSpPr txBox="1"/>
          <p:nvPr/>
        </p:nvSpPr>
        <p:spPr>
          <a:xfrm>
            <a:off x="838200" y="3839495"/>
            <a:ext cx="7634318" cy="1477328"/>
          </a:xfrm>
          <a:prstGeom prst="rect">
            <a:avLst/>
          </a:prstGeom>
          <a:noFill/>
        </p:spPr>
        <p:txBody>
          <a:bodyPr wrap="square" rtlCol="0">
            <a:spAutoFit/>
          </a:bodyPr>
          <a:lstStyle/>
          <a:p>
            <a:pPr lvl="1" algn="just">
              <a:lnSpc>
                <a:spcPct val="150000"/>
              </a:lnSpc>
            </a:pPr>
            <a:r>
              <a:rPr lang="en-US" sz="2000" dirty="0"/>
              <a:t>“Cyber Forensics is the process of Identifying, Collecting, preserving, analyzing and presenting the digital evidence in such a  manner that the evidence are legally accepted.”</a:t>
            </a:r>
          </a:p>
        </p:txBody>
      </p:sp>
      <p:sp>
        <p:nvSpPr>
          <p:cNvPr id="8" name="Rectangle 7"/>
          <p:cNvSpPr/>
          <p:nvPr/>
        </p:nvSpPr>
        <p:spPr>
          <a:xfrm>
            <a:off x="1447800" y="708270"/>
            <a:ext cx="2590774" cy="523220"/>
          </a:xfrm>
          <a:prstGeom prst="rect">
            <a:avLst/>
          </a:prstGeom>
        </p:spPr>
        <p:txBody>
          <a:bodyPr wrap="none">
            <a:spAutoFit/>
          </a:bodyPr>
          <a:lstStyle/>
          <a:p>
            <a:pPr algn="just"/>
            <a:r>
              <a:rPr lang="en-US" sz="2800" b="1" u="sng" dirty="0">
                <a:solidFill>
                  <a:schemeClr val="tx2"/>
                </a:solidFill>
              </a:rPr>
              <a:t>Cyber Crime :-</a:t>
            </a:r>
          </a:p>
        </p:txBody>
      </p:sp>
      <p:sp>
        <p:nvSpPr>
          <p:cNvPr id="9" name="Rectangle 8"/>
          <p:cNvSpPr/>
          <p:nvPr/>
        </p:nvSpPr>
        <p:spPr>
          <a:xfrm>
            <a:off x="1341315" y="2905780"/>
            <a:ext cx="3108543" cy="523220"/>
          </a:xfrm>
          <a:prstGeom prst="rect">
            <a:avLst/>
          </a:prstGeom>
        </p:spPr>
        <p:txBody>
          <a:bodyPr wrap="none">
            <a:spAutoFit/>
          </a:bodyPr>
          <a:lstStyle/>
          <a:p>
            <a:pPr algn="just"/>
            <a:r>
              <a:rPr lang="en-US" sz="2800" b="1" u="sng" dirty="0">
                <a:solidFill>
                  <a:schemeClr val="tx2"/>
                </a:solidFill>
              </a:rPr>
              <a:t>Cyber Forensics :-</a:t>
            </a:r>
          </a:p>
        </p:txBody>
      </p:sp>
    </p:spTree>
    <p:extLst>
      <p:ext uri="{BB962C8B-B14F-4D97-AF65-F5344CB8AC3E}">
        <p14:creationId xmlns:p14="http://schemas.microsoft.com/office/powerpoint/2010/main" val="2072161399"/>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0"/>
            <a:ext cx="5957080" cy="400110"/>
          </a:xfrm>
          <a:prstGeom prst="rect">
            <a:avLst/>
          </a:prstGeom>
        </p:spPr>
        <p:txBody>
          <a:bodyPr wrap="none">
            <a:spAutoFit/>
          </a:bodyPr>
          <a:lstStyle/>
          <a:p>
            <a:pPr algn="just"/>
            <a:r>
              <a:rPr lang="en-US" sz="2000" b="1" u="sng" dirty="0">
                <a:solidFill>
                  <a:schemeClr val="tx2"/>
                </a:solidFill>
              </a:rPr>
              <a:t>Evidence Packaging, Transporting, and Storing</a:t>
            </a:r>
          </a:p>
        </p:txBody>
      </p:sp>
      <p:sp>
        <p:nvSpPr>
          <p:cNvPr id="3" name="Rectangle 2"/>
          <p:cNvSpPr/>
          <p:nvPr/>
        </p:nvSpPr>
        <p:spPr>
          <a:xfrm>
            <a:off x="1447800" y="703973"/>
            <a:ext cx="2514600" cy="400110"/>
          </a:xfrm>
          <a:prstGeom prst="rect">
            <a:avLst/>
          </a:prstGeom>
        </p:spPr>
        <p:txBody>
          <a:bodyPr wrap="square">
            <a:spAutoFit/>
          </a:bodyPr>
          <a:lstStyle/>
          <a:p>
            <a:pPr algn="just"/>
            <a:r>
              <a:rPr lang="en-US" sz="2000" b="1" u="sng" dirty="0"/>
              <a:t>Transporting</a:t>
            </a:r>
            <a:endParaRPr lang="en-US" dirty="0"/>
          </a:p>
        </p:txBody>
      </p:sp>
      <p:sp>
        <p:nvSpPr>
          <p:cNvPr id="5" name="TextBox 4"/>
          <p:cNvSpPr txBox="1"/>
          <p:nvPr/>
        </p:nvSpPr>
        <p:spPr>
          <a:xfrm>
            <a:off x="685800" y="1066800"/>
            <a:ext cx="7848600" cy="4887172"/>
          </a:xfrm>
          <a:prstGeom prst="rect">
            <a:avLst/>
          </a:prstGeom>
          <a:noFill/>
        </p:spPr>
        <p:txBody>
          <a:bodyPr wrap="square" rtlCol="0">
            <a:spAutoFit/>
          </a:bodyPr>
          <a:lstStyle/>
          <a:p>
            <a:pPr marL="465138" indent="-465138" algn="just">
              <a:lnSpc>
                <a:spcPct val="150000"/>
              </a:lnSpc>
              <a:buFont typeface="Arial" pitchFamily="34" charset="0"/>
              <a:buChar char="•"/>
            </a:pPr>
            <a:r>
              <a:rPr lang="en-US" sz="1600" dirty="0"/>
              <a:t>Ensure that computers and other components that are not packaged in containers are secured in the vehicle to avoid shock and excessive vibrations. For example, computers may be placed on the vehicle floor and monitors placed on the seat with the screen down and secured by a seat belt. When transporting evidence—</a:t>
            </a:r>
          </a:p>
          <a:p>
            <a:pPr marL="465138" indent="-465138" algn="just">
              <a:lnSpc>
                <a:spcPct val="150000"/>
              </a:lnSpc>
            </a:pPr>
            <a:r>
              <a:rPr lang="en-US" sz="1600" dirty="0"/>
              <a:t> </a:t>
            </a:r>
          </a:p>
          <a:p>
            <a:pPr marL="465138" lvl="0" indent="-465138" algn="just">
              <a:lnSpc>
                <a:spcPct val="150000"/>
              </a:lnSpc>
              <a:buFont typeface="Arial" pitchFamily="34" charset="0"/>
              <a:buChar char="•"/>
            </a:pPr>
            <a:r>
              <a:rPr lang="en-US" sz="1600" dirty="0"/>
              <a:t>Keep all electronic evidence away from magnetic sources. Radio transmitters, speaker magnets, and heated seats are examples of items that can damage electronic evidence.</a:t>
            </a:r>
          </a:p>
          <a:p>
            <a:pPr marL="465138" lvl="0" indent="-465138" algn="just">
              <a:lnSpc>
                <a:spcPct val="150000"/>
              </a:lnSpc>
              <a:buFont typeface="Arial" pitchFamily="34" charset="0"/>
              <a:buChar char="•"/>
            </a:pPr>
            <a:r>
              <a:rPr lang="en-US" sz="1600" dirty="0"/>
              <a:t>Avoid storing electronic evidence in vehicles for prolonged periods of time. Conditions of excessive heat, cold, or humidity can damage electronic evidence.</a:t>
            </a:r>
          </a:p>
          <a:p>
            <a:pPr marL="465138" indent="-465138" algn="just">
              <a:lnSpc>
                <a:spcPct val="150000"/>
              </a:lnSpc>
              <a:buFont typeface="Arial" pitchFamily="34" charset="0"/>
              <a:buChar char="•"/>
            </a:pPr>
            <a:r>
              <a:rPr lang="en-US" sz="1600" dirty="0"/>
              <a:t>Maintain the chain of custody on all evidence transported.</a:t>
            </a:r>
            <a:endParaRPr lang="en-US" sz="14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0"/>
            <a:ext cx="6034985" cy="461665"/>
          </a:xfrm>
          <a:prstGeom prst="rect">
            <a:avLst/>
          </a:prstGeom>
        </p:spPr>
        <p:txBody>
          <a:bodyPr wrap="none">
            <a:spAutoFit/>
          </a:bodyPr>
          <a:lstStyle/>
          <a:p>
            <a:r>
              <a:rPr lang="en-US" sz="2400" b="1" u="sng" dirty="0">
                <a:solidFill>
                  <a:schemeClr val="tx2"/>
                </a:solidFill>
              </a:rPr>
              <a:t>Evidence Packaging, Transporting, and Storing</a:t>
            </a:r>
          </a:p>
        </p:txBody>
      </p:sp>
      <p:sp>
        <p:nvSpPr>
          <p:cNvPr id="3" name="Rectangle 2"/>
          <p:cNvSpPr/>
          <p:nvPr/>
        </p:nvSpPr>
        <p:spPr>
          <a:xfrm>
            <a:off x="1447800" y="762000"/>
            <a:ext cx="1447800" cy="461665"/>
          </a:xfrm>
          <a:prstGeom prst="rect">
            <a:avLst/>
          </a:prstGeom>
        </p:spPr>
        <p:txBody>
          <a:bodyPr wrap="square">
            <a:spAutoFit/>
          </a:bodyPr>
          <a:lstStyle/>
          <a:p>
            <a:r>
              <a:rPr lang="en-US" sz="2400" b="1" u="sng" dirty="0"/>
              <a:t>Storing</a:t>
            </a:r>
            <a:endParaRPr lang="en-US" sz="2000" dirty="0"/>
          </a:p>
        </p:txBody>
      </p:sp>
      <p:sp>
        <p:nvSpPr>
          <p:cNvPr id="5" name="TextBox 4"/>
          <p:cNvSpPr txBox="1"/>
          <p:nvPr/>
        </p:nvSpPr>
        <p:spPr>
          <a:xfrm>
            <a:off x="685800" y="1676400"/>
            <a:ext cx="7848600" cy="3373359"/>
          </a:xfrm>
          <a:prstGeom prst="rect">
            <a:avLst/>
          </a:prstGeom>
          <a:noFill/>
        </p:spPr>
        <p:txBody>
          <a:bodyPr wrap="square" rtlCol="0">
            <a:spAutoFit/>
          </a:bodyPr>
          <a:lstStyle/>
          <a:p>
            <a:pPr marL="465138" indent="-465138" algn="just">
              <a:lnSpc>
                <a:spcPct val="150000"/>
              </a:lnSpc>
              <a:buFont typeface="Arial" pitchFamily="34" charset="0"/>
              <a:buChar char="•"/>
            </a:pPr>
            <a:r>
              <a:rPr lang="en-US" dirty="0"/>
              <a:t>Store evidence in a secure area away from temperature and humidity extremes. Protect it from magnetic sources, moisture, dust, and other harmful particles or contaminants. Be aware that potential evidence, such as dates, times, and system configurations may be lost as a result of prolonged storage. Since batteries have a limited life, data could be lost if they fail. Therefore, appropriate personnel (such as the evidence custodian, laboratory chief and forensic examiner) should be informed that a device powered by batteries is in need of immediate attention.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0650253">
            <a:off x="1368016" y="2590498"/>
            <a:ext cx="6830714" cy="923330"/>
          </a:xfrm>
          <a:prstGeom prst="rect">
            <a:avLst/>
          </a:prstGeom>
          <a:noFill/>
        </p:spPr>
        <p:txBody>
          <a:bodyPr wrap="squar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ANY QUESTIONS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515830">
            <a:off x="1295400" y="1752601"/>
            <a:ext cx="6344722" cy="2500312"/>
          </a:xfrm>
          <a:prstGeom prst="rect">
            <a:avLst/>
          </a:prstGeom>
        </p:spPr>
      </p:pic>
    </p:spTree>
    <p:extLst>
      <p:ext uri="{BB962C8B-B14F-4D97-AF65-F5344CB8AC3E}">
        <p14:creationId xmlns:p14="http://schemas.microsoft.com/office/powerpoint/2010/main" val="40080424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0"/>
            <a:ext cx="6034601" cy="461665"/>
          </a:xfrm>
          <a:prstGeom prst="rect">
            <a:avLst/>
          </a:prstGeom>
          <a:noFill/>
        </p:spPr>
        <p:txBody>
          <a:bodyPr wrap="none" rtlCol="0">
            <a:spAutoFit/>
          </a:bodyPr>
          <a:lstStyle/>
          <a:p>
            <a:r>
              <a:rPr lang="en-US" sz="2400" b="1" u="sng" dirty="0">
                <a:solidFill>
                  <a:srgbClr val="FF0000"/>
                </a:solidFill>
              </a:rPr>
              <a:t>BRANCHES OF DIGITAL FORENISCS :-</a:t>
            </a:r>
          </a:p>
        </p:txBody>
      </p:sp>
      <p:sp>
        <p:nvSpPr>
          <p:cNvPr id="4" name="TextBox 3"/>
          <p:cNvSpPr txBox="1"/>
          <p:nvPr/>
        </p:nvSpPr>
        <p:spPr>
          <a:xfrm>
            <a:off x="1752600" y="685800"/>
            <a:ext cx="7634318" cy="3785652"/>
          </a:xfrm>
          <a:prstGeom prst="rect">
            <a:avLst/>
          </a:prstGeom>
          <a:noFill/>
        </p:spPr>
        <p:txBody>
          <a:bodyPr wrap="square" rtlCol="0">
            <a:spAutoFit/>
          </a:bodyPr>
          <a:lstStyle/>
          <a:p>
            <a:pPr marL="342900" indent="-342900" algn="just">
              <a:lnSpc>
                <a:spcPct val="200000"/>
              </a:lnSpc>
              <a:buFont typeface="Arial" pitchFamily="34" charset="0"/>
              <a:buChar char="•"/>
            </a:pPr>
            <a:r>
              <a:rPr lang="en-US" sz="2400" dirty="0"/>
              <a:t>Computer Forensics</a:t>
            </a:r>
          </a:p>
          <a:p>
            <a:pPr marL="342900" indent="-342900" algn="just">
              <a:lnSpc>
                <a:spcPct val="200000"/>
              </a:lnSpc>
              <a:buFont typeface="Arial" pitchFamily="34" charset="0"/>
              <a:buChar char="•"/>
            </a:pPr>
            <a:r>
              <a:rPr lang="en-US" sz="2400" dirty="0"/>
              <a:t>Mobile Device Forensics</a:t>
            </a:r>
          </a:p>
          <a:p>
            <a:pPr marL="342900" indent="-342900" algn="just">
              <a:lnSpc>
                <a:spcPct val="200000"/>
              </a:lnSpc>
              <a:buFont typeface="Arial" pitchFamily="34" charset="0"/>
              <a:buChar char="•"/>
            </a:pPr>
            <a:r>
              <a:rPr lang="en-US" sz="2400" dirty="0"/>
              <a:t>Network Forensics </a:t>
            </a:r>
          </a:p>
          <a:p>
            <a:pPr marL="342900" indent="-342900" algn="just">
              <a:lnSpc>
                <a:spcPct val="200000"/>
              </a:lnSpc>
              <a:buFont typeface="Arial" pitchFamily="34" charset="0"/>
              <a:buChar char="•"/>
            </a:pPr>
            <a:r>
              <a:rPr lang="en-US" sz="2400" dirty="0"/>
              <a:t>E-mail and Social Media Forensics</a:t>
            </a:r>
          </a:p>
          <a:p>
            <a:pPr marL="342900" indent="-342900" algn="just">
              <a:lnSpc>
                <a:spcPct val="200000"/>
              </a:lnSpc>
              <a:buFont typeface="Arial" pitchFamily="34" charset="0"/>
              <a:buChar char="•"/>
            </a:pPr>
            <a:r>
              <a:rPr lang="en-US" sz="2400" dirty="0"/>
              <a:t>Database Forensics </a:t>
            </a:r>
          </a:p>
        </p:txBody>
      </p:sp>
    </p:spTree>
    <p:extLst>
      <p:ext uri="{BB962C8B-B14F-4D97-AF65-F5344CB8AC3E}">
        <p14:creationId xmlns:p14="http://schemas.microsoft.com/office/powerpoint/2010/main" val="45487559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9049" y="0"/>
            <a:ext cx="3525902" cy="461665"/>
          </a:xfrm>
          <a:prstGeom prst="rect">
            <a:avLst/>
          </a:prstGeom>
          <a:noFill/>
        </p:spPr>
        <p:txBody>
          <a:bodyPr wrap="none" rtlCol="0">
            <a:spAutoFit/>
          </a:bodyPr>
          <a:lstStyle/>
          <a:p>
            <a:r>
              <a:rPr lang="en-US" sz="2400" b="1" u="sng" dirty="0">
                <a:solidFill>
                  <a:srgbClr val="FF0000"/>
                </a:solidFill>
              </a:rPr>
              <a:t>DIGITAL EVIDENCE :-</a:t>
            </a:r>
          </a:p>
        </p:txBody>
      </p:sp>
      <p:sp>
        <p:nvSpPr>
          <p:cNvPr id="3" name="TextBox 2"/>
          <p:cNvSpPr txBox="1"/>
          <p:nvPr/>
        </p:nvSpPr>
        <p:spPr>
          <a:xfrm>
            <a:off x="1295400" y="1600200"/>
            <a:ext cx="7086600" cy="1938992"/>
          </a:xfrm>
          <a:prstGeom prst="rect">
            <a:avLst/>
          </a:prstGeom>
          <a:noFill/>
        </p:spPr>
        <p:txBody>
          <a:bodyPr wrap="square" rtlCol="0">
            <a:spAutoFit/>
          </a:bodyPr>
          <a:lstStyle/>
          <a:p>
            <a:pPr marL="800100" lvl="1" indent="-342900" algn="just">
              <a:lnSpc>
                <a:spcPct val="150000"/>
              </a:lnSpc>
              <a:buFont typeface="Wingdings" pitchFamily="2" charset="2"/>
              <a:buChar char="Ø"/>
            </a:pPr>
            <a:r>
              <a:rPr lang="en-US" sz="2000" dirty="0"/>
              <a:t>“Digital Evidence Is Any Information Or Data Related To The Case, That Is Stored On, Received By, Or Transmitted By An Electronic Device That May Be Relied In The Court Of Law.” </a:t>
            </a:r>
          </a:p>
        </p:txBody>
      </p:sp>
      <p:sp>
        <p:nvSpPr>
          <p:cNvPr id="4" name="Rectangle 3"/>
          <p:cNvSpPr/>
          <p:nvPr/>
        </p:nvSpPr>
        <p:spPr>
          <a:xfrm>
            <a:off x="1526423" y="695980"/>
            <a:ext cx="4689104" cy="523220"/>
          </a:xfrm>
          <a:prstGeom prst="rect">
            <a:avLst/>
          </a:prstGeom>
        </p:spPr>
        <p:txBody>
          <a:bodyPr wrap="none">
            <a:spAutoFit/>
          </a:bodyPr>
          <a:lstStyle/>
          <a:p>
            <a:pPr algn="just"/>
            <a:r>
              <a:rPr lang="en-US" sz="2800" b="1" u="sng" dirty="0">
                <a:solidFill>
                  <a:schemeClr val="tx2"/>
                </a:solidFill>
              </a:rPr>
              <a:t>What Is Digital Evidence :-</a:t>
            </a:r>
          </a:p>
        </p:txBody>
      </p:sp>
    </p:spTree>
    <p:extLst>
      <p:ext uri="{BB962C8B-B14F-4D97-AF65-F5344CB8AC3E}">
        <p14:creationId xmlns:p14="http://schemas.microsoft.com/office/powerpoint/2010/main" val="27417691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458"/>
            <a:ext cx="7634318" cy="523220"/>
          </a:xfrm>
          <a:prstGeom prst="rect">
            <a:avLst/>
          </a:prstGeom>
          <a:noFill/>
        </p:spPr>
        <p:txBody>
          <a:bodyPr wrap="square" rtlCol="0">
            <a:spAutoFit/>
          </a:bodyPr>
          <a:lstStyle/>
          <a:p>
            <a:pPr algn="ctr"/>
            <a:r>
              <a:rPr lang="en-US" sz="2800" b="1" u="sng" dirty="0">
                <a:solidFill>
                  <a:schemeClr val="tx2"/>
                </a:solidFill>
              </a:rPr>
              <a:t>Properties of Digital Evidence :-</a:t>
            </a:r>
          </a:p>
        </p:txBody>
      </p:sp>
      <p:sp>
        <p:nvSpPr>
          <p:cNvPr id="4" name="Content Placeholder 2"/>
          <p:cNvSpPr txBox="1">
            <a:spLocks/>
          </p:cNvSpPr>
          <p:nvPr/>
        </p:nvSpPr>
        <p:spPr>
          <a:xfrm>
            <a:off x="1295400" y="685800"/>
            <a:ext cx="7656480" cy="3886200"/>
          </a:xfrm>
          <a:prstGeom prst="rect">
            <a:avLst/>
          </a:prstGeom>
        </p:spPr>
        <p:txBody>
          <a:bodyPr/>
          <a:lstStyle/>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lang="en-US" sz="2000" dirty="0"/>
              <a:t>It can be duplicated exactly and a copy can be examined as if it were the original.</a:t>
            </a:r>
          </a:p>
          <a:p>
            <a:pPr marL="742950" marR="0" lvl="1" indent="-285750" algn="just" defTabSz="914400" rtl="0" eaLnBrk="1" fontAlgn="auto" latinLnBrk="0" hangingPunct="1">
              <a:lnSpc>
                <a:spcPct val="150000"/>
              </a:lnSpc>
              <a:spcBef>
                <a:spcPct val="20000"/>
              </a:spcBef>
              <a:spcAft>
                <a:spcPts val="0"/>
              </a:spcAft>
              <a:buClrTx/>
              <a:buSzTx/>
              <a:buFont typeface="Arial" pitchFamily="34" charset="0"/>
              <a:buChar char="–"/>
              <a:tabLst/>
              <a:defRPr/>
            </a:pPr>
            <a:r>
              <a:rPr lang="en-US" sz="2000" dirty="0"/>
              <a:t>Examining a copy will avoid the risk of damaging the original.</a:t>
            </a: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lang="en-US" sz="2000" dirty="0"/>
              <a:t>With the right tools it is very easy to determine if digital evidence has been modified or tampered with by comparing it with the original.</a:t>
            </a: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lang="en-US" sz="2000" dirty="0"/>
              <a:t>It is relatively difficult to destroy.</a:t>
            </a:r>
          </a:p>
          <a:p>
            <a:pPr marL="742950" marR="0" lvl="1" indent="-285750" algn="just" defTabSz="914400" rtl="0" eaLnBrk="1" fontAlgn="auto" latinLnBrk="0" hangingPunct="1">
              <a:lnSpc>
                <a:spcPct val="150000"/>
              </a:lnSpc>
              <a:spcBef>
                <a:spcPct val="20000"/>
              </a:spcBef>
              <a:spcAft>
                <a:spcPts val="0"/>
              </a:spcAft>
              <a:buClrTx/>
              <a:buSzTx/>
              <a:buFont typeface="Arial" pitchFamily="34" charset="0"/>
              <a:buChar char="–"/>
              <a:tabLst/>
              <a:defRPr/>
            </a:pPr>
            <a:r>
              <a:rPr lang="en-US" sz="2000" dirty="0"/>
              <a:t>Even if it is “deleted,” digital evidence can be recovered.</a:t>
            </a: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lang="en-US" sz="2000" dirty="0"/>
              <a:t>When criminals attempt to destroy digital evidence, copies can remain in places they were not aware of.</a:t>
            </a:r>
          </a:p>
        </p:txBody>
      </p:sp>
    </p:spTree>
    <p:extLst>
      <p:ext uri="{BB962C8B-B14F-4D97-AF65-F5344CB8AC3E}">
        <p14:creationId xmlns:p14="http://schemas.microsoft.com/office/powerpoint/2010/main" val="89523673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0535" y="36871"/>
            <a:ext cx="7634318" cy="3600986"/>
          </a:xfrm>
          <a:prstGeom prst="rect">
            <a:avLst/>
          </a:prstGeom>
          <a:noFill/>
        </p:spPr>
        <p:txBody>
          <a:bodyPr wrap="square" rtlCol="0">
            <a:spAutoFit/>
          </a:bodyPr>
          <a:lstStyle/>
          <a:p>
            <a:pPr algn="just"/>
            <a:r>
              <a:rPr lang="en-US" sz="2800" b="1" u="sng" dirty="0">
                <a:solidFill>
                  <a:schemeClr val="tx2"/>
                </a:solidFill>
              </a:rPr>
              <a:t>Types Of Digital Evidence :-</a:t>
            </a:r>
          </a:p>
          <a:p>
            <a:pPr algn="just"/>
            <a:endParaRPr lang="en-US" sz="2000" dirty="0"/>
          </a:p>
          <a:p>
            <a:pPr marL="914400" lvl="1" indent="-457200" algn="just">
              <a:lnSpc>
                <a:spcPct val="150000"/>
              </a:lnSpc>
              <a:buFont typeface="+mj-lt"/>
              <a:buAutoNum type="arabicPeriod"/>
            </a:pPr>
            <a:r>
              <a:rPr lang="en-US" sz="2000" b="1" u="sng" dirty="0"/>
              <a:t>Persistent (Non-volatile) Data :- </a:t>
            </a:r>
          </a:p>
          <a:p>
            <a:pPr marL="1257300" lvl="2" indent="-342900" algn="just">
              <a:lnSpc>
                <a:spcPct val="150000"/>
              </a:lnSpc>
              <a:buFont typeface="Wingdings" pitchFamily="2" charset="2"/>
              <a:buChar char="Ø"/>
            </a:pPr>
            <a:r>
              <a:rPr lang="en-US" sz="2000" dirty="0"/>
              <a:t>It Means Data That Remains Intact When The Computer Is Turned Off. </a:t>
            </a:r>
          </a:p>
          <a:p>
            <a:pPr marL="1257300" lvl="2" indent="-342900" algn="just">
              <a:lnSpc>
                <a:spcPct val="150000"/>
              </a:lnSpc>
              <a:buFont typeface="Wingdings" pitchFamily="2" charset="2"/>
              <a:buChar char="Ø"/>
            </a:pPr>
            <a:endParaRPr lang="en-US" sz="2000" dirty="0"/>
          </a:p>
          <a:p>
            <a:pPr marL="1257300" lvl="2" indent="-342900" algn="just">
              <a:lnSpc>
                <a:spcPct val="150000"/>
              </a:lnSpc>
              <a:buFont typeface="Wingdings" pitchFamily="2" charset="2"/>
              <a:buChar char="Ø"/>
            </a:pPr>
            <a:r>
              <a:rPr lang="en-US" sz="2000" dirty="0"/>
              <a:t>E.G. Hard-disk, Flash-drives</a:t>
            </a:r>
          </a:p>
          <a:p>
            <a:pPr lvl="1" algn="just">
              <a:lnSpc>
                <a:spcPct val="150000"/>
              </a:lnSpc>
            </a:pPr>
            <a:endParaRPr lang="en-US" sz="2000" dirty="0"/>
          </a:p>
        </p:txBody>
      </p:sp>
      <p:sp>
        <p:nvSpPr>
          <p:cNvPr id="3" name="TextBox 2"/>
          <p:cNvSpPr txBox="1"/>
          <p:nvPr/>
        </p:nvSpPr>
        <p:spPr>
          <a:xfrm>
            <a:off x="438979" y="3194081"/>
            <a:ext cx="7634318" cy="3170099"/>
          </a:xfrm>
          <a:prstGeom prst="rect">
            <a:avLst/>
          </a:prstGeom>
          <a:noFill/>
        </p:spPr>
        <p:txBody>
          <a:bodyPr wrap="square" rtlCol="0">
            <a:spAutoFit/>
          </a:bodyPr>
          <a:lstStyle/>
          <a:p>
            <a:pPr algn="just"/>
            <a:endParaRPr lang="en-US" sz="2000" dirty="0"/>
          </a:p>
          <a:p>
            <a:pPr lvl="1" algn="just">
              <a:lnSpc>
                <a:spcPct val="150000"/>
              </a:lnSpc>
            </a:pPr>
            <a:r>
              <a:rPr lang="en-US" sz="2000" b="1" dirty="0"/>
              <a:t>2.</a:t>
            </a:r>
            <a:r>
              <a:rPr lang="en-US" sz="2000" dirty="0"/>
              <a:t>	</a:t>
            </a:r>
            <a:r>
              <a:rPr lang="en-US" sz="2000" b="1" u="sng" dirty="0"/>
              <a:t>Volatile Data :- </a:t>
            </a:r>
          </a:p>
          <a:p>
            <a:pPr marL="1257300" lvl="2" indent="-342900" algn="just">
              <a:lnSpc>
                <a:spcPct val="150000"/>
              </a:lnSpc>
              <a:buFont typeface="Wingdings" pitchFamily="2" charset="2"/>
              <a:buChar char="Ø"/>
            </a:pPr>
            <a:r>
              <a:rPr lang="en-US" sz="2000" dirty="0"/>
              <a:t>It Means Would Be Lost When The Computer Is Turned Off. </a:t>
            </a:r>
          </a:p>
          <a:p>
            <a:pPr marL="1257300" lvl="2" indent="-342900" algn="just">
              <a:lnSpc>
                <a:spcPct val="150000"/>
              </a:lnSpc>
              <a:buFont typeface="Wingdings" pitchFamily="2" charset="2"/>
              <a:buChar char="Ø"/>
            </a:pPr>
            <a:endParaRPr lang="en-US" sz="2000" dirty="0"/>
          </a:p>
          <a:p>
            <a:pPr marL="1257300" lvl="2" indent="-342900" algn="just">
              <a:lnSpc>
                <a:spcPct val="150000"/>
              </a:lnSpc>
              <a:buFont typeface="Wingdings" pitchFamily="2" charset="2"/>
              <a:buChar char="Ø"/>
            </a:pPr>
            <a:r>
              <a:rPr lang="en-US" sz="2000" dirty="0"/>
              <a:t>E.G. Temp. Files, Unsaved Open Files Etc.</a:t>
            </a:r>
          </a:p>
          <a:p>
            <a:pPr lvl="1" algn="just">
              <a:lnSpc>
                <a:spcPct val="150000"/>
              </a:lnSpc>
            </a:pPr>
            <a:endParaRPr lang="en-US" sz="2000" dirty="0"/>
          </a:p>
        </p:txBody>
      </p:sp>
      <p:pic>
        <p:nvPicPr>
          <p:cNvPr id="1026" name="Picture 2" descr="módulo-de-la-memoria-en-código-binario-17526449"/>
          <p:cNvPicPr>
            <a:picLocks noChangeAspect="1" noChangeArrowheads="1"/>
          </p:cNvPicPr>
          <p:nvPr/>
        </p:nvPicPr>
        <p:blipFill>
          <a:blip r:embed="rId2" cstate="print"/>
          <a:srcRect/>
          <a:stretch>
            <a:fillRect/>
          </a:stretch>
        </p:blipFill>
        <p:spPr bwMode="auto">
          <a:xfrm>
            <a:off x="6898005" y="5257800"/>
            <a:ext cx="2255520" cy="1600200"/>
          </a:xfrm>
          <a:prstGeom prst="rect">
            <a:avLst/>
          </a:prstGeom>
          <a:noFill/>
          <a:ln w="9525">
            <a:noFill/>
            <a:miter lim="800000"/>
            <a:headEnd/>
            <a:tailEnd/>
          </a:ln>
        </p:spPr>
      </p:pic>
      <p:pic>
        <p:nvPicPr>
          <p:cNvPr id="1027" name="Picture 3" descr="18dx99pc53zrijpg"/>
          <p:cNvPicPr>
            <a:picLocks noChangeAspect="1" noChangeArrowheads="1"/>
          </p:cNvPicPr>
          <p:nvPr/>
        </p:nvPicPr>
        <p:blipFill>
          <a:blip r:embed="rId3" cstate="print"/>
          <a:srcRect/>
          <a:stretch>
            <a:fillRect/>
          </a:stretch>
        </p:blipFill>
        <p:spPr bwMode="auto">
          <a:xfrm>
            <a:off x="6945029" y="1871720"/>
            <a:ext cx="2198971" cy="1657082"/>
          </a:xfrm>
          <a:prstGeom prst="rect">
            <a:avLst/>
          </a:prstGeom>
          <a:noFill/>
          <a:ln w="9525">
            <a:noFill/>
            <a:miter lim="800000"/>
            <a:headEnd/>
            <a:tailEnd/>
          </a:ln>
        </p:spPr>
      </p:pic>
    </p:spTree>
    <p:extLst>
      <p:ext uri="{BB962C8B-B14F-4D97-AF65-F5344CB8AC3E}">
        <p14:creationId xmlns:p14="http://schemas.microsoft.com/office/powerpoint/2010/main" val="89523673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
            <a:ext cx="7634318" cy="523220"/>
          </a:xfrm>
          <a:prstGeom prst="rect">
            <a:avLst/>
          </a:prstGeom>
          <a:noFill/>
        </p:spPr>
        <p:txBody>
          <a:bodyPr wrap="square" rtlCol="0">
            <a:spAutoFit/>
          </a:bodyPr>
          <a:lstStyle/>
          <a:p>
            <a:pPr marL="342900" indent="-342900" algn="just">
              <a:buFont typeface="Arial" pitchFamily="34" charset="0"/>
              <a:buChar char="•"/>
            </a:pPr>
            <a:r>
              <a:rPr lang="en-US" sz="2800" b="1" u="sng" dirty="0">
                <a:solidFill>
                  <a:schemeClr val="tx2"/>
                </a:solidFill>
              </a:rPr>
              <a:t>Source Of Digital Evidence :-</a:t>
            </a:r>
          </a:p>
        </p:txBody>
      </p:sp>
      <p:sp>
        <p:nvSpPr>
          <p:cNvPr id="3" name="TextBox 2"/>
          <p:cNvSpPr txBox="1"/>
          <p:nvPr/>
        </p:nvSpPr>
        <p:spPr>
          <a:xfrm>
            <a:off x="1143000" y="631911"/>
            <a:ext cx="7634318" cy="6247864"/>
          </a:xfrm>
          <a:prstGeom prst="rect">
            <a:avLst/>
          </a:prstGeom>
          <a:noFill/>
        </p:spPr>
        <p:txBody>
          <a:bodyPr wrap="square" numCol="2" rtlCol="0">
            <a:spAutoFit/>
          </a:bodyPr>
          <a:lstStyle/>
          <a:p>
            <a:pPr marL="800100" lvl="1" indent="-342900" algn="just">
              <a:lnSpc>
                <a:spcPct val="200000"/>
              </a:lnSpc>
              <a:buBlip>
                <a:blip r:embed="rId2"/>
              </a:buBlip>
            </a:pPr>
            <a:r>
              <a:rPr lang="en-US" sz="2000" dirty="0"/>
              <a:t>Hard-Drive (Desktop, Laptop, External, Server)</a:t>
            </a:r>
          </a:p>
          <a:p>
            <a:pPr marL="800100" lvl="1" indent="-342900" algn="just">
              <a:lnSpc>
                <a:spcPct val="200000"/>
              </a:lnSpc>
              <a:buBlip>
                <a:blip r:embed="rId2"/>
              </a:buBlip>
            </a:pPr>
            <a:r>
              <a:rPr lang="en-US" sz="2000" dirty="0"/>
              <a:t>Flash Drive</a:t>
            </a:r>
          </a:p>
          <a:p>
            <a:pPr marL="800100" lvl="1" indent="-342900" algn="just">
              <a:lnSpc>
                <a:spcPct val="200000"/>
              </a:lnSpc>
              <a:buBlip>
                <a:blip r:embed="rId2"/>
              </a:buBlip>
            </a:pPr>
            <a:r>
              <a:rPr lang="en-US" sz="2000" dirty="0"/>
              <a:t>SD Cards</a:t>
            </a:r>
          </a:p>
          <a:p>
            <a:pPr marL="800100" lvl="1" indent="-342900" algn="just">
              <a:lnSpc>
                <a:spcPct val="200000"/>
              </a:lnSpc>
              <a:buBlip>
                <a:blip r:embed="rId2"/>
              </a:buBlip>
            </a:pPr>
            <a:r>
              <a:rPr lang="en-US" sz="2000" dirty="0"/>
              <a:t>Floppy Disks</a:t>
            </a:r>
          </a:p>
          <a:p>
            <a:pPr marL="800100" lvl="1" indent="-342900" algn="just">
              <a:lnSpc>
                <a:spcPct val="200000"/>
              </a:lnSpc>
              <a:buBlip>
                <a:blip r:embed="rId2"/>
              </a:buBlip>
            </a:pPr>
            <a:r>
              <a:rPr lang="en-US" sz="2000" dirty="0"/>
              <a:t>RAIDs</a:t>
            </a:r>
          </a:p>
          <a:p>
            <a:pPr marL="800100" lvl="1" indent="-342900" algn="just">
              <a:lnSpc>
                <a:spcPct val="200000"/>
              </a:lnSpc>
              <a:buBlip>
                <a:blip r:embed="rId2"/>
              </a:buBlip>
            </a:pPr>
            <a:r>
              <a:rPr lang="en-US" sz="2000" dirty="0"/>
              <a:t>Optical Media (CD, DVD)</a:t>
            </a:r>
          </a:p>
          <a:p>
            <a:pPr marL="800100" lvl="1" indent="-342900" algn="just">
              <a:lnSpc>
                <a:spcPct val="200000"/>
              </a:lnSpc>
              <a:buBlip>
                <a:blip r:embed="rId2"/>
              </a:buBlip>
            </a:pPr>
            <a:r>
              <a:rPr lang="en-US" sz="2000" dirty="0"/>
              <a:t>CCTV/DVR</a:t>
            </a:r>
          </a:p>
          <a:p>
            <a:pPr marL="800100" lvl="1" indent="-342900" algn="just">
              <a:lnSpc>
                <a:spcPct val="200000"/>
              </a:lnSpc>
              <a:buBlip>
                <a:blip r:embed="rId2"/>
              </a:buBlip>
            </a:pPr>
            <a:r>
              <a:rPr lang="en-US" sz="2000" dirty="0"/>
              <a:t>Internal Storage of Mobile Device</a:t>
            </a:r>
          </a:p>
          <a:p>
            <a:pPr marL="800100" lvl="1" indent="-342900" algn="just">
              <a:lnSpc>
                <a:spcPct val="200000"/>
              </a:lnSpc>
              <a:buBlip>
                <a:blip r:embed="rId2"/>
              </a:buBlip>
            </a:pPr>
            <a:r>
              <a:rPr lang="en-US" sz="2000" dirty="0"/>
              <a:t>GPS (Mobile/Car)</a:t>
            </a:r>
          </a:p>
          <a:p>
            <a:pPr marL="800100" lvl="1" indent="-342900" algn="just">
              <a:lnSpc>
                <a:spcPct val="200000"/>
              </a:lnSpc>
              <a:buBlip>
                <a:blip r:embed="rId2"/>
              </a:buBlip>
            </a:pPr>
            <a:r>
              <a:rPr lang="en-US" sz="2000" dirty="0"/>
              <a:t>Call Site Track (Towers)</a:t>
            </a:r>
          </a:p>
          <a:p>
            <a:pPr marL="800100" lvl="1" indent="-342900" algn="just">
              <a:lnSpc>
                <a:spcPct val="200000"/>
              </a:lnSpc>
              <a:buBlip>
                <a:blip r:embed="rId2"/>
              </a:buBlip>
            </a:pPr>
            <a:r>
              <a:rPr lang="en-US" sz="2000" dirty="0"/>
              <a:t>RAM</a:t>
            </a:r>
          </a:p>
        </p:txBody>
      </p:sp>
    </p:spTree>
    <p:extLst>
      <p:ext uri="{BB962C8B-B14F-4D97-AF65-F5344CB8AC3E}">
        <p14:creationId xmlns:p14="http://schemas.microsoft.com/office/powerpoint/2010/main" val="28002719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
            <a:ext cx="9141069" cy="6857999"/>
            <a:chOff x="1259236" y="0"/>
            <a:chExt cx="7876681" cy="7001929"/>
          </a:xfrm>
        </p:grpSpPr>
        <p:pic>
          <p:nvPicPr>
            <p:cNvPr id="3" name="Picture 2" descr="C:\Users\FIM\Pictures\done\trekstor-usb-stick-co-usb-flash-bottle-open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236" y="0"/>
              <a:ext cx="4342630" cy="350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Users\FIM\Pictures\done\383b2a306bff9677_com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236" y="3500965"/>
              <a:ext cx="3433362" cy="350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Users\FIM\Pictures\done\usb_gun_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6092" y="0"/>
              <a:ext cx="3769825" cy="350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C:\Users\FIM\Pictures\done\Hora-4-in-1-Usb-Pen-12420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5204408" y="3031923"/>
              <a:ext cx="3462466"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521876" y="2878570"/>
              <a:ext cx="2514600" cy="369333"/>
            </a:xfrm>
            <a:prstGeom prst="rect">
              <a:avLst/>
            </a:prstGeom>
            <a:noFill/>
          </p:spPr>
          <p:txBody>
            <a:bodyPr wrap="square" rtlCol="0">
              <a:spAutoFit/>
            </a:bodyPr>
            <a:lstStyle/>
            <a:p>
              <a:pPr algn="ctr"/>
              <a:r>
                <a:rPr lang="en-US" b="1" dirty="0"/>
                <a:t>USB Bottle Opener</a:t>
              </a:r>
            </a:p>
          </p:txBody>
        </p:sp>
        <p:sp>
          <p:nvSpPr>
            <p:cNvPr id="8" name="TextBox 7"/>
            <p:cNvSpPr txBox="1"/>
            <p:nvPr/>
          </p:nvSpPr>
          <p:spPr>
            <a:xfrm>
              <a:off x="5724120" y="6477000"/>
              <a:ext cx="2514600" cy="369332"/>
            </a:xfrm>
            <a:prstGeom prst="rect">
              <a:avLst/>
            </a:prstGeom>
            <a:noFill/>
          </p:spPr>
          <p:txBody>
            <a:bodyPr wrap="square" rtlCol="0">
              <a:spAutoFit/>
            </a:bodyPr>
            <a:lstStyle/>
            <a:p>
              <a:pPr algn="ctr"/>
              <a:r>
                <a:rPr lang="en-US" b="1" dirty="0"/>
                <a:t>USB Pen</a:t>
              </a:r>
            </a:p>
          </p:txBody>
        </p:sp>
        <p:sp>
          <p:nvSpPr>
            <p:cNvPr id="9" name="TextBox 8"/>
            <p:cNvSpPr txBox="1"/>
            <p:nvPr/>
          </p:nvSpPr>
          <p:spPr>
            <a:xfrm>
              <a:off x="1828800" y="6477000"/>
              <a:ext cx="2514600" cy="369332"/>
            </a:xfrm>
            <a:prstGeom prst="rect">
              <a:avLst/>
            </a:prstGeom>
            <a:noFill/>
          </p:spPr>
          <p:txBody>
            <a:bodyPr wrap="square" rtlCol="0">
              <a:spAutoFit/>
            </a:bodyPr>
            <a:lstStyle/>
            <a:p>
              <a:pPr algn="ctr"/>
              <a:r>
                <a:rPr lang="en-US" b="1" dirty="0"/>
                <a:t>USB Comb</a:t>
              </a:r>
            </a:p>
          </p:txBody>
        </p:sp>
        <p:sp>
          <p:nvSpPr>
            <p:cNvPr id="10" name="TextBox 9"/>
            <p:cNvSpPr txBox="1"/>
            <p:nvPr/>
          </p:nvSpPr>
          <p:spPr>
            <a:xfrm>
              <a:off x="5461480" y="2866601"/>
              <a:ext cx="2514600" cy="369332"/>
            </a:xfrm>
            <a:prstGeom prst="rect">
              <a:avLst/>
            </a:prstGeom>
            <a:noFill/>
          </p:spPr>
          <p:txBody>
            <a:bodyPr wrap="square" rtlCol="0">
              <a:spAutoFit/>
            </a:bodyPr>
            <a:lstStyle/>
            <a:p>
              <a:pPr algn="ctr"/>
              <a:r>
                <a:rPr lang="en-US" b="1" dirty="0"/>
                <a:t>USB Gun</a:t>
              </a:r>
            </a:p>
          </p:txBody>
        </p:sp>
      </p:grpSp>
    </p:spTree>
    <p:extLst>
      <p:ext uri="{BB962C8B-B14F-4D97-AF65-F5344CB8AC3E}">
        <p14:creationId xmlns:p14="http://schemas.microsoft.com/office/powerpoint/2010/main" val="4021352626"/>
      </p:ext>
    </p:extLst>
  </p:cSld>
  <p:clrMapOvr>
    <a:masterClrMapping/>
  </p:clrMapOvr>
  <p:transition spd="slow"/>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713</TotalTime>
  <Words>1812</Words>
  <Application>Microsoft Office PowerPoint</Application>
  <PresentationFormat>On-screen Show (4:3)</PresentationFormat>
  <Paragraphs>218</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Bookman Old Style</vt:lpstr>
      <vt:lpstr>Calibri</vt:lpstr>
      <vt:lpstr>Century Gothic</vt:lpstr>
      <vt:lpstr>Times New Roman</vt:lpstr>
      <vt:lpstr>Verdana</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Akash</dc:creator>
  <cp:lastModifiedBy>Puneet Maheshwari</cp:lastModifiedBy>
  <cp:revision>327</cp:revision>
  <dcterms:created xsi:type="dcterms:W3CDTF">2018-09-03T07:39:26Z</dcterms:created>
  <dcterms:modified xsi:type="dcterms:W3CDTF">2022-09-09T05:39:31Z</dcterms:modified>
</cp:coreProperties>
</file>