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39"/>
  </p:notesMasterIdLst>
  <p:handoutMasterIdLst>
    <p:handoutMasterId r:id="rId40"/>
  </p:handoutMasterIdLst>
  <p:sldIdLst>
    <p:sldId id="402" r:id="rId2"/>
    <p:sldId id="403" r:id="rId3"/>
    <p:sldId id="465" r:id="rId4"/>
    <p:sldId id="404" r:id="rId5"/>
    <p:sldId id="405" r:id="rId6"/>
    <p:sldId id="407" r:id="rId7"/>
    <p:sldId id="449" r:id="rId8"/>
    <p:sldId id="450" r:id="rId9"/>
    <p:sldId id="408" r:id="rId10"/>
    <p:sldId id="409" r:id="rId11"/>
    <p:sldId id="410" r:id="rId12"/>
    <p:sldId id="411" r:id="rId13"/>
    <p:sldId id="413" r:id="rId14"/>
    <p:sldId id="414" r:id="rId15"/>
    <p:sldId id="454" r:id="rId16"/>
    <p:sldId id="453" r:id="rId17"/>
    <p:sldId id="455" r:id="rId18"/>
    <p:sldId id="415" r:id="rId19"/>
    <p:sldId id="464" r:id="rId20"/>
    <p:sldId id="447" r:id="rId21"/>
    <p:sldId id="406" r:id="rId22"/>
    <p:sldId id="448" r:id="rId23"/>
    <p:sldId id="459" r:id="rId24"/>
    <p:sldId id="460" r:id="rId25"/>
    <p:sldId id="461" r:id="rId26"/>
    <p:sldId id="462" r:id="rId27"/>
    <p:sldId id="463" r:id="rId28"/>
    <p:sldId id="416" r:id="rId29"/>
    <p:sldId id="481" r:id="rId30"/>
    <p:sldId id="417" r:id="rId31"/>
    <p:sldId id="427" r:id="rId32"/>
    <p:sldId id="431" r:id="rId33"/>
    <p:sldId id="428" r:id="rId34"/>
    <p:sldId id="429" r:id="rId35"/>
    <p:sldId id="430" r:id="rId36"/>
    <p:sldId id="432" r:id="rId37"/>
    <p:sldId id="446" r:id="rId3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33"/>
    <a:srgbClr val="0000FF"/>
    <a:srgbClr val="3333FF"/>
    <a:srgbClr val="8C6484"/>
    <a:srgbClr val="340000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5126" autoAdjust="0"/>
  </p:normalViewPr>
  <p:slideViewPr>
    <p:cSldViewPr>
      <p:cViewPr varScale="1">
        <p:scale>
          <a:sx n="88" d="100"/>
          <a:sy n="88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4596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64220-AD19-C740-B703-E8CD8D69583C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E5374-C857-014A-A801-6071CB2FAA97}">
      <dgm:prSet/>
      <dgm:spPr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1</a:t>
          </a:r>
        </a:p>
      </dgm:t>
    </dgm:pt>
    <dgm:pt modelId="{1A3335DD-6E7C-FF4F-9E04-98B50994E4E5}" type="parTrans" cxnId="{4F442DF8-0788-EB41-8346-2E6929F95B5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0DD9CA8-9538-C44B-A25A-4E07AE0093CA}" type="sibTrans" cxnId="{4F442DF8-0788-EB41-8346-2E6929F95B5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8C265B-BB1C-E843-8EC4-A17834299CE4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release access</a:t>
          </a:r>
        </a:p>
      </dgm:t>
    </dgm:pt>
    <dgm:pt modelId="{4B3A6D24-BD27-2441-8047-D0075DCB87D2}" type="parTrans" cxnId="{19BEA04D-1145-0643-8F6B-C770574BAF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EC84486-D55A-5A4E-8940-A287F135CDE2}" type="sibTrans" cxnId="{19BEA04D-1145-0643-8F6B-C770574BAF3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B79018-E2A7-3E4D-8396-137F6D8B13BA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change object level</a:t>
          </a:r>
        </a:p>
      </dgm:t>
    </dgm:pt>
    <dgm:pt modelId="{FAF1AB19-DE88-9F44-881E-D1DD8D1CEF10}" type="parTrans" cxnId="{E664A4FC-4763-634D-9E2C-9F13A819483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B8D66F2-FCC0-DD40-B032-7DC0FEA9068D}" type="sibTrans" cxnId="{E664A4FC-4763-634D-9E2C-9F13A819483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838591D-5826-9A4C-8207-FEA8C55AEEC5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change current level</a:t>
          </a:r>
        </a:p>
      </dgm:t>
    </dgm:pt>
    <dgm:pt modelId="{E19EFF9C-37CA-C24D-B6C2-9BCC3ACAFBBC}" type="parTrans" cxnId="{4B6C3ECC-8B9E-F849-9ED1-64A5F7AA609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88FECFF-C141-CB4F-AABB-0C9548EBF516}" type="sibTrans" cxnId="{4B6C3ECC-8B9E-F849-9ED1-64A5F7AA609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757CE3C-FC23-414A-8B42-52A6550917DA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give access permission</a:t>
          </a:r>
        </a:p>
      </dgm:t>
    </dgm:pt>
    <dgm:pt modelId="{45A0A746-7701-A94B-8D73-AA0462BFB386}" type="parTrans" cxnId="{E95879C2-572B-F444-BA80-0A391A0D4B9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24284D2-E44B-2041-8CA9-EA5DEFDB05E3}" type="sibTrans" cxnId="{E95879C2-572B-F444-BA80-0A391A0D4B9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4D0FB2A-0C7F-5149-97F3-E9F92C38355A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create an object</a:t>
          </a:r>
        </a:p>
      </dgm:t>
    </dgm:pt>
    <dgm:pt modelId="{7B2B5106-4B1B-9F41-B9D8-063AEFF86F3E}" type="parTrans" cxnId="{73F3D00A-A7DE-B540-8390-7F78C988F07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B68D185-4C5B-B84D-BAF3-895DC59266FE}" type="sibTrans" cxnId="{73F3D00A-A7DE-B540-8390-7F78C988F07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DB75C1C-D269-C04D-8D04-E94454DD890E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delete a group of objects</a:t>
          </a:r>
        </a:p>
      </dgm:t>
    </dgm:pt>
    <dgm:pt modelId="{1609C14C-1FB0-F947-944E-E9C4D82EB7EF}" type="parTrans" cxnId="{F6C12B3F-7CB5-B245-A687-D17A99BEB4B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065EC7B-A803-014E-9A95-AA48DE929981}" type="sibTrans" cxnId="{F6C12B3F-7CB5-B245-A687-D17A99BEB4B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547460C-CC36-A94C-A915-8B924A91E2D3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get access</a:t>
          </a:r>
        </a:p>
      </dgm:t>
    </dgm:pt>
    <dgm:pt modelId="{BACE7A90-F6D1-F34D-9714-8E983F3BC544}" type="parTrans" cxnId="{25272CD1-C0B0-F04D-95DA-78C66F3D406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A29815-BF94-AF46-865C-A92824B0E708}" type="sibTrans" cxnId="{25272CD1-C0B0-F04D-95DA-78C66F3D406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214F8D6-EBA9-A14B-BFD0-1B1F9D96F787}">
      <dgm:prSet/>
      <dgm:spPr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2</a:t>
          </a:r>
        </a:p>
      </dgm:t>
    </dgm:pt>
    <dgm:pt modelId="{ACF6F2AC-144A-C341-A568-9F12DDC80FF2}" type="parTrans" cxnId="{950C3FE6-E110-DB4A-B75E-CCA6214C75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1B0C1D-2D13-C943-9800-AEDB611A3505}" type="sibTrans" cxnId="{950C3FE6-E110-DB4A-B75E-CCA6214C753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8E692DF-374E-8A46-81FE-7670E0191396}">
      <dgm:prSet/>
      <dgm:spPr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3</a:t>
          </a:r>
        </a:p>
      </dgm:t>
    </dgm:pt>
    <dgm:pt modelId="{4AF8BCE6-2B2A-C24E-AD13-DF324F9DCFE8}" type="parTrans" cxnId="{DAB81202-42F2-B442-BE59-F10BBDA8C2B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6BAB370-2224-414E-A9AD-0FC0A6477E75}" type="sibTrans" cxnId="{DAB81202-42F2-B442-BE59-F10BBDA8C2B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80612D6-BB6F-3F46-966B-0887EF95A38C}">
      <dgm:prSet/>
      <dgm:spPr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4</a:t>
          </a:r>
        </a:p>
      </dgm:t>
    </dgm:pt>
    <dgm:pt modelId="{7FF34A26-6B2B-E44F-B1E6-06D562EAEA61}" type="parTrans" cxnId="{68F17563-F0E1-7A42-A997-A23FE2D9615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1C7E733-517A-9F4B-B3D9-4635B3719E45}" type="sibTrans" cxnId="{68F17563-F0E1-7A42-A997-A23FE2D9615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8CA931B-4067-6B47-8926-114760E8BD52}">
      <dgm:prSet/>
      <dgm:spPr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5</a:t>
          </a:r>
        </a:p>
      </dgm:t>
    </dgm:pt>
    <dgm:pt modelId="{609E5000-78C2-ED45-A389-ADB52544B131}" type="parTrans" cxnId="{F5EAEA63-A4C8-804B-B3CA-168E7629C63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343A05D-AEA9-3C40-A0CE-484FAA0C446A}" type="sibTrans" cxnId="{F5EAEA63-A4C8-804B-B3CA-168E7629C63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0B3EA67-7B91-C24F-B64A-FAE611AA5EB4}">
      <dgm:prSet/>
      <dgm:spPr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7</a:t>
          </a:r>
        </a:p>
      </dgm:t>
    </dgm:pt>
    <dgm:pt modelId="{9D9D9C50-023C-FD4A-993B-2108890F2BEA}" type="parTrans" cxnId="{80A00834-F974-8240-A9B3-07AFC0581D1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34573F-37B0-5B4E-B8F5-14E5A3F28C9A}" type="sibTrans" cxnId="{80A00834-F974-8240-A9B3-07AFC0581D1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27C14DC-2AB3-D447-A046-00A9B6F4EE8D}">
      <dgm:prSet/>
      <dgm:spPr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8</a:t>
          </a:r>
        </a:p>
      </dgm:t>
    </dgm:pt>
    <dgm:pt modelId="{0E0264F1-17B0-9F4D-BDD9-D845752327BF}" type="parTrans" cxnId="{23953CD2-0096-7644-9EAB-127C1B463DE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8364B8E-559C-D741-881D-C2B702BC9E2B}" type="sibTrans" cxnId="{23953CD2-0096-7644-9EAB-127C1B463DE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150C65E-A530-4933-A80B-4D7BE8ACD996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6</a:t>
          </a:r>
        </a:p>
      </dgm:t>
    </dgm:pt>
    <dgm:pt modelId="{D35018C5-7D72-4955-AC8B-0DA7FB0D2706}" type="parTrans" cxnId="{5AD5DED2-16AA-4E43-A8A3-1421F9F7ED47}">
      <dgm:prSet/>
      <dgm:spPr/>
      <dgm:t>
        <a:bodyPr/>
        <a:lstStyle/>
        <a:p>
          <a:endParaRPr lang="en-US"/>
        </a:p>
      </dgm:t>
    </dgm:pt>
    <dgm:pt modelId="{A7488746-981E-44A1-A817-8A9598ECCF1F}" type="sibTrans" cxnId="{5AD5DED2-16AA-4E43-A8A3-1421F9F7ED47}">
      <dgm:prSet/>
      <dgm:spPr/>
      <dgm:t>
        <a:bodyPr/>
        <a:lstStyle/>
        <a:p>
          <a:endParaRPr lang="en-US"/>
        </a:p>
      </dgm:t>
    </dgm:pt>
    <dgm:pt modelId="{ECA6F0E0-67AF-4830-B1A5-551A71180E80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rescind access permission</a:t>
          </a:r>
        </a:p>
      </dgm:t>
    </dgm:pt>
    <dgm:pt modelId="{D3B38CD7-D6F4-47EA-8B77-224662C6399F}" type="parTrans" cxnId="{F258D56B-F8FB-4F2F-95D7-C1FA73A85949}">
      <dgm:prSet/>
      <dgm:spPr/>
      <dgm:t>
        <a:bodyPr/>
        <a:lstStyle/>
        <a:p>
          <a:endParaRPr lang="en-US"/>
        </a:p>
      </dgm:t>
    </dgm:pt>
    <dgm:pt modelId="{81A8575F-5AA9-4929-B9BF-BEBC0FCF895B}" type="sibTrans" cxnId="{F258D56B-F8FB-4F2F-95D7-C1FA73A85949}">
      <dgm:prSet/>
      <dgm:spPr/>
      <dgm:t>
        <a:bodyPr/>
        <a:lstStyle/>
        <a:p>
          <a:endParaRPr lang="en-US"/>
        </a:p>
      </dgm:t>
    </dgm:pt>
    <dgm:pt modelId="{006FFA2A-4A0B-8F44-ADA8-6002858A6344}" type="pres">
      <dgm:prSet presAssocID="{41864220-AD19-C740-B703-E8CD8D6958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96081C-CB32-D44B-83E5-C6B22C7DA570}" type="pres">
      <dgm:prSet presAssocID="{A8CE5374-C857-014A-A801-6071CB2FAA97}" presName="composite" presStyleCnt="0"/>
      <dgm:spPr/>
    </dgm:pt>
    <dgm:pt modelId="{CA25DA59-4625-1C42-A80D-404D30A31036}" type="pres">
      <dgm:prSet presAssocID="{A8CE5374-C857-014A-A801-6071CB2FAA97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112B2-B47E-4241-9243-6688EB0D4274}" type="pres">
      <dgm:prSet presAssocID="{A8CE5374-C857-014A-A801-6071CB2FAA97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059BA-269B-794E-AB0F-7D4612270E5C}" type="pres">
      <dgm:prSet presAssocID="{40DD9CA8-9538-C44B-A25A-4E07AE0093CA}" presName="sp" presStyleCnt="0"/>
      <dgm:spPr/>
    </dgm:pt>
    <dgm:pt modelId="{0BBC9692-188E-8C42-BBE5-2538A18035B8}" type="pres">
      <dgm:prSet presAssocID="{5214F8D6-EBA9-A14B-BFD0-1B1F9D96F787}" presName="composite" presStyleCnt="0"/>
      <dgm:spPr/>
    </dgm:pt>
    <dgm:pt modelId="{A9CE0305-B087-5845-AD63-E3B2D12B89C3}" type="pres">
      <dgm:prSet presAssocID="{5214F8D6-EBA9-A14B-BFD0-1B1F9D96F787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78BBE-2CB5-6946-9507-CC4C173E2B48}" type="pres">
      <dgm:prSet presAssocID="{5214F8D6-EBA9-A14B-BFD0-1B1F9D96F787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D6600-7A86-0844-AE1F-E43F11A78579}" type="pres">
      <dgm:prSet presAssocID="{E11B0C1D-2D13-C943-9800-AEDB611A3505}" presName="sp" presStyleCnt="0"/>
      <dgm:spPr/>
    </dgm:pt>
    <dgm:pt modelId="{F2716B5B-C59D-4E48-B967-5E14C8FDF349}" type="pres">
      <dgm:prSet presAssocID="{98E692DF-374E-8A46-81FE-7670E0191396}" presName="composite" presStyleCnt="0"/>
      <dgm:spPr/>
    </dgm:pt>
    <dgm:pt modelId="{546E036F-9767-B442-8FA7-33CB6A432BDC}" type="pres">
      <dgm:prSet presAssocID="{98E692DF-374E-8A46-81FE-7670E0191396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CBD9E-674F-5847-8331-6059C85730FD}" type="pres">
      <dgm:prSet presAssocID="{98E692DF-374E-8A46-81FE-7670E0191396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F93D2-1BB6-F14D-A460-B20361004124}" type="pres">
      <dgm:prSet presAssocID="{76BAB370-2224-414E-A9AD-0FC0A6477E75}" presName="sp" presStyleCnt="0"/>
      <dgm:spPr/>
    </dgm:pt>
    <dgm:pt modelId="{6C6A5075-361A-5D49-B17B-C216BAF38209}" type="pres">
      <dgm:prSet presAssocID="{A80612D6-BB6F-3F46-966B-0887EF95A38C}" presName="composite" presStyleCnt="0"/>
      <dgm:spPr/>
    </dgm:pt>
    <dgm:pt modelId="{1CEB9025-4447-D343-A9F6-03AD2B98071B}" type="pres">
      <dgm:prSet presAssocID="{A80612D6-BB6F-3F46-966B-0887EF95A38C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C9363-FB04-8542-86C7-E307D3712DF4}" type="pres">
      <dgm:prSet presAssocID="{A80612D6-BB6F-3F46-966B-0887EF95A38C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6C552-866A-8C48-A84C-016FB45743CF}" type="pres">
      <dgm:prSet presAssocID="{81C7E733-517A-9F4B-B3D9-4635B3719E45}" presName="sp" presStyleCnt="0"/>
      <dgm:spPr/>
    </dgm:pt>
    <dgm:pt modelId="{32268032-AB2C-8C42-B2E7-BBBE7B8C7273}" type="pres">
      <dgm:prSet presAssocID="{48CA931B-4067-6B47-8926-114760E8BD52}" presName="composite" presStyleCnt="0"/>
      <dgm:spPr/>
    </dgm:pt>
    <dgm:pt modelId="{446D364E-C350-C24F-AB53-D274F91FD620}" type="pres">
      <dgm:prSet presAssocID="{48CA931B-4067-6B47-8926-114760E8BD52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01018-B738-594D-8EB9-6BED8ADD994E}" type="pres">
      <dgm:prSet presAssocID="{48CA931B-4067-6B47-8926-114760E8BD52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B8CA3-E724-814C-9F41-7C2EE2E5C7B7}" type="pres">
      <dgm:prSet presAssocID="{5343A05D-AEA9-3C40-A0CE-484FAA0C446A}" presName="sp" presStyleCnt="0"/>
      <dgm:spPr/>
    </dgm:pt>
    <dgm:pt modelId="{BFA067F0-4AA6-4706-A249-FA3D5E558D9D}" type="pres">
      <dgm:prSet presAssocID="{8150C65E-A530-4933-A80B-4D7BE8ACD996}" presName="composite" presStyleCnt="0"/>
      <dgm:spPr/>
    </dgm:pt>
    <dgm:pt modelId="{C82948B3-A004-47C3-95BA-DEE3CADC5498}" type="pres">
      <dgm:prSet presAssocID="{8150C65E-A530-4933-A80B-4D7BE8ACD996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6FDB1-DFFB-4E04-AB65-F1E719330383}" type="pres">
      <dgm:prSet presAssocID="{8150C65E-A530-4933-A80B-4D7BE8ACD996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F368A-C008-4AF4-ABF6-0B72AAE8E711}" type="pres">
      <dgm:prSet presAssocID="{A7488746-981E-44A1-A817-8A9598ECCF1F}" presName="sp" presStyleCnt="0"/>
      <dgm:spPr/>
    </dgm:pt>
    <dgm:pt modelId="{95C3F216-849B-434B-9989-557AB34F4D59}" type="pres">
      <dgm:prSet presAssocID="{90B3EA67-7B91-C24F-B64A-FAE611AA5EB4}" presName="composite" presStyleCnt="0"/>
      <dgm:spPr/>
    </dgm:pt>
    <dgm:pt modelId="{EE7A1116-2B71-4F42-B553-C25F38D5B78D}" type="pres">
      <dgm:prSet presAssocID="{90B3EA67-7B91-C24F-B64A-FAE611AA5EB4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2D511-6082-6441-BB47-14AF6793F2C8}" type="pres">
      <dgm:prSet presAssocID="{90B3EA67-7B91-C24F-B64A-FAE611AA5EB4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A1DC7-EB62-484F-A75B-5470993ACBC7}" type="pres">
      <dgm:prSet presAssocID="{5434573F-37B0-5B4E-B8F5-14E5A3F28C9A}" presName="sp" presStyleCnt="0"/>
      <dgm:spPr/>
    </dgm:pt>
    <dgm:pt modelId="{63BEC22B-997E-2248-98B5-36A2E62319F0}" type="pres">
      <dgm:prSet presAssocID="{727C14DC-2AB3-D447-A046-00A9B6F4EE8D}" presName="composite" presStyleCnt="0"/>
      <dgm:spPr/>
    </dgm:pt>
    <dgm:pt modelId="{89C34C1E-C19F-4F40-BD56-ACB531D831B0}" type="pres">
      <dgm:prSet presAssocID="{727C14DC-2AB3-D447-A046-00A9B6F4EE8D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7EFFA-DC00-664C-BFB7-288857A8FAEE}" type="pres">
      <dgm:prSet presAssocID="{727C14DC-2AB3-D447-A046-00A9B6F4EE8D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C12B3F-7CB5-B245-A687-D17A99BEB4B8}" srcId="{727C14DC-2AB3-D447-A046-00A9B6F4EE8D}" destId="{8DB75C1C-D269-C04D-8D04-E94454DD890E}" srcOrd="0" destOrd="0" parTransId="{1609C14C-1FB0-F947-944E-E9C4D82EB7EF}" sibTransId="{F065EC7B-A803-014E-9A95-AA48DE929981}"/>
    <dgm:cxn modelId="{A100A190-2608-46F1-B03A-BF0E57C6D8FB}" type="presOf" srcId="{ECA6F0E0-67AF-4830-B1A5-551A71180E80}" destId="{8E16FDB1-DFFB-4E04-AB65-F1E719330383}" srcOrd="0" destOrd="0" presId="urn:microsoft.com/office/officeart/2005/8/layout/chevron2"/>
    <dgm:cxn modelId="{E95879C2-572B-F444-BA80-0A391A0D4B94}" srcId="{48CA931B-4067-6B47-8926-114760E8BD52}" destId="{3757CE3C-FC23-414A-8B42-52A6550917DA}" srcOrd="0" destOrd="0" parTransId="{45A0A746-7701-A94B-8D73-AA0462BFB386}" sibTransId="{624284D2-E44B-2041-8CA9-EA5DEFDB05E3}"/>
    <dgm:cxn modelId="{F56D6F51-D561-4C50-8F1A-80942425C301}" type="presOf" srcId="{8DB75C1C-D269-C04D-8D04-E94454DD890E}" destId="{C707EFFA-DC00-664C-BFB7-288857A8FAEE}" srcOrd="0" destOrd="0" presId="urn:microsoft.com/office/officeart/2005/8/layout/chevron2"/>
    <dgm:cxn modelId="{59A33D2A-D4D6-44F1-BFCC-48D0C6C0C7C2}" type="presOf" srcId="{98E692DF-374E-8A46-81FE-7670E0191396}" destId="{546E036F-9767-B442-8FA7-33CB6A432BDC}" srcOrd="0" destOrd="0" presId="urn:microsoft.com/office/officeart/2005/8/layout/chevron2"/>
    <dgm:cxn modelId="{F5EAEA63-A4C8-804B-B3CA-168E7629C637}" srcId="{41864220-AD19-C740-B703-E8CD8D69583C}" destId="{48CA931B-4067-6B47-8926-114760E8BD52}" srcOrd="4" destOrd="0" parTransId="{609E5000-78C2-ED45-A389-ADB52544B131}" sibTransId="{5343A05D-AEA9-3C40-A0CE-484FAA0C446A}"/>
    <dgm:cxn modelId="{4F442DF8-0788-EB41-8346-2E6929F95B53}" srcId="{41864220-AD19-C740-B703-E8CD8D69583C}" destId="{A8CE5374-C857-014A-A801-6071CB2FAA97}" srcOrd="0" destOrd="0" parTransId="{1A3335DD-6E7C-FF4F-9E04-98B50994E4E5}" sibTransId="{40DD9CA8-9538-C44B-A25A-4E07AE0093CA}"/>
    <dgm:cxn modelId="{11B8351D-FB78-459E-B947-2E4B95965D4B}" type="presOf" srcId="{6547460C-CC36-A94C-A915-8B924A91E2D3}" destId="{43B112B2-B47E-4241-9243-6688EB0D4274}" srcOrd="0" destOrd="0" presId="urn:microsoft.com/office/officeart/2005/8/layout/chevron2"/>
    <dgm:cxn modelId="{23953CD2-0096-7644-9EAB-127C1B463DE9}" srcId="{41864220-AD19-C740-B703-E8CD8D69583C}" destId="{727C14DC-2AB3-D447-A046-00A9B6F4EE8D}" srcOrd="7" destOrd="0" parTransId="{0E0264F1-17B0-9F4D-BDD9-D845752327BF}" sibTransId="{08364B8E-559C-D741-881D-C2B702BC9E2B}"/>
    <dgm:cxn modelId="{C0CC9215-3B03-4EFB-87A5-0666BFD33B24}" type="presOf" srcId="{48CA931B-4067-6B47-8926-114760E8BD52}" destId="{446D364E-C350-C24F-AB53-D274F91FD620}" srcOrd="0" destOrd="0" presId="urn:microsoft.com/office/officeart/2005/8/layout/chevron2"/>
    <dgm:cxn modelId="{4A2C9692-B88E-4DC7-A324-AAC8EE700D12}" type="presOf" srcId="{727C14DC-2AB3-D447-A046-00A9B6F4EE8D}" destId="{89C34C1E-C19F-4F40-BD56-ACB531D831B0}" srcOrd="0" destOrd="0" presId="urn:microsoft.com/office/officeart/2005/8/layout/chevron2"/>
    <dgm:cxn modelId="{61D73F36-1991-42A8-A865-A2D797E08821}" type="presOf" srcId="{90B3EA67-7B91-C24F-B64A-FAE611AA5EB4}" destId="{EE7A1116-2B71-4F42-B553-C25F38D5B78D}" srcOrd="0" destOrd="0" presId="urn:microsoft.com/office/officeart/2005/8/layout/chevron2"/>
    <dgm:cxn modelId="{63BF8D87-5256-4CEF-8660-906B9AC1E188}" type="presOf" srcId="{14D0FB2A-0C7F-5149-97F3-E9F92C38355A}" destId="{3B72D511-6082-6441-BB47-14AF6793F2C8}" srcOrd="0" destOrd="0" presId="urn:microsoft.com/office/officeart/2005/8/layout/chevron2"/>
    <dgm:cxn modelId="{4B6C3ECC-8B9E-F849-9ED1-64A5F7AA6090}" srcId="{A80612D6-BB6F-3F46-966B-0887EF95A38C}" destId="{2838591D-5826-9A4C-8207-FEA8C55AEEC5}" srcOrd="0" destOrd="0" parTransId="{E19EFF9C-37CA-C24D-B6C2-9BCC3ACAFBBC}" sibTransId="{F88FECFF-C141-CB4F-AABB-0C9548EBF516}"/>
    <dgm:cxn modelId="{1CF319D4-A139-43B9-9E92-A3B707DEA2D4}" type="presOf" srcId="{118C265B-BB1C-E843-8EC4-A17834299CE4}" destId="{34878BBE-2CB5-6946-9507-CC4C173E2B48}" srcOrd="0" destOrd="0" presId="urn:microsoft.com/office/officeart/2005/8/layout/chevron2"/>
    <dgm:cxn modelId="{73F3D00A-A7DE-B540-8390-7F78C988F077}" srcId="{90B3EA67-7B91-C24F-B64A-FAE611AA5EB4}" destId="{14D0FB2A-0C7F-5149-97F3-E9F92C38355A}" srcOrd="0" destOrd="0" parTransId="{7B2B5106-4B1B-9F41-B9D8-063AEFF86F3E}" sibTransId="{3B68D185-4C5B-B84D-BAF3-895DC59266FE}"/>
    <dgm:cxn modelId="{68F17563-F0E1-7A42-A997-A23FE2D96159}" srcId="{41864220-AD19-C740-B703-E8CD8D69583C}" destId="{A80612D6-BB6F-3F46-966B-0887EF95A38C}" srcOrd="3" destOrd="0" parTransId="{7FF34A26-6B2B-E44F-B1E6-06D562EAEA61}" sibTransId="{81C7E733-517A-9F4B-B3D9-4635B3719E45}"/>
    <dgm:cxn modelId="{19BEA04D-1145-0643-8F6B-C770574BAF39}" srcId="{5214F8D6-EBA9-A14B-BFD0-1B1F9D96F787}" destId="{118C265B-BB1C-E843-8EC4-A17834299CE4}" srcOrd="0" destOrd="0" parTransId="{4B3A6D24-BD27-2441-8047-D0075DCB87D2}" sibTransId="{FEC84486-D55A-5A4E-8940-A287F135CDE2}"/>
    <dgm:cxn modelId="{25272CD1-C0B0-F04D-95DA-78C66F3D406C}" srcId="{A8CE5374-C857-014A-A801-6071CB2FAA97}" destId="{6547460C-CC36-A94C-A915-8B924A91E2D3}" srcOrd="0" destOrd="0" parTransId="{BACE7A90-F6D1-F34D-9714-8E983F3BC544}" sibTransId="{B2A29815-BF94-AF46-865C-A92824B0E708}"/>
    <dgm:cxn modelId="{12394BD3-2F4B-462A-AEFB-8F9E9105D270}" type="presOf" srcId="{A80612D6-BB6F-3F46-966B-0887EF95A38C}" destId="{1CEB9025-4447-D343-A9F6-03AD2B98071B}" srcOrd="0" destOrd="0" presId="urn:microsoft.com/office/officeart/2005/8/layout/chevron2"/>
    <dgm:cxn modelId="{B4961B37-8CAD-4AE8-B903-D8BDCA9168D0}" type="presOf" srcId="{71B79018-E2A7-3E4D-8396-137F6D8B13BA}" destId="{B5BCBD9E-674F-5847-8331-6059C85730FD}" srcOrd="0" destOrd="0" presId="urn:microsoft.com/office/officeart/2005/8/layout/chevron2"/>
    <dgm:cxn modelId="{E1082121-0A1C-48A8-83E5-4C35D707FD18}" type="presOf" srcId="{5214F8D6-EBA9-A14B-BFD0-1B1F9D96F787}" destId="{A9CE0305-B087-5845-AD63-E3B2D12B89C3}" srcOrd="0" destOrd="0" presId="urn:microsoft.com/office/officeart/2005/8/layout/chevron2"/>
    <dgm:cxn modelId="{950C3FE6-E110-DB4A-B75E-CCA6214C753E}" srcId="{41864220-AD19-C740-B703-E8CD8D69583C}" destId="{5214F8D6-EBA9-A14B-BFD0-1B1F9D96F787}" srcOrd="1" destOrd="0" parTransId="{ACF6F2AC-144A-C341-A568-9F12DDC80FF2}" sibTransId="{E11B0C1D-2D13-C943-9800-AEDB611A3505}"/>
    <dgm:cxn modelId="{95BF4362-5067-477A-9127-B0C00990EE50}" type="presOf" srcId="{A8CE5374-C857-014A-A801-6071CB2FAA97}" destId="{CA25DA59-4625-1C42-A80D-404D30A31036}" srcOrd="0" destOrd="0" presId="urn:microsoft.com/office/officeart/2005/8/layout/chevron2"/>
    <dgm:cxn modelId="{DAB81202-42F2-B442-BE59-F10BBDA8C2B1}" srcId="{41864220-AD19-C740-B703-E8CD8D69583C}" destId="{98E692DF-374E-8A46-81FE-7670E0191396}" srcOrd="2" destOrd="0" parTransId="{4AF8BCE6-2B2A-C24E-AD13-DF324F9DCFE8}" sibTransId="{76BAB370-2224-414E-A9AD-0FC0A6477E75}"/>
    <dgm:cxn modelId="{981F9C3C-FD3A-4C4F-81C6-D61ED21122B4}" type="presOf" srcId="{3757CE3C-FC23-414A-8B42-52A6550917DA}" destId="{96B01018-B738-594D-8EB9-6BED8ADD994E}" srcOrd="0" destOrd="0" presId="urn:microsoft.com/office/officeart/2005/8/layout/chevron2"/>
    <dgm:cxn modelId="{4101F018-4157-4C50-8A7D-03ED42199D01}" type="presOf" srcId="{2838591D-5826-9A4C-8207-FEA8C55AEEC5}" destId="{864C9363-FB04-8542-86C7-E307D3712DF4}" srcOrd="0" destOrd="0" presId="urn:microsoft.com/office/officeart/2005/8/layout/chevron2"/>
    <dgm:cxn modelId="{152874C2-CD3B-4C94-8ECA-1EEAFB23CA0F}" type="presOf" srcId="{8150C65E-A530-4933-A80B-4D7BE8ACD996}" destId="{C82948B3-A004-47C3-95BA-DEE3CADC5498}" srcOrd="0" destOrd="0" presId="urn:microsoft.com/office/officeart/2005/8/layout/chevron2"/>
    <dgm:cxn modelId="{80A00834-F974-8240-A9B3-07AFC0581D13}" srcId="{41864220-AD19-C740-B703-E8CD8D69583C}" destId="{90B3EA67-7B91-C24F-B64A-FAE611AA5EB4}" srcOrd="6" destOrd="0" parTransId="{9D9D9C50-023C-FD4A-993B-2108890F2BEA}" sibTransId="{5434573F-37B0-5B4E-B8F5-14E5A3F28C9A}"/>
    <dgm:cxn modelId="{F258D56B-F8FB-4F2F-95D7-C1FA73A85949}" srcId="{8150C65E-A530-4933-A80B-4D7BE8ACD996}" destId="{ECA6F0E0-67AF-4830-B1A5-551A71180E80}" srcOrd="0" destOrd="0" parTransId="{D3B38CD7-D6F4-47EA-8B77-224662C6399F}" sibTransId="{81A8575F-5AA9-4929-B9BF-BEBC0FCF895B}"/>
    <dgm:cxn modelId="{5AD5DED2-16AA-4E43-A8A3-1421F9F7ED47}" srcId="{41864220-AD19-C740-B703-E8CD8D69583C}" destId="{8150C65E-A530-4933-A80B-4D7BE8ACD996}" srcOrd="5" destOrd="0" parTransId="{D35018C5-7D72-4955-AC8B-0DA7FB0D2706}" sibTransId="{A7488746-981E-44A1-A817-8A9598ECCF1F}"/>
    <dgm:cxn modelId="{FC8B8957-595A-4211-80BC-1C75DB4A08F6}" type="presOf" srcId="{41864220-AD19-C740-B703-E8CD8D69583C}" destId="{006FFA2A-4A0B-8F44-ADA8-6002858A6344}" srcOrd="0" destOrd="0" presId="urn:microsoft.com/office/officeart/2005/8/layout/chevron2"/>
    <dgm:cxn modelId="{E664A4FC-4763-634D-9E2C-9F13A8194836}" srcId="{98E692DF-374E-8A46-81FE-7670E0191396}" destId="{71B79018-E2A7-3E4D-8396-137F6D8B13BA}" srcOrd="0" destOrd="0" parTransId="{FAF1AB19-DE88-9F44-881E-D1DD8D1CEF10}" sibTransId="{3B8D66F2-FCC0-DD40-B032-7DC0FEA9068D}"/>
    <dgm:cxn modelId="{F6718CA6-AF1A-4286-AC48-7C7537956408}" type="presParOf" srcId="{006FFA2A-4A0B-8F44-ADA8-6002858A6344}" destId="{C796081C-CB32-D44B-83E5-C6B22C7DA570}" srcOrd="0" destOrd="0" presId="urn:microsoft.com/office/officeart/2005/8/layout/chevron2"/>
    <dgm:cxn modelId="{6BF06885-A2DD-440A-B8AC-5FE2D807F713}" type="presParOf" srcId="{C796081C-CB32-D44B-83E5-C6B22C7DA570}" destId="{CA25DA59-4625-1C42-A80D-404D30A31036}" srcOrd="0" destOrd="0" presId="urn:microsoft.com/office/officeart/2005/8/layout/chevron2"/>
    <dgm:cxn modelId="{FE361440-C4C8-4959-BE5C-C15ED14B31AD}" type="presParOf" srcId="{C796081C-CB32-D44B-83E5-C6B22C7DA570}" destId="{43B112B2-B47E-4241-9243-6688EB0D4274}" srcOrd="1" destOrd="0" presId="urn:microsoft.com/office/officeart/2005/8/layout/chevron2"/>
    <dgm:cxn modelId="{7FEC4BC1-7D77-4682-ADD2-76215F7E2DE5}" type="presParOf" srcId="{006FFA2A-4A0B-8F44-ADA8-6002858A6344}" destId="{D92059BA-269B-794E-AB0F-7D4612270E5C}" srcOrd="1" destOrd="0" presId="urn:microsoft.com/office/officeart/2005/8/layout/chevron2"/>
    <dgm:cxn modelId="{F8811852-02C1-40E3-96F5-70781DEEBEDA}" type="presParOf" srcId="{006FFA2A-4A0B-8F44-ADA8-6002858A6344}" destId="{0BBC9692-188E-8C42-BBE5-2538A18035B8}" srcOrd="2" destOrd="0" presId="urn:microsoft.com/office/officeart/2005/8/layout/chevron2"/>
    <dgm:cxn modelId="{605FD67F-18E1-4110-B804-5CCC83819111}" type="presParOf" srcId="{0BBC9692-188E-8C42-BBE5-2538A18035B8}" destId="{A9CE0305-B087-5845-AD63-E3B2D12B89C3}" srcOrd="0" destOrd="0" presId="urn:microsoft.com/office/officeart/2005/8/layout/chevron2"/>
    <dgm:cxn modelId="{F6FBAB65-28BB-4FC0-AC57-6B42DC8BD6E6}" type="presParOf" srcId="{0BBC9692-188E-8C42-BBE5-2538A18035B8}" destId="{34878BBE-2CB5-6946-9507-CC4C173E2B48}" srcOrd="1" destOrd="0" presId="urn:microsoft.com/office/officeart/2005/8/layout/chevron2"/>
    <dgm:cxn modelId="{3F00A1F8-2D32-4058-A62E-D204B01D842E}" type="presParOf" srcId="{006FFA2A-4A0B-8F44-ADA8-6002858A6344}" destId="{FA9D6600-7A86-0844-AE1F-E43F11A78579}" srcOrd="3" destOrd="0" presId="urn:microsoft.com/office/officeart/2005/8/layout/chevron2"/>
    <dgm:cxn modelId="{B039F3B9-6868-4811-AEF0-69C12253DAFD}" type="presParOf" srcId="{006FFA2A-4A0B-8F44-ADA8-6002858A6344}" destId="{F2716B5B-C59D-4E48-B967-5E14C8FDF349}" srcOrd="4" destOrd="0" presId="urn:microsoft.com/office/officeart/2005/8/layout/chevron2"/>
    <dgm:cxn modelId="{DED9AFAC-EFA4-4B2D-B46F-56171C7E36A4}" type="presParOf" srcId="{F2716B5B-C59D-4E48-B967-5E14C8FDF349}" destId="{546E036F-9767-B442-8FA7-33CB6A432BDC}" srcOrd="0" destOrd="0" presId="urn:microsoft.com/office/officeart/2005/8/layout/chevron2"/>
    <dgm:cxn modelId="{2A446921-975A-410F-89ED-682AB31156F7}" type="presParOf" srcId="{F2716B5B-C59D-4E48-B967-5E14C8FDF349}" destId="{B5BCBD9E-674F-5847-8331-6059C85730FD}" srcOrd="1" destOrd="0" presId="urn:microsoft.com/office/officeart/2005/8/layout/chevron2"/>
    <dgm:cxn modelId="{F819FC69-787D-417C-B2D6-8E643DAC0DA3}" type="presParOf" srcId="{006FFA2A-4A0B-8F44-ADA8-6002858A6344}" destId="{2F2F93D2-1BB6-F14D-A460-B20361004124}" srcOrd="5" destOrd="0" presId="urn:microsoft.com/office/officeart/2005/8/layout/chevron2"/>
    <dgm:cxn modelId="{9AD6EFA6-0C20-4E55-A04C-08C1D9E5E0A0}" type="presParOf" srcId="{006FFA2A-4A0B-8F44-ADA8-6002858A6344}" destId="{6C6A5075-361A-5D49-B17B-C216BAF38209}" srcOrd="6" destOrd="0" presId="urn:microsoft.com/office/officeart/2005/8/layout/chevron2"/>
    <dgm:cxn modelId="{8A23070D-29AD-46F8-BBB0-FC6DF240096D}" type="presParOf" srcId="{6C6A5075-361A-5D49-B17B-C216BAF38209}" destId="{1CEB9025-4447-D343-A9F6-03AD2B98071B}" srcOrd="0" destOrd="0" presId="urn:microsoft.com/office/officeart/2005/8/layout/chevron2"/>
    <dgm:cxn modelId="{20D82A1B-83A9-491D-9197-1CF753A2BE4D}" type="presParOf" srcId="{6C6A5075-361A-5D49-B17B-C216BAF38209}" destId="{864C9363-FB04-8542-86C7-E307D3712DF4}" srcOrd="1" destOrd="0" presId="urn:microsoft.com/office/officeart/2005/8/layout/chevron2"/>
    <dgm:cxn modelId="{72A0DE09-97BE-453C-9DC4-C833AE666C81}" type="presParOf" srcId="{006FFA2A-4A0B-8F44-ADA8-6002858A6344}" destId="{5CF6C552-866A-8C48-A84C-016FB45743CF}" srcOrd="7" destOrd="0" presId="urn:microsoft.com/office/officeart/2005/8/layout/chevron2"/>
    <dgm:cxn modelId="{AC058900-8BB9-4EA7-B305-F107FC2A4B3D}" type="presParOf" srcId="{006FFA2A-4A0B-8F44-ADA8-6002858A6344}" destId="{32268032-AB2C-8C42-B2E7-BBBE7B8C7273}" srcOrd="8" destOrd="0" presId="urn:microsoft.com/office/officeart/2005/8/layout/chevron2"/>
    <dgm:cxn modelId="{8D73A225-2506-42C4-BD29-388FA2F65F2A}" type="presParOf" srcId="{32268032-AB2C-8C42-B2E7-BBBE7B8C7273}" destId="{446D364E-C350-C24F-AB53-D274F91FD620}" srcOrd="0" destOrd="0" presId="urn:microsoft.com/office/officeart/2005/8/layout/chevron2"/>
    <dgm:cxn modelId="{457D0558-916E-45C4-BCB6-7B9B45E39E3E}" type="presParOf" srcId="{32268032-AB2C-8C42-B2E7-BBBE7B8C7273}" destId="{96B01018-B738-594D-8EB9-6BED8ADD994E}" srcOrd="1" destOrd="0" presId="urn:microsoft.com/office/officeart/2005/8/layout/chevron2"/>
    <dgm:cxn modelId="{2AB3E198-F4B4-492A-89E4-ADDC7A44F4A1}" type="presParOf" srcId="{006FFA2A-4A0B-8F44-ADA8-6002858A6344}" destId="{A65B8CA3-E724-814C-9F41-7C2EE2E5C7B7}" srcOrd="9" destOrd="0" presId="urn:microsoft.com/office/officeart/2005/8/layout/chevron2"/>
    <dgm:cxn modelId="{A774FEC0-6D93-4B34-B068-973CA030FBBE}" type="presParOf" srcId="{006FFA2A-4A0B-8F44-ADA8-6002858A6344}" destId="{BFA067F0-4AA6-4706-A249-FA3D5E558D9D}" srcOrd="10" destOrd="0" presId="urn:microsoft.com/office/officeart/2005/8/layout/chevron2"/>
    <dgm:cxn modelId="{EAB488EC-EC1E-4586-9041-8F81D69BA628}" type="presParOf" srcId="{BFA067F0-4AA6-4706-A249-FA3D5E558D9D}" destId="{C82948B3-A004-47C3-95BA-DEE3CADC5498}" srcOrd="0" destOrd="0" presId="urn:microsoft.com/office/officeart/2005/8/layout/chevron2"/>
    <dgm:cxn modelId="{EE9552D5-C3E5-444F-BEC4-603D6406F94F}" type="presParOf" srcId="{BFA067F0-4AA6-4706-A249-FA3D5E558D9D}" destId="{8E16FDB1-DFFB-4E04-AB65-F1E719330383}" srcOrd="1" destOrd="0" presId="urn:microsoft.com/office/officeart/2005/8/layout/chevron2"/>
    <dgm:cxn modelId="{71DCE19F-9C12-4EB5-BC94-5F41E23FB0C1}" type="presParOf" srcId="{006FFA2A-4A0B-8F44-ADA8-6002858A6344}" destId="{DF4F368A-C008-4AF4-ABF6-0B72AAE8E711}" srcOrd="11" destOrd="0" presId="urn:microsoft.com/office/officeart/2005/8/layout/chevron2"/>
    <dgm:cxn modelId="{4C8EC79D-E9D0-4EA5-AB8D-4FC4C0B2453E}" type="presParOf" srcId="{006FFA2A-4A0B-8F44-ADA8-6002858A6344}" destId="{95C3F216-849B-434B-9989-557AB34F4D59}" srcOrd="12" destOrd="0" presId="urn:microsoft.com/office/officeart/2005/8/layout/chevron2"/>
    <dgm:cxn modelId="{0FAF80DF-CB68-49DE-9B94-E05568E5165F}" type="presParOf" srcId="{95C3F216-849B-434B-9989-557AB34F4D59}" destId="{EE7A1116-2B71-4F42-B553-C25F38D5B78D}" srcOrd="0" destOrd="0" presId="urn:microsoft.com/office/officeart/2005/8/layout/chevron2"/>
    <dgm:cxn modelId="{6F8A4AD9-889C-46D4-BBAE-A243E4D8502F}" type="presParOf" srcId="{95C3F216-849B-434B-9989-557AB34F4D59}" destId="{3B72D511-6082-6441-BB47-14AF6793F2C8}" srcOrd="1" destOrd="0" presId="urn:microsoft.com/office/officeart/2005/8/layout/chevron2"/>
    <dgm:cxn modelId="{E0E3B173-D9CC-452D-9091-AD299C3FD7BB}" type="presParOf" srcId="{006FFA2A-4A0B-8F44-ADA8-6002858A6344}" destId="{737A1DC7-EB62-484F-A75B-5470993ACBC7}" srcOrd="13" destOrd="0" presId="urn:microsoft.com/office/officeart/2005/8/layout/chevron2"/>
    <dgm:cxn modelId="{F8E73185-1B55-4ACA-9D8F-9F79F27493E7}" type="presParOf" srcId="{006FFA2A-4A0B-8F44-ADA8-6002858A6344}" destId="{63BEC22B-997E-2248-98B5-36A2E62319F0}" srcOrd="14" destOrd="0" presId="urn:microsoft.com/office/officeart/2005/8/layout/chevron2"/>
    <dgm:cxn modelId="{6C30EBD9-680A-4B7C-A8BA-6BA8A7E6D6C3}" type="presParOf" srcId="{63BEC22B-997E-2248-98B5-36A2E62319F0}" destId="{89C34C1E-C19F-4F40-BD56-ACB531D831B0}" srcOrd="0" destOrd="0" presId="urn:microsoft.com/office/officeart/2005/8/layout/chevron2"/>
    <dgm:cxn modelId="{59D749F7-6FCA-41B1-AE3E-8CEFD22A0DC9}" type="presParOf" srcId="{63BEC22B-997E-2248-98B5-36A2E62319F0}" destId="{C707EFFA-DC00-664C-BFB7-288857A8FA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5DA59-4625-1C42-A80D-404D30A31036}">
      <dsp:nvSpPr>
        <dsp:cNvPr id="0" name=""/>
        <dsp:cNvSpPr/>
      </dsp:nvSpPr>
      <dsp:spPr>
        <a:xfrm rot="5400000">
          <a:off x="-100306" y="100377"/>
          <a:ext cx="668711" cy="468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>
              <a:solidFill>
                <a:schemeClr val="tx1"/>
              </a:solidFill>
            </a:rPr>
            <a:t>1</a:t>
          </a:r>
        </a:p>
      </dsp:txBody>
      <dsp:txXfrm rot="-5400000">
        <a:off x="1" y="234119"/>
        <a:ext cx="468098" cy="200613"/>
      </dsp:txXfrm>
    </dsp:sp>
    <dsp:sp modelId="{43B112B2-B47E-4241-9243-6688EB0D4274}">
      <dsp:nvSpPr>
        <dsp:cNvPr id="0" name=""/>
        <dsp:cNvSpPr/>
      </dsp:nvSpPr>
      <dsp:spPr>
        <a:xfrm rot="5400000">
          <a:off x="3154237" y="-2686069"/>
          <a:ext cx="434662" cy="580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>
              <a:solidFill>
                <a:schemeClr val="tx1"/>
              </a:solidFill>
            </a:rPr>
            <a:t>get access</a:t>
          </a:r>
        </a:p>
      </dsp:txBody>
      <dsp:txXfrm rot="-5400000">
        <a:off x="468098" y="21288"/>
        <a:ext cx="5785723" cy="392226"/>
      </dsp:txXfrm>
    </dsp:sp>
    <dsp:sp modelId="{A9CE0305-B087-5845-AD63-E3B2D12B89C3}">
      <dsp:nvSpPr>
        <dsp:cNvPr id="0" name=""/>
        <dsp:cNvSpPr/>
      </dsp:nvSpPr>
      <dsp:spPr>
        <a:xfrm rot="5400000">
          <a:off x="-100306" y="694935"/>
          <a:ext cx="668711" cy="468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>
              <a:solidFill>
                <a:schemeClr val="tx1"/>
              </a:solidFill>
            </a:rPr>
            <a:t>2</a:t>
          </a:r>
        </a:p>
      </dsp:txBody>
      <dsp:txXfrm rot="-5400000">
        <a:off x="1" y="828677"/>
        <a:ext cx="468098" cy="200613"/>
      </dsp:txXfrm>
    </dsp:sp>
    <dsp:sp modelId="{34878BBE-2CB5-6946-9507-CC4C173E2B48}">
      <dsp:nvSpPr>
        <dsp:cNvPr id="0" name=""/>
        <dsp:cNvSpPr/>
      </dsp:nvSpPr>
      <dsp:spPr>
        <a:xfrm rot="5400000">
          <a:off x="3154237" y="-2091510"/>
          <a:ext cx="434662" cy="580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>
              <a:solidFill>
                <a:schemeClr val="tx1"/>
              </a:solidFill>
            </a:rPr>
            <a:t>release access</a:t>
          </a:r>
        </a:p>
      </dsp:txBody>
      <dsp:txXfrm rot="-5400000">
        <a:off x="468098" y="615847"/>
        <a:ext cx="5785723" cy="392226"/>
      </dsp:txXfrm>
    </dsp:sp>
    <dsp:sp modelId="{546E036F-9767-B442-8FA7-33CB6A432BDC}">
      <dsp:nvSpPr>
        <dsp:cNvPr id="0" name=""/>
        <dsp:cNvSpPr/>
      </dsp:nvSpPr>
      <dsp:spPr>
        <a:xfrm rot="5400000">
          <a:off x="-100306" y="1289494"/>
          <a:ext cx="668711" cy="468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>
              <a:solidFill>
                <a:schemeClr val="tx1"/>
              </a:solidFill>
            </a:rPr>
            <a:t>3</a:t>
          </a:r>
        </a:p>
      </dsp:txBody>
      <dsp:txXfrm rot="-5400000">
        <a:off x="1" y="1423236"/>
        <a:ext cx="468098" cy="200613"/>
      </dsp:txXfrm>
    </dsp:sp>
    <dsp:sp modelId="{B5BCBD9E-674F-5847-8331-6059C85730FD}">
      <dsp:nvSpPr>
        <dsp:cNvPr id="0" name=""/>
        <dsp:cNvSpPr/>
      </dsp:nvSpPr>
      <dsp:spPr>
        <a:xfrm rot="5400000">
          <a:off x="3154237" y="-1496951"/>
          <a:ext cx="434662" cy="580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>
              <a:solidFill>
                <a:schemeClr val="tx1"/>
              </a:solidFill>
            </a:rPr>
            <a:t>change object level</a:t>
          </a:r>
        </a:p>
      </dsp:txBody>
      <dsp:txXfrm rot="-5400000">
        <a:off x="468098" y="1210406"/>
        <a:ext cx="5785723" cy="392226"/>
      </dsp:txXfrm>
    </dsp:sp>
    <dsp:sp modelId="{1CEB9025-4447-D343-A9F6-03AD2B98071B}">
      <dsp:nvSpPr>
        <dsp:cNvPr id="0" name=""/>
        <dsp:cNvSpPr/>
      </dsp:nvSpPr>
      <dsp:spPr>
        <a:xfrm rot="5400000">
          <a:off x="-100306" y="1884053"/>
          <a:ext cx="668711" cy="468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>
              <a:solidFill>
                <a:schemeClr val="tx1"/>
              </a:solidFill>
            </a:rPr>
            <a:t>4</a:t>
          </a:r>
        </a:p>
      </dsp:txBody>
      <dsp:txXfrm rot="-5400000">
        <a:off x="1" y="2017795"/>
        <a:ext cx="468098" cy="200613"/>
      </dsp:txXfrm>
    </dsp:sp>
    <dsp:sp modelId="{864C9363-FB04-8542-86C7-E307D3712DF4}">
      <dsp:nvSpPr>
        <dsp:cNvPr id="0" name=""/>
        <dsp:cNvSpPr/>
      </dsp:nvSpPr>
      <dsp:spPr>
        <a:xfrm rot="5400000">
          <a:off x="3154237" y="-902393"/>
          <a:ext cx="434662" cy="580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>
              <a:solidFill>
                <a:schemeClr val="tx1"/>
              </a:solidFill>
            </a:rPr>
            <a:t>change current level</a:t>
          </a:r>
        </a:p>
      </dsp:txBody>
      <dsp:txXfrm rot="-5400000">
        <a:off x="468098" y="1804964"/>
        <a:ext cx="5785723" cy="392226"/>
      </dsp:txXfrm>
    </dsp:sp>
    <dsp:sp modelId="{446D364E-C350-C24F-AB53-D274F91FD620}">
      <dsp:nvSpPr>
        <dsp:cNvPr id="0" name=""/>
        <dsp:cNvSpPr/>
      </dsp:nvSpPr>
      <dsp:spPr>
        <a:xfrm rot="5400000">
          <a:off x="-100306" y="2478611"/>
          <a:ext cx="668711" cy="468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>
              <a:solidFill>
                <a:schemeClr val="tx1"/>
              </a:solidFill>
            </a:rPr>
            <a:t>5</a:t>
          </a:r>
        </a:p>
      </dsp:txBody>
      <dsp:txXfrm rot="-5400000">
        <a:off x="1" y="2612353"/>
        <a:ext cx="468098" cy="200613"/>
      </dsp:txXfrm>
    </dsp:sp>
    <dsp:sp modelId="{96B01018-B738-594D-8EB9-6BED8ADD994E}">
      <dsp:nvSpPr>
        <dsp:cNvPr id="0" name=""/>
        <dsp:cNvSpPr/>
      </dsp:nvSpPr>
      <dsp:spPr>
        <a:xfrm rot="5400000">
          <a:off x="3154237" y="-307834"/>
          <a:ext cx="434662" cy="580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>
              <a:solidFill>
                <a:schemeClr val="tx1"/>
              </a:solidFill>
            </a:rPr>
            <a:t>give access permission</a:t>
          </a:r>
        </a:p>
      </dsp:txBody>
      <dsp:txXfrm rot="-5400000">
        <a:off x="468098" y="2399523"/>
        <a:ext cx="5785723" cy="392226"/>
      </dsp:txXfrm>
    </dsp:sp>
    <dsp:sp modelId="{C82948B3-A004-47C3-95BA-DEE3CADC5498}">
      <dsp:nvSpPr>
        <dsp:cNvPr id="0" name=""/>
        <dsp:cNvSpPr/>
      </dsp:nvSpPr>
      <dsp:spPr>
        <a:xfrm rot="5400000">
          <a:off x="-100306" y="3073170"/>
          <a:ext cx="668711" cy="468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>
              <a:solidFill>
                <a:schemeClr val="tx1"/>
              </a:solidFill>
            </a:rPr>
            <a:t>6</a:t>
          </a:r>
        </a:p>
      </dsp:txBody>
      <dsp:txXfrm rot="-5400000">
        <a:off x="1" y="3206912"/>
        <a:ext cx="468098" cy="200613"/>
      </dsp:txXfrm>
    </dsp:sp>
    <dsp:sp modelId="{8E16FDB1-DFFB-4E04-AB65-F1E719330383}">
      <dsp:nvSpPr>
        <dsp:cNvPr id="0" name=""/>
        <dsp:cNvSpPr/>
      </dsp:nvSpPr>
      <dsp:spPr>
        <a:xfrm rot="5400000">
          <a:off x="3154237" y="286723"/>
          <a:ext cx="434662" cy="580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>
              <a:solidFill>
                <a:schemeClr val="tx1"/>
              </a:solidFill>
            </a:rPr>
            <a:t>rescind access permission</a:t>
          </a:r>
        </a:p>
      </dsp:txBody>
      <dsp:txXfrm rot="-5400000">
        <a:off x="468098" y="2994080"/>
        <a:ext cx="5785723" cy="392226"/>
      </dsp:txXfrm>
    </dsp:sp>
    <dsp:sp modelId="{EE7A1116-2B71-4F42-B553-C25F38D5B78D}">
      <dsp:nvSpPr>
        <dsp:cNvPr id="0" name=""/>
        <dsp:cNvSpPr/>
      </dsp:nvSpPr>
      <dsp:spPr>
        <a:xfrm rot="5400000">
          <a:off x="-100306" y="3667728"/>
          <a:ext cx="668711" cy="468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>
              <a:solidFill>
                <a:schemeClr val="tx1"/>
              </a:solidFill>
            </a:rPr>
            <a:t>7</a:t>
          </a:r>
        </a:p>
      </dsp:txBody>
      <dsp:txXfrm rot="-5400000">
        <a:off x="1" y="3801470"/>
        <a:ext cx="468098" cy="200613"/>
      </dsp:txXfrm>
    </dsp:sp>
    <dsp:sp modelId="{3B72D511-6082-6441-BB47-14AF6793F2C8}">
      <dsp:nvSpPr>
        <dsp:cNvPr id="0" name=""/>
        <dsp:cNvSpPr/>
      </dsp:nvSpPr>
      <dsp:spPr>
        <a:xfrm rot="5400000">
          <a:off x="3154237" y="881282"/>
          <a:ext cx="434662" cy="580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>
              <a:solidFill>
                <a:schemeClr val="tx1"/>
              </a:solidFill>
            </a:rPr>
            <a:t>create an object</a:t>
          </a:r>
        </a:p>
      </dsp:txBody>
      <dsp:txXfrm rot="-5400000">
        <a:off x="468098" y="3588639"/>
        <a:ext cx="5785723" cy="392226"/>
      </dsp:txXfrm>
    </dsp:sp>
    <dsp:sp modelId="{89C34C1E-C19F-4F40-BD56-ACB531D831B0}">
      <dsp:nvSpPr>
        <dsp:cNvPr id="0" name=""/>
        <dsp:cNvSpPr/>
      </dsp:nvSpPr>
      <dsp:spPr>
        <a:xfrm rot="5400000">
          <a:off x="-100306" y="4262287"/>
          <a:ext cx="668711" cy="468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>
              <a:solidFill>
                <a:schemeClr val="tx1"/>
              </a:solidFill>
            </a:rPr>
            <a:t>8</a:t>
          </a:r>
        </a:p>
      </dsp:txBody>
      <dsp:txXfrm rot="-5400000">
        <a:off x="1" y="4396029"/>
        <a:ext cx="468098" cy="200613"/>
      </dsp:txXfrm>
    </dsp:sp>
    <dsp:sp modelId="{C707EFFA-DC00-664C-BFB7-288857A8FAEE}">
      <dsp:nvSpPr>
        <dsp:cNvPr id="0" name=""/>
        <dsp:cNvSpPr/>
      </dsp:nvSpPr>
      <dsp:spPr>
        <a:xfrm rot="5400000">
          <a:off x="3154237" y="1475841"/>
          <a:ext cx="434662" cy="580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i="0" kern="1200" dirty="0">
              <a:solidFill>
                <a:schemeClr val="tx1"/>
              </a:solidFill>
            </a:rPr>
            <a:t>delete a group of objects</a:t>
          </a:r>
        </a:p>
      </dsp:txBody>
      <dsp:txXfrm rot="-5400000">
        <a:off x="468098" y="4183198"/>
        <a:ext cx="5785723" cy="392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2" y="3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/>
          <a:lstStyle>
            <a:lvl1pPr algn="r">
              <a:defRPr sz="1200"/>
            </a:lvl1pPr>
          </a:lstStyle>
          <a:p>
            <a:fld id="{4B7564A2-43F0-4770-8EDE-84AD5A60E935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967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2" y="8829967"/>
            <a:ext cx="3037840" cy="464820"/>
          </a:xfrm>
          <a:prstGeom prst="rect">
            <a:avLst/>
          </a:prstGeom>
        </p:spPr>
        <p:txBody>
          <a:bodyPr vert="horz" lIns="92650" tIns="46324" rIns="92650" bIns="46324" rtlCol="0" anchor="b"/>
          <a:lstStyle>
            <a:lvl1pPr algn="r">
              <a:defRPr sz="1200"/>
            </a:lvl1pPr>
          </a:lstStyle>
          <a:p>
            <a:fld id="{F8FA9BA9-05CD-4B8E-9598-56888303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42" y="3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42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4" rIns="92650" bIns="4632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160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This chapter deals with a number of interrelated topics having to do with the degree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of confidence users and implementers can have in security functions and services: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9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• Formal models for computer security: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• Multilevel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• Trusted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• Mandatory access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• Security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B03D1-79D1-7149-AC1C-DCCAB2761278}" type="slidenum">
              <a:rPr lang="en-AU"/>
              <a:pPr/>
              <a:t>12</a:t>
            </a:fld>
            <a:endParaRPr lang="en-AU" dirty="0"/>
          </a:p>
        </p:txBody>
      </p:sp>
      <p:sp>
        <p:nvSpPr>
          <p:cNvPr id="2263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5. Carla writes the answers to the exam into a file f5. She creates the file at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level c1-t so that only Dirk can read the file. This is an example of writing up,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which is not forbidden by the BLP rules. Carla can still see her answers at her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workstation but cannot access f5 for reading.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This discussion illustrates some critical practical limitations of the BLP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model. First, as noted in step 4, the BLP model has no provision to manage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“downgrade” of objects, even though the requirements for multilevel security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recognize that such a flow of information from a higher to a lower level may be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required, provided it reflects the will of an authorized user. Hence, any practical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implementation of a multilevel system has to support such a process in a controlled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monitored manner. Related to this is another concern. A subject constrained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by the BLP model can only be “editing” (reading and writing) a file at one security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level while also viewing files at the same or lower levels. If the new document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consolidates information from a range of sources and levels, some of that information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now classified at a higher level than it was originally. This is known as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classification</a:t>
            </a:r>
          </a:p>
          <a:p>
            <a:r>
              <a:rPr lang="en-US" i="1" dirty="0">
                <a:latin typeface="Arial" pitchFamily="-109" charset="0"/>
                <a:ea typeface="+mn-ea"/>
                <a:cs typeface="+mn-cs"/>
              </a:rPr>
              <a:t>creep and is a well-known concern when managing multilevel information.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Again, some process of managed downgrading of information is needed to restore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reasonable classification levels.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53FE0-5569-F24C-9151-C4282BAB2208}" type="slidenum">
              <a:rPr lang="en-AU"/>
              <a:pPr/>
              <a:t>13</a:t>
            </a:fld>
            <a:endParaRPr lang="en-AU" dirty="0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BLP model deals with confidentiality and is concerned with unauthorized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disclosure of information. The Biba [BIBA77] models deals with integrity and is concerned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with the unauthorized modification of data. The Biba model is intended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deal with the case in which there is data that must be visible to users at multiple or all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security levels but should only be modified in controlled ways by authorized agents.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basic elements of the Biba model have the same structure as the BLP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model. As with BLP, the Biba model deals with subjects and objects. Each subject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object is assigned an integrity level, denoted as I(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S ) and I( O ) for subject S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object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O , respectively. A simple hierarchical classification can be used, in which there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a strict ordering of levels from lowest to highest. As in the BLP model, it is also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possible to add a set of categories to the classification scheme; this we ignore here.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model considers the following access modes: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Modify: To write or update information in an object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Observe: To read information in an object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Execute: To execute an object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Invoke: Communication from one subject to another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first three modes are analogous to BLP access modes. The invoke mode 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new. Biba then proposes a number of alternative policies that can be imposed on this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model. The most relevant is the strict integrity policy, based on the following rules: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Simple integrity: A subject can modify an object only if the integrity level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subject dominates the integrity level of the object: I(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S )</a:t>
            </a:r>
            <a:r>
              <a:rPr lang="en-US" dirty="0"/>
              <a:t> ≥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I( O ).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Integrity confinement: A subject can read an object only if the integrity level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the subject is dominated by the integrity level of the object: I(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S ) </a:t>
            </a:r>
            <a:r>
              <a:rPr lang="en-US" dirty="0"/>
              <a:t>≤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I( O ).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Invocation property: A subject can invoke another subject only if the integrity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level of the first subject dominates the integrity level of the second subject: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I(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S </a:t>
            </a:r>
            <a:r>
              <a:rPr lang="en-US" i="1" baseline="-25000" dirty="0">
                <a:latin typeface="Arial" pitchFamily="-109" charset="0"/>
                <a:ea typeface="+mn-ea"/>
                <a:cs typeface="+mn-cs"/>
              </a:rPr>
              <a:t>1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) </a:t>
            </a:r>
            <a:r>
              <a:rPr lang="en-US" dirty="0"/>
              <a:t>≥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I( S </a:t>
            </a:r>
            <a:r>
              <a:rPr lang="en-US" i="1" baseline="-25000" dirty="0">
                <a:latin typeface="Arial" pitchFamily="-109" charset="0"/>
                <a:ea typeface="+mn-ea"/>
                <a:cs typeface="+mn-cs"/>
              </a:rPr>
              <a:t>2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).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first two rules are analogous to those of the BLP model but are concerned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with integrity and reverse the significance of read and write. The simple integrity rule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the logical write-up restriction that prevents contamination of high-integrity data.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Figure 13.4 illustrates the need for the integrity confinement rule. A low-integrity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process may read low-integrity data but is prevented from contaminating a high integrity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file with that data by the simple integrity rule. If only this rule is in force,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high-integrity process could conceivably copy low-integrity data into a high-integrity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file. Normally, one would trust a high-integrity process to not contaminate a high integrity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file, but either an error in the process code or a Trojan horse could result 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such contamination; hence the need for the integrity confinement rule.</a:t>
            </a:r>
          </a:p>
          <a:p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6E291-C509-944A-8D98-E599B828A09A}" type="slidenum">
              <a:rPr lang="en-AU"/>
              <a:pPr/>
              <a:t>14</a:t>
            </a:fld>
            <a:endParaRPr lang="en-AU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more elaborate and perhaps more practical integrity model was proposed by Clark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Wilson [CLAR87]. The Clark-Wilson model (CWM) is aimed at commercial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rather than military applications and closely models real commercial operations.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model is based on two concepts that are traditionally used to enforce commercial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security policies: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Well-formed transactions: A user should not manipulate data arbitrarily, but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only in constrained ways that preserve or ensure the integrity of the data.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Separation of duty among users: Any person permitted to create or certify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well-formed transaction may not be permitted to execute it (at least against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production data).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6E291-C509-944A-8D98-E599B828A09A}" type="slidenum">
              <a:rPr lang="en-AU"/>
              <a:pPr/>
              <a:t>15</a:t>
            </a:fld>
            <a:endParaRPr lang="en-AU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model imposes integrity controls on data and the transactions that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manipulate the data. The principal components of the model are as follows: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Constrained data items (CDIs): Subject to strict integrity controls.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Unconstrained data items (UDIs): Unchecked data items. An example is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simple text file.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Integrity verification procedures (IVPs): Intended to assure that all CDIs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conform to some application-specific model of integrity and consistency.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Transformation procedures (TPs): System transactions that change the set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CDIs from one consistent state to another.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6E291-C509-944A-8D98-E599B828A09A}" type="slidenum">
              <a:rPr lang="en-AU"/>
              <a:pPr/>
              <a:t>16</a:t>
            </a:fld>
            <a:endParaRPr lang="en-AU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CWM enforces integrity by means of certification and enforcement rules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on TPs.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Certification rules are security policy restrictions on the behavior of IVPs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TPs.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Enforcement rules are built-in system security mechanisms that achieve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objectives of the certification rules. The rules are as follows: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Cl: All IVPs must properly ensure that all CDIs are in a valid state at the time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IVP is run.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C2: All TPs must be certified to be valid. That is, they must take a CDI to a valid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final state, given that it is in a valid state to begin with. For each TP,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each set of CDIs that it may manipulate, the security officer must specify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relation, which defines that execution. A relation is thus of the form (TPi,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(CDIa, CDIb, CDIc . . . )), where the list of CDIs defines a particular set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arguments for which the TP has been certified.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El: The system must maintain the list of relations specified in rule C2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must ensure that the only manipulation of any CDI is by a TP, where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TP is operating on the CDI as specified in some relation.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E2: The system must maintain a list of relations of the form (UserID, TPi,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(CDIa, CDIb, CDIc, . . . )), which relates a user, a TP, and the data objects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that TP may reference on behalf of that user. It must ensure that only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executions described in one of the relations are performed.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C3: The list of relations in E2 must be certified to meet the separation of duty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requirement.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E3: The system must authenticate the identity of each user attempting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execute a TP.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C4: All TPs must be certified to write to an append-only CDI (the log) all information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necessary to permit the nature of the operation to be reconstructed.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C5: Any TP that takes a UDI as an input value must be certified to perform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only valid transformations, or else no transformations, for any possible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value of the UDI. The transformation should take the input from a UDI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a CDI, or the UDI is rejected. Typically, this is an edit program.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E4: Only the agent permitted to certify entities may change the list of such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entities associated with other entities: specifically, the list of TPs associated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with a CDI and the list of users associated with a TP. An agent that can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certify an entity may not have any execute rights with respect to that entity.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Figure 13.5 illustrates the rules. The rules combine to form a two-part integrity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assurance facility, in which certification is done by a security officer with respect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 integrity policy, and enforcement is done by the system.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46194-00C9-D242-95F3-44344248B0B2}" type="slidenum">
              <a:rPr lang="en-AU"/>
              <a:pPr/>
              <a:t>17</a:t>
            </a:fld>
            <a:endParaRPr lang="en-AU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Chinese Wall Model (CWM) takes a quite different approach to specifying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integrity and confidentiality than any of the approaches we have examined so far.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model was developed for commercial applications in which conflicts of interest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can arise. The model makes use of both discretionary and mandatory access concepts.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principal idea behind the CWM is a concept that is common in the financial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legal professions, which is to use a what is referred to as a Chinese wall to prevent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conflict of interest. An example from the financial world is that of a market analyst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working for a financial institution providing corporate business services. An analyst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cannot be allowed to provide advice to one company when the analyst has confidential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information (insider knowledge) about the plans or status of a competitor. However,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analyst is free to advise multiple corporations that are not in competition with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each other and to draw on market information that is open to the public.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elements of the model are the following: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Subjects: Active entities that may wish to access protected objects; includes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users and processes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Information: Corporate information organized into a hierarchy with three levels: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—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Objects: Individual items of information, each concerning a single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corporation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—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Dataset (DS): All objects that concern the same corporation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—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Conflict of interest (CI) class: All datasets whose corporations are 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competition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Access rules: Rules for read and write access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46194-00C9-D242-95F3-44344248B0B2}" type="slidenum">
              <a:rPr lang="en-AU"/>
              <a:pPr/>
              <a:t>18</a:t>
            </a:fld>
            <a:endParaRPr lang="en-AU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Figure 13.6a gives an example. There are datasets representing banks, oil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companies, and gas companies. All bank datasets are in one CI, all oil company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datasets in another CI, and so forth.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 contrast to the models we have studies so far, the CWM does not assign security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levels to subjects and objects and is thus not a true multilevel secure model. Instead,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history of a subject’s previous access determines access control. The basis of the Chinese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wall policy is that subjects are only allowed access to information that is not held to conflict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with any other information that they already possess. Once a subject accesses information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from one dataset, a wall is set up to protect information in other datasets in the same CI.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subject can access information on one side of the wall but not the other side. Further,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information in other CIs is initially not considered to be on one side or the other of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wall but out in the open. When additional accesses are made in other CIs by the same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subject, the shape of the wall changes to maintain the desired protection. Further, each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subject is controlled by his or her own wall—the walls for different subjects are different.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enforce the Chinese wall policy, two rules are needed. To indicate the similarity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with the two BLP rules, the authors gave them the same names. The first rule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the simple security rule: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Simple security rule: A subject S can read on object O only if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O is in the same DS as an object already accessed by S,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OR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O belongs to a CI from which S has not yet accessed any information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Figures 13.6b and c illustrate the operation of this rule. Assume that at some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point, John has made his first read request to any object in this set for an object 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Bank A DS. Because John has not previously accessed an object in any other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DS in CI 1, the access is granted. Further, the system must remember that access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has been granted so that any subsequent request for access to an object in the Bank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 DS will be denied. Any request for access to other objects in the Bank A DS 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granted. At a later time, John requests access to an object in the Oil A DS. Because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there is no conflict, this access is granted, but a wall is set up prohibiting subsequent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access to the Oil B DS. Similarly, Figure 13.6c reflects the access history of Jane.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simple security rule does not prevent an indirect flow of information that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would cause a conflict of interest. In our example, John has access to Oil A DS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Bank A DS; Jane has access to Oil B DS and Bank A DS. If John is allowed to read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from the Oil A DS and write into the Bank A DS, John may transfer information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about Oil A into the Bank A DS; this is indicated by changing the value of the first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object under the Bank A DS to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g . The data can then subsequently be read by Jane.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Thus, Jane would have access to information about both Oil A and Oil B, creating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conflict of interest. To prevent this, the CWM has a second rule: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*-property rule: A subject S can write an object O only if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S can read O according to the simple security rule,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AND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All objects that S can read are in the same DS as O.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Put another way, either subject cannot write at all, or a subject’s access (both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read and write) is limited to a single dataset. Thus, in Figure 13.6 , neither John nor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Jane has write access to any objects in the overall universe of data.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*-property rule is quite restrictive. However, in many cases, a user only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needs read access because the user is performing some analysis role.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somewhat ease the write restriction, the model includes the concept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sanitized data . In essence, sanitized data are data that may be derived from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corporate data but that cannot be used to discover the corporation’s identity. Any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DS consisting solely of sanitized data need not be protected by a wall; thus the two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CWM rules do not apply to such DSs.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4E64C-CB0E-7147-9BC7-0F6F9A936A67}" type="slidenum">
              <a:rPr lang="en-AU"/>
              <a:pPr/>
              <a:t>19</a:t>
            </a:fld>
            <a:endParaRPr lang="en-AU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Multilevel security is of interest when there is a requirement to maintain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resource, such as a file system or database in which multiple levels of data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sensitivity are defined. The hierarchy could be as simple as two levels (e.g., public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proprietary) or could have many levels (e.g., the military unclassified,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restricted, confidential, secret, top secret). The preceding three sections have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introduced us to the essential elements of multilevel security. In this section, we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look at two applications areas where MLS concepts have been applied: role-based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access control system and database security.</a:t>
            </a:r>
            <a:endParaRPr lang="en-US" dirty="0">
              <a:latin typeface="Times" pitchFamily="-10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2C434-17AA-1840-8963-72E89B373182}" type="slidenum">
              <a:rPr lang="en-AU"/>
              <a:pPr/>
              <a:t>21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Figure 13.1 illustrates the need for the *-property. Here, a malicious subject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passes classified information along by putting it into an information container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labeled at a lower security classification than the information itself. This will allow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subsequent read access to this information by a subject at the lower clearance level.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These two properties provide the confidentiality form of what is known as</a:t>
            </a: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mandatory access control (MAC). Under this MAC, no access is allowed that does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not satisfy these two properties. In addition, the BLP model makes a provision for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discretionary access control (DAC).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Arial" pitchFamily="-109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ds-property : An individual (or role) may grant to another individual (or role)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access to a document based on the owner’s discretion, constrained by the MAC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rules. Thus, a subject can exercise only accesses for which it has the necessary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authorization and which satisfy the MAC rules.</a:t>
            </a:r>
          </a:p>
          <a:p>
            <a:endParaRPr lang="en-US" sz="1200" kern="1200" dirty="0">
              <a:solidFill>
                <a:schemeClr val="tx1"/>
              </a:solidFill>
              <a:latin typeface="Arial" pitchFamily="-109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The basic idea is that site policy overrides any discretionary access controls.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That is, a user cannot give away data to unauthorized persons.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45A9E-7761-3846-9783-F10EE5B548CC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38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14058-72A5-404C-8808-D7A967D2C53A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Two historical facts highlight a fundamental problem that needs to be addressed 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area of computer security. First, all complex software systems have eventually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revealed flaws or bugs that subsequently needed to be fixed. A good discussion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this can be found in the classic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The Mythical Man-Month [BROO95]. Second, it 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extraordinarily difficult, if not impossible, to build a computer hardware/ software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system that is not vulnerable to a variety of security attacks. An illustration of this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difficulty is the Windows NT operating system, introduced by Microsoft in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early 1990s. Windows NT was promised to have a high degree of security and to be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far superior to previous OSs, including Microsoft’s Windows 3.0 and many other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personal computer, workstation, and server OSs. Sadly, Windows NT did not deliver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on this promise. This OS and its successor Windows versions have been chronically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plagued with a wide range of security vulnerabilities.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Problems to do with providing strong computer security involved both design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implementation. It is difficult, in designing any hardware or software module,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be assured that the design does in fact provide the level of security that was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intended. This difficulty results in many unanticipated security vulnerabilities. Even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if the design is in some sense correct, it is difficult, if not impossible, to implement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design without errors or bugs, providing yet another host of vulnerabilities.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These problems have led to a desire to develop a method to prove, logically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or mathematically, that a particular design does satisfy a stated set of security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requirements and that the implementation of that design faithfully conforms to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design specification. To this end, security researchers have attempted to develop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formal models of computer security that can be used to verify security designs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implementations.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Initially, research in this area was funded by the U.S. Department of Defense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considerable progress was made in developing models and in applying them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prototype systems. That funding has greatly diminished as have attempts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build formal models of complex systems. Nevertheless, such models have value 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providing a discipline and a uniformity in defining a design approach to security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requirements [BELL05]. In this section, we look at perhaps the most influential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computer security model, the Bell-LaPadula (BLP) model [BELL73, BELL75].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Several other models are examined in Section 13.2 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8D37A-5772-E546-828D-4F9CDC1D2E72}" type="slidenum">
              <a:rPr lang="en-AU"/>
              <a:pPr/>
              <a:t>23</a:t>
            </a:fld>
            <a:endParaRPr lang="en-AU" dirty="0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addition of multilevel security to a database system increases the complexity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access control function and of the design of the database itself. One key issue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the granularity of classification. The following are possible methods of imposing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multilevel security on a relational database, in terms of the granularity of classification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( Figure 13.10 ):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Entire database: This simple approach is easily accomplished on an MLS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platform. An entire database, such as a financial or personnel database,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could be classified as confidential or restricted and maintained on a server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with other files.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Individual tables (relations): For some applications, it is appropriate to assign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classification at the table level. In the example of Figure 13.10a , two levels of 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classification are defined: unrestricted (U) and restricted (R). The Employee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table contains sensitive salary information and is classified restricted, while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Department table is unrestricted. This level of granularity is relatively easy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implement and enforce.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Individual columns (attributes): A security administrator may choose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determine classification on the basis of attributes, so that selected columns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are classified. In the example of Figure 13.10b , the administrator determines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that salary information and the identity of department managers is restricted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information.</a:t>
            </a:r>
          </a:p>
          <a:p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7F31E-08E9-6844-B3E6-2B3139BB2891}" type="slidenum">
              <a:rPr lang="en-AU"/>
              <a:pPr/>
              <a:t>24</a:t>
            </a:fld>
            <a:endParaRPr lang="en-AU" dirty="0"/>
          </a:p>
        </p:txBody>
      </p:sp>
      <p:sp>
        <p:nvSpPr>
          <p:cNvPr id="2498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Individual rows (tuples): In other circumstances, it may make sense to assign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classification levels on the basis of individual rows that match certain properties.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 the example of Figure 13.10c , all rows in the Department table that contain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information relating to the Accounts Department (Dept. ID  4), and all rows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 the Employee table for which the Salary is greater than 50K are restricted.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Individual elements: The most difficult scheme to implement and manage 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one in which individual elements may be selectively classified. In the example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Figure 13.10d , salary information and the identity of the manager of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Accounts Department are restricted.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granularity of the classification scheme affects the way in which access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control is enforced. In particular, efforts to prevent inference depend on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granularity of the classification.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78EA5-1370-AC42-8740-F315634DB46E}" type="slidenum">
              <a:rPr lang="en-AU"/>
              <a:pPr/>
              <a:t>25</a:t>
            </a:fld>
            <a:endParaRPr lang="en-AU" dirty="0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For read access, a database system needs to enforce the simple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security rule (no read up). This is straightforward if the classification granularity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the entire database or at the table level. Consider now a database classified by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column (attribute). For example, in Figure13.10b, suppose that a user with only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unrestricted clearance issues the following SQL query: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SELECT Ename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	FROM Employee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	WHERE Salary &gt; 50K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This query returns only unrestricted data but reveals restricted information, namely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whether any employees have a salary greater than 50K and, if so, which employees.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This type of security violation can be addressed by considering not only the data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returned to the user but also any data that must be accessed to satisfy the query.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 this case, the query requires access to the Salary attribute, which is unauthorized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for this user; therefore, the query is rejected.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If classification is by row (tuple) rather than column, then the preceding query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does not pose an inference problem. Figure 13.10c shows that in the Employee table,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all rows corresponding to salaries greater than 50K are restricted. Because all such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records will be removed from the response to the preceding query, the inference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just discussed cannot occur. However, some information may be inferred, because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null response indicates either that salaries above 50 are restricted, or no employee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has a salary greater than 50K.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use of classification by rows instead of columns creates other inference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problems. For example, suppose we add a new Projects table to the database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Figure13.10c consisting of attributes Eid, ProjectID, and ProjectName, where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Eid field in the Employee and Projects tables can be joined. Suppose that all records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 the Projects table are unrestricted except for projects with ProjectID 500 through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599. Consider the following request: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SELECT Ename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	WHERE Employee.Eid  Projects.Eid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	AND Projects.ProjectID  500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This request, if granted, returns information from the Employee table, which 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unrestricted, although it reveals restricted information, namely that the selected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employees are assigned to project 500. As before, the database system must consider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not just the data returned to the user but any data that must be accessed to satisfy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query.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Classification by element does not introduce any new considerations.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system must prevent not only a read up but also a query that must access higher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level elements in order to satisfy the query.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As a general comment, we can say that dealing with read access is far simpler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if the classification granularity is database or table. If the entire database has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single classification, then no new inference issues are raised. The same is true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classification by table. If some finer-grained classification seems desirable, it might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be possible to achieve the same effect by splitting tables.</a:t>
            </a:r>
            <a:endParaRPr lang="en-US" dirty="0">
              <a:latin typeface="Times" pitchFamily="-109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8E256-BFB5-564A-B829-BA1C9C476ACD}" type="slidenum">
              <a:rPr lang="en-AU"/>
              <a:pPr/>
              <a:t>26</a:t>
            </a:fld>
            <a:endParaRPr lang="en-AU" dirty="0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For write access, a database system needs to enforce the *-security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rule (no write down). But this is not as simple as it may seem. Consider the following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situation. Suppose the classification granularity is finer than the table level (i.e., by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column, by row, or by element) and that a user with a low clearance (unrestricted)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requests the insertion of a row with the same primary key as an existing row where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row or one of its elements is at a higher level. The DBMS has essentially three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choices: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. Notify the user that a row with the same primary key already exists and reject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insertions. This is undesirable because it informs the user of the existence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a higher-level row with the specified primary key value.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2. Replace the existing row with the new row classified at the lower level. This 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undesirable because it would allow the user to overwrite data not visible to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user, thus compromising data integrity.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3. Insert the new row at the lower level without modifying the existing row at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higher level. This is known as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polyinstantiation . This avoids the inference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data integrity problems but creates a database with conflicting entries.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same alternatives apply when a user attempts to update a row rather than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insert a row. To illustrate the effect of polyinstantiation, consider the following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query applied to Figure 13.10c by a user with a low clearance (U).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INSERT INTO Employee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VALUES (James,8,35K,9664,U)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table already contains a row for James with a higher salary level, which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necessitates classifying the row as restricted. This new tuple would have an unrestricted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classification. The same effect would be produced by an update: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UPDATE Employee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SET Salary35K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WHERE Eid9664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result is unsettling ( Figure 13.11 ). Clearly, James can only have one salary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therefore one of the two rows is false. The motivation for this is to prevent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inference. If a unrestricted user queries the salary of James in the original database,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user’s request is rejected and the user may infer that salary is greater than 50K.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inclusion of the “false” row provides a form of cover for the true salary of James.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Although the approach may appear unsatisfactory, there have been a number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designs and implementations of polyinstantiation [BERT95].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problem can be avoided by using a classification granularity of database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or table, and in many applications, such granularity is all that is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56240-BF3D-F441-92C4-A9FA2AA5FE77}" type="slidenum">
              <a:rPr lang="en-AU" smtClean="0"/>
              <a:pPr/>
              <a:t>27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models described in the preceding two sections are all aimed at enhancing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trust that users and administrators have in the security of a computer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system. The concept of trust in the context of computer security goes back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early 1970s, spurred on by the U.S. Department of Defense initiative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funding in this area. Early efforts were aimed to developing security models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then designing and implementing hardware/software platforms to achieve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trust. Because of cost and performance issues, trusted systems did not gain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serious foothold in the commercial market. More recently, the interest in trust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has reemerged, with the work on trusted computer platforms, a topic we explore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 Section 13.5 . In this section, we examine some basic concepts and implications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trusted systems.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Some useful terminology related to trusted systems is listed in Table 13.1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56240-BF3D-F441-92C4-A9FA2AA5FE77}" type="slidenum">
              <a:rPr lang="en-AU" smtClean="0"/>
              <a:pPr/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3B48C-44C6-474F-8CC0-D1C7A8D92638}" type="slidenum">
              <a:rPr lang="en-AU"/>
              <a:pPr/>
              <a:t>30</a:t>
            </a:fld>
            <a:endParaRPr lang="en-AU" dirty="0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Initial work on trusted computers and trusted operating systems was based 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reference monitor concept, depicted in Figure 13.7 . The reference monitor 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controlling element in the hardware and operating system of a computer that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regulates the access of subjects to objects on the basis of security parameters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subject and object. The reference monitor has access to a file, known as the</a:t>
            </a: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security kernel database , that lists the access privileges (security clearance)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each subject and the protection attributes (classification level) of each object.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reference monitor enforces the security rules (no read up, no write down) and has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following properties: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Complete mediation: The security rules are enforced on every access, not just,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for example, when a file is opened.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Isolation: The reference monitor and database are protected from unauthorized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modification.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Verifiability: The reference monitor’s correctness must be provable. That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is, it must be possible to demonstrate mathematically that the reference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monitor enforces the security rules and provides complete mediation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isolation.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These are stiff requirements. The requirement for complete mediation means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that every access to data within main memory and on disk and tape must be mediated.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Pure software implementations impose too high a performance penalty to be practical;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solution must be at least partly in hardware. The requirement for isolation means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that it must not be possible for an attacker, no matter how clever, to change the logic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the reference monitor or the contents of the security kernel database. Finally,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requirement for mathematical proof is formidable for something as complex as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general-purpose computer. A system that can provide such verification is referred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as a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trustworthy system 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final element illustrated in Figure 13.7 is an audit file. Important security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events, such as detected security violations and authorized changes to the security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kernel database, are stored in the audit file.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 an effort to meet its own needs and as a service to the public, the U.S.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Department of Defense in 1981 established the Computer Security Center within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National Security Agency (NSA) with the goal of encouraging the widespread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availability of trusted computer systems. This goal is realized through the center’s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Commercial Product Evaluation Program. In essence, the center attempts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evaluate commercially available products as meeting the security requirements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just outlined. The center classifies evaluated products according to the range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security features that they provide. These evaluations are needed for Department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Defense procurements but are published and freely available. Hence, they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can serve as guidance to commercial customers for the purchase of commercially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available, off-the-shelf equipment.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837EA-EB8D-1B4A-A63E-EDC2133FCB4A}" type="slidenum">
              <a:rPr lang="en-AU"/>
              <a:pPr/>
              <a:t>31</a:t>
            </a:fld>
            <a:endParaRPr lang="en-AU" dirty="0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trusted platform module (TPM) is a concept being standardized by an industry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consortium, the Trusted Computing Group. The TPM is a hardware module that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at the heart of a hardware/software approach to trusted computing. Indeed,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term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trusted computing (TC) is now used in the industry to refer to this type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hardware/software approach.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TC approach employs a TPM chip in personal computer motherboard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or a smart card or integrated into the main processor, together with hardware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software that in some sense has been approved or certified to work with the TPM.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We can briefly describe the TC approach as follows. The TPM generates keys that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it shares with vulnerable components that pass data around the system, such as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storage devices, memory components, and audio/visual hardware. The keys can be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used to encrypt the data that flow throughout the machine. The TPM also works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with TC-enabled software, including the OS and applications. The software can be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assured that the data it receives are trustworthy, and the system can be assured that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software itself is trustworthy.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achieve these features, TC provides three basic services: authenticated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boot, certification, and encryption.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79EBB-5DAD-144C-BE9F-85407B4AB773}" type="slidenum">
              <a:rPr lang="en-AU"/>
              <a:pPr/>
              <a:t>32</a:t>
            </a:fld>
            <a:endParaRPr lang="en-AU" dirty="0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Figure 13.12 , based on the most recent TPM specification, is a block diagram of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functional components of the TPM. These are as follows: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I/O: All commands enter and exit through the I/O component, which provides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communication with the other TPM components.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Cryptographic co-processor: Includes a processor that is specialized for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encryption and related processing. The specific cryptographic algorithms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implemented by this component include RSA encryption/decryption,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RSA-based digital signatures, and symmetric encryption.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Key generation: Creates RSA public/private key pairs and symmetric keys.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HMAC engine: This algorithm is used in various authentication protocols.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Random number generator (RNG): This component produces random numbers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used in a variety of cryptographic algorithms, including key generation, random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values in digital signatures, and nonces. A nonce is a random number used once,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as in a challenge protocol. The RNG uses a hardware source of randomness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(manufacturer specific) and does not rely on a software algorithm that produces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pseudo random numbers.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SHA-1 engine: This component implements the SHA algorithm, which is used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 digital signatures and the HMAC algorithm.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Power detection: Manages the TPM power states in conjunction with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platform power states.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Opt-in: Provides secure mechanisms to allow the TPM to be enabled or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disabled at the customer/user’s discretion.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Execution engine: Runs program code to execute the TPM commands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received from the I/O port.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Nonvolatile memory: Used to store persistent identity and state parameters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for this TPM.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Volatile memory: Temporary storage for execution functions, plus storage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volatile parameters, such as current TPM state, cryptographic keys,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session information.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03801-8ABF-474D-943E-A1F4C59C24BC}" type="slidenum">
              <a:rPr lang="en-AU"/>
              <a:pPr/>
              <a:t>33</a:t>
            </a:fld>
            <a:endParaRPr lang="en-AU" dirty="0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authenticated boot service is responsible for booting the entire operating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system in stages and assuring that each portion of the OS, as it is loaded, is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version that is approved for use. Typically, an OS boot begins with a small piece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code in the Boot ROM. This piece brings in more code from the Boot Block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on the hard drive and transfers execution to that code. This process continues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with more and larger blocks of the OS code being brought in until the entire OS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boot procedure is complete and the resident OS is booted. At each stage,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TC hardware checks that valid software has been brought in. This may be done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by verifying a digital signature associated with the software. The TPM keeps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tamper-evident log of the loading process, using a cryptographic hash function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detect any tampering with the log.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When the process is completed, the tamper-resistant log contains a record that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establishes exactly which version of the OS and its various modules are running. It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now possible to expand the trust boundary to include additional hardware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application and utility software. The TC-enabled system maintains an approved list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hardware and software components. To configure a piece of hardware or load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piece of software, the system checks whether the component is on the approved list,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whether it is digitally signed (where applicable), and that its serial number hasn’t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been revoked. The result is a configuration of hardware, system software,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applications that is in a well-defined state with approved components.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0A98B-31D7-9E45-B64B-196930A680B8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BLP model was developed in the 1970s as a formal model for access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control. The model relied on the access control concept described in Chapter 4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(e.g., Figure 4.4 ). In the model, each subject and each object is assigned a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security</a:t>
            </a: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class . In the simplest formulation, security classes form a strict hierarchy and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are referred to as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security levels . One example is the U.S. military classification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scheme: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top secret </a:t>
            </a:r>
            <a:r>
              <a:rPr lang="en-US" dirty="0"/>
              <a:t>&gt;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 secret </a:t>
            </a:r>
            <a:r>
              <a:rPr lang="en-US" dirty="0"/>
              <a:t>&gt;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 confidential </a:t>
            </a:r>
            <a:r>
              <a:rPr lang="en-US" dirty="0"/>
              <a:t>&gt;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 restricted </a:t>
            </a:r>
            <a:r>
              <a:rPr lang="en-US" dirty="0"/>
              <a:t>&gt;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 unclassified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It is possible to also add a set of categories or compartments to each security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level, so that a subject must be assigned both the appropriate level and category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access an object. We ignore this refinement in the following discussion.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This concept is equally applicable in other areas, where information can be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organized into gross levels and categories and users can be granted clearances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access certain categories of data. For example, the highest level of security might be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for strategic corporate planning documents and data, accessible by only corporate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officers and their staff; next might come sensitive financial and personnel data,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accessible only by administration personnel, corporate officers, and so on. This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suggests a classification scheme such as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strategic </a:t>
            </a:r>
            <a:r>
              <a:rPr lang="en-US" dirty="0"/>
              <a:t>&gt;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 sensitive </a:t>
            </a:r>
            <a:r>
              <a:rPr lang="en-US" dirty="0"/>
              <a:t>&gt;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 confidential </a:t>
            </a:r>
            <a:r>
              <a:rPr lang="en-US" dirty="0"/>
              <a:t>&gt;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 public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subject is said to have a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security clearance of a given level; an object is said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have a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security classification of a given level. The security classes control the manner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by which a subject may access an object.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D4B2A-F23C-454E-AA0F-8B1D3464495E}" type="slidenum">
              <a:rPr lang="en-AU"/>
              <a:pPr/>
              <a:t>34</a:t>
            </a:fld>
            <a:endParaRPr lang="en-AU" dirty="0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Once a configuration is achieved and logged by the TPM, the TPM can certify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configuration to other parties. The TPM can produce a digital certificate by signing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formatted description of the configuration information using the TPM’s private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key. Thus, another user, either a local user or a remote system, can have confidence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that an unaltered configuration is in use because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1. The TPM is considered trustworthy. We do not need a further certification of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TPM itself.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2. Only the TPM possesses this TPM’s private key. A recipient of the configuration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can use the TPM’s public key to verify the signature ( Figure 2.7b ).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assure that the configuration is timely, a requester issues a “challenge” 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form of a random number when requesting a signed certificate from the TPM.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TPM signs a block of data consisting of the configuration information with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random number appended to it. The requester therefore can verify that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certificate is both valid and up to date.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TC scheme provides for a hierarchical approach to certification.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TPM certifies the hardware/OS configuration. Then the OS can certify the presence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configuration of application programs. If a user trusts the TPM and trusts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certified version of the OS, then the user can have confidence in the application’s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configuration.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063FF-95D4-F54F-B5CB-505097FF837D}" type="slidenum">
              <a:rPr lang="en-AU"/>
              <a:pPr/>
              <a:t>35</a:t>
            </a:fld>
            <a:endParaRPr lang="en-AU" dirty="0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encryption service enables the encryption of data in such a way that the data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can be decrypted only by a certain machine and only if that machine is in a certain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configuration. There are several aspects of this service.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First, the TPM maintains a master secret key unique to this machine. From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this key, the TPM generates a secret encryption key for every possible configuration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that machine. If data are encrypted while the machine is in one configuration,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data can only be decrypted using that same configuration. If a different configuration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created on the machine, the new configuration will not be able to decrypt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data encrypted by a different configuration.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This scheme can be extended upward, as is done with certification. Thus, it 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possible to provide an encryption key to an application so that the application can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encrypt data, and decryption can only be done by the desired version of the desired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application running on the desired version of the desired OS. These encrypted data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can be stored locally, only retrievable by the application that stored them, or transmitted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a peer application on a remote machine. The peer application would have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be in the identical configuration to decrypt the data.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encryption of a file proceeds in an analogous matter. In this latter case,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process requests a symmetric key to encrypt the file. The TPM then provides an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encrypted version of the key to be stored with the file.</a:t>
            </a:r>
          </a:p>
          <a:p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EC2D6-0D91-4E4C-A272-D7BB0ED83E97}" type="slidenum">
              <a:rPr lang="en-AU"/>
              <a:pPr/>
              <a:t>36</a:t>
            </a:fld>
            <a:endParaRPr lang="en-AU" dirty="0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To give some feeling for the operation of a TC/TPM system, we look at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protected storage function. The TPM generates and stores a number of encryption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keys in a trust hierarchy. At the root of the hierarchy is a storage root key generated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by the TPM and accessible only for the TPM’s use. From this key other keys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can be generated and protected by encryption with keys closer to the root of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hierarchy.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 important feature of Trusted Platforms is that a TPM protected object can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be “sealed” to a particular software state in a platform. When the TPM protected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object is created, the creator indicates the software state that must exist if the secret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to be revealed. When a TPM unwraps the TPM protected object (within the TPM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hidden from view), the TPM checks that the current software state matches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indicated software state. If they match, the TPM permits access to the secret. If they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don’t match, the TPM denies access to the secret.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Figure 13.13 provides an example of this protection. In this case, there is an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encrypted file on local storage that a user application wishes to access. The following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steps occur: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1. The symmetric key that was used to encrypt the file is stored with the file.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key itself is encrypted with another key to which the TPM has access.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protected key is submitted to the TPM with a request to reveal the key to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application.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2. Associated with the protected key is a specification of the hardware/software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configuration that may have access to the key. The TPM verifies that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current configuration matches the configuration required for revealing the key.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 addition, the requesting application must be specifically authorized to access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key. The TPM uses an authorization protocol to verify authorization.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3. If the current configuration is permitted access to the protected key, then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TPM decrypts the key and passes it on to the application.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4. The application uses the key to decrypt the file. The application is trusted to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then securely discard the key.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/>
              <a:pPr/>
              <a:t>37</a:t>
            </a:fld>
            <a:endParaRPr lang="en-AU" dirty="0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13 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model defined four access modes,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although the authors pointed out that in specific implementation environments,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different set of modes might be used. The modes are as follows: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read: 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The subject is allowed only read access to the object.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append: 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The subject is allowed only write access to the object.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write: 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The subject is allowed both read and write access to the object.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execute: </a:t>
            </a:r>
            <a:r>
              <a:rPr lang="en-US" dirty="0">
                <a:latin typeface="Arial" pitchFamily="-109" charset="0"/>
                <a:ea typeface="+mn-ea"/>
                <a:cs typeface="+mn-cs"/>
              </a:rPr>
              <a:t>The subject is allowed neither read nor write access to the object but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may invoke the object for execution.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When multiple categories or levels of data are defined, the requirement 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referred to as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multilevel security . The general statement of the requirement for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confidentiality-centered multilevel security is that a subject at a high level may not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convey information to a subject at a lower level unless that flow accurately reflects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will of an authorized user as revealed by an authorized declassification. For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implementation purposes, this requirement is in two parts and is simply stated.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multilevel secure system for confidentiality must enforce the following: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No read up: A subject can only read an object of less or equal security level.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This is referred to in the literature as the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simple security property (ss-property) 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No write down: A subject can only write into an object of greater or equal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security level. This is referred to in the literature as the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*-property (pronounced</a:t>
            </a:r>
          </a:p>
          <a:p>
            <a:r>
              <a:rPr lang="en-US" i="1" dirty="0">
                <a:latin typeface="Arial" pitchFamily="-109" charset="0"/>
                <a:ea typeface="+mn-ea"/>
                <a:cs typeface="+mn-cs"/>
              </a:rPr>
              <a:t>star property ).</a:t>
            </a:r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56240-BF3D-F441-92C4-A9FA2AA5FE77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9CF7A-C636-8A4C-8984-A43276810A91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We use the notation presented in [BELL75]. The model is based on the concept of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current state of the system. The state is described by the 4-tuple (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b , M , f , H ), defined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as follows:</a:t>
            </a:r>
          </a:p>
          <a:p>
            <a:endParaRPr lang="en-US" sz="1200" kern="1200" dirty="0">
              <a:solidFill>
                <a:schemeClr val="tx1"/>
              </a:solidFill>
              <a:latin typeface="Arial" pitchFamily="-109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Current access set </a:t>
            </a:r>
            <a:r>
              <a:rPr lang="en-US" sz="1200" b="1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b : This is a set of triples of the form (subject, object, access-</a:t>
            </a:r>
          </a:p>
          <a:p>
            <a:r>
              <a:rPr lang="en-US" sz="1200" b="1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mode). </a:t>
            </a:r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A triple (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s , o , a ) means that subject s has current access to o in access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mode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a . Note that this does not simply mean that s has the access right a to o . The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triple means that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s is currently exercising that access right; that is s is currently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accessing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o by mode a .</a:t>
            </a:r>
          </a:p>
          <a:p>
            <a:endParaRPr lang="en-US" sz="1200" i="1" kern="1200" dirty="0">
              <a:solidFill>
                <a:schemeClr val="tx1"/>
              </a:solidFill>
              <a:latin typeface="Arial" pitchFamily="-109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Access matrix </a:t>
            </a:r>
            <a:r>
              <a:rPr lang="en-US" sz="1200" b="1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M : The access matrix has the structure indicated in Chapter 4 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The matrix element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M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i="1" kern="1200" baseline="-25000" dirty="0" err="1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ij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records the access modes in which subject S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i="1" kern="1200" baseline="-25000" dirty="0" err="1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i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is permitted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to access object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O 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j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.</a:t>
            </a:r>
          </a:p>
          <a:p>
            <a:endParaRPr lang="en-US" sz="1200" i="1" kern="1200" dirty="0">
              <a:solidFill>
                <a:schemeClr val="tx1"/>
              </a:solidFill>
              <a:latin typeface="Arial" pitchFamily="-109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Level function </a:t>
            </a:r>
            <a:r>
              <a:rPr lang="en-US" sz="1200" b="1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f : This function assigns a security level to each subject and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object. It consists of three mappings: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f 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o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( O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j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) is the classification level of object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O 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j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; f 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s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( S </a:t>
            </a:r>
            <a:r>
              <a:rPr lang="en-US" sz="1200" i="1" kern="1200" baseline="-25000" dirty="0" err="1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i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) is the security clearance of subject S </a:t>
            </a:r>
            <a:r>
              <a:rPr lang="en-US" sz="1200" i="1" kern="1200" baseline="-25000" dirty="0" err="1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i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; f 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c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( S </a:t>
            </a:r>
            <a:r>
              <a:rPr lang="en-US" sz="1200" i="1" kern="1200" baseline="-25000" dirty="0" err="1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i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) is the current security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level of subject 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S </a:t>
            </a:r>
            <a:r>
              <a:rPr lang="en-US" sz="1200" i="1" kern="1200" baseline="-25000" dirty="0" err="1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i</a:t>
            </a:r>
            <a:r>
              <a:rPr lang="en-US" sz="1200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 . The security clearance of a subject is the maximum security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level of the subject. The subject may operate at this level or at a lower level.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Thus, a user may log onto the system at a level lower than the user’s security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clearance. This is particularly useful in a role-based access control system.</a:t>
            </a:r>
          </a:p>
          <a:p>
            <a:endParaRPr lang="en-US" sz="1200" kern="1200" dirty="0">
              <a:solidFill>
                <a:schemeClr val="tx1"/>
              </a:solidFill>
              <a:latin typeface="Arial" pitchFamily="-109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Hierarchy </a:t>
            </a:r>
            <a:r>
              <a:rPr lang="en-US" sz="1200" b="1" i="1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H : This is a directed rooted tree whose nodes correspond to objects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in the system. The model requires that the security level of an object must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dominate the security level of its parent. For our discussion, we may equate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this with the condition that the security level of an object must be greater than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or equal to its parent.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9CF7A-C636-8A4C-8984-A43276810A91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We can now define the three BLP properties more formally. For every subject</a:t>
            </a:r>
          </a:p>
          <a:p>
            <a:r>
              <a:rPr lang="en-US" i="1" dirty="0">
                <a:latin typeface="Arial" pitchFamily="-109" charset="0"/>
                <a:ea typeface="+mn-ea"/>
                <a:cs typeface="+mn-cs"/>
              </a:rPr>
              <a:t>S</a:t>
            </a:r>
            <a:r>
              <a:rPr lang="en-US" i="1" baseline="-25000" dirty="0">
                <a:latin typeface="Arial" pitchFamily="-109" charset="0"/>
                <a:ea typeface="+mn-ea"/>
                <a:cs typeface="+mn-cs"/>
              </a:rPr>
              <a:t> i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and every object O </a:t>
            </a:r>
            <a:r>
              <a:rPr lang="en-US" i="1" baseline="-25000" dirty="0">
                <a:latin typeface="Arial" pitchFamily="-109" charset="0"/>
                <a:ea typeface="+mn-ea"/>
                <a:cs typeface="+mn-cs"/>
              </a:rPr>
              <a:t>j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, the requirements can be stated as follows:</a:t>
            </a:r>
          </a:p>
          <a:p>
            <a:endParaRPr lang="en-US" i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ss-property: Every triple of the form (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S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, O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, read) in the current access set b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has the property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f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c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(S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) ≥ f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o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(O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) .</a:t>
            </a:r>
          </a:p>
          <a:p>
            <a:endParaRPr lang="en-US" i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*-property: Every triple of the form (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S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 , O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, append) in the current access set b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has the property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f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c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(S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) ≤ f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o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(O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) . Every triple of the form ( S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, O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, write) in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current access set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b has the property f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c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( S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)  f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o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( O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).</a:t>
            </a:r>
          </a:p>
          <a:p>
            <a:endParaRPr lang="en-US" i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• </a:t>
            </a:r>
            <a:r>
              <a:rPr lang="en-US" b="1" dirty="0">
                <a:latin typeface="Arial" pitchFamily="-109" charset="0"/>
                <a:ea typeface="+mn-ea"/>
                <a:cs typeface="+mn-cs"/>
              </a:rPr>
              <a:t>ds-property: If (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S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 i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, O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, A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x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 ) is a current access (is in b ), then access mode A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x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recorded in the (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S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, O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) element of M . That is, ( S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, O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, A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x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) implies that</a:t>
            </a:r>
          </a:p>
          <a:p>
            <a:r>
              <a:rPr lang="en-US" i="1" dirty="0">
                <a:latin typeface="Arial" pitchFamily="-109" charset="0"/>
                <a:ea typeface="+mn-ea"/>
                <a:cs typeface="+mn-cs"/>
              </a:rPr>
              <a:t>A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x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</a:t>
            </a:r>
            <a:r>
              <a:rPr lang="en-US" dirty="0">
                <a:sym typeface="Symbol" pitchFamily="-109" charset="2"/>
              </a:rPr>
              <a:t>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 M[S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,O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] .</a:t>
            </a:r>
          </a:p>
          <a:p>
            <a:endParaRPr lang="en-US" i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These three properties can be used to define a confidentiality secure system.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In essence, a secure system is characterized by the following: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1. The current security state of the system (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b , M , f , H ) is secure if and only if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every element of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b satisfies the three properties.</a:t>
            </a:r>
          </a:p>
          <a:p>
            <a:endParaRPr lang="en-US" i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2. The security state of the system is changed by any operation that causes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change any of the four components of the system, (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b , M , f , H ).</a:t>
            </a:r>
          </a:p>
          <a:p>
            <a:endParaRPr lang="en-US" i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3. A secure system remains secure so long as any state change does not violate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three properties.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[BELL75] shows how these three points can be expressed as theorems using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formal model. Further, given an actual design or implementation, it is theoretically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possible to prove the system secure by proving that any action that affects the state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of the system satisfies the three properties. In practice, for a complex system, such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 proof has never been fully developed. However, as mentioned earlier, the formal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statement of requirements can lead to a more secure design and implementation.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A4271-EE7F-AE4A-AD96-68958852A38C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BLP model includes a set of rules based on abstract operations that change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state of the system. The rules are as follows: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1. Get access: Add a triple (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subject , object , access-mode ) to the current access set b 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Used by a subject to initiate access to an object in the requested mode.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2. Release access: Remove a triple (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subject , object , access-mode ) from the current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access set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b . Used to release previously initiated access.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3. Change object level: Change the value of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f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o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 ( O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 ) for some object O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j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 . Used by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subject to alter the security level of an object.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4. Change current level: Change the value of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f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c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 ( S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 ) for some subject S </a:t>
            </a:r>
            <a:r>
              <a:rPr lang="en-US" b="1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 . Used by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subject to alter the security level of a subject.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5. Give access permission: Add an access mode to some entry of the access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permission matrix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M . Used by a subject to grant an access mode on a specified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object to another subject.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6. Rescind access permission: Delete an access mode from some entry of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M 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Used by a subject to revoke an access previously granted.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7. Create an object: Attach an object to the current tree structure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H as a leaf.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Used to create a new object or activate an object that has previously been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defined but is inactive because it has not been inserted into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H .</a:t>
            </a:r>
          </a:p>
          <a:p>
            <a:endParaRPr lang="en-US" b="1" i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8. Delete a group of objects: Detach from </a:t>
            </a:r>
            <a:r>
              <a:rPr lang="en-US" b="1" i="1" dirty="0">
                <a:latin typeface="Arial" pitchFamily="-109" charset="0"/>
                <a:ea typeface="+mn-ea"/>
                <a:cs typeface="+mn-cs"/>
              </a:rPr>
              <a:t>H an object and all other objects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beneath it in the hierarchy. This renders the group of objects inactive. This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operation may also modify the current access set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b because all accesses to the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object are released.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Rules 1 and 2 alter the current access; rules 3 and 4 alter the level functions;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rules 5 and 6 alter access permission; and rules 7 and 8 alter the hierarchy. Each rule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is governed by the application of the three properties. For example, for get access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for a read, we must have 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f</a:t>
            </a:r>
            <a:r>
              <a:rPr lang="en-US" i="1" baseline="-25000" dirty="0">
                <a:latin typeface="Arial" pitchFamily="-109" charset="0"/>
                <a:ea typeface="+mn-ea"/>
                <a:cs typeface="+mn-cs"/>
              </a:rPr>
              <a:t>c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(S</a:t>
            </a:r>
            <a:r>
              <a:rPr lang="en-US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) ≥ f</a:t>
            </a:r>
            <a:r>
              <a:rPr lang="en-US" i="1" baseline="-25000" dirty="0">
                <a:latin typeface="Arial" pitchFamily="-109" charset="0"/>
                <a:ea typeface="+mn-ea"/>
                <a:cs typeface="+mn-cs"/>
              </a:rPr>
              <a:t>o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(O</a:t>
            </a:r>
            <a:r>
              <a:rPr lang="en-US" i="1" baseline="-25000" dirty="0">
                <a:latin typeface="Arial" pitchFamily="-109" charset="0"/>
                <a:ea typeface="+mn-ea"/>
                <a:cs typeface="+mn-cs"/>
              </a:rPr>
              <a:t>j</a:t>
            </a:r>
            <a:r>
              <a:rPr lang="en-US" i="1" dirty="0">
                <a:latin typeface="Arial" pitchFamily="-109" charset="0"/>
                <a:ea typeface="+mn-ea"/>
                <a:cs typeface="+mn-cs"/>
              </a:rPr>
              <a:t>) </a:t>
            </a:r>
            <a:r>
              <a:rPr lang="en-US" sz="9000" i="1" dirty="0">
                <a:latin typeface="Arial" pitchFamily="-109" charset="0"/>
                <a:ea typeface="+mn-ea"/>
                <a:cs typeface="+mn-cs"/>
              </a:rPr>
              <a:t>and A, ε  M[S</a:t>
            </a:r>
            <a:r>
              <a:rPr lang="en-US" sz="9000" i="1" baseline="-25000" dirty="0">
                <a:latin typeface="Arial" pitchFamily="-109" charset="0"/>
                <a:ea typeface="+mn-ea"/>
                <a:cs typeface="+mn-cs"/>
              </a:rPr>
              <a:t>i</a:t>
            </a:r>
            <a:r>
              <a:rPr lang="en-US" sz="9000" i="1" dirty="0">
                <a:latin typeface="Arial" pitchFamily="-109" charset="0"/>
                <a:ea typeface="+mn-ea"/>
                <a:cs typeface="+mn-cs"/>
              </a:rPr>
              <a:t>,O</a:t>
            </a:r>
            <a:r>
              <a:rPr lang="en-US" sz="9000" i="1" baseline="-25000" dirty="0">
                <a:latin typeface="Arial" pitchFamily="-109" charset="0"/>
                <a:ea typeface="+mn-ea"/>
                <a:cs typeface="+mn-cs"/>
              </a:rPr>
              <a:t>j</a:t>
            </a:r>
            <a:r>
              <a:rPr lang="en-US" sz="9000" i="1" dirty="0">
                <a:latin typeface="Arial" pitchFamily="-109" charset="0"/>
                <a:ea typeface="+mn-ea"/>
                <a:cs typeface="+mn-cs"/>
              </a:rPr>
              <a:t>] .</a:t>
            </a:r>
            <a:endParaRPr lang="en-US" sz="9000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283E3-6504-7246-9E84-5C1C1A29B412}" type="slidenum">
              <a:rPr lang="en-AU"/>
              <a:pPr/>
              <a:t>10</a:t>
            </a:fld>
            <a:endParaRPr lang="en-AU" dirty="0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 example, from [WEIP06] illustrates the operation of the BLP model and also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highlights a practical issue that must be addressed. We assume a role-based access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control system. Carla and Dirk are users of the system. Carla is a student (s) 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course c1. Dirk is a teacher (t) in course c1 but may also access the system as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student; thus two roles are assigned to Dirk: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Carla: (c1-s)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Dirk: (c1-t), (c1-s)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student role is assigned a lower security clearance and the teacher role a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higher security clearance. Let us look at some possible actions: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1. Dirk creates a new file f1 as c1-t; Carla creates file f2 as c1-s ( Figure 13.2a ).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Carla can read and write to f2, but cannot read f1, because it is at a higher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classification level (teacher level). In the c1-t role, Dirk can read and write f1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and can read f2 if Carla grants access to f2. However, in this role, Dirk cannot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write f2 because of the *-property; neither Dirk nor a Trojan horse on his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behalf can downgrade data from the teacher level to the student level. Only if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Dirk logs in as a student can he create a c1-s file or write to an existing c1-s file,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such as f2. In the student role, Dirk can also read f2.</a:t>
            </a:r>
          </a:p>
          <a:p>
            <a:endParaRPr lang="en-US" b="1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2. Dirk reads f2 and wants to create a new file with comments to Carla as feedback.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Dirk must sign in student role c1-s to create f3 so that it can be accessed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by Carla ( Figure 13.2b ). In a teacher role, Dirk cannot create a file at a student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classification level.</a:t>
            </a:r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409C9-E310-2B41-A349-BD4287AE4793}" type="slidenum">
              <a:rPr lang="en-AU"/>
              <a:pPr/>
              <a:t>11</a:t>
            </a:fld>
            <a:endParaRPr lang="en-AU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Dirk creates an exam based on an existing template file store at level c1-t.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Dirk must log in as c1-t to read the template and the file he creates (f4) must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also be at the teacher level ( Figure 13.2c ).</a:t>
            </a:r>
          </a:p>
          <a:p>
            <a:endParaRPr lang="en-US" dirty="0">
              <a:latin typeface="Arial" pitchFamily="-109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09" charset="0"/>
                <a:ea typeface="+mn-ea"/>
                <a:cs typeface="+mn-cs"/>
              </a:rPr>
              <a:t>4. Dirk wants Carla to take the exam and so must provide her with read access.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However, such access would violate the ss-property. Dirk must downgrade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the classification of f4 from c1-t to c1-s. Dirk cannot do this in the c1-t role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because this would violate the *-property. Therefore, a security administrator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(possibly Dirk in this role) must have downgrade authority and must be able to perform the 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downgrade outside the BLP model. The dotted line in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Figure 13.2d connecting f4 with c1-s-read indicates that this connection has</a:t>
            </a:r>
          </a:p>
          <a:p>
            <a:r>
              <a:rPr lang="en-US" dirty="0">
                <a:latin typeface="Arial" pitchFamily="-109" charset="0"/>
                <a:ea typeface="+mn-ea"/>
                <a:cs typeface="+mn-cs"/>
              </a:rPr>
              <a:t>not been generated by the default BLP rules but by a system operation.</a:t>
            </a:r>
          </a:p>
          <a:p>
            <a:endParaRPr lang="en-US" dirty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4B1-8381-4E56-AA28-ABBD1C10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660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6517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2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9129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1591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910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86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A4B1-8381-4E56-AA28-ABBD1C10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ECE5-9032-4B41-B8AE-E99A7CB17D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2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22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759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AF46-CEA4-184E-B201-B8016924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1632B-01A0-AB4B-80E6-6A24D9F8F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9619-9F37-4B1A-A08A-3296D23D38E1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180528" y="1340768"/>
            <a:ext cx="7416824" cy="843854"/>
          </a:xfrm>
        </p:spPr>
        <p:txBody>
          <a:bodyPr/>
          <a:lstStyle/>
          <a:p>
            <a:r>
              <a:rPr lang="en-US" dirty="0"/>
              <a:t>Chapter 13 </a:t>
            </a:r>
            <a:br>
              <a:rPr lang="en-US" dirty="0"/>
            </a:br>
            <a:r>
              <a:rPr lang="en-US" sz="4000" dirty="0"/>
              <a:t>Trusted Computing and Multilevel Security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39212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modified from slides of </a:t>
            </a:r>
            <a:r>
              <a:rPr lang="en-US" sz="2000" b="1" dirty="0" err="1"/>
              <a:t>Lawrie</a:t>
            </a:r>
            <a:r>
              <a:rPr lang="en-US" sz="2000" b="1" dirty="0"/>
              <a:t> Brown </a:t>
            </a:r>
            <a:r>
              <a:rPr lang="en-US" sz="2000" dirty="0"/>
              <a:t>and </a:t>
            </a:r>
            <a:r>
              <a:rPr lang="en-US" sz="2000" b="1" dirty="0" err="1"/>
              <a:t>Hesham</a:t>
            </a:r>
            <a:r>
              <a:rPr lang="en-US" sz="2000" b="1" dirty="0"/>
              <a:t> El-</a:t>
            </a:r>
            <a:r>
              <a:rPr lang="en-US" sz="2000" b="1" dirty="0" err="1"/>
              <a:t>Rewini</a:t>
            </a:r>
            <a:endParaRPr lang="en-AU" sz="2000" b="1" dirty="0"/>
          </a:p>
        </p:txBody>
      </p:sp>
      <p:pic>
        <p:nvPicPr>
          <p:cNvPr id="5" name="Picture 4" descr="Computer Security 2 Book Front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420888"/>
            <a:ext cx="2880320" cy="38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3" y="3327226"/>
            <a:ext cx="55530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9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3000"/>
            <a:ext cx="2743200" cy="4827588"/>
          </a:xfrm>
        </p:spPr>
        <p:txBody>
          <a:bodyPr/>
          <a:lstStyle/>
          <a:p>
            <a:r>
              <a:rPr lang="en-US" dirty="0"/>
              <a:t>BLP Example</a:t>
            </a:r>
            <a:br>
              <a:rPr lang="en-US" dirty="0"/>
            </a:b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06" y="-72008"/>
            <a:ext cx="55340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94906" y="28529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*-property</a:t>
            </a:r>
          </a:p>
        </p:txBody>
      </p:sp>
    </p:spTree>
    <p:extLst>
      <p:ext uri="{BB962C8B-B14F-4D97-AF65-F5344CB8AC3E}">
        <p14:creationId xmlns:p14="http://schemas.microsoft.com/office/powerpoint/2010/main" val="4155250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-99392"/>
            <a:ext cx="53816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50459"/>
            <a:ext cx="53816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143000"/>
            <a:ext cx="2743200" cy="48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177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35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5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70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BLP Example</a:t>
            </a:r>
            <a:br>
              <a:rPr lang="en-US"/>
            </a:b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328498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</a:t>
            </a:r>
            <a:r>
              <a:rPr lang="en-US" dirty="0"/>
              <a:t>-property and *-property</a:t>
            </a:r>
          </a:p>
        </p:txBody>
      </p:sp>
    </p:spTree>
    <p:extLst>
      <p:ext uri="{BB962C8B-B14F-4D97-AF65-F5344CB8AC3E}">
        <p14:creationId xmlns:p14="http://schemas.microsoft.com/office/powerpoint/2010/main" val="18006280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.pdf"/>
          <p:cNvPicPr>
            <a:picLocks noChangeAspect="1"/>
          </p:cNvPicPr>
          <p:nvPr/>
        </p:nvPicPr>
        <p:blipFill rotWithShape="1">
          <a:blip r:embed="rId3"/>
          <a:srcRect t="22774" b="28219"/>
          <a:stretch/>
        </p:blipFill>
        <p:spPr>
          <a:xfrm>
            <a:off x="2759786" y="0"/>
            <a:ext cx="6211004" cy="3938955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143000"/>
            <a:ext cx="2743200" cy="48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177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35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5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70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BLP Example</a:t>
            </a:r>
            <a:br>
              <a:rPr lang="en-US"/>
            </a:b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629226" y="415913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downgrade</a:t>
            </a:r>
            <a:r>
              <a:rPr lang="en-US" dirty="0"/>
              <a:t>” in a controlled and monitored manner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1545" y="4655227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classification creep</a:t>
            </a:r>
            <a:r>
              <a:rPr lang="en-US" dirty="0"/>
              <a:t>”: information from a range of sources and levels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4459" y="5647422"/>
            <a:ext cx="658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covert channels</a:t>
            </a:r>
            <a:r>
              <a:rPr lang="en-US" dirty="0"/>
              <a:t>”: (untrusted) low classified executable data</a:t>
            </a:r>
          </a:p>
          <a:p>
            <a:r>
              <a:rPr lang="en-US" dirty="0"/>
              <a:t>allowed to be executed by a high clearance (trusted) subject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14220" y="515132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Confidentiality or Integrity</a:t>
            </a:r>
          </a:p>
        </p:txBody>
      </p:sp>
    </p:spTree>
    <p:extLst>
      <p:ext uri="{BB962C8B-B14F-4D97-AF65-F5344CB8AC3E}">
        <p14:creationId xmlns:p14="http://schemas.microsoft.com/office/powerpoint/2010/main" val="59094066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188"/>
            <a:ext cx="7886700" cy="1325563"/>
          </a:xfrm>
        </p:spPr>
        <p:txBody>
          <a:bodyPr/>
          <a:lstStyle/>
          <a:p>
            <a:r>
              <a:rPr lang="en-US" dirty="0"/>
              <a:t>Biba Integrity Model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8517"/>
            <a:ext cx="8435280" cy="4830763"/>
          </a:xfrm>
        </p:spPr>
        <p:txBody>
          <a:bodyPr/>
          <a:lstStyle/>
          <a:p>
            <a:r>
              <a:rPr lang="en-US" sz="2800" dirty="0"/>
              <a:t>strict integrity policy:</a:t>
            </a:r>
          </a:p>
          <a:p>
            <a:pPr lvl="1"/>
            <a:r>
              <a:rPr lang="en-US" sz="2400" b="1" dirty="0"/>
              <a:t>Modify</a:t>
            </a:r>
            <a:r>
              <a:rPr lang="en-US" sz="2400" dirty="0"/>
              <a:t>: To write or update information in an object</a:t>
            </a:r>
          </a:p>
          <a:p>
            <a:pPr lvl="1"/>
            <a:r>
              <a:rPr lang="en-US" sz="2400" b="1" dirty="0"/>
              <a:t>Observe</a:t>
            </a:r>
            <a:r>
              <a:rPr lang="en-US" sz="2400" dirty="0"/>
              <a:t>: To read information in an object</a:t>
            </a:r>
          </a:p>
          <a:p>
            <a:pPr lvl="1"/>
            <a:r>
              <a:rPr lang="en-US" sz="2400" b="1" dirty="0"/>
              <a:t>Execute</a:t>
            </a:r>
            <a:r>
              <a:rPr lang="en-US" sz="2400" dirty="0"/>
              <a:t>: To execute an object</a:t>
            </a:r>
          </a:p>
          <a:p>
            <a:pPr lvl="1"/>
            <a:r>
              <a:rPr lang="en-US" sz="2400" b="1" dirty="0"/>
              <a:t>Invoke</a:t>
            </a:r>
            <a:r>
              <a:rPr lang="en-US" sz="2400" dirty="0"/>
              <a:t>: Communication from one subject to another</a:t>
            </a:r>
          </a:p>
          <a:p>
            <a:pPr lvl="1"/>
            <a:r>
              <a:rPr lang="en-US" dirty="0"/>
              <a:t>simple integrity: 		I(S) ≥ I(O)</a:t>
            </a:r>
          </a:p>
          <a:p>
            <a:pPr lvl="1"/>
            <a:r>
              <a:rPr lang="en-US" dirty="0"/>
              <a:t>integrity confinement:	I(S) ≤ I(O)</a:t>
            </a:r>
          </a:p>
          <a:p>
            <a:pPr lvl="1"/>
            <a:r>
              <a:rPr lang="en-US" dirty="0"/>
              <a:t>invocation property:	I(S1) ≥ I(S2)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1157-748B-C24F-9525-1F1C6D15AFA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12941" t="29091" r="-12941" b="41818"/>
              <a:stretch>
                <a:fillRect/>
              </a:stretch>
            </p:blipFill>
          </mc:Choice>
          <mc:Fallback>
            <p:blipFill>
              <a:blip r:embed="rId4"/>
              <a:srcRect l="-12941" t="29091" r="-12941" b="41818"/>
              <a:stretch>
                <a:fillRect/>
              </a:stretch>
            </p:blipFill>
          </mc:Fallback>
        </mc:AlternateContent>
        <p:spPr>
          <a:xfrm>
            <a:off x="-1692696" y="4509120"/>
            <a:ext cx="12682006" cy="3792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22389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Clark-Wilson Integrity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closely models commercial operations</a:t>
            </a:r>
          </a:p>
          <a:p>
            <a:pPr lvl="1"/>
            <a:r>
              <a:rPr lang="en-US" sz="2000" dirty="0"/>
              <a:t>Well-formed transactions</a:t>
            </a:r>
          </a:p>
          <a:p>
            <a:pPr lvl="2"/>
            <a:r>
              <a:rPr lang="en-US" sz="1600" dirty="0"/>
              <a:t>A user should not manipulate data arbitrarily</a:t>
            </a:r>
          </a:p>
          <a:p>
            <a:pPr lvl="1"/>
            <a:r>
              <a:rPr lang="en-US" sz="2000" dirty="0"/>
              <a:t>Separation of duty among users</a:t>
            </a:r>
          </a:p>
          <a:p>
            <a:pPr lvl="2"/>
            <a:r>
              <a:rPr lang="en-US" sz="1600" dirty="0"/>
              <a:t>A person who create or certify a well-formed transaction may not execute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355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Clark-Wilson Integrity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Principal components of the model</a:t>
            </a:r>
          </a:p>
          <a:p>
            <a:pPr lvl="1"/>
            <a:r>
              <a:rPr lang="en-US" sz="2000" dirty="0"/>
              <a:t>Constrained data items (CDIs)</a:t>
            </a:r>
          </a:p>
          <a:p>
            <a:pPr lvl="2"/>
            <a:r>
              <a:rPr lang="en-US" sz="1600" dirty="0"/>
              <a:t>Subject to strict integrity controls</a:t>
            </a:r>
          </a:p>
          <a:p>
            <a:pPr lvl="1"/>
            <a:r>
              <a:rPr lang="en-US" sz="2000" dirty="0"/>
              <a:t>Unconstrained data items (UDIs)</a:t>
            </a:r>
          </a:p>
          <a:p>
            <a:pPr lvl="2"/>
            <a:r>
              <a:rPr lang="en-US" sz="1600" dirty="0"/>
              <a:t>Unchecked data items</a:t>
            </a:r>
          </a:p>
          <a:p>
            <a:pPr lvl="1"/>
            <a:r>
              <a:rPr lang="en-US" sz="2000" dirty="0"/>
              <a:t>Integrity verification procedures (IVPs): </a:t>
            </a:r>
          </a:p>
          <a:p>
            <a:pPr lvl="2"/>
            <a:r>
              <a:rPr lang="en-US" sz="1600" dirty="0"/>
              <a:t>Intended to assure that all CDIs conform to some application-specific model of integrity and consistency</a:t>
            </a:r>
          </a:p>
          <a:p>
            <a:pPr lvl="1"/>
            <a:r>
              <a:rPr lang="en-US" sz="2000" dirty="0"/>
              <a:t>Transformation procedures (TPs): </a:t>
            </a:r>
          </a:p>
          <a:p>
            <a:pPr lvl="2"/>
            <a:r>
              <a:rPr lang="en-US" sz="1600" dirty="0"/>
              <a:t>System transactions that change the set of CDIs from one consistent state to another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582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12" y="136524"/>
            <a:ext cx="7886700" cy="1325563"/>
          </a:xfrm>
        </p:spPr>
        <p:txBody>
          <a:bodyPr/>
          <a:lstStyle/>
          <a:p>
            <a:r>
              <a:rPr lang="en-US" dirty="0"/>
              <a:t>Clark-Wilson Integrity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 rotWithShape="1">
          <a:blip r:embed="rId3"/>
          <a:srcRect l="4545" t="11765" r="5455" b="14503"/>
          <a:stretch/>
        </p:blipFill>
        <p:spPr>
          <a:xfrm>
            <a:off x="163450" y="1052736"/>
            <a:ext cx="8817099" cy="5440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189324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Chinese Wall 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1525588"/>
            <a:ext cx="8686800" cy="4830763"/>
          </a:xfrm>
        </p:spPr>
        <p:txBody>
          <a:bodyPr/>
          <a:lstStyle/>
          <a:p>
            <a:r>
              <a:rPr lang="en-US" dirty="0"/>
              <a:t>integrity and confidentiality</a:t>
            </a:r>
          </a:p>
          <a:p>
            <a:r>
              <a:rPr lang="en-US" dirty="0"/>
              <a:t>use both discretionary and mandatory access</a:t>
            </a:r>
          </a:p>
          <a:p>
            <a:pPr lvl="1"/>
            <a:r>
              <a:rPr lang="en-US" b="1" dirty="0"/>
              <a:t>Subjects</a:t>
            </a:r>
            <a:r>
              <a:rPr lang="en-US" dirty="0"/>
              <a:t>: Active entities that may wish to access protected objects</a:t>
            </a:r>
          </a:p>
          <a:p>
            <a:pPr lvl="1"/>
            <a:r>
              <a:rPr lang="en-US" b="1" dirty="0"/>
              <a:t>Information</a:t>
            </a:r>
            <a:r>
              <a:rPr lang="en-US" dirty="0"/>
              <a:t>: Information organized into a hierarchy </a:t>
            </a:r>
          </a:p>
          <a:p>
            <a:pPr lvl="2"/>
            <a:r>
              <a:rPr lang="en-US" b="1" dirty="0"/>
              <a:t>Objects</a:t>
            </a:r>
            <a:r>
              <a:rPr lang="en-US" dirty="0"/>
              <a:t>: Individual items of information, each concerning a single corporation</a:t>
            </a:r>
          </a:p>
          <a:p>
            <a:pPr lvl="2"/>
            <a:r>
              <a:rPr lang="en-US" b="1" dirty="0"/>
              <a:t>Dataset</a:t>
            </a:r>
            <a:r>
              <a:rPr lang="en-US" dirty="0"/>
              <a:t> (DS): All objects that concern the same corporation</a:t>
            </a:r>
          </a:p>
          <a:p>
            <a:pPr lvl="2"/>
            <a:r>
              <a:rPr lang="en-US" b="1" dirty="0"/>
              <a:t>Conflict of interest </a:t>
            </a:r>
            <a:r>
              <a:rPr lang="en-US" dirty="0"/>
              <a:t>(CI) </a:t>
            </a:r>
            <a:r>
              <a:rPr lang="en-US" b="1" dirty="0"/>
              <a:t>class</a:t>
            </a:r>
            <a:r>
              <a:rPr lang="en-US" dirty="0"/>
              <a:t>: All datasets whose corporations are in competition</a:t>
            </a:r>
          </a:p>
          <a:p>
            <a:pPr lvl="1"/>
            <a:r>
              <a:rPr lang="en-US" b="1" dirty="0"/>
              <a:t>Access rules</a:t>
            </a:r>
            <a:r>
              <a:rPr lang="en-US" dirty="0"/>
              <a:t>: Rules for read and write access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7972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Chinese Wall 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07159"/>
            <a:ext cx="47244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23" y="926976"/>
            <a:ext cx="392288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060" y="3303240"/>
            <a:ext cx="387145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316" y="3597984"/>
            <a:ext cx="54687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-109" charset="0"/>
              </a:rPr>
              <a:t>Simple security rule: </a:t>
            </a:r>
            <a:r>
              <a:rPr lang="en-US" sz="2000" dirty="0">
                <a:latin typeface="Arial" pitchFamily="-109" charset="0"/>
              </a:rPr>
              <a:t>A S can read O only if</a:t>
            </a:r>
          </a:p>
          <a:p>
            <a:r>
              <a:rPr lang="en-US" sz="2000" dirty="0">
                <a:latin typeface="Arial" pitchFamily="-109" charset="0"/>
              </a:rPr>
              <a:t>• O is in the same DS as an object already accessed by S, </a:t>
            </a:r>
            <a:r>
              <a:rPr lang="en-US" sz="2000" b="1" dirty="0">
                <a:latin typeface="Arial" pitchFamily="-109" charset="0"/>
              </a:rPr>
              <a:t>OR</a:t>
            </a:r>
          </a:p>
          <a:p>
            <a:r>
              <a:rPr lang="en-US" sz="2000" dirty="0">
                <a:latin typeface="Arial" pitchFamily="-109" charset="0"/>
              </a:rPr>
              <a:t>• O belongs to a CI from which S has not yet accessed any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24" y="5338376"/>
            <a:ext cx="6922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-109" charset="0"/>
              </a:rPr>
              <a:t>*-property rule: </a:t>
            </a:r>
            <a:r>
              <a:rPr lang="en-US" sz="2000" dirty="0">
                <a:latin typeface="Arial" pitchFamily="-109" charset="0"/>
              </a:rPr>
              <a:t>A S can write an O only if</a:t>
            </a:r>
          </a:p>
          <a:p>
            <a:r>
              <a:rPr lang="en-US" sz="2000" dirty="0">
                <a:latin typeface="Arial" pitchFamily="-109" charset="0"/>
              </a:rPr>
              <a:t>• S can read O according to the simple security rule, </a:t>
            </a:r>
            <a:r>
              <a:rPr lang="en-US" sz="2000" b="1" dirty="0">
                <a:latin typeface="Arial" pitchFamily="-109" charset="0"/>
              </a:rPr>
              <a:t>AND</a:t>
            </a:r>
          </a:p>
          <a:p>
            <a:r>
              <a:rPr lang="en-US" sz="2000" dirty="0">
                <a:latin typeface="Arial" pitchFamily="-109" charset="0"/>
              </a:rPr>
              <a:t>• All objects that S can read are in the same DS as 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4786" y="584620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sanitized data</a:t>
            </a:r>
          </a:p>
        </p:txBody>
      </p:sp>
    </p:spTree>
    <p:extLst>
      <p:ext uri="{BB962C8B-B14F-4D97-AF65-F5344CB8AC3E}">
        <p14:creationId xmlns:p14="http://schemas.microsoft.com/office/powerpoint/2010/main" val="148197399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Security (MLS)</a:t>
            </a:r>
            <a:endParaRPr 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08139"/>
            <a:ext cx="8579296" cy="4830763"/>
          </a:xfrm>
        </p:spPr>
        <p:txBody>
          <a:bodyPr/>
          <a:lstStyle/>
          <a:p>
            <a:r>
              <a:rPr lang="en-US" dirty="0"/>
              <a:t>RFC 2828 defines multilevel security as follows:</a:t>
            </a:r>
          </a:p>
          <a:p>
            <a:pPr marL="0" indent="0">
              <a:buNone/>
            </a:pPr>
            <a:r>
              <a:rPr lang="en-US" dirty="0"/>
              <a:t>“A class of system that has </a:t>
            </a:r>
          </a:p>
          <a:p>
            <a:pPr marL="0" indent="0">
              <a:buNone/>
            </a:pPr>
            <a:r>
              <a:rPr lang="en-US" dirty="0"/>
              <a:t>system resources (particularly stored information) at more than one security level (i.e., has different types of sensitive resources) and </a:t>
            </a:r>
          </a:p>
          <a:p>
            <a:pPr marL="0" indent="0">
              <a:buNone/>
            </a:pPr>
            <a:r>
              <a:rPr lang="en-US" dirty="0"/>
              <a:t>that permits concurrent access by users </a:t>
            </a:r>
          </a:p>
          <a:p>
            <a:pPr marL="0" indent="0">
              <a:buNone/>
            </a:pPr>
            <a:r>
              <a:rPr lang="en-US" dirty="0"/>
              <a:t>who differ in security clearance and need-to-know, </a:t>
            </a:r>
          </a:p>
          <a:p>
            <a:pPr marL="0" indent="0">
              <a:buNone/>
            </a:pPr>
            <a:r>
              <a:rPr lang="en-US" dirty="0"/>
              <a:t>but is able to prevent each user from accessing resources for which the user lacks authorization.”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Security Models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two fundamental computer security facts:</a:t>
            </a:r>
          </a:p>
          <a:p>
            <a:pPr lvl="1">
              <a:buChar char="•"/>
            </a:pPr>
            <a:r>
              <a:rPr lang="en-US" dirty="0"/>
              <a:t>all complex software systems have eventually revealed flaws or bugs that need to be fixed</a:t>
            </a:r>
          </a:p>
          <a:p>
            <a:pPr lvl="1">
              <a:buChar char="•"/>
            </a:pPr>
            <a:r>
              <a:rPr lang="en-US" dirty="0"/>
              <a:t>it is extraordinarily difficult to build computer hardware/software not vulnerable to security attacks</a:t>
            </a:r>
          </a:p>
          <a:p>
            <a:pPr lvl="3"/>
            <a:endParaRPr lang="en-US" dirty="0"/>
          </a:p>
          <a:p>
            <a:r>
              <a:rPr lang="en-US" dirty="0"/>
              <a:t>problems involved both design and implementation</a:t>
            </a:r>
          </a:p>
          <a:p>
            <a:pPr lvl="1"/>
            <a:r>
              <a:rPr lang="en-US" dirty="0"/>
              <a:t>led to development of formal security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362200"/>
            <a:ext cx="5105400" cy="36068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read up </a:t>
            </a:r>
          </a:p>
          <a:p>
            <a:pPr lvl="1"/>
            <a:r>
              <a:rPr lang="en-US" dirty="0"/>
              <a:t>subject can only read an object of less or equal security level</a:t>
            </a:r>
          </a:p>
          <a:p>
            <a:pPr lvl="1"/>
            <a:r>
              <a:rPr lang="en-US" dirty="0"/>
              <a:t>referred to as the </a:t>
            </a:r>
            <a:r>
              <a:rPr lang="en-US" i="1" dirty="0"/>
              <a:t>simple security property </a:t>
            </a:r>
          </a:p>
          <a:p>
            <a:pPr lvl="2"/>
            <a:r>
              <a:rPr lang="en-US" dirty="0" err="1"/>
              <a:t>ss</a:t>
            </a:r>
            <a:r>
              <a:rPr lang="en-US" dirty="0"/>
              <a:t>-property</a:t>
            </a:r>
          </a:p>
          <a:p>
            <a:r>
              <a:rPr lang="en-US" dirty="0"/>
              <a:t>no write down</a:t>
            </a:r>
          </a:p>
          <a:p>
            <a:pPr lvl="1"/>
            <a:r>
              <a:rPr lang="en-US" dirty="0"/>
              <a:t>a subject can only write into an object of greater or equal security level</a:t>
            </a:r>
          </a:p>
          <a:p>
            <a:pPr lvl="1"/>
            <a:r>
              <a:rPr lang="en-US" dirty="0"/>
              <a:t>referred to as the  *-property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96" y="166984"/>
            <a:ext cx="7886700" cy="1325563"/>
          </a:xfrm>
        </p:spPr>
        <p:txBody>
          <a:bodyPr/>
          <a:lstStyle/>
          <a:p>
            <a:r>
              <a:rPr lang="en-US" dirty="0"/>
              <a:t>Multi-Level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124744"/>
            <a:ext cx="69818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 rot="19505426">
            <a:off x="3349917" y="2622148"/>
            <a:ext cx="1832459" cy="38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315350">
            <a:off x="3324736" y="4382100"/>
            <a:ext cx="1832459" cy="38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80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-109" charset="0"/>
              </a:rPr>
              <a:t>ds-property : </a:t>
            </a:r>
            <a:r>
              <a:rPr lang="en-US" dirty="0">
                <a:latin typeface="Arial" pitchFamily="-109" charset="0"/>
              </a:rPr>
              <a:t>An individual (or role) may grant to another individual (or role) access to a document </a:t>
            </a:r>
          </a:p>
          <a:p>
            <a:pPr lvl="1"/>
            <a:r>
              <a:rPr lang="en-US" dirty="0">
                <a:latin typeface="Arial" pitchFamily="-109" charset="0"/>
              </a:rPr>
              <a:t>based on the owner’s discretion, </a:t>
            </a:r>
          </a:p>
          <a:p>
            <a:pPr lvl="2"/>
            <a:r>
              <a:rPr lang="en-US" dirty="0">
                <a:latin typeface="Arial" pitchFamily="-109" charset="0"/>
              </a:rPr>
              <a:t>constrained by the MAC rules</a:t>
            </a:r>
          </a:p>
          <a:p>
            <a:pPr lvl="2"/>
            <a:endParaRPr lang="en-US" dirty="0">
              <a:latin typeface="Arial" pitchFamily="-109" charset="0"/>
            </a:endParaRPr>
          </a:p>
          <a:p>
            <a:r>
              <a:rPr lang="en-US" dirty="0">
                <a:latin typeface="Arial" pitchFamily="-109" charset="0"/>
                <a:ea typeface="ＭＳ Ｐゴシック" pitchFamily="33" charset="-128"/>
                <a:cs typeface="ＭＳ Ｐゴシック" pitchFamily="33" charset="-128"/>
              </a:rPr>
              <a:t>site policy overrides any discretionary access controls</a:t>
            </a:r>
            <a:endParaRPr lang="en-US" dirty="0">
              <a:latin typeface="Arial" pitchFamily="-10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Database Security Classification (MLS Application)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-3902" b="-3902"/>
              <a:stretch>
                <a:fillRect/>
              </a:stretch>
            </p:blipFill>
          </mc:Choice>
          <mc:Fallback>
            <p:blipFill>
              <a:blip r:embed="rId4"/>
              <a:srcRect t="-3902" b="-3902"/>
              <a:stretch>
                <a:fillRect/>
              </a:stretch>
            </p:blipFill>
          </mc:Fallback>
        </mc:AlternateContent>
        <p:spPr>
          <a:xfrm>
            <a:off x="2514600" y="1268760"/>
            <a:ext cx="6365746" cy="52756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" y="1600200"/>
            <a:ext cx="1684820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800" b="1" dirty="0">
              <a:solidFill>
                <a:schemeClr val="accent1"/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35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Table</a:t>
            </a:r>
          </a:p>
          <a:p>
            <a:endParaRPr lang="en-US" sz="4800" b="1" dirty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4800" b="1" dirty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4800" b="1" dirty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35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5004706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6000" t="-5745" r="-4500" b="-5745"/>
              <a:stretch>
                <a:fillRect/>
              </a:stretch>
            </p:blipFill>
          </mc:Choice>
          <mc:Fallback>
            <p:blipFill>
              <a:blip r:embed="rId4"/>
              <a:srcRect l="-6000" t="-5745" r="-4500" b="-5745"/>
              <a:stretch>
                <a:fillRect/>
              </a:stretch>
            </p:blipFill>
          </mc:Fallback>
        </mc:AlternateContent>
        <p:spPr>
          <a:xfrm>
            <a:off x="2133600" y="1143000"/>
            <a:ext cx="6736080" cy="532380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6844" y="31404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1958088" cy="41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9pPr>
          </a:lstStyle>
          <a:p>
            <a:endParaRPr lang="en-US" sz="4800" b="1" dirty="0">
              <a:solidFill>
                <a:schemeClr val="accent1"/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35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Row</a:t>
            </a:r>
          </a:p>
          <a:p>
            <a:endParaRPr lang="en-US" sz="4800" b="1" dirty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4800" b="1" dirty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4800" b="1" dirty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35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86900174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22" y="5661248"/>
            <a:ext cx="1214438" cy="1214438"/>
          </a:xfrm>
          <a:prstGeom prst="rect">
            <a:avLst/>
          </a:prstGeom>
          <a:scene3d>
            <a:camera prst="orthographicFront">
              <a:rot lat="0" lon="10740000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841" y="0"/>
            <a:ext cx="914400" cy="1350169"/>
          </a:xfrm>
          <a:prstGeom prst="rect">
            <a:avLst/>
          </a:prstGeom>
        </p:spPr>
      </p:pic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626697" cy="74056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Database Security: Read Access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0"/>
            <a:ext cx="8534400" cy="3894659"/>
          </a:xfrm>
        </p:spPr>
        <p:txBody>
          <a:bodyPr/>
          <a:lstStyle/>
          <a:p>
            <a:r>
              <a:rPr lang="en-US" dirty="0"/>
              <a:t>DBMS enforces simple security rule (no read up)</a:t>
            </a:r>
          </a:p>
          <a:p>
            <a:r>
              <a:rPr lang="en-US" dirty="0"/>
              <a:t>easy if granularity is entire database or at table level</a:t>
            </a:r>
          </a:p>
          <a:p>
            <a:r>
              <a:rPr lang="en-US" dirty="0"/>
              <a:t>inference problems if have column granularity </a:t>
            </a:r>
          </a:p>
          <a:p>
            <a:pPr lvl="1"/>
            <a:r>
              <a:rPr lang="en-US" dirty="0"/>
              <a:t>if can query on restricted data can infer its existence</a:t>
            </a:r>
          </a:p>
          <a:p>
            <a:pPr lvl="2"/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FROM Employee WHERE Salary &gt; 50K</a:t>
            </a:r>
          </a:p>
          <a:p>
            <a:pPr lvl="1"/>
            <a:r>
              <a:rPr lang="en-US" dirty="0"/>
              <a:t>solution is to check access to all query data</a:t>
            </a:r>
          </a:p>
          <a:p>
            <a:r>
              <a:rPr lang="en-US" dirty="0"/>
              <a:t>also have problems if have row granularity</a:t>
            </a:r>
          </a:p>
          <a:p>
            <a:pPr lvl="1"/>
            <a:r>
              <a:rPr lang="en-US" dirty="0"/>
              <a:t>null response indicates restricted/empty result</a:t>
            </a:r>
          </a:p>
          <a:p>
            <a:r>
              <a:rPr lang="en-US" dirty="0"/>
              <a:t>no extra concerns if have element granularity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830" y="5742954"/>
            <a:ext cx="1214438" cy="1214438"/>
          </a:xfrm>
          <a:prstGeom prst="rect">
            <a:avLst/>
          </a:prstGeom>
          <a:scene3d>
            <a:camera prst="orthographicFront">
              <a:rot lat="0" lon="10740000" rev="0"/>
            </a:camera>
            <a:lightRig rig="threePt" dir="t"/>
          </a:scene3d>
        </p:spPr>
      </p:pic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89252"/>
            <a:ext cx="7130751" cy="83549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Database Security: Write Access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075240" cy="4844611"/>
          </a:xfrm>
        </p:spPr>
        <p:txBody>
          <a:bodyPr/>
          <a:lstStyle/>
          <a:p>
            <a:r>
              <a:rPr lang="en-US" dirty="0"/>
              <a:t>enforce *-security rule (no write down)</a:t>
            </a:r>
          </a:p>
          <a:p>
            <a:r>
              <a:rPr lang="en-US" dirty="0"/>
              <a:t>have problem if a low clearance user wants to insert a row with a primary key that already exists in a higher level row:</a:t>
            </a:r>
          </a:p>
          <a:p>
            <a:pPr lvl="1"/>
            <a:r>
              <a:rPr lang="en-US" dirty="0"/>
              <a:t>can reject, but user knows row exists</a:t>
            </a:r>
          </a:p>
          <a:p>
            <a:pPr lvl="1"/>
            <a:r>
              <a:rPr lang="en-US" dirty="0"/>
              <a:t>can replace, compromises data integrity</a:t>
            </a:r>
          </a:p>
          <a:p>
            <a:pPr lvl="1"/>
            <a:r>
              <a:rPr lang="en-US" dirty="0" err="1"/>
              <a:t>polyinstantiation</a:t>
            </a:r>
            <a:r>
              <a:rPr lang="en-US" dirty="0"/>
              <a:t> and insert multiple rows with same key, creates conflicting entries</a:t>
            </a:r>
          </a:p>
          <a:p>
            <a:r>
              <a:rPr lang="en-US" dirty="0"/>
              <a:t>same alternatives occur on update</a:t>
            </a:r>
          </a:p>
          <a:p>
            <a:r>
              <a:rPr lang="en-US" dirty="0"/>
              <a:t>avoid problem if use database/table granularity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810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Polyinstantiation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2547" t="-8136" r="22547" b="-4068"/>
              <a:stretch>
                <a:fillRect/>
              </a:stretch>
            </p:blipFill>
          </mc:Choice>
          <mc:Fallback>
            <p:blipFill>
              <a:blip r:embed="rId4"/>
              <a:srcRect l="22547" t="-8136" r="22547" b="-4068"/>
              <a:stretch>
                <a:fillRect/>
              </a:stretch>
            </p:blipFill>
          </mc:Fallback>
        </mc:AlternateContent>
        <p:spPr>
          <a:xfrm>
            <a:off x="990600" y="1196752"/>
            <a:ext cx="696281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172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82" y="184020"/>
            <a:ext cx="6347713" cy="1320800"/>
          </a:xfrm>
        </p:spPr>
        <p:txBody>
          <a:bodyPr/>
          <a:lstStyle/>
          <a:p>
            <a:r>
              <a:rPr lang="en-US" dirty="0"/>
              <a:t>Terminology Related to Trust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44" y="1508518"/>
            <a:ext cx="7092280" cy="6336704"/>
          </a:xfrm>
        </p:spPr>
        <p:txBody>
          <a:bodyPr>
            <a:normAutofit/>
          </a:bodyPr>
          <a:lstStyle/>
          <a:p>
            <a:pPr marL="165100" indent="-165100">
              <a:spcBef>
                <a:spcPts val="300"/>
              </a:spcBef>
            </a:pPr>
            <a:r>
              <a:rPr lang="en-US" sz="2000" b="1" dirty="0"/>
              <a:t>Trust</a:t>
            </a:r>
            <a:r>
              <a:rPr lang="en-US" sz="2000" dirty="0"/>
              <a:t>: The extent to which someone who relies on a system can have confidence that the system meets its specifications </a:t>
            </a:r>
          </a:p>
          <a:p>
            <a:pPr marL="287338" lvl="1" indent="-165100">
              <a:spcBef>
                <a:spcPts val="300"/>
              </a:spcBef>
            </a:pPr>
            <a:r>
              <a:rPr lang="en-US" sz="1600" dirty="0"/>
              <a:t>i.e., that the system does what it claims to do and does not perform unwanted functions</a:t>
            </a:r>
          </a:p>
          <a:p>
            <a:pPr marL="165100" indent="-165100">
              <a:spcBef>
                <a:spcPts val="300"/>
              </a:spcBef>
            </a:pPr>
            <a:r>
              <a:rPr lang="en-US" sz="2000" b="1" dirty="0"/>
              <a:t>Trusted system</a:t>
            </a:r>
            <a:r>
              <a:rPr lang="en-US" sz="2000" dirty="0"/>
              <a:t>:  A system believed to enforce a given set of attributes to a stated degree of assurance.</a:t>
            </a:r>
          </a:p>
          <a:p>
            <a:pPr marL="165100" indent="-165100">
              <a:spcBef>
                <a:spcPts val="300"/>
              </a:spcBef>
            </a:pPr>
            <a:r>
              <a:rPr lang="en-US" sz="2000" b="1" dirty="0"/>
              <a:t>Trustworthiness</a:t>
            </a:r>
            <a:r>
              <a:rPr lang="en-US" sz="2000" dirty="0"/>
              <a:t>: Assurance that a system deserves to be trusted, such that the trust can be guaranteed in some convincing way, </a:t>
            </a:r>
          </a:p>
          <a:p>
            <a:pPr marL="358775" lvl="1" indent="-165100">
              <a:spcBef>
                <a:spcPts val="300"/>
              </a:spcBef>
            </a:pPr>
            <a:r>
              <a:rPr lang="en-US" sz="1600" dirty="0"/>
              <a:t>such as through formal analysis or code review.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1157-748B-C24F-9525-1F1C6D15AFA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2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772-FD7B-4E24-B90E-A057A78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13" y="422285"/>
            <a:ext cx="6347713" cy="947192"/>
          </a:xfrm>
        </p:spPr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E9AD-4857-41D8-A8D5-D3B8685D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72816"/>
            <a:ext cx="6914728" cy="4475584"/>
          </a:xfrm>
        </p:spPr>
        <p:txBody>
          <a:bodyPr>
            <a:normAutofit/>
          </a:bodyPr>
          <a:lstStyle/>
          <a:p>
            <a:pPr marL="165100" indent="-165100">
              <a:spcBef>
                <a:spcPts val="300"/>
              </a:spcBef>
            </a:pPr>
            <a:r>
              <a:rPr lang="en-US" sz="2000" b="1" dirty="0"/>
              <a:t>Trusted computer system</a:t>
            </a:r>
            <a:r>
              <a:rPr lang="en-US" sz="2000" dirty="0"/>
              <a:t>: A system that employs sufficient hardware and software assurance measures to allow its use for simultaneous processing of a range of sensitive or classified information.</a:t>
            </a:r>
          </a:p>
          <a:p>
            <a:pPr marL="165100" indent="-165100">
              <a:spcBef>
                <a:spcPts val="300"/>
              </a:spcBef>
            </a:pPr>
            <a:r>
              <a:rPr lang="en-US" sz="2000" b="1" dirty="0"/>
              <a:t>Trusted computing base</a:t>
            </a:r>
            <a:r>
              <a:rPr lang="en-US" sz="2000" dirty="0"/>
              <a:t> (TCB): A portion of a system that enforces a particular policy</a:t>
            </a:r>
          </a:p>
          <a:p>
            <a:pPr marL="358775" lvl="1" indent="-165100">
              <a:spcBef>
                <a:spcPts val="300"/>
              </a:spcBef>
            </a:pPr>
            <a:r>
              <a:rPr lang="en-US" sz="1600" dirty="0"/>
              <a:t>The TCB must be resistant to tampering and circumvention. </a:t>
            </a:r>
          </a:p>
          <a:p>
            <a:pPr marL="358775" lvl="1" indent="-165100">
              <a:spcBef>
                <a:spcPts val="300"/>
              </a:spcBef>
            </a:pPr>
            <a:r>
              <a:rPr lang="en-US" sz="1600" dirty="0"/>
              <a:t>The TCB should be small enough to be analyzed systematically.</a:t>
            </a:r>
          </a:p>
          <a:p>
            <a:pPr marL="165100" indent="-165100">
              <a:spcBef>
                <a:spcPts val="300"/>
              </a:spcBef>
            </a:pPr>
            <a:r>
              <a:rPr lang="en-US" sz="2000" b="1" dirty="0"/>
              <a:t>Assurance</a:t>
            </a:r>
            <a:r>
              <a:rPr lang="en-US" sz="2000" dirty="0"/>
              <a:t>: A process that ensures a system is developed and operated as intended by the system's security policy.</a:t>
            </a:r>
          </a:p>
          <a:p>
            <a:pPr marL="165100" indent="-165100">
              <a:spcBef>
                <a:spcPts val="300"/>
              </a:spcBef>
            </a:pPr>
            <a:r>
              <a:rPr lang="en-US" sz="2000" b="1" dirty="0"/>
              <a:t>Evaluation</a:t>
            </a:r>
            <a:r>
              <a:rPr lang="en-US" sz="2000" dirty="0"/>
              <a:t>: Assessing whether the product has the security properties claimed for it.</a:t>
            </a:r>
          </a:p>
          <a:p>
            <a:pPr marL="165100" indent="-165100">
              <a:spcBef>
                <a:spcPts val="300"/>
              </a:spcBef>
            </a:pPr>
            <a:r>
              <a:rPr lang="en-US" sz="2000" b="1" dirty="0">
                <a:solidFill>
                  <a:srgbClr val="FF0000"/>
                </a:solidFill>
              </a:rPr>
              <a:t>Functionality</a:t>
            </a:r>
            <a:r>
              <a:rPr lang="en-US" sz="2000" dirty="0">
                <a:solidFill>
                  <a:srgbClr val="FF0000"/>
                </a:solidFill>
              </a:rPr>
              <a:t>: The security features provided by a product.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9CA62-DE9D-4199-99BF-F21DE409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7886700" cy="1325563"/>
          </a:xfrm>
        </p:spPr>
        <p:txBody>
          <a:bodyPr/>
          <a:lstStyle/>
          <a:p>
            <a:r>
              <a:rPr lang="en-US" dirty="0"/>
              <a:t>Trusted OS Functions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D2672292-2704-4ECC-A739-AB2E11F95014}" type="slidenum">
              <a:rPr kumimoji="0" lang="en-US" sz="1200" smtClean="0">
                <a:solidFill>
                  <a:schemeClr val="bg1"/>
                </a:solidFill>
              </a:rPr>
              <a:pPr/>
              <a:t>3</a:t>
            </a:fld>
            <a:endParaRPr kumimoji="0" lang="en-US" sz="1200">
              <a:solidFill>
                <a:schemeClr val="bg1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07" y="1312243"/>
            <a:ext cx="6856413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175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1487" y="389457"/>
            <a:ext cx="6347713" cy="1320800"/>
          </a:xfrm>
        </p:spPr>
        <p:txBody>
          <a:bodyPr/>
          <a:lstStyle/>
          <a:p>
            <a:r>
              <a:rPr lang="en-US" dirty="0"/>
              <a:t>Reference Monitors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909" t="8235" r="10909" b="5882"/>
              <a:stretch>
                <a:fillRect/>
              </a:stretch>
            </p:blipFill>
          </mc:Choice>
          <mc:Fallback>
            <p:blipFill>
              <a:blip r:embed="rId4"/>
              <a:srcRect l="10909" t="8235" r="10909" b="5882"/>
              <a:stretch>
                <a:fillRect/>
              </a:stretch>
            </p:blipFill>
          </mc:Fallback>
        </mc:AlternateContent>
        <p:spPr>
          <a:xfrm>
            <a:off x="612503" y="908720"/>
            <a:ext cx="6938701" cy="58897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41441" y="4592709"/>
            <a:ext cx="27900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-109" charset="0"/>
              </a:rPr>
              <a:t>Properties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Arial" pitchFamily="-109" charset="0"/>
              </a:rPr>
              <a:t>Complete mediation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Arial" pitchFamily="-109" charset="0"/>
              </a:rPr>
              <a:t>Isolation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Arial" pitchFamily="-109" charset="0"/>
              </a:rPr>
              <a:t>Verifiability</a:t>
            </a:r>
          </a:p>
          <a:p>
            <a:pPr lvl="1"/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318623" y="5835254"/>
            <a:ext cx="246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latin typeface="Arial" pitchFamily="-109" charset="0"/>
              </a:rPr>
              <a:t>Trustworthy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914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51512"/>
            <a:ext cx="7346777" cy="1320800"/>
          </a:xfrm>
        </p:spPr>
        <p:txBody>
          <a:bodyPr/>
          <a:lstStyle/>
          <a:p>
            <a:r>
              <a:rPr lang="en-US" sz="4000" dirty="0"/>
              <a:t>Trusted Platform Module (TPM)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390364" y="1955935"/>
            <a:ext cx="8363272" cy="4830763"/>
          </a:xfrm>
        </p:spPr>
        <p:txBody>
          <a:bodyPr/>
          <a:lstStyle/>
          <a:p>
            <a:r>
              <a:rPr lang="en-US" dirty="0"/>
              <a:t>concept from Trusted Computing Group </a:t>
            </a:r>
          </a:p>
          <a:p>
            <a:r>
              <a:rPr lang="en-US" dirty="0"/>
              <a:t>hardware module at heart of </a:t>
            </a:r>
            <a:r>
              <a:rPr lang="en-US" i="1" dirty="0"/>
              <a:t>hardware/ software </a:t>
            </a:r>
            <a:r>
              <a:rPr lang="en-US" dirty="0"/>
              <a:t>approach to trusted computing (TC)</a:t>
            </a:r>
          </a:p>
          <a:p>
            <a:r>
              <a:rPr lang="en-US" dirty="0"/>
              <a:t>uses a TPM chip</a:t>
            </a:r>
          </a:p>
          <a:p>
            <a:pPr lvl="1"/>
            <a:r>
              <a:rPr lang="en-US" dirty="0"/>
              <a:t>motherboard, smart card, processor</a:t>
            </a:r>
          </a:p>
          <a:p>
            <a:pPr lvl="1"/>
            <a:r>
              <a:rPr lang="en-US" dirty="0"/>
              <a:t>working with approved hardware/software</a:t>
            </a:r>
          </a:p>
          <a:p>
            <a:pPr lvl="1"/>
            <a:r>
              <a:rPr lang="en-US" dirty="0"/>
              <a:t>generating and using crypto keys</a:t>
            </a:r>
          </a:p>
          <a:p>
            <a:pPr lvl="0"/>
            <a:r>
              <a:rPr lang="en-US" dirty="0"/>
              <a:t>has three basic services: </a:t>
            </a:r>
          </a:p>
          <a:p>
            <a:pPr lvl="1">
              <a:buChar char="•"/>
            </a:pPr>
            <a:r>
              <a:rPr lang="en-US" dirty="0"/>
              <a:t>authenticated boot, certification, encryption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TPM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412" t="13636" r="10588" b="10000"/>
              <a:stretch>
                <a:fillRect/>
              </a:stretch>
            </p:blipFill>
          </mc:Choice>
          <mc:Fallback>
            <p:blipFill>
              <a:blip r:embed="rId4"/>
              <a:srcRect l="9412" t="13636" r="10588" b="10000"/>
              <a:stretch>
                <a:fillRect/>
              </a:stretch>
            </p:blipFill>
          </mc:Fallback>
        </mc:AlternateContent>
        <p:spPr>
          <a:xfrm>
            <a:off x="1547664" y="836712"/>
            <a:ext cx="5562600" cy="68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924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Authenticated Boot Service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579296" cy="48307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responsible for booting entire OS in stages and ensuring each is valid and approved for use</a:t>
            </a:r>
          </a:p>
          <a:p>
            <a:pPr lvl="1"/>
            <a:r>
              <a:rPr lang="en-US" sz="2400" dirty="0"/>
              <a:t>at each stage digital signature associated with code is verified</a:t>
            </a:r>
          </a:p>
          <a:p>
            <a:pPr lvl="1"/>
            <a:r>
              <a:rPr lang="en-US" sz="2400" dirty="0"/>
              <a:t>TPM keeps a tamper-evident log of the loading process</a:t>
            </a:r>
          </a:p>
          <a:p>
            <a:r>
              <a:rPr lang="en-US" sz="2800" dirty="0"/>
              <a:t>log records versions of all code running</a:t>
            </a:r>
          </a:p>
          <a:p>
            <a:pPr lvl="1"/>
            <a:r>
              <a:rPr lang="en-US" sz="2400" dirty="0"/>
              <a:t>can then expand trust boundary to include additional hardware and application and utility software</a:t>
            </a:r>
          </a:p>
          <a:p>
            <a:pPr lvl="1"/>
            <a:r>
              <a:rPr lang="en-US" sz="2400" dirty="0"/>
              <a:t>confirms component is on the approved list, is digitally signed, and that serial number hasn’t been revoked</a:t>
            </a:r>
          </a:p>
          <a:p>
            <a:r>
              <a:rPr lang="en-US" sz="2800" dirty="0"/>
              <a:t>result is a configuration that is well-defined with approved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6963" y="369203"/>
            <a:ext cx="6347713" cy="1320800"/>
          </a:xfrm>
        </p:spPr>
        <p:txBody>
          <a:bodyPr/>
          <a:lstStyle/>
          <a:p>
            <a:r>
              <a:rPr lang="en-US" dirty="0"/>
              <a:t>     Certification Service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5725"/>
            <a:ext cx="7571184" cy="4830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once a configuration is achieved and logged the TPM can certify configuration to others</a:t>
            </a:r>
          </a:p>
          <a:p>
            <a:pPr lvl="1"/>
            <a:r>
              <a:rPr lang="en-US" sz="2400" dirty="0"/>
              <a:t>can produce a digital certificate</a:t>
            </a:r>
          </a:p>
          <a:p>
            <a:pPr lvl="1"/>
            <a:r>
              <a:rPr lang="en-US" sz="2400" dirty="0"/>
              <a:t>confidence that configuration is unaltered because: </a:t>
            </a:r>
          </a:p>
          <a:p>
            <a:pPr lvl="2"/>
            <a:r>
              <a:rPr lang="en-US" sz="2000" dirty="0"/>
              <a:t>TPM is considered trustworthy</a:t>
            </a:r>
          </a:p>
          <a:p>
            <a:pPr lvl="2"/>
            <a:r>
              <a:rPr lang="en-US" sz="2000" dirty="0"/>
              <a:t>only the TPM possesses this TPM’s private key</a:t>
            </a:r>
          </a:p>
          <a:p>
            <a:r>
              <a:rPr lang="en-US" sz="2800" dirty="0"/>
              <a:t>include challenge value in certificate to also ensure it is timely</a:t>
            </a:r>
          </a:p>
          <a:p>
            <a:r>
              <a:rPr lang="en-US" sz="2800" dirty="0"/>
              <a:t>provides a hierarchical certification approach</a:t>
            </a:r>
          </a:p>
          <a:p>
            <a:pPr lvl="1"/>
            <a:r>
              <a:rPr lang="en-US" sz="2400" dirty="0"/>
              <a:t>hardware/OS configuration</a:t>
            </a:r>
          </a:p>
          <a:p>
            <a:pPr lvl="1"/>
            <a:r>
              <a:rPr lang="en-US" sz="2400" dirty="0"/>
              <a:t>OS certifies application programs</a:t>
            </a:r>
          </a:p>
          <a:p>
            <a:pPr lvl="1"/>
            <a:r>
              <a:rPr lang="en-US" sz="2400" dirty="0"/>
              <a:t>user has confidence is application configuration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Curved Up Ribbon 3"/>
          <p:cNvSpPr/>
          <p:nvPr/>
        </p:nvSpPr>
        <p:spPr>
          <a:xfrm rot="20198397">
            <a:off x="7400343" y="114299"/>
            <a:ext cx="1676400" cy="685800"/>
          </a:xfrm>
          <a:prstGeom prst="ellipseRibbon2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85566">
            <a:off x="7881507" y="220608"/>
            <a:ext cx="658641" cy="297191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032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8453" y="263914"/>
            <a:ext cx="6347713" cy="1320800"/>
          </a:xfrm>
        </p:spPr>
        <p:txBody>
          <a:bodyPr/>
          <a:lstStyle/>
          <a:p>
            <a:r>
              <a:rPr lang="en-US" dirty="0"/>
              <a:t>  Encryption Service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7911190" cy="506049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encrypts data so that it can only be decrypted by a machine with a certain configuration</a:t>
            </a:r>
          </a:p>
          <a:p>
            <a:r>
              <a:rPr lang="en-US" sz="2800" dirty="0"/>
              <a:t>TPM maintains a master secret key unique to machine</a:t>
            </a:r>
          </a:p>
          <a:p>
            <a:pPr lvl="1"/>
            <a:r>
              <a:rPr lang="en-US" sz="2400" dirty="0"/>
              <a:t>used to generate secret encryption key for every possible configuration of that machine</a:t>
            </a:r>
          </a:p>
          <a:p>
            <a:r>
              <a:rPr lang="en-US" sz="2800" dirty="0"/>
              <a:t>can extend scheme upward</a:t>
            </a:r>
          </a:p>
          <a:p>
            <a:pPr lvl="1"/>
            <a:r>
              <a:rPr lang="en-US" sz="2400" dirty="0"/>
              <a:t>provide encryption key to application so that decryption can only be done by desired version of application running on desired version of the desired OS</a:t>
            </a:r>
          </a:p>
          <a:p>
            <a:pPr lvl="1"/>
            <a:r>
              <a:rPr lang="en-US" sz="2400" dirty="0"/>
              <a:t>encrypted data can be stored locally or transmitted to a peer application on a remote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81840">
            <a:off x="7759437" y="340043"/>
            <a:ext cx="582439" cy="262807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103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Storage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10000" r="4706" b="7273"/>
              <a:stretch>
                <a:fillRect/>
              </a:stretch>
            </p:blipFill>
          </mc:Choice>
          <mc:Fallback>
            <p:blipFill>
              <a:blip r:embed="rId4"/>
              <a:srcRect l="2353" t="10000" r="4706" b="7273"/>
              <a:stretch>
                <a:fillRect/>
              </a:stretch>
            </p:blipFill>
          </mc:Fallback>
        </mc:AlternateContent>
        <p:spPr>
          <a:xfrm>
            <a:off x="1000871" y="321736"/>
            <a:ext cx="6948264" cy="8003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765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074" y="188640"/>
            <a:ext cx="6347714" cy="659160"/>
          </a:xfrm>
        </p:spPr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96752"/>
            <a:ext cx="3931920" cy="5157191"/>
          </a:xfrm>
        </p:spPr>
        <p:txBody>
          <a:bodyPr>
            <a:normAutofit/>
          </a:bodyPr>
          <a:lstStyle/>
          <a:p>
            <a:r>
              <a:rPr lang="en-AU" sz="2000" dirty="0"/>
              <a:t>computer security models</a:t>
            </a:r>
          </a:p>
          <a:p>
            <a:pPr lvl="1"/>
            <a:r>
              <a:rPr lang="en-AU" sz="2000" dirty="0"/>
              <a:t>Bell-</a:t>
            </a:r>
            <a:r>
              <a:rPr lang="en-AU" sz="2000" dirty="0" err="1"/>
              <a:t>Lapadula</a:t>
            </a:r>
            <a:endParaRPr lang="en-AU" sz="2000" dirty="0"/>
          </a:p>
          <a:p>
            <a:pPr lvl="1"/>
            <a:r>
              <a:rPr lang="en-AU" sz="2000" dirty="0" err="1"/>
              <a:t>Biba</a:t>
            </a:r>
            <a:r>
              <a:rPr lang="en-AU" sz="2000" dirty="0"/>
              <a:t> Integrity Model</a:t>
            </a:r>
          </a:p>
          <a:p>
            <a:pPr lvl="1"/>
            <a:r>
              <a:rPr lang="en-AU" sz="2000" dirty="0"/>
              <a:t>Clark-Wilson Integrity Model</a:t>
            </a:r>
          </a:p>
          <a:p>
            <a:pPr lvl="1"/>
            <a:r>
              <a:rPr lang="en-AU" sz="2000" dirty="0"/>
              <a:t>Chinese Wall Model</a:t>
            </a:r>
          </a:p>
          <a:p>
            <a:r>
              <a:rPr lang="en-AU" sz="2000" dirty="0"/>
              <a:t>trusted systems</a:t>
            </a:r>
          </a:p>
          <a:p>
            <a:pPr lvl="1"/>
            <a:r>
              <a:rPr lang="en-AU" sz="2000"/>
              <a:t>reference </a:t>
            </a:r>
            <a:r>
              <a:rPr lang="en-AU" sz="2000" smtClean="0"/>
              <a:t>monitors</a:t>
            </a:r>
            <a:endParaRPr lang="en-AU" sz="2000" dirty="0"/>
          </a:p>
          <a:p>
            <a:r>
              <a:rPr lang="en-AU" sz="2000" dirty="0">
                <a:solidFill>
                  <a:schemeClr val="tx1"/>
                </a:solidFill>
              </a:rPr>
              <a:t>application of multilevel security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database </a:t>
            </a:r>
            <a:r>
              <a:rPr lang="en-AU" sz="2000" dirty="0" smtClean="0">
                <a:solidFill>
                  <a:schemeClr val="tx1"/>
                </a:solidFill>
              </a:rPr>
              <a:t>security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134448" y="1196752"/>
            <a:ext cx="2813816" cy="5157193"/>
          </a:xfrm>
        </p:spPr>
        <p:txBody>
          <a:bodyPr>
            <a:normAutofit/>
          </a:bodyPr>
          <a:lstStyle/>
          <a:p>
            <a:r>
              <a:rPr lang="en-AU" sz="2000" dirty="0"/>
              <a:t>trusted computing and the trusted platform module</a:t>
            </a:r>
          </a:p>
          <a:p>
            <a:pPr lvl="1"/>
            <a:r>
              <a:rPr lang="en-AU" sz="2000" dirty="0"/>
              <a:t>authenticated boot service</a:t>
            </a:r>
          </a:p>
          <a:p>
            <a:pPr lvl="1"/>
            <a:r>
              <a:rPr lang="en-AU" sz="2000" dirty="0"/>
              <a:t>certification service </a:t>
            </a:r>
          </a:p>
          <a:p>
            <a:pPr lvl="1"/>
            <a:r>
              <a:rPr lang="en-AU" sz="2000" dirty="0"/>
              <a:t>encryption service</a:t>
            </a:r>
          </a:p>
          <a:p>
            <a:pPr lvl="1"/>
            <a:r>
              <a:rPr lang="en-AU" sz="2000" dirty="0"/>
              <a:t>TPM functions</a:t>
            </a:r>
          </a:p>
          <a:p>
            <a:pPr lvl="1"/>
            <a:r>
              <a:rPr lang="en-AU" sz="2000" dirty="0"/>
              <a:t>protected </a:t>
            </a:r>
            <a:r>
              <a:rPr lang="en-AU" sz="2000" dirty="0" smtClean="0"/>
              <a:t>storage</a:t>
            </a:r>
            <a:endParaRPr lang="en-AU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5305719"/>
            <a:ext cx="1447801" cy="1552282"/>
          </a:xfrm>
          <a:prstGeom prst="rect">
            <a:avLst/>
          </a:prstGeom>
          <a:scene3d>
            <a:camera prst="orthographicFront">
              <a:rot lat="0" lon="116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180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Bell-LaPadula (BLP) Model</a:t>
            </a:r>
            <a:endParaRPr 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579296" cy="4830763"/>
          </a:xfrm>
        </p:spPr>
        <p:txBody>
          <a:bodyPr/>
          <a:lstStyle/>
          <a:p>
            <a:r>
              <a:rPr lang="en-US" dirty="0"/>
              <a:t>formal model for access control</a:t>
            </a:r>
          </a:p>
          <a:p>
            <a:pPr lvl="1"/>
            <a:r>
              <a:rPr lang="en-US" dirty="0"/>
              <a:t>developed in 1970s</a:t>
            </a:r>
          </a:p>
          <a:p>
            <a:r>
              <a:rPr lang="en-US" i="1" dirty="0"/>
              <a:t>subjects</a:t>
            </a:r>
            <a:r>
              <a:rPr lang="en-US" dirty="0"/>
              <a:t> and </a:t>
            </a:r>
            <a:r>
              <a:rPr lang="en-US" i="1" dirty="0"/>
              <a:t>objects</a:t>
            </a:r>
            <a:r>
              <a:rPr lang="en-US" dirty="0"/>
              <a:t> are assigned a security class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subject</a:t>
            </a:r>
            <a:r>
              <a:rPr lang="en-US" dirty="0"/>
              <a:t> has a </a:t>
            </a:r>
            <a:r>
              <a:rPr lang="en-US" i="1" dirty="0"/>
              <a:t>security clearance</a:t>
            </a:r>
          </a:p>
          <a:p>
            <a:pPr lvl="1"/>
            <a:r>
              <a:rPr lang="en-US" dirty="0"/>
              <a:t>an </a:t>
            </a:r>
            <a:r>
              <a:rPr lang="en-US" i="1" dirty="0"/>
              <a:t>object</a:t>
            </a:r>
            <a:r>
              <a:rPr lang="en-US" dirty="0"/>
              <a:t> has a </a:t>
            </a:r>
            <a:r>
              <a:rPr lang="en-US" i="1" dirty="0"/>
              <a:t>security classification</a:t>
            </a:r>
          </a:p>
          <a:p>
            <a:pPr lvl="1"/>
            <a:r>
              <a:rPr lang="en-US" dirty="0"/>
              <a:t>form a hierarchy and are referred to as security levels</a:t>
            </a:r>
          </a:p>
          <a:p>
            <a:pPr lvl="2"/>
            <a:r>
              <a:rPr lang="en-US" dirty="0"/>
              <a:t>top secret &gt; secret &gt; confidential &gt; restricted &gt;unclassified</a:t>
            </a:r>
            <a:endParaRPr lang="en-US" b="1" dirty="0"/>
          </a:p>
          <a:p>
            <a:pPr lvl="1"/>
            <a:r>
              <a:rPr lang="en-US" dirty="0"/>
              <a:t>security classes control the manner by which a subject may access an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Model Access Modes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62111"/>
            <a:ext cx="8686800" cy="4830763"/>
          </a:xfrm>
        </p:spPr>
        <p:txBody>
          <a:bodyPr/>
          <a:lstStyle/>
          <a:p>
            <a:pPr lvl="0"/>
            <a:r>
              <a:rPr lang="en-US" dirty="0"/>
              <a:t>READ</a:t>
            </a:r>
          </a:p>
          <a:p>
            <a:pPr lvl="1"/>
            <a:r>
              <a:rPr lang="en-US" dirty="0"/>
              <a:t>the subject is allowed only read access to the object</a:t>
            </a:r>
          </a:p>
          <a:p>
            <a:pPr lvl="0"/>
            <a:r>
              <a:rPr lang="en-US" dirty="0"/>
              <a:t>APPEND</a:t>
            </a:r>
          </a:p>
          <a:p>
            <a:pPr lvl="1"/>
            <a:r>
              <a:rPr lang="en-US" dirty="0"/>
              <a:t>the subject is allowed only write access to the object</a:t>
            </a:r>
          </a:p>
          <a:p>
            <a:pPr lvl="0"/>
            <a:r>
              <a:rPr lang="en-US" dirty="0"/>
              <a:t>WRITE</a:t>
            </a:r>
          </a:p>
          <a:p>
            <a:pPr lvl="1"/>
            <a:r>
              <a:rPr lang="en-US" dirty="0"/>
              <a:t>the subject is allowed both read and write access to the object</a:t>
            </a:r>
          </a:p>
          <a:p>
            <a:pPr lvl="0"/>
            <a:r>
              <a:rPr lang="en-US" dirty="0"/>
              <a:t>EXECUTE</a:t>
            </a:r>
          </a:p>
          <a:p>
            <a:pPr lvl="1"/>
            <a:r>
              <a:rPr lang="en-US" dirty="0"/>
              <a:t>the subject is allowed neither read nor write access to the object but may invoke the object for execution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BLP Formal Description</a:t>
            </a: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11979"/>
            <a:ext cx="8820472" cy="4830763"/>
          </a:xfrm>
        </p:spPr>
        <p:txBody>
          <a:bodyPr/>
          <a:lstStyle/>
          <a:p>
            <a:r>
              <a:rPr lang="en-US" dirty="0"/>
              <a:t>based on current state of system (b, M, f, H):</a:t>
            </a:r>
          </a:p>
          <a:p>
            <a:pPr lvl="1"/>
            <a:r>
              <a:rPr lang="en-US" dirty="0"/>
              <a:t>current access set </a:t>
            </a:r>
            <a:r>
              <a:rPr lang="en-US" b="1" dirty="0"/>
              <a:t>b</a:t>
            </a:r>
            <a:r>
              <a:rPr lang="en-US" dirty="0"/>
              <a:t>: triples of (s, o, a)</a:t>
            </a:r>
          </a:p>
          <a:p>
            <a:pPr lvl="2"/>
            <a:r>
              <a:rPr lang="en-US" dirty="0"/>
              <a:t>subject </a:t>
            </a:r>
            <a:r>
              <a:rPr lang="en-US" b="1" dirty="0"/>
              <a:t>s</a:t>
            </a:r>
            <a:r>
              <a:rPr lang="en-US" dirty="0"/>
              <a:t> has current access to object </a:t>
            </a:r>
            <a:r>
              <a:rPr lang="en-US" b="1" dirty="0"/>
              <a:t>o</a:t>
            </a:r>
            <a:r>
              <a:rPr lang="en-US" dirty="0"/>
              <a:t> in access mode </a:t>
            </a:r>
            <a:r>
              <a:rPr lang="en-US" b="1" dirty="0"/>
              <a:t>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access matrix </a:t>
            </a:r>
            <a:r>
              <a:rPr lang="en-US" b="1" dirty="0"/>
              <a:t>M</a:t>
            </a:r>
            <a:r>
              <a:rPr lang="en-US" dirty="0"/>
              <a:t>: matrix of </a:t>
            </a:r>
            <a:r>
              <a:rPr lang="en-US" dirty="0" err="1"/>
              <a:t>M</a:t>
            </a:r>
            <a:r>
              <a:rPr lang="en-US" baseline="-25000" dirty="0" err="1"/>
              <a:t>ij</a:t>
            </a:r>
            <a:endParaRPr lang="en-US" dirty="0"/>
          </a:p>
          <a:p>
            <a:pPr lvl="2"/>
            <a:r>
              <a:rPr lang="en-US" dirty="0"/>
              <a:t>access modes of subject S</a:t>
            </a:r>
            <a:r>
              <a:rPr lang="en-US" baseline="-25000" dirty="0"/>
              <a:t>i</a:t>
            </a:r>
            <a:r>
              <a:rPr lang="en-US" dirty="0"/>
              <a:t> to access object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level function </a:t>
            </a:r>
            <a:r>
              <a:rPr lang="en-US" b="1" dirty="0"/>
              <a:t>f</a:t>
            </a:r>
            <a:r>
              <a:rPr lang="en-US" dirty="0"/>
              <a:t>: security level of subjects and objects</a:t>
            </a:r>
          </a:p>
          <a:p>
            <a:pPr lvl="2"/>
            <a:r>
              <a:rPr lang="en-US" dirty="0" err="1"/>
              <a:t>f</a:t>
            </a:r>
            <a:r>
              <a:rPr lang="en-US" baseline="-25000" dirty="0" err="1"/>
              <a:t>o</a:t>
            </a:r>
            <a:r>
              <a:rPr lang="en-US" dirty="0"/>
              <a:t> (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 ) is the classification level of object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endParaRPr lang="en-US" dirty="0"/>
          </a:p>
          <a:p>
            <a:pPr lvl="2"/>
            <a:r>
              <a:rPr lang="en-US" dirty="0" err="1"/>
              <a:t>f</a:t>
            </a:r>
            <a:r>
              <a:rPr lang="en-US" baseline="-25000" dirty="0" err="1"/>
              <a:t>s</a:t>
            </a:r>
            <a:r>
              <a:rPr lang="en-US" dirty="0"/>
              <a:t> ( S</a:t>
            </a:r>
            <a:r>
              <a:rPr lang="en-US" baseline="-25000" dirty="0"/>
              <a:t>i</a:t>
            </a:r>
            <a:r>
              <a:rPr lang="en-US" dirty="0"/>
              <a:t> ) is the security clearance of subject S</a:t>
            </a:r>
            <a:r>
              <a:rPr lang="en-US" baseline="-25000" dirty="0"/>
              <a:t>i</a:t>
            </a:r>
            <a:endParaRPr lang="en-US" dirty="0"/>
          </a:p>
          <a:p>
            <a:pPr lvl="2"/>
            <a:r>
              <a:rPr lang="en-US" dirty="0"/>
              <a:t>f</a:t>
            </a:r>
            <a:r>
              <a:rPr lang="en-US" baseline="-25000" dirty="0"/>
              <a:t>c</a:t>
            </a:r>
            <a:r>
              <a:rPr lang="en-US" dirty="0"/>
              <a:t> ( S</a:t>
            </a:r>
            <a:r>
              <a:rPr lang="en-US" baseline="-25000" dirty="0"/>
              <a:t>i</a:t>
            </a:r>
            <a:r>
              <a:rPr lang="en-US" dirty="0"/>
              <a:t> ) is the current security level of subject S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hierarchy </a:t>
            </a:r>
            <a:r>
              <a:rPr lang="en-US" b="1" dirty="0"/>
              <a:t>H</a:t>
            </a:r>
            <a:r>
              <a:rPr lang="en-US" dirty="0"/>
              <a:t>: a directed rooted tree of objects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BLP Formal Description</a:t>
            </a: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318356" y="1690689"/>
            <a:ext cx="8507288" cy="4830763"/>
          </a:xfrm>
        </p:spPr>
        <p:txBody>
          <a:bodyPr/>
          <a:lstStyle/>
          <a:p>
            <a:r>
              <a:rPr lang="en-US" dirty="0"/>
              <a:t>three BLP properties:</a:t>
            </a:r>
          </a:p>
          <a:p>
            <a:pPr lvl="1"/>
            <a:r>
              <a:rPr lang="en-US" dirty="0" err="1"/>
              <a:t>ss</a:t>
            </a:r>
            <a:r>
              <a:rPr lang="en-US" dirty="0"/>
              <a:t>-property:	</a:t>
            </a:r>
            <a:r>
              <a:rPr lang="en-US" dirty="0">
                <a:sym typeface="Symbol"/>
              </a:rPr>
              <a:t> </a:t>
            </a:r>
            <a:r>
              <a:rPr lang="en-US" dirty="0"/>
              <a:t>(S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, read) has f</a:t>
            </a:r>
            <a:r>
              <a:rPr lang="en-US" baseline="-25000" dirty="0"/>
              <a:t>c </a:t>
            </a:r>
            <a:r>
              <a:rPr lang="en-US" dirty="0"/>
              <a:t>(S</a:t>
            </a:r>
            <a:r>
              <a:rPr lang="en-US" baseline="-25000" dirty="0"/>
              <a:t>i</a:t>
            </a:r>
            <a:r>
              <a:rPr lang="en-US" dirty="0"/>
              <a:t>) ≥ </a:t>
            </a:r>
            <a:r>
              <a:rPr lang="en-US" dirty="0" err="1"/>
              <a:t>f</a:t>
            </a:r>
            <a:r>
              <a:rPr lang="en-US" baseline="-25000" dirty="0" err="1"/>
              <a:t>o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*-property:	</a:t>
            </a:r>
            <a:r>
              <a:rPr lang="en-US" dirty="0">
                <a:sym typeface="Symbol"/>
              </a:rPr>
              <a:t> </a:t>
            </a:r>
            <a:r>
              <a:rPr lang="en-US" dirty="0"/>
              <a:t>(S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, append) has f</a:t>
            </a:r>
            <a:r>
              <a:rPr lang="en-US" baseline="-25000" dirty="0"/>
              <a:t>c </a:t>
            </a:r>
            <a:r>
              <a:rPr lang="en-US" dirty="0"/>
              <a:t>(S</a:t>
            </a:r>
            <a:r>
              <a:rPr lang="en-US" baseline="-25000" dirty="0"/>
              <a:t>i</a:t>
            </a:r>
            <a:r>
              <a:rPr lang="en-US" dirty="0"/>
              <a:t>) ≤ </a:t>
            </a:r>
            <a:r>
              <a:rPr lang="en-US" dirty="0" err="1"/>
              <a:t>f</a:t>
            </a:r>
            <a:r>
              <a:rPr lang="en-US" baseline="-25000" dirty="0" err="1"/>
              <a:t>o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) 			and</a:t>
            </a:r>
          </a:p>
          <a:p>
            <a:pPr marL="457176" lvl="1" indent="0">
              <a:buNone/>
            </a:pPr>
            <a:r>
              <a:rPr lang="en-US" dirty="0"/>
              <a:t>			</a:t>
            </a:r>
            <a:r>
              <a:rPr lang="en-US" dirty="0">
                <a:sym typeface="Symbol"/>
              </a:rPr>
              <a:t> </a:t>
            </a:r>
            <a:r>
              <a:rPr lang="en-US" dirty="0"/>
              <a:t>(S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, write) has f</a:t>
            </a:r>
            <a:r>
              <a:rPr lang="en-US" baseline="-25000" dirty="0"/>
              <a:t>c  </a:t>
            </a:r>
            <a:r>
              <a:rPr lang="en-US" dirty="0"/>
              <a:t>(S</a:t>
            </a:r>
            <a:r>
              <a:rPr lang="en-US" baseline="-25000" dirty="0"/>
              <a:t>i</a:t>
            </a:r>
            <a:r>
              <a:rPr lang="en-US" dirty="0"/>
              <a:t>) = </a:t>
            </a:r>
            <a:r>
              <a:rPr lang="en-US" dirty="0" err="1"/>
              <a:t>f</a:t>
            </a:r>
            <a:r>
              <a:rPr lang="en-US" baseline="-25000" dirty="0" err="1"/>
              <a:t>o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ds-property:	current (S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, A</a:t>
            </a:r>
            <a:r>
              <a:rPr lang="en-US" baseline="-25000" dirty="0"/>
              <a:t>x</a:t>
            </a:r>
            <a:r>
              <a:rPr lang="en-US" dirty="0"/>
              <a:t>) implies A</a:t>
            </a:r>
            <a:r>
              <a:rPr lang="en-US" baseline="-25000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-109" charset="2"/>
              </a:rPr>
              <a:t></a:t>
            </a:r>
            <a:r>
              <a:rPr lang="en-US" dirty="0"/>
              <a:t> M[S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]</a:t>
            </a:r>
          </a:p>
          <a:p>
            <a:r>
              <a:rPr lang="en-US" dirty="0"/>
              <a:t>BLP gives formal theorems</a:t>
            </a:r>
          </a:p>
          <a:p>
            <a:pPr lvl="1"/>
            <a:r>
              <a:rPr lang="en-US" dirty="0"/>
              <a:t>theoretically possible to prove system is secure</a:t>
            </a:r>
          </a:p>
          <a:p>
            <a:pPr lvl="1"/>
            <a:r>
              <a:rPr lang="en-US" dirty="0"/>
              <a:t>in practice usually not possible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</a:t>
            </a:r>
          </a:p>
        </p:txBody>
      </p:sp>
      <p:sp>
        <p:nvSpPr>
          <p:cNvPr id="297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7746A56-0C48-4943-A810-8EFE39F13930}" type="slidenum">
              <a:rPr kumimoji="0" lang="en-US" sz="1200" smtClean="0">
                <a:solidFill>
                  <a:schemeClr val="bg1"/>
                </a:solidFill>
              </a:rPr>
              <a:pPr/>
              <a:t>8</a:t>
            </a:fld>
            <a:endParaRPr kumimoji="0" lang="en-US" sz="1200">
              <a:solidFill>
                <a:schemeClr val="bg1"/>
              </a:solidFill>
            </a:endParaRPr>
          </a:p>
        </p:txBody>
      </p:sp>
      <p:sp>
        <p:nvSpPr>
          <p:cNvPr id="64515" name="Oval 5"/>
          <p:cNvSpPr>
            <a:spLocks noChangeArrowheads="1"/>
          </p:cNvSpPr>
          <p:nvPr/>
        </p:nvSpPr>
        <p:spPr bwMode="auto">
          <a:xfrm>
            <a:off x="533400" y="5638800"/>
            <a:ext cx="533400" cy="533400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990600" y="4495800"/>
            <a:ext cx="609600" cy="533400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4517" name="Oval 9"/>
          <p:cNvSpPr>
            <a:spLocks noChangeArrowheads="1"/>
          </p:cNvSpPr>
          <p:nvPr/>
        </p:nvSpPr>
        <p:spPr bwMode="auto">
          <a:xfrm>
            <a:off x="2209800" y="4495800"/>
            <a:ext cx="533400" cy="533400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9702" name="Line 10"/>
          <p:cNvSpPr>
            <a:spLocks noChangeShapeType="1"/>
          </p:cNvSpPr>
          <p:nvPr/>
        </p:nvSpPr>
        <p:spPr bwMode="auto">
          <a:xfrm flipV="1">
            <a:off x="838200" y="5029200"/>
            <a:ext cx="304800" cy="60960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3" name="Line 11"/>
          <p:cNvSpPr>
            <a:spLocks noChangeShapeType="1"/>
          </p:cNvSpPr>
          <p:nvPr/>
        </p:nvSpPr>
        <p:spPr bwMode="auto">
          <a:xfrm>
            <a:off x="1600200" y="4648200"/>
            <a:ext cx="609600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 flipH="1">
            <a:off x="1600200" y="4876800"/>
            <a:ext cx="609600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1" name="Oval 13"/>
          <p:cNvSpPr>
            <a:spLocks noChangeArrowheads="1"/>
          </p:cNvSpPr>
          <p:nvPr/>
        </p:nvSpPr>
        <p:spPr bwMode="auto">
          <a:xfrm>
            <a:off x="1524000" y="3429000"/>
            <a:ext cx="533400" cy="533400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64522" name="Rectangle 14"/>
          <p:cNvSpPr>
            <a:spLocks noChangeArrowheads="1"/>
          </p:cNvSpPr>
          <p:nvPr/>
        </p:nvSpPr>
        <p:spPr bwMode="auto">
          <a:xfrm>
            <a:off x="1981200" y="2286000"/>
            <a:ext cx="609600" cy="533400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4523" name="Oval 15"/>
          <p:cNvSpPr>
            <a:spLocks noChangeArrowheads="1"/>
          </p:cNvSpPr>
          <p:nvPr/>
        </p:nvSpPr>
        <p:spPr bwMode="auto">
          <a:xfrm>
            <a:off x="3200400" y="2286000"/>
            <a:ext cx="533400" cy="533400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29708" name="Line 16"/>
          <p:cNvSpPr>
            <a:spLocks noChangeShapeType="1"/>
          </p:cNvSpPr>
          <p:nvPr/>
        </p:nvSpPr>
        <p:spPr bwMode="auto">
          <a:xfrm flipV="1">
            <a:off x="1828800" y="2819400"/>
            <a:ext cx="304800" cy="60960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9" name="Line 17"/>
          <p:cNvSpPr>
            <a:spLocks noChangeShapeType="1"/>
          </p:cNvSpPr>
          <p:nvPr/>
        </p:nvSpPr>
        <p:spPr bwMode="auto">
          <a:xfrm>
            <a:off x="2590800" y="2438400"/>
            <a:ext cx="609600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0" name="Line 18"/>
          <p:cNvSpPr>
            <a:spLocks noChangeShapeType="1"/>
          </p:cNvSpPr>
          <p:nvPr/>
        </p:nvSpPr>
        <p:spPr bwMode="auto">
          <a:xfrm flipH="1">
            <a:off x="2590800" y="2667000"/>
            <a:ext cx="609600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1" name="Line 19"/>
          <p:cNvSpPr>
            <a:spLocks noChangeShapeType="1"/>
          </p:cNvSpPr>
          <p:nvPr/>
        </p:nvSpPr>
        <p:spPr bwMode="auto">
          <a:xfrm flipV="1">
            <a:off x="1295400" y="3886200"/>
            <a:ext cx="381000" cy="60960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8" name="Oval 20"/>
          <p:cNvSpPr>
            <a:spLocks noChangeArrowheads="1"/>
          </p:cNvSpPr>
          <p:nvPr/>
        </p:nvSpPr>
        <p:spPr bwMode="auto">
          <a:xfrm>
            <a:off x="2590800" y="1219200"/>
            <a:ext cx="533400" cy="533400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29713" name="Line 21"/>
          <p:cNvSpPr>
            <a:spLocks noChangeShapeType="1"/>
          </p:cNvSpPr>
          <p:nvPr/>
        </p:nvSpPr>
        <p:spPr bwMode="auto">
          <a:xfrm flipV="1">
            <a:off x="2362200" y="1676400"/>
            <a:ext cx="381000" cy="60960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4" name="Text Box 22"/>
          <p:cNvSpPr txBox="1">
            <a:spLocks noChangeArrowheads="1"/>
          </p:cNvSpPr>
          <p:nvPr/>
        </p:nvSpPr>
        <p:spPr bwMode="auto">
          <a:xfrm>
            <a:off x="3835400" y="5715000"/>
            <a:ext cx="46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29715" name="Text Box 23"/>
          <p:cNvSpPr txBox="1">
            <a:spLocks noChangeArrowheads="1"/>
          </p:cNvSpPr>
          <p:nvPr/>
        </p:nvSpPr>
        <p:spPr bwMode="auto">
          <a:xfrm>
            <a:off x="3835400" y="1219200"/>
            <a:ext cx="50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5638800" y="2743200"/>
            <a:ext cx="533400" cy="533400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bg1"/>
                </a:solidFill>
              </a:rPr>
              <a:t>o</a:t>
            </a:r>
            <a:r>
              <a:rPr lang="en-US" baseline="-25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717" name="Rectangle 14"/>
          <p:cNvSpPr>
            <a:spLocks noChangeArrowheads="1"/>
          </p:cNvSpPr>
          <p:nvPr/>
        </p:nvSpPr>
        <p:spPr bwMode="auto">
          <a:xfrm>
            <a:off x="5638800" y="3733800"/>
            <a:ext cx="609600" cy="533400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bg1"/>
                </a:solidFill>
              </a:rPr>
              <a:t>s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6629400" y="2819400"/>
            <a:ext cx="682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629400" y="3810000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828800" y="1785938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952500" y="3959225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743200" y="2093913"/>
            <a:ext cx="527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2006600" y="3009900"/>
            <a:ext cx="527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1676400" y="4267200"/>
            <a:ext cx="527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073150" y="5257800"/>
            <a:ext cx="527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491543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BLP Rules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608957"/>
              </p:ext>
            </p:extLst>
          </p:nvPr>
        </p:nvGraphicFramePr>
        <p:xfrm>
          <a:off x="457200" y="1295400"/>
          <a:ext cx="627504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2769" y="8080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4288" y="1793575"/>
            <a:ext cx="1447800" cy="29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15665</TotalTime>
  <Words>10480</Words>
  <Application>Microsoft Office PowerPoint</Application>
  <PresentationFormat>On-screen Show (4:3)</PresentationFormat>
  <Paragraphs>1161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Calibri</vt:lpstr>
      <vt:lpstr>Courier New</vt:lpstr>
      <vt:lpstr>Symbol</vt:lpstr>
      <vt:lpstr>Times</vt:lpstr>
      <vt:lpstr>Times New Roman</vt:lpstr>
      <vt:lpstr>Trebuchet MS</vt:lpstr>
      <vt:lpstr>Wingdings 3</vt:lpstr>
      <vt:lpstr>Facet</vt:lpstr>
      <vt:lpstr>Chapter 13  Trusted Computing and Multilevel Security</vt:lpstr>
      <vt:lpstr>Computer Security Models</vt:lpstr>
      <vt:lpstr>Trusted OS Functions</vt:lpstr>
      <vt:lpstr>Bell-LaPadula (BLP) Model</vt:lpstr>
      <vt:lpstr>BLP Model Access Modes</vt:lpstr>
      <vt:lpstr>BLP Formal Description</vt:lpstr>
      <vt:lpstr>BLP Formal Description</vt:lpstr>
      <vt:lpstr>Illustration</vt:lpstr>
      <vt:lpstr>BLP Rules</vt:lpstr>
      <vt:lpstr>BLP Example </vt:lpstr>
      <vt:lpstr>PowerPoint Presentation</vt:lpstr>
      <vt:lpstr>PowerPoint Presentation</vt:lpstr>
      <vt:lpstr>Biba Integrity Model</vt:lpstr>
      <vt:lpstr>Clark-Wilson Integrity Model</vt:lpstr>
      <vt:lpstr>Clark-Wilson Integrity Model</vt:lpstr>
      <vt:lpstr>Clark-Wilson Integrity Model</vt:lpstr>
      <vt:lpstr>Chinese Wall  Model</vt:lpstr>
      <vt:lpstr>Chinese Wall  Model</vt:lpstr>
      <vt:lpstr>Multilevel Security (MLS)</vt:lpstr>
      <vt:lpstr>Multi-Level Security</vt:lpstr>
      <vt:lpstr>Multi-Level Security</vt:lpstr>
      <vt:lpstr>Multi-Level Security</vt:lpstr>
      <vt:lpstr>Database Security Classification (MLS Application)</vt:lpstr>
      <vt:lpstr>Database Classification</vt:lpstr>
      <vt:lpstr>Database Security: Read Access</vt:lpstr>
      <vt:lpstr>Database Security: Write Access</vt:lpstr>
      <vt:lpstr>Example of Polyinstantiation</vt:lpstr>
      <vt:lpstr>Terminology Related to Trust</vt:lpstr>
      <vt:lpstr>Continued…</vt:lpstr>
      <vt:lpstr>Reference Monitors</vt:lpstr>
      <vt:lpstr>Trusted Platform Module (TPM)</vt:lpstr>
      <vt:lpstr>TPM Functions</vt:lpstr>
      <vt:lpstr>Authenticated Boot Service</vt:lpstr>
      <vt:lpstr>     Certification Service</vt:lpstr>
      <vt:lpstr>  Encryption Service</vt:lpstr>
      <vt:lpstr>Protected Storage Function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Brown;Mehmet Gunes</dc:creator>
  <cp:lastModifiedBy>Admin</cp:lastModifiedBy>
  <cp:revision>498</cp:revision>
  <cp:lastPrinted>2012-04-16T17:46:50Z</cp:lastPrinted>
  <dcterms:created xsi:type="dcterms:W3CDTF">2011-10-15T19:00:50Z</dcterms:created>
  <dcterms:modified xsi:type="dcterms:W3CDTF">2023-04-30T18:02:26Z</dcterms:modified>
</cp:coreProperties>
</file>