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303" r:id="rId4"/>
    <p:sldId id="259" r:id="rId5"/>
    <p:sldId id="260" r:id="rId6"/>
    <p:sldId id="261" r:id="rId7"/>
    <p:sldId id="262" r:id="rId8"/>
    <p:sldId id="263" r:id="rId9"/>
    <p:sldId id="305" r:id="rId10"/>
    <p:sldId id="306" r:id="rId11"/>
    <p:sldId id="308" r:id="rId12"/>
    <p:sldId id="309" r:id="rId13"/>
    <p:sldId id="310" r:id="rId14"/>
    <p:sldId id="264" r:id="rId15"/>
    <p:sldId id="265" r:id="rId16"/>
    <p:sldId id="266" r:id="rId17"/>
    <p:sldId id="267" r:id="rId18"/>
    <p:sldId id="312" r:id="rId19"/>
    <p:sldId id="313" r:id="rId20"/>
    <p:sldId id="314" r:id="rId21"/>
    <p:sldId id="268" r:id="rId22"/>
    <p:sldId id="269" r:id="rId23"/>
    <p:sldId id="315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317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318" r:id="rId55"/>
    <p:sldId id="319" r:id="rId56"/>
    <p:sldId id="299" r:id="rId57"/>
    <p:sldId id="320" r:id="rId58"/>
    <p:sldId id="321" r:id="rId59"/>
    <p:sldId id="322" r:id="rId60"/>
    <p:sldId id="323" r:id="rId61"/>
    <p:sldId id="324" r:id="rId62"/>
    <p:sldId id="300" r:id="rId63"/>
    <p:sldId id="301" r:id="rId64"/>
    <p:sldId id="30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85" autoAdjust="0"/>
  </p:normalViewPr>
  <p:slideViewPr>
    <p:cSldViewPr>
      <p:cViewPr varScale="1">
        <p:scale>
          <a:sx n="90" d="100"/>
          <a:sy n="9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AD7E91-3D7E-48B9-B6C3-43099FEFB05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582AB0-023E-4D84-935B-5A4C586FB6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713" y="2838450"/>
            <a:ext cx="3011487" cy="681038"/>
          </a:xfrm>
        </p:spPr>
        <p:txBody>
          <a:bodyPr>
            <a:normAutofit fontScale="90000"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None/>
            </a:pPr>
            <a:r>
              <a:rPr lang="en-IN" sz="24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4)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Caller is your roommate ,request is it is going to rain today so please shut all window in my room.</a:t>
            </a:r>
          </a:p>
          <a:p>
            <a:pPr marL="514350" indent="-514350" eaLnBrk="1" hangingPunct="1">
              <a:buAutoNum type="arabicParenR" startAt="5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You insert bookmark on the page you are reading.</a:t>
            </a:r>
          </a:p>
          <a:p>
            <a:pPr marL="514350" indent="-514350" eaLnBrk="1" hangingPunct="1">
              <a:buAutoNum type="arabicParenR" startAt="5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Replace receiver on the hook.</a:t>
            </a:r>
          </a:p>
          <a:p>
            <a:pPr marL="514350" indent="-514350" eaLnBrk="1" hangingPunct="1">
              <a:buAutoNum type="arabicParenR" startAt="5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Shut your roommate’s windows.</a:t>
            </a:r>
          </a:p>
          <a:p>
            <a:pPr marL="514350" indent="-514350" eaLnBrk="1" hangingPunct="1">
              <a:buAutoNum type="arabicParenR" startAt="5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Go back to your book, find your mark and start reading again.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6 and 7 may be interchanged depending on the urgency of the request.</a:t>
            </a:r>
          </a:p>
          <a:p>
            <a:pPr eaLnBrk="1" hangingPunct="1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N" dirty="0" smtClean="0"/>
              <a:t>How 8085 interrupt process works??</a:t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eaLnBrk="1" hangingPunct="1">
              <a:buAutoNum type="arabicParenR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Process enabled by writing the instruction EI in the main program which is similar to keeping phone receiver on the hook. EI set interrupt enable flip-flop. DI resets flip-flop and disables the interrupt process.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Microprocessor during execution of program ,checks INTR line, during execution of each instruction.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If INTR line is high ,microprocessor completes current instruction, disable interrupt enable flip-flop and send signal INTA (active low) interrupt Acknowledge ,processor cannot accept any interrupt request until interrupt flip-flop is enabled again.</a:t>
            </a:r>
          </a:p>
          <a:p>
            <a:pPr marL="514350" indent="-514350" eaLnBrk="1" hangingPunct="1">
              <a:buAutoNum type="arabicParenR"/>
            </a:pPr>
            <a:endParaRPr lang="en-IN" dirty="0" smtClean="0"/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6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4)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signal INTA is used to insert restart (RST) instruction (or           call instruction) through external hardware.RST is a 1-byte  call instruction that transfers program control to specific  memory location on page 00H,restart the execution at that memory location after executing step 5.</a:t>
            </a:r>
          </a:p>
          <a:p>
            <a:pPr marL="514350" indent="-514350">
              <a:buAutoNum type="arabicParenR" startAt="5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microprocessor receives an RST instruction, saves the memory address of the next instruction on the stack.(similar to inserting a bookmark.) program is transferred to the call location.</a:t>
            </a:r>
          </a:p>
          <a:p>
            <a:pPr marL="514350" indent="-514350">
              <a:buAutoNum type="arabicParenR" startAt="5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Task to be performed is written as a subroutine at specified location, processor performs the task. This subroutine is known as service routine.</a:t>
            </a:r>
          </a:p>
          <a:p>
            <a:pPr>
              <a:buNone/>
            </a:pPr>
            <a:endParaRPr lang="en-IN" dirty="0" smtClean="0"/>
          </a:p>
          <a:p>
            <a:pPr eaLnBrk="1" hangingPunct="1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7)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 routine should include EI instruction to enable interrupt again.(similar to putting receiver back on the hook.) 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8)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the end of the subroutine, the RET instruction retrieved the memory address where the program was interrupted and continues the execution.</a:t>
            </a:r>
          </a:p>
          <a:p>
            <a:pPr marL="514350" indent="-514350" eaLnBrk="1" hangingPunct="1">
              <a:buAutoNum type="arabicParenR" startAt="5"/>
            </a:pPr>
            <a:endParaRPr lang="en-IN" dirty="0" smtClean="0"/>
          </a:p>
          <a:p>
            <a:pPr marL="514350" indent="-514350" eaLnBrk="1" hangingPunct="1">
              <a:buAutoNum type="arabicParenR" startAt="5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275" y="490538"/>
            <a:ext cx="7283450" cy="1343025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003550" indent="-2990850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Interrupt Vectors and the Vector Table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107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570788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interrupt vector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pointer to where the ISR is stored in memory.</a:t>
            </a:r>
          </a:p>
          <a:p>
            <a:pPr marL="355600" indent="-342900">
              <a:lnSpc>
                <a:spcPts val="3025"/>
              </a:lnSpc>
              <a:spcBef>
                <a:spcPts val="675"/>
              </a:spcBef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interrupts (vectored or otherwise) are mapped onto a memory area called the </a:t>
            </a:r>
            <a:r>
              <a:rPr lang="en-US" sz="28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Interrupt Vector 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(IVT).</a:t>
            </a:r>
          </a:p>
          <a:p>
            <a:pPr marL="755650" lvl="1" indent="-285750">
              <a:lnSpc>
                <a:spcPts val="2738"/>
              </a:lnSpc>
              <a:spcBef>
                <a:spcPts val="250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IVT is usually located in	</a:t>
            </a:r>
            <a:r>
              <a:rPr lang="en-US" sz="24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memory page 00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0000H 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00FFH).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purpose of the IVT is to hold the vectors that redirect the microprocessor to the right place when an interrupt arrives.</a:t>
            </a:r>
          </a:p>
          <a:p>
            <a:pPr marL="755650" lvl="1" indent="-285750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IVT is divided into several blocks. Each block is used by one of the interrupts to hold its “</a:t>
            </a:r>
            <a:r>
              <a:rPr lang="en-US" sz="24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object 2"/>
          <p:cNvSpPr txBox="1">
            <a:spLocks noChangeArrowheads="1"/>
          </p:cNvSpPr>
          <p:nvPr/>
        </p:nvSpPr>
        <p:spPr bwMode="auto">
          <a:xfrm>
            <a:off x="763588" y="1487488"/>
            <a:ext cx="7510462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08000" indent="-495300">
              <a:lnSpc>
                <a:spcPts val="2925"/>
              </a:lnSpc>
              <a:buFont typeface="Times New Roman" pitchFamily="18" charset="0"/>
              <a:buAutoNum type="arabicPeriod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interrupt process should be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enabled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EI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instruction.</a:t>
            </a:r>
          </a:p>
          <a:p>
            <a:pPr marL="508000" indent="-495300">
              <a:lnSpc>
                <a:spcPts val="2925"/>
              </a:lnSpc>
              <a:spcBef>
                <a:spcPts val="650"/>
              </a:spcBef>
              <a:buFontTx/>
              <a:buAutoNum type="arabicPeriod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8085 checks for an interrupt during the execution of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instruction.</a:t>
            </a:r>
          </a:p>
          <a:p>
            <a:pPr marL="508000" indent="-495300" algn="just">
              <a:lnSpc>
                <a:spcPts val="2925"/>
              </a:lnSpc>
              <a:spcBef>
                <a:spcPts val="638"/>
              </a:spcBef>
              <a:buFontTx/>
              <a:buAutoNum type="arabicPeriod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If there is an interrupt, the microprocessor will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complete the executing instruction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, and start a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RESTART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sequence.</a:t>
            </a:r>
          </a:p>
          <a:p>
            <a:pPr marL="508000" indent="-495300">
              <a:lnSpc>
                <a:spcPts val="2925"/>
              </a:lnSpc>
              <a:spcBef>
                <a:spcPts val="638"/>
              </a:spcBef>
              <a:buFontTx/>
              <a:buAutoNum type="arabicPeriod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RESTART sequence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resets the interrupt flip flop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activates the interrupt acknowledge signal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(INTA).</a:t>
            </a:r>
          </a:p>
          <a:p>
            <a:pPr marL="508000" indent="-495300" algn="just">
              <a:lnSpc>
                <a:spcPts val="2925"/>
              </a:lnSpc>
              <a:spcBef>
                <a:spcPts val="650"/>
              </a:spcBef>
              <a:buFontTx/>
              <a:buAutoNum type="arabicPeriod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Upon receiving the INTA signal, the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interrupting device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is expected to return the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op-code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of one of the 8 RST instructions.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638" y="33338"/>
            <a:ext cx="7578725" cy="1352550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935288" indent="-2924175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The 8085 Non-Vectored Interrupt Process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object 2"/>
          <p:cNvSpPr txBox="1">
            <a:spLocks noChangeArrowheads="1"/>
          </p:cNvSpPr>
          <p:nvPr/>
        </p:nvSpPr>
        <p:spPr bwMode="auto">
          <a:xfrm>
            <a:off x="763588" y="2020888"/>
            <a:ext cx="7483475" cy="43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08000" indent="-495300">
              <a:lnSpc>
                <a:spcPts val="2925"/>
              </a:lnSpc>
              <a:buFont typeface="Times New Roman" pitchFamily="18" charset="0"/>
              <a:buAutoNum type="arabicPeriod" startAt="6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When the microprocessor executes the RST instruction received from the device, it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saves the address of the next instruction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on the stack and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jumps to the appropriate entry in the IVT.</a:t>
            </a:r>
            <a:endParaRPr lang="en-US" sz="2700">
              <a:latin typeface="Times New Roman" pitchFamily="18" charset="0"/>
              <a:cs typeface="Times New Roman" pitchFamily="18" charset="0"/>
            </a:endParaRPr>
          </a:p>
          <a:p>
            <a:pPr marL="508000" indent="-495300">
              <a:lnSpc>
                <a:spcPts val="2925"/>
              </a:lnSpc>
              <a:spcBef>
                <a:spcPts val="638"/>
              </a:spcBef>
              <a:buFontTx/>
              <a:buAutoNum type="arabicPeriod" startAt="6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IVT entry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redirect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the microprocessor to the actual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service routine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8000" indent="-495300">
              <a:lnSpc>
                <a:spcPts val="2925"/>
              </a:lnSpc>
              <a:spcBef>
                <a:spcPts val="638"/>
              </a:spcBef>
              <a:buFontTx/>
              <a:buAutoNum type="arabicPeriod" startAt="6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service routine must include the instruction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EI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to re-enable the interrupt process.</a:t>
            </a:r>
          </a:p>
          <a:p>
            <a:pPr marL="508000" indent="-495300">
              <a:lnSpc>
                <a:spcPts val="2925"/>
              </a:lnSpc>
              <a:spcBef>
                <a:spcPts val="650"/>
              </a:spcBef>
              <a:buFontTx/>
              <a:buAutoNum type="arabicPeriod" startAt="6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At the end of the service routine, the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RET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instruction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returns the execution to where the program was interrupted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638" y="490538"/>
            <a:ext cx="7578725" cy="1352550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935288" indent="-2924175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The 8085 Non-Vectored Interrupt Process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08902"/>
          <a:lstStyle/>
          <a:p>
            <a:pPr marL="9499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b="0" spc="-5" dirty="0"/>
              <a:t>T</a:t>
            </a:r>
            <a:r>
              <a:rPr sz="2800" b="0" dirty="0"/>
              <a:t>he</a:t>
            </a:r>
            <a:r>
              <a:rPr sz="2800" b="0" spc="-15" dirty="0"/>
              <a:t> </a:t>
            </a:r>
            <a:r>
              <a:rPr sz="2800" b="0" dirty="0"/>
              <a:t>8085</a:t>
            </a:r>
            <a:r>
              <a:rPr sz="2800" b="0" spc="-15" dirty="0"/>
              <a:t> </a:t>
            </a:r>
            <a:r>
              <a:rPr sz="2800" b="0" dirty="0"/>
              <a:t>Non-V</a:t>
            </a:r>
            <a:r>
              <a:rPr sz="2800" b="0" spc="-5" dirty="0"/>
              <a:t>ec</a:t>
            </a:r>
            <a:r>
              <a:rPr sz="2800" b="0" dirty="0"/>
              <a:t>tor</a:t>
            </a:r>
            <a:r>
              <a:rPr sz="2800" b="0" spc="-5" dirty="0"/>
              <a:t>e</a:t>
            </a:r>
            <a:r>
              <a:rPr sz="2800" b="0" dirty="0"/>
              <a:t>d</a:t>
            </a:r>
            <a:r>
              <a:rPr sz="2800" b="0" spc="-25" dirty="0"/>
              <a:t> </a:t>
            </a:r>
            <a:r>
              <a:rPr sz="2800" b="0" dirty="0"/>
              <a:t>Int</a:t>
            </a:r>
            <a:r>
              <a:rPr sz="2800" b="0" spc="-5" dirty="0"/>
              <a:t>e</a:t>
            </a:r>
            <a:r>
              <a:rPr sz="2800" b="0" dirty="0"/>
              <a:t>rrupt</a:t>
            </a:r>
            <a:r>
              <a:rPr sz="2800" b="0" spc="-25" dirty="0"/>
              <a:t> </a:t>
            </a:r>
            <a:r>
              <a:rPr sz="2800" b="0" dirty="0"/>
              <a:t>Pro</a:t>
            </a:r>
            <a:r>
              <a:rPr sz="2800" b="0" spc="-5" dirty="0"/>
              <a:t>ce</a:t>
            </a:r>
            <a:r>
              <a:rPr sz="2800" b="0" dirty="0"/>
              <a:t>ss</a:t>
            </a:r>
            <a:endParaRPr sz="2800"/>
          </a:p>
        </p:txBody>
      </p:sp>
      <p:sp>
        <p:nvSpPr>
          <p:cNvPr id="178179" name="object 3"/>
          <p:cNvSpPr txBox="1">
            <a:spLocks noChangeArrowheads="1"/>
          </p:cNvSpPr>
          <p:nvPr/>
        </p:nvSpPr>
        <p:spPr bwMode="auto">
          <a:xfrm>
            <a:off x="384175" y="2092325"/>
            <a:ext cx="7845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55600" indent="-342900">
              <a:tabLst>
                <a:tab pos="355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8085 recognizes 8 RESTART instructions: RST0 -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RST7.Each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these would send the execution to a predetermined hard-wired memory location: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5401" y="3260598"/>
          <a:ext cx="6942138" cy="3445002"/>
        </p:xfrm>
        <a:graphic>
          <a:graphicData uri="http://schemas.openxmlformats.org/drawingml/2006/table">
            <a:tbl>
              <a:tblPr/>
              <a:tblGrid>
                <a:gridCol w="2373699"/>
                <a:gridCol w="2373699"/>
                <a:gridCol w="2194740"/>
              </a:tblGrid>
              <a:tr h="343747">
                <a:tc>
                  <a:txBody>
                    <a:bodyPr/>
                    <a:lstStyle/>
                    <a:p>
                      <a:pPr marL="196850" marR="0" lvl="0" indent="184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Restart Instruction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lvl="0" indent="184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Hex code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598488" marR="0" lvl="0" indent="-438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Equivalent to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90785">
                <a:tc>
                  <a:txBody>
                    <a:bodyPr/>
                    <a:lstStyle/>
                    <a:p>
                      <a:pPr marL="476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0000H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85">
                <a:tc>
                  <a:txBody>
                    <a:bodyPr/>
                    <a:lstStyle/>
                    <a:p>
                      <a:pPr marL="476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0008H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85">
                <a:tc>
                  <a:txBody>
                    <a:bodyPr/>
                    <a:lstStyle/>
                    <a:p>
                      <a:pPr marL="476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0010H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85">
                <a:tc>
                  <a:txBody>
                    <a:bodyPr/>
                    <a:lstStyle/>
                    <a:p>
                      <a:pPr marL="476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0018H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85">
                <a:tc>
                  <a:txBody>
                    <a:bodyPr/>
                    <a:lstStyle/>
                    <a:p>
                      <a:pPr marL="476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0020H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85">
                <a:tc>
                  <a:txBody>
                    <a:bodyPr/>
                    <a:lstStyle/>
                    <a:p>
                      <a:pPr marL="476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0028H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85">
                <a:tc>
                  <a:txBody>
                    <a:bodyPr/>
                    <a:lstStyle/>
                    <a:p>
                      <a:pPr marL="476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0030H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56">
                <a:tc>
                  <a:txBody>
                    <a:bodyPr/>
                    <a:lstStyle/>
                    <a:p>
                      <a:pPr marL="476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0038H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Program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Main program to count continulosly in binaly with a one second delay between each count.</a:t>
            </a:r>
          </a:p>
          <a:p>
            <a:pPr eaLnBrk="1" hangingPunct="1"/>
            <a:r>
              <a:rPr lang="en-IN" smtClean="0"/>
              <a:t>Service routine at XX70H to flash FFH five times when program is interupted,with some appropriate delay between each flash.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eaLnBrk="1" hangingPunct="1">
              <a:buFontTx/>
              <a:buNone/>
            </a:pPr>
            <a:r>
              <a:rPr lang="en-IN" dirty="0" smtClean="0"/>
              <a:t>		   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LXI SP,XX99H</a:t>
            </a:r>
          </a:p>
          <a:p>
            <a:pPr marL="457200" lvl="1" indent="0" eaLnBrk="1" hangingPunct="1">
              <a:buFontTx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   	EI								MVI A,00H</a:t>
            </a:r>
          </a:p>
          <a:p>
            <a:pPr marL="457200" lvl="1" indent="0" eaLnBrk="1" hangingPunct="1">
              <a:buFontTx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NEXTCOUNT : 	OUT PORT1</a:t>
            </a:r>
          </a:p>
          <a:p>
            <a:pPr marL="457200" lvl="1" indent="0" eaLnBrk="1" hangingPunct="1">
              <a:buFontTx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		MVI C,01H</a:t>
            </a:r>
          </a:p>
          <a:p>
            <a:pPr marL="457200" lvl="1" indent="0" eaLnBrk="1" hangingPunct="1">
              <a:buFontTx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		CALL DELAY</a:t>
            </a:r>
          </a:p>
          <a:p>
            <a:pPr marL="457200" lvl="1" indent="0" eaLnBrk="1" hangingPunct="1">
              <a:buFontTx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		INR A</a:t>
            </a:r>
          </a:p>
          <a:p>
            <a:pPr marL="457200" lvl="1" indent="0" eaLnBrk="1" hangingPunct="1">
              <a:buFontTx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		JMP NEXTCOUNT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27031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  <p:sp>
        <p:nvSpPr>
          <p:cNvPr id="168963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54538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Interrupt is a process where an external device can get the attention of the microprocessor.</a:t>
            </a:r>
          </a:p>
          <a:p>
            <a:pPr marL="755650" lvl="1" indent="-285750">
              <a:spcBef>
                <a:spcPts val="250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process </a:t>
            </a:r>
            <a:r>
              <a:rPr lang="en-US" sz="2400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starts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I/O device</a:t>
            </a:r>
          </a:p>
          <a:p>
            <a:pPr marL="755650" lvl="1" indent="-285750">
              <a:spcBef>
                <a:spcPts val="288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process is </a:t>
            </a:r>
            <a:r>
              <a:rPr lang="en-US" sz="2400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5600" indent="-342900">
              <a:spcBef>
                <a:spcPts val="1650"/>
              </a:spcBef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Interrupts can be classified into two types:</a:t>
            </a:r>
          </a:p>
          <a:p>
            <a:pPr marL="355600" indent="-342900">
              <a:spcBef>
                <a:spcPts val="263"/>
              </a:spcBef>
              <a:buFontTx/>
              <a:buChar char="•"/>
              <a:tabLst>
                <a:tab pos="355600" algn="l"/>
              </a:tabLst>
            </a:pPr>
            <a:r>
              <a:rPr lang="en-US" sz="2000" u="sng" dirty="0" err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0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(can be delayed)</a:t>
            </a:r>
          </a:p>
          <a:p>
            <a:pPr marL="355600" indent="-342900">
              <a:spcBef>
                <a:spcPts val="238"/>
              </a:spcBef>
              <a:buFontTx/>
              <a:buChar char="•"/>
              <a:tabLst>
                <a:tab pos="355600" algn="l"/>
              </a:tabLst>
            </a:pPr>
            <a:r>
              <a:rPr lang="en-US" sz="2000" u="sng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US" sz="2000" u="sng" dirty="0" err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0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(can not be delayed)</a:t>
            </a:r>
          </a:p>
          <a:p>
            <a:pPr marL="355600" indent="-342900">
              <a:spcBef>
                <a:spcPts val="1763"/>
              </a:spcBef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Interrupts can also be classified into:</a:t>
            </a:r>
          </a:p>
          <a:p>
            <a:pPr marL="755650" lvl="1" indent="-285750">
              <a:spcBef>
                <a:spcPts val="250"/>
              </a:spcBef>
              <a:buFontTx/>
              <a:buChar char="•"/>
              <a:tabLst>
                <a:tab pos="355600" algn="l"/>
              </a:tabLst>
            </a:pPr>
            <a:r>
              <a:rPr lang="en-US" sz="1900" u="sng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Vectored</a:t>
            </a:r>
            <a:r>
              <a:rPr lang="en-US" sz="19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(the address of the service routine is hard-wired)</a:t>
            </a:r>
          </a:p>
          <a:p>
            <a:pPr marL="755650" lvl="1" indent="-285750">
              <a:lnSpc>
                <a:spcPts val="2050"/>
              </a:lnSpc>
              <a:spcBef>
                <a:spcPts val="488"/>
              </a:spcBef>
              <a:buFontTx/>
              <a:buChar char="•"/>
              <a:tabLst>
                <a:tab pos="355600" algn="l"/>
              </a:tabLst>
            </a:pPr>
            <a:r>
              <a:rPr lang="en-US" sz="1900" u="sng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Non-vectored</a:t>
            </a:r>
            <a:r>
              <a:rPr lang="en-US" sz="19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(the address of the service routine needs to be supplied externally)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Write DELAY routine .</a:t>
            </a:r>
          </a:p>
          <a:p>
            <a:pPr eaLnBrk="1" hangingPunct="1"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SERVICE ROUTINE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SERV :  PUSH B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		 PUSH PSW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		 MVI B,0AH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		 MVI A,00H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FLASH:  	 OUT PORT1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		 MVI C,01H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		 CALL DELAY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 CMA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		 DCR B 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 JNZ FLASH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 POP PSW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 POP B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 EI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		 RET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8586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R</a:t>
            </a:r>
            <a:r>
              <a:rPr sz="4400" b="0" spc="-10" dirty="0"/>
              <a:t>e</a:t>
            </a:r>
            <a:r>
              <a:rPr sz="4400" b="0" spc="-5" dirty="0"/>
              <a:t>st</a:t>
            </a:r>
            <a:r>
              <a:rPr sz="4400" b="0" spc="-10" dirty="0"/>
              <a:t>a</a:t>
            </a:r>
            <a:r>
              <a:rPr sz="4400" b="0" spc="-5" dirty="0"/>
              <a:t>rt S</a:t>
            </a:r>
            <a:r>
              <a:rPr sz="4400" b="0" spc="-10" dirty="0"/>
              <a:t>e</a:t>
            </a:r>
            <a:r>
              <a:rPr sz="4400" b="0" spc="-5" dirty="0"/>
              <a:t>qu</a:t>
            </a:r>
            <a:r>
              <a:rPr sz="4400" b="0" spc="-10" dirty="0"/>
              <a:t>e</a:t>
            </a:r>
            <a:r>
              <a:rPr sz="4400" b="0" spc="-5" dirty="0"/>
              <a:t>n</a:t>
            </a:r>
            <a:r>
              <a:rPr sz="4400" b="0" spc="-10" dirty="0"/>
              <a:t>c</a:t>
            </a:r>
            <a:r>
              <a:rPr sz="4400" b="0" spc="-5" dirty="0"/>
              <a:t>e</a:t>
            </a:r>
            <a:endParaRPr sz="4400"/>
          </a:p>
        </p:txBody>
      </p:sp>
      <p:sp>
        <p:nvSpPr>
          <p:cNvPr id="179203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470775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restart sequence is made up of three machine cycles</a:t>
            </a:r>
          </a:p>
          <a:p>
            <a:pPr marL="755650" lvl="1" indent="-285750">
              <a:spcBef>
                <a:spcPts val="250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 the 1st machine cycle:</a:t>
            </a:r>
          </a:p>
          <a:p>
            <a:pPr marL="1155700" lvl="2" indent="-228600">
              <a:spcBef>
                <a:spcPts val="250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microprocessor sends the INTA signal.</a:t>
            </a:r>
          </a:p>
          <a:p>
            <a:pPr marL="1155700" lvl="2" indent="-228600" algn="just">
              <a:lnSpc>
                <a:spcPts val="2163"/>
              </a:lnSpc>
              <a:spcBef>
                <a:spcPts val="513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While INTA is active the microprocessor reads the data lines expecting to receive, from the interrupting device, the opcode for the specific RST instruction.</a:t>
            </a:r>
          </a:p>
          <a:p>
            <a:pPr marL="755650" lvl="1" indent="-285750">
              <a:spcBef>
                <a:spcPts val="238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 the 2nd and 3rd machine cycles:</a:t>
            </a:r>
          </a:p>
          <a:p>
            <a:pPr marL="1155700" lvl="2" indent="-228600">
              <a:spcBef>
                <a:spcPts val="250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16-bit address of the next instruction is saved on the stack.</a:t>
            </a:r>
          </a:p>
          <a:p>
            <a:pPr marL="1155700" lvl="2" indent="-228600" algn="just">
              <a:lnSpc>
                <a:spcPts val="2163"/>
              </a:lnSpc>
              <a:spcBef>
                <a:spcPts val="513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Then the microprocessor jumps to the address associated with the specified RST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8586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R</a:t>
            </a:r>
            <a:r>
              <a:rPr sz="4400" b="0" spc="-10" dirty="0"/>
              <a:t>e</a:t>
            </a:r>
            <a:r>
              <a:rPr sz="4400" b="0" spc="-5" dirty="0"/>
              <a:t>st</a:t>
            </a:r>
            <a:r>
              <a:rPr sz="4400" b="0" spc="-10" dirty="0"/>
              <a:t>a</a:t>
            </a:r>
            <a:r>
              <a:rPr sz="4400" b="0" spc="-5" dirty="0"/>
              <a:t>rt S</a:t>
            </a:r>
            <a:r>
              <a:rPr sz="4400" b="0" spc="-10" dirty="0"/>
              <a:t>e</a:t>
            </a:r>
            <a:r>
              <a:rPr sz="4400" b="0" spc="-5" dirty="0"/>
              <a:t>qu</a:t>
            </a:r>
            <a:r>
              <a:rPr sz="4400" b="0" spc="-10" dirty="0"/>
              <a:t>e</a:t>
            </a:r>
            <a:r>
              <a:rPr sz="4400" b="0" spc="-5" dirty="0"/>
              <a:t>n</a:t>
            </a:r>
            <a:r>
              <a:rPr sz="4400" b="0" spc="-10" dirty="0"/>
              <a:t>c</a:t>
            </a:r>
            <a:r>
              <a:rPr sz="4400" b="0" spc="-5" dirty="0"/>
              <a:t>e</a:t>
            </a:r>
            <a:endParaRPr sz="4400"/>
          </a:p>
        </p:txBody>
      </p:sp>
      <p:sp>
        <p:nvSpPr>
          <p:cNvPr id="180227" name="object 3"/>
          <p:cNvSpPr txBox="1">
            <a:spLocks noChangeArrowheads="1"/>
          </p:cNvSpPr>
          <p:nvPr/>
        </p:nvSpPr>
        <p:spPr bwMode="auto">
          <a:xfrm>
            <a:off x="765175" y="2012950"/>
            <a:ext cx="74041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FontTx/>
              <a:buChar char="•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The location in the IVT associated with the RST instruction can not hold the complete service routine.</a:t>
            </a:r>
          </a:p>
          <a:p>
            <a:pPr marL="755650" lvl="1" indent="-285750">
              <a:spcBef>
                <a:spcPts val="688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routine is written somewhere else in memory.</a:t>
            </a:r>
          </a:p>
          <a:p>
            <a:pPr marL="755650" lvl="1" indent="-285750">
              <a:spcBef>
                <a:spcPts val="675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Only a JUMP instruction to the ISR’s location is kept in the IVT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in </a:t>
            </a:r>
            <a:r>
              <a:rPr lang="en-US" dirty="0" err="1" smtClean="0"/>
              <a:t>intel’s</a:t>
            </a:r>
            <a:r>
              <a:rPr lang="en-US" dirty="0" smtClean="0"/>
              <a:t> SDK 85 </a:t>
            </a:r>
            <a:r>
              <a:rPr lang="en-US" dirty="0" err="1" smtClean="0"/>
              <a:t>system,R</a:t>
            </a:r>
            <a:r>
              <a:rPr lang="en-US" dirty="0" smtClean="0"/>
              <a:t>/w Memory begins at page 20H</a:t>
            </a:r>
          </a:p>
          <a:p>
            <a:r>
              <a:rPr lang="en-US" dirty="0" smtClean="0"/>
              <a:t>So at 0028H (for RST 5)</a:t>
            </a:r>
          </a:p>
          <a:p>
            <a:r>
              <a:rPr lang="en-US" dirty="0" smtClean="0"/>
              <a:t>0028H 	JMP 20c2h</a:t>
            </a:r>
          </a:p>
          <a:p>
            <a:r>
              <a:rPr lang="en-US" dirty="0" smtClean="0"/>
              <a:t>And at 20c2h,</a:t>
            </a:r>
          </a:p>
          <a:p>
            <a:r>
              <a:rPr lang="en-US" dirty="0" smtClean="0"/>
              <a:t>20c2	JMP SERV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650" y="490538"/>
            <a:ext cx="6616700" cy="1343025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438400" indent="-2425700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Hardware Generation of RST Opcode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1" name="object 3"/>
          <p:cNvSpPr txBox="1">
            <a:spLocks noChangeArrowheads="1"/>
          </p:cNvSpPr>
          <p:nvPr/>
        </p:nvSpPr>
        <p:spPr bwMode="auto">
          <a:xfrm>
            <a:off x="765175" y="2012950"/>
            <a:ext cx="7535863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FontTx/>
              <a:buChar char="•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How does the external device produce the opcode for the appropriate RST instruction?</a:t>
            </a:r>
          </a:p>
          <a:p>
            <a:pPr marL="755650" lvl="1" indent="-285750">
              <a:spcBef>
                <a:spcPts val="688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opcode is simply a collection of bits.</a:t>
            </a:r>
          </a:p>
          <a:p>
            <a:pPr marL="755650" lvl="1" indent="-285750" algn="just">
              <a:spcBef>
                <a:spcPts val="675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So, the device needs to set the bits of the data bus to the appropriate value in response to an INTA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object 2"/>
          <p:cNvSpPr>
            <a:spLocks noChangeArrowheads="1"/>
          </p:cNvSpPr>
          <p:nvPr/>
        </p:nvSpPr>
        <p:spPr bwMode="auto">
          <a:xfrm>
            <a:off x="3733800" y="1295400"/>
            <a:ext cx="4692650" cy="44958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2275" name="object 3"/>
          <p:cNvSpPr>
            <a:spLocks/>
          </p:cNvSpPr>
          <p:nvPr/>
        </p:nvSpPr>
        <p:spPr bwMode="auto">
          <a:xfrm>
            <a:off x="7696200" y="5334000"/>
            <a:ext cx="609600" cy="0"/>
          </a:xfrm>
          <a:custGeom>
            <a:avLst/>
            <a:gdLst>
              <a:gd name="T0" fmla="*/ 0 w 609600"/>
              <a:gd name="T1" fmla="*/ 609600 w 609600"/>
              <a:gd name="T2" fmla="*/ 0 60000 65536"/>
              <a:gd name="T3" fmla="*/ 0 60000 65536"/>
              <a:gd name="T4" fmla="*/ 0 w 609600"/>
              <a:gd name="T5" fmla="*/ 609600 w 6096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65175" y="1257300"/>
            <a:ext cx="2549525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fo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2277" name="object 5"/>
          <p:cNvSpPr txBox="1">
            <a:spLocks noChangeArrowheads="1"/>
          </p:cNvSpPr>
          <p:nvPr/>
        </p:nvSpPr>
        <p:spPr bwMode="auto">
          <a:xfrm>
            <a:off x="765175" y="1622425"/>
            <a:ext cx="3040063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400">
                <a:cs typeface="Arial" charset="0"/>
              </a:rPr>
              <a:t>example of generating RST 5: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5175" y="2719388"/>
            <a:ext cx="3222625" cy="183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RST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</a:t>
            </a:r>
            <a:r>
              <a:rPr sz="2400" spc="-45" dirty="0">
                <a:latin typeface="Arial"/>
                <a:cs typeface="Arial"/>
              </a:rPr>
              <a:t>’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opc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56970" algn="l"/>
              </a:tabLst>
              <a:defRPr/>
            </a:pPr>
            <a:r>
              <a:rPr sz="2400" dirty="0">
                <a:latin typeface="Arial"/>
                <a:cs typeface="Arial"/>
              </a:rPr>
              <a:t>D	D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7654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85" dirty="0">
                <a:latin typeface="Arial"/>
                <a:cs typeface="Arial"/>
              </a:rPr>
              <a:t>11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180" dirty="0">
                <a:latin typeface="Arial"/>
                <a:cs typeface="Arial"/>
              </a:rPr>
              <a:t>1111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 tIns="558736">
            <a:normAutofit fontScale="90000"/>
          </a:bodyPr>
          <a:lstStyle/>
          <a:p>
            <a:pPr marL="4946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H</a:t>
            </a:r>
            <a:r>
              <a:rPr sz="4400" b="0" spc="-10" dirty="0"/>
              <a:t>a</a:t>
            </a:r>
            <a:r>
              <a:rPr sz="4400" b="0" spc="-5" dirty="0"/>
              <a:t>rdw</a:t>
            </a:r>
            <a:r>
              <a:rPr sz="4400" b="0" spc="-10" dirty="0"/>
              <a:t>a</a:t>
            </a:r>
            <a:r>
              <a:rPr sz="4400" b="0" spc="-5" dirty="0"/>
              <a:t>re</a:t>
            </a:r>
            <a:r>
              <a:rPr sz="4400" b="0" spc="-15" dirty="0"/>
              <a:t> </a:t>
            </a:r>
            <a:r>
              <a:rPr sz="4400" b="0" spc="-5" dirty="0"/>
              <a:t>G</a:t>
            </a:r>
            <a:r>
              <a:rPr sz="4400" b="0" spc="-10" dirty="0"/>
              <a:t>e</a:t>
            </a:r>
            <a:r>
              <a:rPr sz="4400" b="0" spc="-5" dirty="0"/>
              <a:t>n</a:t>
            </a:r>
            <a:r>
              <a:rPr sz="4400" b="0" spc="-10" dirty="0"/>
              <a:t>e</a:t>
            </a:r>
            <a:r>
              <a:rPr sz="4400" b="0" spc="-5" dirty="0"/>
              <a:t>r</a:t>
            </a:r>
            <a:r>
              <a:rPr sz="4400" b="0" spc="-10" dirty="0"/>
              <a:t>a</a:t>
            </a:r>
            <a:r>
              <a:rPr sz="4400" b="0" spc="-5" dirty="0"/>
              <a:t>tion of RST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690938" y="1162050"/>
            <a:ext cx="1763712" cy="681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latin typeface="Times New Roman"/>
                <a:cs typeface="Times New Roman"/>
              </a:rPr>
              <a:t>Op</a:t>
            </a:r>
            <a:r>
              <a:rPr sz="4400" spc="-10" dirty="0">
                <a:latin typeface="Times New Roman"/>
                <a:cs typeface="Times New Roman"/>
              </a:rPr>
              <a:t>c</a:t>
            </a:r>
            <a:r>
              <a:rPr sz="4400" spc="-5" dirty="0">
                <a:latin typeface="Times New Roman"/>
                <a:cs typeface="Times New Roman"/>
              </a:rPr>
              <a:t>ode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650" y="490538"/>
            <a:ext cx="6616700" cy="1343025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438400" indent="-2425700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Hardware Generation of RST Opcode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299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470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During the interrupt acknowledge machine cycle, (the 1st machine cycle of the RST operation):</a:t>
            </a:r>
          </a:p>
          <a:p>
            <a:pPr marL="755650" lvl="1" indent="-285750">
              <a:spcBef>
                <a:spcPts val="250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Microprocessor activates the INTA signal.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This signal will enable the Tri-state buffers, which will place the value EFH on the data bus.</a:t>
            </a:r>
          </a:p>
          <a:p>
            <a:pPr marL="755650" lvl="1" indent="-285750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Therefore, sending the Microprocessor the RST 5 instruction.</a:t>
            </a:r>
          </a:p>
          <a:p>
            <a:pPr marL="755650" lvl="1" indent="-285750">
              <a:buFont typeface="Times New Roman" pitchFamily="18" charset="0"/>
              <a:buChar char="–"/>
              <a:tabLst>
                <a:tab pos="355600" algn="l"/>
              </a:tabLst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025"/>
              </a:lnSpc>
              <a:spcBef>
                <a:spcPts val="1600"/>
              </a:spcBef>
              <a:buFontTx/>
              <a:buChar char="•"/>
              <a:tabLst>
                <a:tab pos="355600" algn="l"/>
              </a:tabLst>
            </a:pPr>
            <a:r>
              <a:rPr lang="en-US" sz="28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The RST 5 instruction is exactly equivalent to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CALL 0028H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90538"/>
            <a:ext cx="6683375" cy="1343025"/>
          </a:xfrm>
        </p:spPr>
        <p:txBody>
          <a:bodyPr numCol="1" anchor="t" anchorCtr="0" compatLnSpc="1">
            <a:prstTxWarp prst="textNoShape">
              <a:avLst/>
            </a:prstTxWarp>
            <a:normAutofit/>
          </a:bodyPr>
          <a:lstStyle/>
          <a:p>
            <a:pPr marL="2254250" indent="-2241550" eaLnBrk="1" fontAlgn="auto" hangingPunct="1">
              <a:spcAft>
                <a:spcPts val="0"/>
              </a:spcAft>
              <a:defRPr/>
            </a:pPr>
            <a:r>
              <a:rPr lang="en-US" sz="3600" b="0" dirty="0" smtClean="0">
                <a:latin typeface="Times New Roman" pitchFamily="18" charset="0"/>
                <a:cs typeface="Times New Roman" pitchFamily="18" charset="0"/>
              </a:rPr>
              <a:t>Issues in Implementing INTR Interrupts</a:t>
            </a:r>
            <a:endParaRPr lang="en-US" sz="36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22" name="objec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 eaLnBrk="1" hangingPunct="1">
              <a:spcBef>
                <a:spcPct val="0"/>
              </a:spcBef>
              <a:buFontTx/>
              <a:buChar char="•"/>
              <a:tabLst>
                <a:tab pos="3556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long </a:t>
            </a:r>
            <a:r>
              <a:rPr lang="en-US" u="sng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 remain high?</a:t>
            </a:r>
          </a:p>
          <a:p>
            <a:pPr marL="755650" lvl="1" indent="-285750" eaLnBrk="1" hangingPunct="1">
              <a:lnSpc>
                <a:spcPts val="2588"/>
              </a:lnSpc>
              <a:spcBef>
                <a:spcPts val="625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microprocessor checks the INTR line one clock cycle before the last T-state of each instruction.</a:t>
            </a:r>
          </a:p>
          <a:p>
            <a:pPr marL="755650" lvl="1" indent="-285750" eaLnBrk="1" hangingPunct="1">
              <a:spcBef>
                <a:spcPts val="250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interrupt process is Asynchronous.</a:t>
            </a:r>
          </a:p>
          <a:p>
            <a:pPr marL="755650" lvl="1" indent="-285750" eaLnBrk="1" hangingPunct="1">
              <a:lnSpc>
                <a:spcPts val="2588"/>
              </a:lnSpc>
              <a:spcBef>
                <a:spcPts val="613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INTR must remain active long enough to allow for the longest instruction.</a:t>
            </a:r>
          </a:p>
          <a:p>
            <a:pPr marL="755650" lvl="1" indent="-285750" eaLnBrk="1" hangingPunct="1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longest instruction for the 8085 is the conditional CALL instruction which requires 18 T-states.</a:t>
            </a:r>
          </a:p>
          <a:p>
            <a:pPr marL="355600" indent="-342900" eaLnBrk="1" hangingPunct="1">
              <a:spcBef>
                <a:spcPts val="13"/>
              </a:spcBef>
              <a:tabLst>
                <a:tab pos="355600" algn="l"/>
              </a:tabLst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eaLnBrk="1" hangingPunct="1">
              <a:lnSpc>
                <a:spcPts val="3188"/>
              </a:lnSpc>
              <a:spcBef>
                <a:spcPct val="0"/>
              </a:spcBef>
              <a:tabLst>
                <a:tab pos="355600" algn="l"/>
              </a:tabLst>
            </a:pPr>
            <a:r>
              <a:rPr lang="en-US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Therefore, the INTR must remain active for 17.5 T-states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90538"/>
            <a:ext cx="6683375" cy="1343025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254250" indent="-2241550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Issues in Implementing INTR Interrupts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347" name="object 3"/>
          <p:cNvSpPr txBox="1">
            <a:spLocks noChangeArrowheads="1"/>
          </p:cNvSpPr>
          <p:nvPr/>
        </p:nvSpPr>
        <p:spPr bwMode="auto">
          <a:xfrm>
            <a:off x="765175" y="1971675"/>
            <a:ext cx="75311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How long </a:t>
            </a:r>
            <a:r>
              <a:rPr lang="en-US" sz="28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the INTR remain high?</a:t>
            </a:r>
          </a:p>
          <a:p>
            <a:pPr marL="755650" lvl="1" indent="-285750">
              <a:lnSpc>
                <a:spcPts val="2588"/>
              </a:lnSpc>
              <a:spcBef>
                <a:spcPts val="62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INTR line must be deactivated before the EI is executed. Otherwise, the microprocessor will be interrupted again.</a:t>
            </a:r>
          </a:p>
          <a:p>
            <a:pPr marL="755650" lvl="1" indent="-285750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worst case situation is when EI is the first instruction in the ISR.</a:t>
            </a:r>
          </a:p>
          <a:p>
            <a:pPr marL="755650" lvl="1" indent="-285750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Once the microprocessor starts to respond to an INTR interrupt, INTA becomes active (=0).</a:t>
            </a:r>
          </a:p>
          <a:p>
            <a:pPr marL="355600" indent="-342900">
              <a:tabLst>
                <a:tab pos="355600" algn="l"/>
              </a:tabLst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tabLst>
                <a:tab pos="355600" algn="l"/>
              </a:tabLst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025"/>
              </a:lnSpc>
              <a:spcBef>
                <a:spcPts val="1488"/>
              </a:spcBef>
              <a:tabLst>
                <a:tab pos="355600" algn="l"/>
              </a:tabLst>
            </a:pP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Therefore, INTR should be turned off as soon as the INTA signal is received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90538"/>
            <a:ext cx="6683375" cy="1343025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254250" indent="-2241550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Issues in Implementing INTR Interrupts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371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500938" cy="436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the microprocessor be </a:t>
            </a:r>
            <a:r>
              <a:rPr lang="en-US" sz="28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interrupted again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before the completion of the ISR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755650" lvl="1" indent="-285750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As soon as the 1st interrupt arrives, all maskable interrupts are disabled.</a:t>
            </a:r>
          </a:p>
          <a:p>
            <a:pPr marL="755650" lvl="1" indent="-285750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They will only be enabled after the execution of the EI instruction.</a:t>
            </a:r>
          </a:p>
          <a:p>
            <a:pPr marL="355600" indent="-342900">
              <a:tabLst>
                <a:tab pos="355600" algn="l"/>
              </a:tabLst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3"/>
              </a:spcBef>
              <a:tabLst>
                <a:tab pos="355600" algn="l"/>
              </a:tabLst>
            </a:pPr>
            <a:endParaRPr lang="en-US" sz="33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tabLst>
                <a:tab pos="355600" algn="l"/>
              </a:tabLst>
            </a:pP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Therefore, the answer is: “only if you allow it to”.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025"/>
              </a:lnSpc>
              <a:spcBef>
                <a:spcPts val="725"/>
              </a:spcBef>
              <a:tabLst>
                <a:tab pos="355600" algn="l"/>
              </a:tabLst>
            </a:pP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If the EI instruction is placed early in the ISR, other interrupt </a:t>
            </a:r>
            <a:r>
              <a:rPr lang="en-US" sz="28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occur before the ISR is done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Controlled by Interrupt Enable flip-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flop,internal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the processor, can be set or reset by using software instructions.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flip flop is enabled and if input to the interrupt signal INTR (pin 10) goes high ,microprocessor is interrupted.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2895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Multiple</a:t>
            </a:r>
            <a:r>
              <a:rPr sz="4400" b="0" spc="-15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 &amp;</a:t>
            </a:r>
            <a:r>
              <a:rPr sz="4400" b="0" dirty="0"/>
              <a:t> </a:t>
            </a:r>
            <a:r>
              <a:rPr sz="4400" b="0" spc="-5" dirty="0"/>
              <a:t>Prioriti</a:t>
            </a:r>
            <a:r>
              <a:rPr sz="4400" b="0" spc="-10" dirty="0"/>
              <a:t>e</a:t>
            </a:r>
            <a:r>
              <a:rPr sz="4400" b="0" spc="-5" dirty="0"/>
              <a:t>s</a:t>
            </a:r>
            <a:endParaRPr sz="4400"/>
          </a:p>
        </p:txBody>
      </p:sp>
      <p:sp>
        <p:nvSpPr>
          <p:cNvPr id="187395" name="object 3"/>
          <p:cNvSpPr txBox="1">
            <a:spLocks noChangeArrowheads="1"/>
          </p:cNvSpPr>
          <p:nvPr/>
        </p:nvSpPr>
        <p:spPr bwMode="auto">
          <a:xfrm>
            <a:off x="765175" y="2019300"/>
            <a:ext cx="7454900" cy="382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lnSpc>
                <a:spcPts val="3463"/>
              </a:lnSpc>
              <a:buFontTx/>
              <a:buChar char="•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How do we allow multiple devices to interrupt using the INTR line?</a:t>
            </a:r>
          </a:p>
          <a:p>
            <a:pPr marL="755650" lvl="1" indent="-285750">
              <a:lnSpc>
                <a:spcPts val="3025"/>
              </a:lnSpc>
              <a:spcBef>
                <a:spcPts val="675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microprocessor can only respond to one signal on INTR at a time.</a:t>
            </a:r>
          </a:p>
          <a:p>
            <a:pPr marL="755650" lvl="1" indent="-285750">
              <a:lnSpc>
                <a:spcPts val="3025"/>
              </a:lnSpc>
              <a:spcBef>
                <a:spcPts val="675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Therefore, we must allow the signal from only one of the devices to reach the microprocessor.</a:t>
            </a:r>
          </a:p>
          <a:p>
            <a:pPr marL="755650" lvl="1" indent="-285750">
              <a:lnSpc>
                <a:spcPts val="3025"/>
              </a:lnSpc>
              <a:spcBef>
                <a:spcPts val="675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We must assign some priority to the different devices and allow their signals to reach the microprocessor according to the priority.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4312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The</a:t>
            </a:r>
            <a:r>
              <a:rPr sz="4400" b="0" spc="-15" dirty="0"/>
              <a:t> </a:t>
            </a:r>
            <a:r>
              <a:rPr sz="4400" b="0" spc="-5" dirty="0"/>
              <a:t>Priority</a:t>
            </a:r>
            <a:r>
              <a:rPr sz="4400" b="0" dirty="0"/>
              <a:t> </a:t>
            </a:r>
            <a:r>
              <a:rPr sz="4400" b="0" spc="-5" dirty="0"/>
              <a:t>En</a:t>
            </a:r>
            <a:r>
              <a:rPr sz="4400" b="0" spc="-10" dirty="0"/>
              <a:t>c</a:t>
            </a:r>
            <a:r>
              <a:rPr sz="4400" b="0" spc="-5" dirty="0"/>
              <a:t>od</a:t>
            </a:r>
            <a:r>
              <a:rPr sz="4400" b="0" spc="-10" dirty="0"/>
              <a:t>e</a:t>
            </a:r>
            <a:r>
              <a:rPr sz="4400" b="0" spc="-5" dirty="0"/>
              <a:t>r</a:t>
            </a:r>
            <a:endParaRPr sz="4400"/>
          </a:p>
        </p:txBody>
      </p:sp>
      <p:sp>
        <p:nvSpPr>
          <p:cNvPr id="188419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413625" cy="299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solution is to use a circuit called the priority encoder (74366).</a:t>
            </a:r>
          </a:p>
          <a:p>
            <a:pPr marL="755650" lvl="1" indent="-285750">
              <a:spcBef>
                <a:spcPts val="250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circuit has 8 inputs and 3 outputs.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inputs are assigned increasing priorities according to the increasing index of the input.</a:t>
            </a:r>
          </a:p>
          <a:p>
            <a:pPr marL="1155700" lvl="2" indent="-228600">
              <a:spcBef>
                <a:spcPts val="213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 7 has highest priority and input 0 has the lowest.</a:t>
            </a:r>
          </a:p>
          <a:p>
            <a:pPr marL="755650" lvl="1" indent="-285750">
              <a:lnSpc>
                <a:spcPts val="2588"/>
              </a:lnSpc>
              <a:spcBef>
                <a:spcPts val="600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3 outputs carry the index of the highest priority active input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2895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Multiple</a:t>
            </a:r>
            <a:r>
              <a:rPr sz="4400" b="0" spc="-15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 &amp;</a:t>
            </a:r>
            <a:r>
              <a:rPr sz="4400" b="0" dirty="0"/>
              <a:t> </a:t>
            </a:r>
            <a:r>
              <a:rPr sz="4400" b="0" spc="-5" dirty="0"/>
              <a:t>Prioriti</a:t>
            </a:r>
            <a:r>
              <a:rPr sz="4400" b="0" spc="-10" dirty="0"/>
              <a:t>e</a:t>
            </a:r>
            <a:r>
              <a:rPr sz="4400" b="0" spc="-5" dirty="0"/>
              <a:t>s</a:t>
            </a:r>
            <a:endParaRPr sz="4400"/>
          </a:p>
        </p:txBody>
      </p:sp>
      <p:sp>
        <p:nvSpPr>
          <p:cNvPr id="189443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388225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Note that the opcodes for the different RST instructions follow a set pattern.</a:t>
            </a:r>
          </a:p>
          <a:p>
            <a:pPr marL="1155700" lvl="1" indent="-228600">
              <a:lnSpc>
                <a:spcPts val="2163"/>
              </a:lnSpc>
              <a:spcBef>
                <a:spcPts val="500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Bit D5, D4	and D3 of the opcodes change in a binary sequence from RST 7 down to RST 0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spcBef>
                <a:spcPts val="200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other bits are always 1.</a:t>
            </a:r>
          </a:p>
          <a:p>
            <a:pPr marL="1155700" lvl="1" indent="-228600">
              <a:lnSpc>
                <a:spcPts val="2163"/>
              </a:lnSpc>
              <a:spcBef>
                <a:spcPts val="513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This allows the code generated by the 74366 to be used directly to choose the appropriate RST instruction.</a:t>
            </a:r>
          </a:p>
          <a:p>
            <a:pPr marL="1155700" lvl="1" indent="-228600"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1155700" lvl="1" indent="-228600">
              <a:spcBef>
                <a:spcPts val="50"/>
              </a:spcBef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one draw back to this scheme is that the only way to change the priority of the devices connected to the 74366 is to reconnect the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 tIns="284416">
            <a:normAutofit fontScale="90000"/>
          </a:bodyPr>
          <a:lstStyle/>
          <a:p>
            <a:pPr marL="2743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Multiple</a:t>
            </a:r>
            <a:r>
              <a:rPr sz="4400" b="0" spc="-15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 </a:t>
            </a:r>
            <a:r>
              <a:rPr sz="4400" b="0" spc="-10" dirty="0"/>
              <a:t>a</a:t>
            </a:r>
            <a:r>
              <a:rPr sz="4400" b="0" spc="-5" dirty="0"/>
              <a:t>nd Priority</a:t>
            </a:r>
            <a:endParaRPr sz="4400"/>
          </a:p>
        </p:txBody>
      </p:sp>
      <p:sp>
        <p:nvSpPr>
          <p:cNvPr id="190467" name="object 3"/>
          <p:cNvSpPr>
            <a:spLocks/>
          </p:cNvSpPr>
          <p:nvPr/>
        </p:nvSpPr>
        <p:spPr bwMode="auto">
          <a:xfrm>
            <a:off x="773113" y="1293813"/>
            <a:ext cx="701675" cy="404812"/>
          </a:xfrm>
          <a:custGeom>
            <a:avLst/>
            <a:gdLst>
              <a:gd name="T0" fmla="*/ 0 w 701675"/>
              <a:gd name="T1" fmla="*/ 0 h 405130"/>
              <a:gd name="T2" fmla="*/ 701675 w 701675"/>
              <a:gd name="T3" fmla="*/ 0 h 405130"/>
              <a:gd name="T4" fmla="*/ 701675 w 701675"/>
              <a:gd name="T5" fmla="*/ 404494 h 405130"/>
              <a:gd name="T6" fmla="*/ 0 w 701675"/>
              <a:gd name="T7" fmla="*/ 404494 h 405130"/>
              <a:gd name="T8" fmla="*/ 0 w 701675"/>
              <a:gd name="T9" fmla="*/ 0 h 405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30"/>
              <a:gd name="T17" fmla="*/ 701675 w 701675"/>
              <a:gd name="T18" fmla="*/ 405130 h 405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30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68" name="object 4"/>
          <p:cNvSpPr>
            <a:spLocks/>
          </p:cNvSpPr>
          <p:nvPr/>
        </p:nvSpPr>
        <p:spPr bwMode="auto">
          <a:xfrm>
            <a:off x="773113" y="1293813"/>
            <a:ext cx="701675" cy="404812"/>
          </a:xfrm>
          <a:custGeom>
            <a:avLst/>
            <a:gdLst>
              <a:gd name="T0" fmla="*/ 0 w 701675"/>
              <a:gd name="T1" fmla="*/ 0 h 405130"/>
              <a:gd name="T2" fmla="*/ 701675 w 701675"/>
              <a:gd name="T3" fmla="*/ 0 h 405130"/>
              <a:gd name="T4" fmla="*/ 701675 w 701675"/>
              <a:gd name="T5" fmla="*/ 404494 h 405130"/>
              <a:gd name="T6" fmla="*/ 0 w 701675"/>
              <a:gd name="T7" fmla="*/ 404494 h 405130"/>
              <a:gd name="T8" fmla="*/ 0 w 701675"/>
              <a:gd name="T9" fmla="*/ 0 h 405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30"/>
              <a:gd name="T17" fmla="*/ 701675 w 701675"/>
              <a:gd name="T18" fmla="*/ 405130 h 405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30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896938" y="1400175"/>
            <a:ext cx="4540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9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470" name="object 6"/>
          <p:cNvSpPr>
            <a:spLocks/>
          </p:cNvSpPr>
          <p:nvPr/>
        </p:nvSpPr>
        <p:spPr bwMode="auto">
          <a:xfrm>
            <a:off x="773113" y="1879600"/>
            <a:ext cx="701675" cy="404813"/>
          </a:xfrm>
          <a:custGeom>
            <a:avLst/>
            <a:gdLst>
              <a:gd name="T0" fmla="*/ 0 w 701675"/>
              <a:gd name="T1" fmla="*/ 0 h 405130"/>
              <a:gd name="T2" fmla="*/ 701675 w 701675"/>
              <a:gd name="T3" fmla="*/ 0 h 405130"/>
              <a:gd name="T4" fmla="*/ 701675 w 701675"/>
              <a:gd name="T5" fmla="*/ 404495 h 405130"/>
              <a:gd name="T6" fmla="*/ 0 w 701675"/>
              <a:gd name="T7" fmla="*/ 404495 h 405130"/>
              <a:gd name="T8" fmla="*/ 0 w 701675"/>
              <a:gd name="T9" fmla="*/ 0 h 405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30"/>
              <a:gd name="T17" fmla="*/ 701675 w 701675"/>
              <a:gd name="T18" fmla="*/ 405130 h 405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30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71" name="object 7"/>
          <p:cNvSpPr>
            <a:spLocks/>
          </p:cNvSpPr>
          <p:nvPr/>
        </p:nvSpPr>
        <p:spPr bwMode="auto">
          <a:xfrm>
            <a:off x="773113" y="1879600"/>
            <a:ext cx="701675" cy="404813"/>
          </a:xfrm>
          <a:custGeom>
            <a:avLst/>
            <a:gdLst>
              <a:gd name="T0" fmla="*/ 0 w 701675"/>
              <a:gd name="T1" fmla="*/ 0 h 405130"/>
              <a:gd name="T2" fmla="*/ 701675 w 701675"/>
              <a:gd name="T3" fmla="*/ 0 h 405130"/>
              <a:gd name="T4" fmla="*/ 701675 w 701675"/>
              <a:gd name="T5" fmla="*/ 404495 h 405130"/>
              <a:gd name="T6" fmla="*/ 0 w 701675"/>
              <a:gd name="T7" fmla="*/ 404495 h 405130"/>
              <a:gd name="T8" fmla="*/ 0 w 701675"/>
              <a:gd name="T9" fmla="*/ 0 h 405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30"/>
              <a:gd name="T17" fmla="*/ 701675 w 701675"/>
              <a:gd name="T18" fmla="*/ 405130 h 405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30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896938" y="1985963"/>
            <a:ext cx="4540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9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473" name="object 9"/>
          <p:cNvSpPr>
            <a:spLocks/>
          </p:cNvSpPr>
          <p:nvPr/>
        </p:nvSpPr>
        <p:spPr bwMode="auto">
          <a:xfrm>
            <a:off x="773113" y="2465388"/>
            <a:ext cx="701675" cy="404812"/>
          </a:xfrm>
          <a:custGeom>
            <a:avLst/>
            <a:gdLst>
              <a:gd name="T0" fmla="*/ 0 w 701675"/>
              <a:gd name="T1" fmla="*/ 0 h 405130"/>
              <a:gd name="T2" fmla="*/ 701675 w 701675"/>
              <a:gd name="T3" fmla="*/ 0 h 405130"/>
              <a:gd name="T4" fmla="*/ 701675 w 701675"/>
              <a:gd name="T5" fmla="*/ 404494 h 405130"/>
              <a:gd name="T6" fmla="*/ 0 w 701675"/>
              <a:gd name="T7" fmla="*/ 404494 h 405130"/>
              <a:gd name="T8" fmla="*/ 0 w 701675"/>
              <a:gd name="T9" fmla="*/ 0 h 405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30"/>
              <a:gd name="T17" fmla="*/ 701675 w 701675"/>
              <a:gd name="T18" fmla="*/ 405130 h 405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30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74" name="object 10"/>
          <p:cNvSpPr>
            <a:spLocks/>
          </p:cNvSpPr>
          <p:nvPr/>
        </p:nvSpPr>
        <p:spPr bwMode="auto">
          <a:xfrm>
            <a:off x="773113" y="2465388"/>
            <a:ext cx="701675" cy="404812"/>
          </a:xfrm>
          <a:custGeom>
            <a:avLst/>
            <a:gdLst>
              <a:gd name="T0" fmla="*/ 0 w 701675"/>
              <a:gd name="T1" fmla="*/ 0 h 405130"/>
              <a:gd name="T2" fmla="*/ 701675 w 701675"/>
              <a:gd name="T3" fmla="*/ 0 h 405130"/>
              <a:gd name="T4" fmla="*/ 701675 w 701675"/>
              <a:gd name="T5" fmla="*/ 404494 h 405130"/>
              <a:gd name="T6" fmla="*/ 0 w 701675"/>
              <a:gd name="T7" fmla="*/ 404494 h 405130"/>
              <a:gd name="T8" fmla="*/ 0 w 701675"/>
              <a:gd name="T9" fmla="*/ 0 h 405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30"/>
              <a:gd name="T17" fmla="*/ 701675 w 701675"/>
              <a:gd name="T18" fmla="*/ 405130 h 405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30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896938" y="2571750"/>
            <a:ext cx="4540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9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476" name="object 12"/>
          <p:cNvSpPr>
            <a:spLocks/>
          </p:cNvSpPr>
          <p:nvPr/>
        </p:nvSpPr>
        <p:spPr bwMode="auto">
          <a:xfrm>
            <a:off x="773113" y="3051175"/>
            <a:ext cx="701675" cy="404813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6 h 405129"/>
              <a:gd name="T6" fmla="*/ 0 w 701675"/>
              <a:gd name="T7" fmla="*/ 404496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77" name="object 13"/>
          <p:cNvSpPr>
            <a:spLocks/>
          </p:cNvSpPr>
          <p:nvPr/>
        </p:nvSpPr>
        <p:spPr bwMode="auto">
          <a:xfrm>
            <a:off x="773113" y="3051175"/>
            <a:ext cx="701675" cy="404813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6 h 405129"/>
              <a:gd name="T6" fmla="*/ 0 w 701675"/>
              <a:gd name="T7" fmla="*/ 404496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896938" y="3157538"/>
            <a:ext cx="4540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9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479" name="object 15"/>
          <p:cNvSpPr>
            <a:spLocks/>
          </p:cNvSpPr>
          <p:nvPr/>
        </p:nvSpPr>
        <p:spPr bwMode="auto">
          <a:xfrm>
            <a:off x="773113" y="3636963"/>
            <a:ext cx="701675" cy="404812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5 h 405129"/>
              <a:gd name="T6" fmla="*/ 0 w 701675"/>
              <a:gd name="T7" fmla="*/ 404495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80" name="object 16"/>
          <p:cNvSpPr>
            <a:spLocks/>
          </p:cNvSpPr>
          <p:nvPr/>
        </p:nvSpPr>
        <p:spPr bwMode="auto">
          <a:xfrm>
            <a:off x="773113" y="3636963"/>
            <a:ext cx="701675" cy="404812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5 h 405129"/>
              <a:gd name="T6" fmla="*/ 0 w 701675"/>
              <a:gd name="T7" fmla="*/ 404495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896938" y="3743325"/>
            <a:ext cx="4540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9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482" name="object 18"/>
          <p:cNvSpPr>
            <a:spLocks/>
          </p:cNvSpPr>
          <p:nvPr/>
        </p:nvSpPr>
        <p:spPr bwMode="auto">
          <a:xfrm>
            <a:off x="773113" y="4222750"/>
            <a:ext cx="701675" cy="404813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6 h 405129"/>
              <a:gd name="T6" fmla="*/ 0 w 701675"/>
              <a:gd name="T7" fmla="*/ 404496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83" name="object 19"/>
          <p:cNvSpPr>
            <a:spLocks/>
          </p:cNvSpPr>
          <p:nvPr/>
        </p:nvSpPr>
        <p:spPr bwMode="auto">
          <a:xfrm>
            <a:off x="773113" y="4222750"/>
            <a:ext cx="701675" cy="404813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6 h 405129"/>
              <a:gd name="T6" fmla="*/ 0 w 701675"/>
              <a:gd name="T7" fmla="*/ 404496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896938" y="4329113"/>
            <a:ext cx="4540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9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485" name="object 21"/>
          <p:cNvSpPr>
            <a:spLocks/>
          </p:cNvSpPr>
          <p:nvPr/>
        </p:nvSpPr>
        <p:spPr bwMode="auto">
          <a:xfrm>
            <a:off x="773113" y="4808538"/>
            <a:ext cx="701675" cy="404812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5 h 405129"/>
              <a:gd name="T6" fmla="*/ 0 w 701675"/>
              <a:gd name="T7" fmla="*/ 404495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86" name="object 22"/>
          <p:cNvSpPr>
            <a:spLocks/>
          </p:cNvSpPr>
          <p:nvPr/>
        </p:nvSpPr>
        <p:spPr bwMode="auto">
          <a:xfrm>
            <a:off x="773113" y="4808538"/>
            <a:ext cx="701675" cy="404812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5 h 405129"/>
              <a:gd name="T6" fmla="*/ 0 w 701675"/>
              <a:gd name="T7" fmla="*/ 404495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896938" y="4914900"/>
            <a:ext cx="4540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9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488" name="object 24"/>
          <p:cNvSpPr>
            <a:spLocks/>
          </p:cNvSpPr>
          <p:nvPr/>
        </p:nvSpPr>
        <p:spPr bwMode="auto">
          <a:xfrm>
            <a:off x="773113" y="5394325"/>
            <a:ext cx="701675" cy="404813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6 h 405129"/>
              <a:gd name="T6" fmla="*/ 0 w 701675"/>
              <a:gd name="T7" fmla="*/ 404496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89" name="object 25"/>
          <p:cNvSpPr>
            <a:spLocks/>
          </p:cNvSpPr>
          <p:nvPr/>
        </p:nvSpPr>
        <p:spPr bwMode="auto">
          <a:xfrm>
            <a:off x="773113" y="5394325"/>
            <a:ext cx="701675" cy="404813"/>
          </a:xfrm>
          <a:custGeom>
            <a:avLst/>
            <a:gdLst>
              <a:gd name="T0" fmla="*/ 0 w 701675"/>
              <a:gd name="T1" fmla="*/ 0 h 405129"/>
              <a:gd name="T2" fmla="*/ 701675 w 701675"/>
              <a:gd name="T3" fmla="*/ 0 h 405129"/>
              <a:gd name="T4" fmla="*/ 701675 w 701675"/>
              <a:gd name="T5" fmla="*/ 404496 h 405129"/>
              <a:gd name="T6" fmla="*/ 0 w 701675"/>
              <a:gd name="T7" fmla="*/ 404496 h 405129"/>
              <a:gd name="T8" fmla="*/ 0 w 701675"/>
              <a:gd name="T9" fmla="*/ 0 h 405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675"/>
              <a:gd name="T16" fmla="*/ 0 h 405129"/>
              <a:gd name="T17" fmla="*/ 701675 w 701675"/>
              <a:gd name="T18" fmla="*/ 405129 h 405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675" h="405129">
                <a:moveTo>
                  <a:pt x="0" y="0"/>
                </a:moveTo>
                <a:lnTo>
                  <a:pt x="701675" y="0"/>
                </a:lnTo>
                <a:lnTo>
                  <a:pt x="701675" y="404812"/>
                </a:lnTo>
                <a:lnTo>
                  <a:pt x="0" y="404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896938" y="5500688"/>
            <a:ext cx="4540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9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491" name="object 27"/>
          <p:cNvSpPr>
            <a:spLocks/>
          </p:cNvSpPr>
          <p:nvPr/>
        </p:nvSpPr>
        <p:spPr bwMode="auto">
          <a:xfrm>
            <a:off x="2732088" y="1322388"/>
            <a:ext cx="758825" cy="1876425"/>
          </a:xfrm>
          <a:custGeom>
            <a:avLst/>
            <a:gdLst>
              <a:gd name="T0" fmla="*/ 0 w 758825"/>
              <a:gd name="T1" fmla="*/ 0 h 1876425"/>
              <a:gd name="T2" fmla="*/ 758825 w 758825"/>
              <a:gd name="T3" fmla="*/ 0 h 1876425"/>
              <a:gd name="T4" fmla="*/ 758825 w 758825"/>
              <a:gd name="T5" fmla="*/ 1876425 h 1876425"/>
              <a:gd name="T6" fmla="*/ 0 w 758825"/>
              <a:gd name="T7" fmla="*/ 1876425 h 1876425"/>
              <a:gd name="T8" fmla="*/ 0 w 758825"/>
              <a:gd name="T9" fmla="*/ 0 h 1876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8825"/>
              <a:gd name="T16" fmla="*/ 0 h 1876425"/>
              <a:gd name="T17" fmla="*/ 758825 w 758825"/>
              <a:gd name="T18" fmla="*/ 1876425 h 1876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8825" h="1876425">
                <a:moveTo>
                  <a:pt x="0" y="0"/>
                </a:moveTo>
                <a:lnTo>
                  <a:pt x="758825" y="0"/>
                </a:lnTo>
                <a:lnTo>
                  <a:pt x="758825" y="1876425"/>
                </a:lnTo>
                <a:lnTo>
                  <a:pt x="0" y="1876425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92" name="object 28"/>
          <p:cNvSpPr>
            <a:spLocks/>
          </p:cNvSpPr>
          <p:nvPr/>
        </p:nvSpPr>
        <p:spPr bwMode="auto">
          <a:xfrm>
            <a:off x="2732088" y="1322388"/>
            <a:ext cx="758825" cy="1876425"/>
          </a:xfrm>
          <a:custGeom>
            <a:avLst/>
            <a:gdLst>
              <a:gd name="T0" fmla="*/ 0 w 758825"/>
              <a:gd name="T1" fmla="*/ 0 h 1876425"/>
              <a:gd name="T2" fmla="*/ 758825 w 758825"/>
              <a:gd name="T3" fmla="*/ 0 h 1876425"/>
              <a:gd name="T4" fmla="*/ 758825 w 758825"/>
              <a:gd name="T5" fmla="*/ 1876425 h 1876425"/>
              <a:gd name="T6" fmla="*/ 0 w 758825"/>
              <a:gd name="T7" fmla="*/ 1876425 h 1876425"/>
              <a:gd name="T8" fmla="*/ 0 w 758825"/>
              <a:gd name="T9" fmla="*/ 0 h 1876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8825"/>
              <a:gd name="T16" fmla="*/ 0 h 1876425"/>
              <a:gd name="T17" fmla="*/ 758825 w 758825"/>
              <a:gd name="T18" fmla="*/ 1876425 h 1876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8825" h="1876425">
                <a:moveTo>
                  <a:pt x="0" y="0"/>
                </a:moveTo>
                <a:lnTo>
                  <a:pt x="758825" y="0"/>
                </a:lnTo>
                <a:lnTo>
                  <a:pt x="758825" y="1876425"/>
                </a:lnTo>
                <a:lnTo>
                  <a:pt x="0" y="1876425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93" name="object 29"/>
          <p:cNvSpPr txBox="1">
            <a:spLocks noChangeArrowheads="1"/>
          </p:cNvSpPr>
          <p:nvPr/>
        </p:nvSpPr>
        <p:spPr bwMode="auto">
          <a:xfrm>
            <a:off x="3048000" y="1568450"/>
            <a:ext cx="127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cs typeface="Arial" charset="0"/>
              </a:rPr>
              <a:t>7</a:t>
            </a:r>
          </a:p>
          <a:p>
            <a:r>
              <a:rPr lang="en-US">
                <a:cs typeface="Arial" charset="0"/>
              </a:rPr>
              <a:t>4</a:t>
            </a:r>
          </a:p>
          <a:p>
            <a:r>
              <a:rPr lang="en-US">
                <a:cs typeface="Arial" charset="0"/>
              </a:rPr>
              <a:t>1</a:t>
            </a:r>
          </a:p>
          <a:p>
            <a:r>
              <a:rPr lang="en-US">
                <a:cs typeface="Arial" charset="0"/>
              </a:rPr>
              <a:t>3</a:t>
            </a:r>
          </a:p>
          <a:p>
            <a:pPr>
              <a:lnSpc>
                <a:spcPts val="2138"/>
              </a:lnSpc>
            </a:pPr>
            <a:r>
              <a:rPr lang="en-US">
                <a:cs typeface="Arial" charset="0"/>
              </a:rPr>
              <a:t>8</a:t>
            </a:r>
          </a:p>
        </p:txBody>
      </p:sp>
      <p:sp>
        <p:nvSpPr>
          <p:cNvPr id="190494" name="object 30"/>
          <p:cNvSpPr>
            <a:spLocks/>
          </p:cNvSpPr>
          <p:nvPr/>
        </p:nvSpPr>
        <p:spPr bwMode="auto">
          <a:xfrm>
            <a:off x="3787775" y="4302125"/>
            <a:ext cx="511175" cy="901700"/>
          </a:xfrm>
          <a:custGeom>
            <a:avLst/>
            <a:gdLst>
              <a:gd name="T0" fmla="*/ 0 w 511175"/>
              <a:gd name="T1" fmla="*/ 0 h 901700"/>
              <a:gd name="T2" fmla="*/ 511175 w 511175"/>
              <a:gd name="T3" fmla="*/ 0 h 901700"/>
              <a:gd name="T4" fmla="*/ 511175 w 511175"/>
              <a:gd name="T5" fmla="*/ 901700 h 901700"/>
              <a:gd name="T6" fmla="*/ 0 w 511175"/>
              <a:gd name="T7" fmla="*/ 901700 h 901700"/>
              <a:gd name="T8" fmla="*/ 0 w 511175"/>
              <a:gd name="T9" fmla="*/ 0 h 901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1175"/>
              <a:gd name="T16" fmla="*/ 0 h 901700"/>
              <a:gd name="T17" fmla="*/ 511175 w 511175"/>
              <a:gd name="T18" fmla="*/ 901700 h 901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1175" h="901700">
                <a:moveTo>
                  <a:pt x="0" y="0"/>
                </a:moveTo>
                <a:lnTo>
                  <a:pt x="511175" y="0"/>
                </a:lnTo>
                <a:lnTo>
                  <a:pt x="511175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95" name="object 31"/>
          <p:cNvSpPr>
            <a:spLocks/>
          </p:cNvSpPr>
          <p:nvPr/>
        </p:nvSpPr>
        <p:spPr bwMode="auto">
          <a:xfrm>
            <a:off x="3787775" y="4302125"/>
            <a:ext cx="511175" cy="901700"/>
          </a:xfrm>
          <a:custGeom>
            <a:avLst/>
            <a:gdLst>
              <a:gd name="T0" fmla="*/ 0 w 511175"/>
              <a:gd name="T1" fmla="*/ 0 h 901700"/>
              <a:gd name="T2" fmla="*/ 511175 w 511175"/>
              <a:gd name="T3" fmla="*/ 0 h 901700"/>
              <a:gd name="T4" fmla="*/ 511175 w 511175"/>
              <a:gd name="T5" fmla="*/ 901700 h 901700"/>
              <a:gd name="T6" fmla="*/ 0 w 511175"/>
              <a:gd name="T7" fmla="*/ 901700 h 901700"/>
              <a:gd name="T8" fmla="*/ 0 w 511175"/>
              <a:gd name="T9" fmla="*/ 0 h 901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1175"/>
              <a:gd name="T16" fmla="*/ 0 h 901700"/>
              <a:gd name="T17" fmla="*/ 511175 w 511175"/>
              <a:gd name="T18" fmla="*/ 901700 h 901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1175" h="901700">
                <a:moveTo>
                  <a:pt x="0" y="0"/>
                </a:moveTo>
                <a:lnTo>
                  <a:pt x="511175" y="0"/>
                </a:lnTo>
                <a:lnTo>
                  <a:pt x="511175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96" name="object 32"/>
          <p:cNvSpPr>
            <a:spLocks/>
          </p:cNvSpPr>
          <p:nvPr/>
        </p:nvSpPr>
        <p:spPr bwMode="auto">
          <a:xfrm>
            <a:off x="2732088" y="3886200"/>
            <a:ext cx="758825" cy="1876425"/>
          </a:xfrm>
          <a:custGeom>
            <a:avLst/>
            <a:gdLst>
              <a:gd name="T0" fmla="*/ 0 w 758825"/>
              <a:gd name="T1" fmla="*/ 0 h 1876425"/>
              <a:gd name="T2" fmla="*/ 758825 w 758825"/>
              <a:gd name="T3" fmla="*/ 0 h 1876425"/>
              <a:gd name="T4" fmla="*/ 758825 w 758825"/>
              <a:gd name="T5" fmla="*/ 1876425 h 1876425"/>
              <a:gd name="T6" fmla="*/ 0 w 758825"/>
              <a:gd name="T7" fmla="*/ 1876425 h 1876425"/>
              <a:gd name="T8" fmla="*/ 0 w 758825"/>
              <a:gd name="T9" fmla="*/ 0 h 1876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8825"/>
              <a:gd name="T16" fmla="*/ 0 h 1876425"/>
              <a:gd name="T17" fmla="*/ 758825 w 758825"/>
              <a:gd name="T18" fmla="*/ 1876425 h 1876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8825" h="1876425">
                <a:moveTo>
                  <a:pt x="0" y="0"/>
                </a:moveTo>
                <a:lnTo>
                  <a:pt x="758825" y="0"/>
                </a:lnTo>
                <a:lnTo>
                  <a:pt x="758825" y="1876425"/>
                </a:lnTo>
                <a:lnTo>
                  <a:pt x="0" y="1876425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97" name="object 33"/>
          <p:cNvSpPr>
            <a:spLocks/>
          </p:cNvSpPr>
          <p:nvPr/>
        </p:nvSpPr>
        <p:spPr bwMode="auto">
          <a:xfrm>
            <a:off x="2732088" y="3886200"/>
            <a:ext cx="758825" cy="1876425"/>
          </a:xfrm>
          <a:custGeom>
            <a:avLst/>
            <a:gdLst>
              <a:gd name="T0" fmla="*/ 0 w 758825"/>
              <a:gd name="T1" fmla="*/ 0 h 1876425"/>
              <a:gd name="T2" fmla="*/ 758825 w 758825"/>
              <a:gd name="T3" fmla="*/ 0 h 1876425"/>
              <a:gd name="T4" fmla="*/ 758825 w 758825"/>
              <a:gd name="T5" fmla="*/ 1876425 h 1876425"/>
              <a:gd name="T6" fmla="*/ 0 w 758825"/>
              <a:gd name="T7" fmla="*/ 1876425 h 1876425"/>
              <a:gd name="T8" fmla="*/ 0 w 758825"/>
              <a:gd name="T9" fmla="*/ 0 h 1876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8825"/>
              <a:gd name="T16" fmla="*/ 0 h 1876425"/>
              <a:gd name="T17" fmla="*/ 758825 w 758825"/>
              <a:gd name="T18" fmla="*/ 1876425 h 1876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8825" h="1876425">
                <a:moveTo>
                  <a:pt x="0" y="0"/>
                </a:moveTo>
                <a:lnTo>
                  <a:pt x="758825" y="0"/>
                </a:lnTo>
                <a:lnTo>
                  <a:pt x="758825" y="1876425"/>
                </a:lnTo>
                <a:lnTo>
                  <a:pt x="0" y="1876425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98" name="object 34"/>
          <p:cNvSpPr>
            <a:spLocks/>
          </p:cNvSpPr>
          <p:nvPr/>
        </p:nvSpPr>
        <p:spPr bwMode="auto">
          <a:xfrm>
            <a:off x="6935788" y="3146425"/>
            <a:ext cx="1235075" cy="2732088"/>
          </a:xfrm>
          <a:custGeom>
            <a:avLst/>
            <a:gdLst>
              <a:gd name="T0" fmla="*/ 0 w 1235075"/>
              <a:gd name="T1" fmla="*/ 0 h 2732404"/>
              <a:gd name="T2" fmla="*/ 1235075 w 1235075"/>
              <a:gd name="T3" fmla="*/ 0 h 2732404"/>
              <a:gd name="T4" fmla="*/ 1235075 w 1235075"/>
              <a:gd name="T5" fmla="*/ 2731770 h 2732404"/>
              <a:gd name="T6" fmla="*/ 0 w 1235075"/>
              <a:gd name="T7" fmla="*/ 2731770 h 2732404"/>
              <a:gd name="T8" fmla="*/ 0 w 1235075"/>
              <a:gd name="T9" fmla="*/ 0 h 2732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35075"/>
              <a:gd name="T16" fmla="*/ 0 h 2732404"/>
              <a:gd name="T17" fmla="*/ 1235075 w 1235075"/>
              <a:gd name="T18" fmla="*/ 2732404 h 2732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35075" h="2732404">
                <a:moveTo>
                  <a:pt x="0" y="0"/>
                </a:moveTo>
                <a:lnTo>
                  <a:pt x="1235075" y="0"/>
                </a:lnTo>
                <a:lnTo>
                  <a:pt x="1235075" y="2732087"/>
                </a:lnTo>
                <a:lnTo>
                  <a:pt x="0" y="2732087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499" name="object 35"/>
          <p:cNvSpPr>
            <a:spLocks/>
          </p:cNvSpPr>
          <p:nvPr/>
        </p:nvSpPr>
        <p:spPr bwMode="auto">
          <a:xfrm>
            <a:off x="6935788" y="3146425"/>
            <a:ext cx="1235075" cy="2732088"/>
          </a:xfrm>
          <a:custGeom>
            <a:avLst/>
            <a:gdLst>
              <a:gd name="T0" fmla="*/ 0 w 1235075"/>
              <a:gd name="T1" fmla="*/ 0 h 2732404"/>
              <a:gd name="T2" fmla="*/ 1235075 w 1235075"/>
              <a:gd name="T3" fmla="*/ 0 h 2732404"/>
              <a:gd name="T4" fmla="*/ 1235075 w 1235075"/>
              <a:gd name="T5" fmla="*/ 2731770 h 2732404"/>
              <a:gd name="T6" fmla="*/ 0 w 1235075"/>
              <a:gd name="T7" fmla="*/ 2731770 h 2732404"/>
              <a:gd name="T8" fmla="*/ 0 w 1235075"/>
              <a:gd name="T9" fmla="*/ 0 h 2732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35075"/>
              <a:gd name="T16" fmla="*/ 0 h 2732404"/>
              <a:gd name="T17" fmla="*/ 1235075 w 1235075"/>
              <a:gd name="T18" fmla="*/ 2732404 h 2732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35075" h="2732404">
                <a:moveTo>
                  <a:pt x="0" y="0"/>
                </a:moveTo>
                <a:lnTo>
                  <a:pt x="1235075" y="0"/>
                </a:lnTo>
                <a:lnTo>
                  <a:pt x="1235075" y="2732087"/>
                </a:lnTo>
                <a:lnTo>
                  <a:pt x="0" y="2732087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0" name="object 36"/>
          <p:cNvSpPr>
            <a:spLocks/>
          </p:cNvSpPr>
          <p:nvPr/>
        </p:nvSpPr>
        <p:spPr bwMode="auto">
          <a:xfrm>
            <a:off x="5094288" y="4121150"/>
            <a:ext cx="1778000" cy="0"/>
          </a:xfrm>
          <a:custGeom>
            <a:avLst/>
            <a:gdLst>
              <a:gd name="T0" fmla="*/ 0 w 1778000"/>
              <a:gd name="T1" fmla="*/ 1778000 w 1778000"/>
              <a:gd name="T2" fmla="*/ 0 60000 65536"/>
              <a:gd name="T3" fmla="*/ 0 60000 65536"/>
              <a:gd name="T4" fmla="*/ 0 w 1778000"/>
              <a:gd name="T5" fmla="*/ 1778000 w 17780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0">
                <a:moveTo>
                  <a:pt x="0" y="0"/>
                </a:moveTo>
                <a:lnTo>
                  <a:pt x="177800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1" name="object 37"/>
          <p:cNvSpPr>
            <a:spLocks/>
          </p:cNvSpPr>
          <p:nvPr/>
        </p:nvSpPr>
        <p:spPr bwMode="auto">
          <a:xfrm>
            <a:off x="6859588" y="4083050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2" name="object 38"/>
          <p:cNvSpPr>
            <a:spLocks/>
          </p:cNvSpPr>
          <p:nvPr/>
        </p:nvSpPr>
        <p:spPr bwMode="auto">
          <a:xfrm>
            <a:off x="5094288" y="4329113"/>
            <a:ext cx="1778000" cy="0"/>
          </a:xfrm>
          <a:custGeom>
            <a:avLst/>
            <a:gdLst>
              <a:gd name="T0" fmla="*/ 0 w 1778000"/>
              <a:gd name="T1" fmla="*/ 1778000 w 1778000"/>
              <a:gd name="T2" fmla="*/ 0 60000 65536"/>
              <a:gd name="T3" fmla="*/ 0 60000 65536"/>
              <a:gd name="T4" fmla="*/ 0 w 1778000"/>
              <a:gd name="T5" fmla="*/ 1778000 w 17780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0">
                <a:moveTo>
                  <a:pt x="0" y="0"/>
                </a:moveTo>
                <a:lnTo>
                  <a:pt x="177800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3" name="object 39"/>
          <p:cNvSpPr>
            <a:spLocks/>
          </p:cNvSpPr>
          <p:nvPr/>
        </p:nvSpPr>
        <p:spPr bwMode="auto">
          <a:xfrm>
            <a:off x="6859588" y="4291013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4" name="object 40"/>
          <p:cNvSpPr>
            <a:spLocks/>
          </p:cNvSpPr>
          <p:nvPr/>
        </p:nvSpPr>
        <p:spPr bwMode="auto">
          <a:xfrm>
            <a:off x="4310063" y="4537075"/>
            <a:ext cx="2562225" cy="0"/>
          </a:xfrm>
          <a:custGeom>
            <a:avLst/>
            <a:gdLst>
              <a:gd name="T0" fmla="*/ 0 w 2562225"/>
              <a:gd name="T1" fmla="*/ 2562225 w 2562225"/>
              <a:gd name="T2" fmla="*/ 0 60000 65536"/>
              <a:gd name="T3" fmla="*/ 0 60000 65536"/>
              <a:gd name="T4" fmla="*/ 0 w 2562225"/>
              <a:gd name="T5" fmla="*/ 2562225 w 25622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2225">
                <a:moveTo>
                  <a:pt x="0" y="0"/>
                </a:moveTo>
                <a:lnTo>
                  <a:pt x="2562225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5" name="object 41"/>
          <p:cNvSpPr>
            <a:spLocks/>
          </p:cNvSpPr>
          <p:nvPr/>
        </p:nvSpPr>
        <p:spPr bwMode="auto">
          <a:xfrm>
            <a:off x="6859588" y="4498975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6" name="object 42"/>
          <p:cNvSpPr>
            <a:spLocks/>
          </p:cNvSpPr>
          <p:nvPr/>
        </p:nvSpPr>
        <p:spPr bwMode="auto">
          <a:xfrm>
            <a:off x="4298950" y="4745038"/>
            <a:ext cx="2573338" cy="0"/>
          </a:xfrm>
          <a:custGeom>
            <a:avLst/>
            <a:gdLst>
              <a:gd name="T0" fmla="*/ 0 w 2573654"/>
              <a:gd name="T1" fmla="*/ 2573020 w 2573654"/>
              <a:gd name="T2" fmla="*/ 0 60000 65536"/>
              <a:gd name="T3" fmla="*/ 0 60000 65536"/>
              <a:gd name="T4" fmla="*/ 0 w 2573654"/>
              <a:gd name="T5" fmla="*/ 2573654 w 25736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73654">
                <a:moveTo>
                  <a:pt x="0" y="0"/>
                </a:moveTo>
                <a:lnTo>
                  <a:pt x="2573337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7" name="object 43"/>
          <p:cNvSpPr>
            <a:spLocks/>
          </p:cNvSpPr>
          <p:nvPr/>
        </p:nvSpPr>
        <p:spPr bwMode="auto">
          <a:xfrm>
            <a:off x="6859588" y="4706938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8" name="object 44"/>
          <p:cNvSpPr>
            <a:spLocks/>
          </p:cNvSpPr>
          <p:nvPr/>
        </p:nvSpPr>
        <p:spPr bwMode="auto">
          <a:xfrm>
            <a:off x="4286250" y="4953000"/>
            <a:ext cx="2586038" cy="0"/>
          </a:xfrm>
          <a:custGeom>
            <a:avLst/>
            <a:gdLst>
              <a:gd name="T0" fmla="*/ 0 w 2586354"/>
              <a:gd name="T1" fmla="*/ 2585720 w 2586354"/>
              <a:gd name="T2" fmla="*/ 0 60000 65536"/>
              <a:gd name="T3" fmla="*/ 0 60000 65536"/>
              <a:gd name="T4" fmla="*/ 0 w 2586354"/>
              <a:gd name="T5" fmla="*/ 2586354 w 25863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86354">
                <a:moveTo>
                  <a:pt x="0" y="0"/>
                </a:moveTo>
                <a:lnTo>
                  <a:pt x="2586037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09" name="object 45"/>
          <p:cNvSpPr>
            <a:spLocks/>
          </p:cNvSpPr>
          <p:nvPr/>
        </p:nvSpPr>
        <p:spPr bwMode="auto">
          <a:xfrm>
            <a:off x="6859588" y="4914900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0" name="object 46"/>
          <p:cNvSpPr>
            <a:spLocks/>
          </p:cNvSpPr>
          <p:nvPr/>
        </p:nvSpPr>
        <p:spPr bwMode="auto">
          <a:xfrm>
            <a:off x="5094288" y="5160963"/>
            <a:ext cx="1778000" cy="0"/>
          </a:xfrm>
          <a:custGeom>
            <a:avLst/>
            <a:gdLst>
              <a:gd name="T0" fmla="*/ 0 w 1778000"/>
              <a:gd name="T1" fmla="*/ 1778000 w 1778000"/>
              <a:gd name="T2" fmla="*/ 0 60000 65536"/>
              <a:gd name="T3" fmla="*/ 0 60000 65536"/>
              <a:gd name="T4" fmla="*/ 0 w 1778000"/>
              <a:gd name="T5" fmla="*/ 1778000 w 17780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0">
                <a:moveTo>
                  <a:pt x="0" y="0"/>
                </a:moveTo>
                <a:lnTo>
                  <a:pt x="177800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1" name="object 47"/>
          <p:cNvSpPr>
            <a:spLocks/>
          </p:cNvSpPr>
          <p:nvPr/>
        </p:nvSpPr>
        <p:spPr bwMode="auto">
          <a:xfrm>
            <a:off x="6859588" y="5122863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2" name="object 48"/>
          <p:cNvSpPr>
            <a:spLocks/>
          </p:cNvSpPr>
          <p:nvPr/>
        </p:nvSpPr>
        <p:spPr bwMode="auto">
          <a:xfrm>
            <a:off x="5094288" y="5368925"/>
            <a:ext cx="1778000" cy="0"/>
          </a:xfrm>
          <a:custGeom>
            <a:avLst/>
            <a:gdLst>
              <a:gd name="T0" fmla="*/ 0 w 1778000"/>
              <a:gd name="T1" fmla="*/ 1778000 w 1778000"/>
              <a:gd name="T2" fmla="*/ 0 60000 65536"/>
              <a:gd name="T3" fmla="*/ 0 60000 65536"/>
              <a:gd name="T4" fmla="*/ 0 w 1778000"/>
              <a:gd name="T5" fmla="*/ 1778000 w 17780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0">
                <a:moveTo>
                  <a:pt x="0" y="0"/>
                </a:moveTo>
                <a:lnTo>
                  <a:pt x="177800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3" name="object 49"/>
          <p:cNvSpPr>
            <a:spLocks/>
          </p:cNvSpPr>
          <p:nvPr/>
        </p:nvSpPr>
        <p:spPr bwMode="auto">
          <a:xfrm>
            <a:off x="6859588" y="5330825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4" name="object 50"/>
          <p:cNvSpPr>
            <a:spLocks/>
          </p:cNvSpPr>
          <p:nvPr/>
        </p:nvSpPr>
        <p:spPr bwMode="auto">
          <a:xfrm>
            <a:off x="2981325" y="3657600"/>
            <a:ext cx="3890963" cy="0"/>
          </a:xfrm>
          <a:custGeom>
            <a:avLst/>
            <a:gdLst>
              <a:gd name="T0" fmla="*/ 3890647 w 3891279"/>
              <a:gd name="T1" fmla="*/ 0 w 3891279"/>
              <a:gd name="T2" fmla="*/ 0 60000 65536"/>
              <a:gd name="T3" fmla="*/ 0 60000 65536"/>
              <a:gd name="T4" fmla="*/ 0 w 3891279"/>
              <a:gd name="T5" fmla="*/ 3891279 w 3891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91279">
                <a:moveTo>
                  <a:pt x="389096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5" name="object 51"/>
          <p:cNvSpPr>
            <a:spLocks/>
          </p:cNvSpPr>
          <p:nvPr/>
        </p:nvSpPr>
        <p:spPr bwMode="auto">
          <a:xfrm>
            <a:off x="6859588" y="3619500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6" name="object 52"/>
          <p:cNvSpPr>
            <a:spLocks/>
          </p:cNvSpPr>
          <p:nvPr/>
        </p:nvSpPr>
        <p:spPr bwMode="auto">
          <a:xfrm>
            <a:off x="2882900" y="3476625"/>
            <a:ext cx="4049713" cy="0"/>
          </a:xfrm>
          <a:custGeom>
            <a:avLst/>
            <a:gdLst>
              <a:gd name="T0" fmla="*/ 4049397 w 4050029"/>
              <a:gd name="T1" fmla="*/ 0 w 4050029"/>
              <a:gd name="T2" fmla="*/ 0 60000 65536"/>
              <a:gd name="T3" fmla="*/ 0 60000 65536"/>
              <a:gd name="T4" fmla="*/ 0 w 4050029"/>
              <a:gd name="T5" fmla="*/ 4050029 w 40500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050029">
                <a:moveTo>
                  <a:pt x="404971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7" name="object 53"/>
          <p:cNvSpPr>
            <a:spLocks/>
          </p:cNvSpPr>
          <p:nvPr/>
        </p:nvSpPr>
        <p:spPr bwMode="auto">
          <a:xfrm>
            <a:off x="2844800" y="3200400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8" name="object 54"/>
          <p:cNvSpPr>
            <a:spLocks/>
          </p:cNvSpPr>
          <p:nvPr/>
        </p:nvSpPr>
        <p:spPr bwMode="auto">
          <a:xfrm>
            <a:off x="3030538" y="3198813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19" name="object 55"/>
          <p:cNvSpPr>
            <a:spLocks/>
          </p:cNvSpPr>
          <p:nvPr/>
        </p:nvSpPr>
        <p:spPr bwMode="auto">
          <a:xfrm>
            <a:off x="2636838" y="2870200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0" name="object 56"/>
          <p:cNvSpPr>
            <a:spLocks/>
          </p:cNvSpPr>
          <p:nvPr/>
        </p:nvSpPr>
        <p:spPr bwMode="auto">
          <a:xfrm>
            <a:off x="2636838" y="2667000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1" name="object 57"/>
          <p:cNvSpPr>
            <a:spLocks/>
          </p:cNvSpPr>
          <p:nvPr/>
        </p:nvSpPr>
        <p:spPr bwMode="auto">
          <a:xfrm>
            <a:off x="2636838" y="2463800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2" name="object 58"/>
          <p:cNvSpPr>
            <a:spLocks/>
          </p:cNvSpPr>
          <p:nvPr/>
        </p:nvSpPr>
        <p:spPr bwMode="auto">
          <a:xfrm>
            <a:off x="2636838" y="2260600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3" name="object 59"/>
          <p:cNvSpPr>
            <a:spLocks/>
          </p:cNvSpPr>
          <p:nvPr/>
        </p:nvSpPr>
        <p:spPr bwMode="auto">
          <a:xfrm>
            <a:off x="2636838" y="2057400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4" name="object 60"/>
          <p:cNvSpPr>
            <a:spLocks/>
          </p:cNvSpPr>
          <p:nvPr/>
        </p:nvSpPr>
        <p:spPr bwMode="auto">
          <a:xfrm>
            <a:off x="2636838" y="1854200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5" name="object 61"/>
          <p:cNvSpPr>
            <a:spLocks/>
          </p:cNvSpPr>
          <p:nvPr/>
        </p:nvSpPr>
        <p:spPr bwMode="auto">
          <a:xfrm>
            <a:off x="2636838" y="1651000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6" name="object 62"/>
          <p:cNvSpPr>
            <a:spLocks/>
          </p:cNvSpPr>
          <p:nvPr/>
        </p:nvSpPr>
        <p:spPr bwMode="auto">
          <a:xfrm>
            <a:off x="2636838" y="1447800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7" name="object 63"/>
          <p:cNvSpPr>
            <a:spLocks/>
          </p:cNvSpPr>
          <p:nvPr/>
        </p:nvSpPr>
        <p:spPr bwMode="auto">
          <a:xfrm>
            <a:off x="2527300" y="4056063"/>
            <a:ext cx="127000" cy="0"/>
          </a:xfrm>
          <a:custGeom>
            <a:avLst/>
            <a:gdLst>
              <a:gd name="T0" fmla="*/ 127000 w 127000"/>
              <a:gd name="T1" fmla="*/ 0 w 127000"/>
              <a:gd name="T2" fmla="*/ 0 60000 65536"/>
              <a:gd name="T3" fmla="*/ 0 60000 65536"/>
              <a:gd name="T4" fmla="*/ 0 w 127000"/>
              <a:gd name="T5" fmla="*/ 127000 w 1270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0">
                <a:moveTo>
                  <a:pt x="1270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8" name="object 64"/>
          <p:cNvSpPr>
            <a:spLocks/>
          </p:cNvSpPr>
          <p:nvPr/>
        </p:nvSpPr>
        <p:spPr bwMode="auto">
          <a:xfrm>
            <a:off x="2641600" y="4017963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29" name="object 65"/>
          <p:cNvSpPr>
            <a:spLocks/>
          </p:cNvSpPr>
          <p:nvPr/>
        </p:nvSpPr>
        <p:spPr bwMode="auto">
          <a:xfrm>
            <a:off x="2446338" y="4264025"/>
            <a:ext cx="207962" cy="0"/>
          </a:xfrm>
          <a:custGeom>
            <a:avLst/>
            <a:gdLst>
              <a:gd name="T0" fmla="*/ 207644 w 208280"/>
              <a:gd name="T1" fmla="*/ 0 w 208280"/>
              <a:gd name="T2" fmla="*/ 0 60000 65536"/>
              <a:gd name="T3" fmla="*/ 0 60000 65536"/>
              <a:gd name="T4" fmla="*/ 0 w 208280"/>
              <a:gd name="T5" fmla="*/ 208280 w 2082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8280">
                <a:moveTo>
                  <a:pt x="20796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0" name="object 66"/>
          <p:cNvSpPr>
            <a:spLocks/>
          </p:cNvSpPr>
          <p:nvPr/>
        </p:nvSpPr>
        <p:spPr bwMode="auto">
          <a:xfrm>
            <a:off x="2641600" y="4225925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1" name="object 67"/>
          <p:cNvSpPr>
            <a:spLocks/>
          </p:cNvSpPr>
          <p:nvPr/>
        </p:nvSpPr>
        <p:spPr bwMode="auto">
          <a:xfrm>
            <a:off x="2379663" y="4471988"/>
            <a:ext cx="274637" cy="0"/>
          </a:xfrm>
          <a:custGeom>
            <a:avLst/>
            <a:gdLst>
              <a:gd name="T0" fmla="*/ 274319 w 274955"/>
              <a:gd name="T1" fmla="*/ 0 w 274955"/>
              <a:gd name="T2" fmla="*/ 0 60000 65536"/>
              <a:gd name="T3" fmla="*/ 0 60000 65536"/>
              <a:gd name="T4" fmla="*/ 0 w 274955"/>
              <a:gd name="T5" fmla="*/ 274955 w 2749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74955">
                <a:moveTo>
                  <a:pt x="27463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2" name="object 68"/>
          <p:cNvSpPr>
            <a:spLocks/>
          </p:cNvSpPr>
          <p:nvPr/>
        </p:nvSpPr>
        <p:spPr bwMode="auto">
          <a:xfrm>
            <a:off x="2641600" y="4433888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3" name="object 69"/>
          <p:cNvSpPr>
            <a:spLocks/>
          </p:cNvSpPr>
          <p:nvPr/>
        </p:nvSpPr>
        <p:spPr bwMode="auto">
          <a:xfrm>
            <a:off x="2311400" y="4679950"/>
            <a:ext cx="342900" cy="0"/>
          </a:xfrm>
          <a:custGeom>
            <a:avLst/>
            <a:gdLst>
              <a:gd name="T0" fmla="*/ 342900 w 342900"/>
              <a:gd name="T1" fmla="*/ 0 w 342900"/>
              <a:gd name="T2" fmla="*/ 0 60000 65536"/>
              <a:gd name="T3" fmla="*/ 0 60000 65536"/>
              <a:gd name="T4" fmla="*/ 0 w 342900"/>
              <a:gd name="T5" fmla="*/ 342900 w 3429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4" name="object 70"/>
          <p:cNvSpPr>
            <a:spLocks/>
          </p:cNvSpPr>
          <p:nvPr/>
        </p:nvSpPr>
        <p:spPr bwMode="auto">
          <a:xfrm>
            <a:off x="2641600" y="4641850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5" name="object 71"/>
          <p:cNvSpPr>
            <a:spLocks/>
          </p:cNvSpPr>
          <p:nvPr/>
        </p:nvSpPr>
        <p:spPr bwMode="auto">
          <a:xfrm>
            <a:off x="2238375" y="4887913"/>
            <a:ext cx="415925" cy="0"/>
          </a:xfrm>
          <a:custGeom>
            <a:avLst/>
            <a:gdLst>
              <a:gd name="T0" fmla="*/ 415925 w 415925"/>
              <a:gd name="T1" fmla="*/ 0 w 415925"/>
              <a:gd name="T2" fmla="*/ 0 60000 65536"/>
              <a:gd name="T3" fmla="*/ 0 60000 65536"/>
              <a:gd name="T4" fmla="*/ 0 w 415925"/>
              <a:gd name="T5" fmla="*/ 415925 w 4159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5925">
                <a:moveTo>
                  <a:pt x="41592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6" name="object 72"/>
          <p:cNvSpPr>
            <a:spLocks/>
          </p:cNvSpPr>
          <p:nvPr/>
        </p:nvSpPr>
        <p:spPr bwMode="auto">
          <a:xfrm>
            <a:off x="2641600" y="4849813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7" name="object 73"/>
          <p:cNvSpPr>
            <a:spLocks/>
          </p:cNvSpPr>
          <p:nvPr/>
        </p:nvSpPr>
        <p:spPr bwMode="auto">
          <a:xfrm>
            <a:off x="2182813" y="5095875"/>
            <a:ext cx="471487" cy="0"/>
          </a:xfrm>
          <a:custGeom>
            <a:avLst/>
            <a:gdLst>
              <a:gd name="T0" fmla="*/ 471169 w 471805"/>
              <a:gd name="T1" fmla="*/ 0 w 471805"/>
              <a:gd name="T2" fmla="*/ 0 60000 65536"/>
              <a:gd name="T3" fmla="*/ 0 60000 65536"/>
              <a:gd name="T4" fmla="*/ 0 w 471805"/>
              <a:gd name="T5" fmla="*/ 471805 w 4718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71805">
                <a:moveTo>
                  <a:pt x="47148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8" name="object 74"/>
          <p:cNvSpPr>
            <a:spLocks/>
          </p:cNvSpPr>
          <p:nvPr/>
        </p:nvSpPr>
        <p:spPr bwMode="auto">
          <a:xfrm>
            <a:off x="2641600" y="5057775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39" name="object 75"/>
          <p:cNvSpPr>
            <a:spLocks/>
          </p:cNvSpPr>
          <p:nvPr/>
        </p:nvSpPr>
        <p:spPr bwMode="auto">
          <a:xfrm>
            <a:off x="2119313" y="5303838"/>
            <a:ext cx="534987" cy="0"/>
          </a:xfrm>
          <a:custGeom>
            <a:avLst/>
            <a:gdLst>
              <a:gd name="T0" fmla="*/ 534669 w 535305"/>
              <a:gd name="T1" fmla="*/ 0 w 535305"/>
              <a:gd name="T2" fmla="*/ 0 60000 65536"/>
              <a:gd name="T3" fmla="*/ 0 60000 65536"/>
              <a:gd name="T4" fmla="*/ 0 w 535305"/>
              <a:gd name="T5" fmla="*/ 535305 w 5353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35305">
                <a:moveTo>
                  <a:pt x="53498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0" name="object 76"/>
          <p:cNvSpPr>
            <a:spLocks/>
          </p:cNvSpPr>
          <p:nvPr/>
        </p:nvSpPr>
        <p:spPr bwMode="auto">
          <a:xfrm>
            <a:off x="2641600" y="5265738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1" name="object 77"/>
          <p:cNvSpPr>
            <a:spLocks/>
          </p:cNvSpPr>
          <p:nvPr/>
        </p:nvSpPr>
        <p:spPr bwMode="auto">
          <a:xfrm>
            <a:off x="2432050" y="5511800"/>
            <a:ext cx="222250" cy="0"/>
          </a:xfrm>
          <a:custGeom>
            <a:avLst/>
            <a:gdLst>
              <a:gd name="T0" fmla="*/ 222250 w 222250"/>
              <a:gd name="T1" fmla="*/ 0 w 222250"/>
              <a:gd name="T2" fmla="*/ 0 60000 65536"/>
              <a:gd name="T3" fmla="*/ 0 60000 65536"/>
              <a:gd name="T4" fmla="*/ 0 w 222250"/>
              <a:gd name="T5" fmla="*/ 222250 w 2222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2250">
                <a:moveTo>
                  <a:pt x="22225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2" name="object 78"/>
          <p:cNvSpPr>
            <a:spLocks/>
          </p:cNvSpPr>
          <p:nvPr/>
        </p:nvSpPr>
        <p:spPr bwMode="auto">
          <a:xfrm>
            <a:off x="2641600" y="5473700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3" name="object 79"/>
          <p:cNvSpPr>
            <a:spLocks/>
          </p:cNvSpPr>
          <p:nvPr/>
        </p:nvSpPr>
        <p:spPr bwMode="auto">
          <a:xfrm>
            <a:off x="1536700" y="5475288"/>
            <a:ext cx="461963" cy="0"/>
          </a:xfrm>
          <a:custGeom>
            <a:avLst/>
            <a:gdLst>
              <a:gd name="T0" fmla="*/ 0 w 462280"/>
              <a:gd name="T1" fmla="*/ 461645 w 462280"/>
              <a:gd name="T2" fmla="*/ 0 60000 65536"/>
              <a:gd name="T3" fmla="*/ 0 60000 65536"/>
              <a:gd name="T4" fmla="*/ 0 w 462280"/>
              <a:gd name="T5" fmla="*/ 462280 w 4622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62280">
                <a:moveTo>
                  <a:pt x="0" y="0"/>
                </a:moveTo>
                <a:lnTo>
                  <a:pt x="461962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4" name="object 80"/>
          <p:cNvSpPr>
            <a:spLocks/>
          </p:cNvSpPr>
          <p:nvPr/>
        </p:nvSpPr>
        <p:spPr bwMode="auto">
          <a:xfrm>
            <a:off x="1473200" y="5437188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5" name="object 81"/>
          <p:cNvSpPr>
            <a:spLocks/>
          </p:cNvSpPr>
          <p:nvPr/>
        </p:nvSpPr>
        <p:spPr bwMode="auto">
          <a:xfrm>
            <a:off x="1473200" y="5649913"/>
            <a:ext cx="949325" cy="0"/>
          </a:xfrm>
          <a:custGeom>
            <a:avLst/>
            <a:gdLst>
              <a:gd name="T0" fmla="*/ 0 w 949325"/>
              <a:gd name="T1" fmla="*/ 949325 w 949325"/>
              <a:gd name="T2" fmla="*/ 0 60000 65536"/>
              <a:gd name="T3" fmla="*/ 0 60000 65536"/>
              <a:gd name="T4" fmla="*/ 0 w 949325"/>
              <a:gd name="T5" fmla="*/ 949325 w 9493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49325">
                <a:moveTo>
                  <a:pt x="0" y="0"/>
                </a:moveTo>
                <a:lnTo>
                  <a:pt x="949325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6" name="object 82"/>
          <p:cNvSpPr>
            <a:spLocks/>
          </p:cNvSpPr>
          <p:nvPr/>
        </p:nvSpPr>
        <p:spPr bwMode="auto">
          <a:xfrm>
            <a:off x="1536700" y="4927600"/>
            <a:ext cx="411163" cy="0"/>
          </a:xfrm>
          <a:custGeom>
            <a:avLst/>
            <a:gdLst>
              <a:gd name="T0" fmla="*/ 0 w 411480"/>
              <a:gd name="T1" fmla="*/ 410845 w 411480"/>
              <a:gd name="T2" fmla="*/ 0 60000 65536"/>
              <a:gd name="T3" fmla="*/ 0 60000 65536"/>
              <a:gd name="T4" fmla="*/ 0 w 411480"/>
              <a:gd name="T5" fmla="*/ 411480 w 4114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1480">
                <a:moveTo>
                  <a:pt x="0" y="0"/>
                </a:moveTo>
                <a:lnTo>
                  <a:pt x="411162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7" name="object 83"/>
          <p:cNvSpPr>
            <a:spLocks/>
          </p:cNvSpPr>
          <p:nvPr/>
        </p:nvSpPr>
        <p:spPr bwMode="auto">
          <a:xfrm>
            <a:off x="1473200" y="4889500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8" name="object 84"/>
          <p:cNvSpPr>
            <a:spLocks/>
          </p:cNvSpPr>
          <p:nvPr/>
        </p:nvSpPr>
        <p:spPr bwMode="auto">
          <a:xfrm>
            <a:off x="1473200" y="5102225"/>
            <a:ext cx="635000" cy="0"/>
          </a:xfrm>
          <a:custGeom>
            <a:avLst/>
            <a:gdLst>
              <a:gd name="T0" fmla="*/ 0 w 635000"/>
              <a:gd name="T1" fmla="*/ 635000 w 635000"/>
              <a:gd name="T2" fmla="*/ 0 60000 65536"/>
              <a:gd name="T3" fmla="*/ 0 60000 65536"/>
              <a:gd name="T4" fmla="*/ 0 w 635000"/>
              <a:gd name="T5" fmla="*/ 635000 w 6350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49" name="object 85"/>
          <p:cNvSpPr>
            <a:spLocks/>
          </p:cNvSpPr>
          <p:nvPr/>
        </p:nvSpPr>
        <p:spPr bwMode="auto">
          <a:xfrm>
            <a:off x="1473200" y="4332288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0" name="object 86"/>
          <p:cNvSpPr>
            <a:spLocks/>
          </p:cNvSpPr>
          <p:nvPr/>
        </p:nvSpPr>
        <p:spPr bwMode="auto">
          <a:xfrm>
            <a:off x="1473200" y="4532313"/>
            <a:ext cx="706438" cy="0"/>
          </a:xfrm>
          <a:custGeom>
            <a:avLst/>
            <a:gdLst>
              <a:gd name="T0" fmla="*/ 0 w 706755"/>
              <a:gd name="T1" fmla="*/ 706120 w 706755"/>
              <a:gd name="T2" fmla="*/ 0 60000 65536"/>
              <a:gd name="T3" fmla="*/ 0 60000 65536"/>
              <a:gd name="T4" fmla="*/ 0 w 706755"/>
              <a:gd name="T5" fmla="*/ 706755 w 7067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06755">
                <a:moveTo>
                  <a:pt x="0" y="0"/>
                </a:moveTo>
                <a:lnTo>
                  <a:pt x="706437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1" name="object 87"/>
          <p:cNvSpPr>
            <a:spLocks/>
          </p:cNvSpPr>
          <p:nvPr/>
        </p:nvSpPr>
        <p:spPr bwMode="auto">
          <a:xfrm>
            <a:off x="1536700" y="3765550"/>
            <a:ext cx="303213" cy="0"/>
          </a:xfrm>
          <a:custGeom>
            <a:avLst/>
            <a:gdLst>
              <a:gd name="T0" fmla="*/ 0 w 303530"/>
              <a:gd name="T1" fmla="*/ 302895 w 303530"/>
              <a:gd name="T2" fmla="*/ 0 60000 65536"/>
              <a:gd name="T3" fmla="*/ 0 60000 65536"/>
              <a:gd name="T4" fmla="*/ 0 w 303530"/>
              <a:gd name="T5" fmla="*/ 303530 w 3035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3530">
                <a:moveTo>
                  <a:pt x="0" y="0"/>
                </a:moveTo>
                <a:lnTo>
                  <a:pt x="303212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2" name="object 88"/>
          <p:cNvSpPr>
            <a:spLocks/>
          </p:cNvSpPr>
          <p:nvPr/>
        </p:nvSpPr>
        <p:spPr bwMode="auto">
          <a:xfrm>
            <a:off x="1473200" y="3727450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3" name="object 89"/>
          <p:cNvSpPr>
            <a:spLocks/>
          </p:cNvSpPr>
          <p:nvPr/>
        </p:nvSpPr>
        <p:spPr bwMode="auto">
          <a:xfrm>
            <a:off x="1473200" y="3940175"/>
            <a:ext cx="776288" cy="0"/>
          </a:xfrm>
          <a:custGeom>
            <a:avLst/>
            <a:gdLst>
              <a:gd name="T0" fmla="*/ 0 w 776605"/>
              <a:gd name="T1" fmla="*/ 775970 w 776605"/>
              <a:gd name="T2" fmla="*/ 0 60000 65536"/>
              <a:gd name="T3" fmla="*/ 0 60000 65536"/>
              <a:gd name="T4" fmla="*/ 0 w 776605"/>
              <a:gd name="T5" fmla="*/ 776605 w 7766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76605">
                <a:moveTo>
                  <a:pt x="0" y="0"/>
                </a:moveTo>
                <a:lnTo>
                  <a:pt x="776287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4" name="object 90"/>
          <p:cNvSpPr>
            <a:spLocks/>
          </p:cNvSpPr>
          <p:nvPr/>
        </p:nvSpPr>
        <p:spPr bwMode="auto">
          <a:xfrm>
            <a:off x="1536700" y="3173413"/>
            <a:ext cx="257175" cy="0"/>
          </a:xfrm>
          <a:custGeom>
            <a:avLst/>
            <a:gdLst>
              <a:gd name="T0" fmla="*/ 0 w 257175"/>
              <a:gd name="T1" fmla="*/ 257175 w 257175"/>
              <a:gd name="T2" fmla="*/ 0 60000 65536"/>
              <a:gd name="T3" fmla="*/ 0 60000 65536"/>
              <a:gd name="T4" fmla="*/ 0 w 257175"/>
              <a:gd name="T5" fmla="*/ 257175 w 2571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5" name="object 91"/>
          <p:cNvSpPr>
            <a:spLocks/>
          </p:cNvSpPr>
          <p:nvPr/>
        </p:nvSpPr>
        <p:spPr bwMode="auto">
          <a:xfrm>
            <a:off x="1473200" y="3135313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6" name="object 92"/>
          <p:cNvSpPr>
            <a:spLocks/>
          </p:cNvSpPr>
          <p:nvPr/>
        </p:nvSpPr>
        <p:spPr bwMode="auto">
          <a:xfrm>
            <a:off x="1473200" y="3348038"/>
            <a:ext cx="841375" cy="0"/>
          </a:xfrm>
          <a:custGeom>
            <a:avLst/>
            <a:gdLst>
              <a:gd name="T0" fmla="*/ 0 w 841375"/>
              <a:gd name="T1" fmla="*/ 841375 w 841375"/>
              <a:gd name="T2" fmla="*/ 0 60000 65536"/>
              <a:gd name="T3" fmla="*/ 0 60000 65536"/>
              <a:gd name="T4" fmla="*/ 0 w 841375"/>
              <a:gd name="T5" fmla="*/ 841375 w 8413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41375">
                <a:moveTo>
                  <a:pt x="0" y="0"/>
                </a:moveTo>
                <a:lnTo>
                  <a:pt x="841375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7" name="object 93"/>
          <p:cNvSpPr>
            <a:spLocks/>
          </p:cNvSpPr>
          <p:nvPr/>
        </p:nvSpPr>
        <p:spPr bwMode="auto">
          <a:xfrm>
            <a:off x="1536700" y="2574925"/>
            <a:ext cx="192088" cy="4763"/>
          </a:xfrm>
          <a:custGeom>
            <a:avLst/>
            <a:gdLst>
              <a:gd name="T0" fmla="*/ 0 w 192405"/>
              <a:gd name="T1" fmla="*/ 4477 h 5080"/>
              <a:gd name="T2" fmla="*/ 191795 w 192405"/>
              <a:gd name="T3" fmla="*/ 0 h 5080"/>
              <a:gd name="T4" fmla="*/ 0 60000 65536"/>
              <a:gd name="T5" fmla="*/ 0 60000 65536"/>
              <a:gd name="T6" fmla="*/ 0 w 192405"/>
              <a:gd name="T7" fmla="*/ 0 h 5080"/>
              <a:gd name="T8" fmla="*/ 192405 w 192405"/>
              <a:gd name="T9" fmla="*/ 5080 h 5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405" h="5080">
                <a:moveTo>
                  <a:pt x="0" y="4775"/>
                </a:moveTo>
                <a:lnTo>
                  <a:pt x="192112" y="0"/>
                </a:lnTo>
              </a:path>
            </a:pathLst>
          </a:custGeom>
          <a:noFill/>
          <a:ln w="12699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8" name="object 94"/>
          <p:cNvSpPr>
            <a:spLocks/>
          </p:cNvSpPr>
          <p:nvPr/>
        </p:nvSpPr>
        <p:spPr bwMode="auto">
          <a:xfrm>
            <a:off x="1473200" y="2541588"/>
            <a:ext cx="77788" cy="76200"/>
          </a:xfrm>
          <a:custGeom>
            <a:avLst/>
            <a:gdLst>
              <a:gd name="T0" fmla="*/ 75544 w 77469"/>
              <a:gd name="T1" fmla="*/ 0 h 76200"/>
              <a:gd name="T2" fmla="*/ 0 w 77469"/>
              <a:gd name="T3" fmla="*/ 39979 h 76200"/>
              <a:gd name="T4" fmla="*/ 77445 w 77469"/>
              <a:gd name="T5" fmla="*/ 76174 h 76200"/>
              <a:gd name="T6" fmla="*/ 75544 w 77469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7469"/>
              <a:gd name="T13" fmla="*/ 0 h 76200"/>
              <a:gd name="T14" fmla="*/ 77469 w 77469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469" h="76200">
                <a:moveTo>
                  <a:pt x="75234" y="0"/>
                </a:moveTo>
                <a:lnTo>
                  <a:pt x="0" y="39979"/>
                </a:lnTo>
                <a:lnTo>
                  <a:pt x="77127" y="76174"/>
                </a:lnTo>
                <a:lnTo>
                  <a:pt x="75234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59" name="object 95"/>
          <p:cNvSpPr>
            <a:spLocks/>
          </p:cNvSpPr>
          <p:nvPr/>
        </p:nvSpPr>
        <p:spPr bwMode="auto">
          <a:xfrm>
            <a:off x="1473200" y="2755900"/>
            <a:ext cx="911225" cy="0"/>
          </a:xfrm>
          <a:custGeom>
            <a:avLst/>
            <a:gdLst>
              <a:gd name="T0" fmla="*/ 0 w 911225"/>
              <a:gd name="T1" fmla="*/ 911225 w 911225"/>
              <a:gd name="T2" fmla="*/ 0 60000 65536"/>
              <a:gd name="T3" fmla="*/ 0 60000 65536"/>
              <a:gd name="T4" fmla="*/ 0 w 911225"/>
              <a:gd name="T5" fmla="*/ 911225 w 9112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11225">
                <a:moveTo>
                  <a:pt x="0" y="0"/>
                </a:moveTo>
                <a:lnTo>
                  <a:pt x="911225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0" name="object 96"/>
          <p:cNvSpPr>
            <a:spLocks/>
          </p:cNvSpPr>
          <p:nvPr/>
        </p:nvSpPr>
        <p:spPr bwMode="auto">
          <a:xfrm>
            <a:off x="1536700" y="1989138"/>
            <a:ext cx="133350" cy="0"/>
          </a:xfrm>
          <a:custGeom>
            <a:avLst/>
            <a:gdLst>
              <a:gd name="T0" fmla="*/ 0 w 133350"/>
              <a:gd name="T1" fmla="*/ 133350 w 133350"/>
              <a:gd name="T2" fmla="*/ 0 60000 65536"/>
              <a:gd name="T3" fmla="*/ 0 60000 65536"/>
              <a:gd name="T4" fmla="*/ 0 w 133350"/>
              <a:gd name="T5" fmla="*/ 133350 w 1333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1" name="object 97"/>
          <p:cNvSpPr>
            <a:spLocks/>
          </p:cNvSpPr>
          <p:nvPr/>
        </p:nvSpPr>
        <p:spPr bwMode="auto">
          <a:xfrm>
            <a:off x="1473200" y="1951038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2" name="object 98"/>
          <p:cNvSpPr>
            <a:spLocks/>
          </p:cNvSpPr>
          <p:nvPr/>
        </p:nvSpPr>
        <p:spPr bwMode="auto">
          <a:xfrm>
            <a:off x="1473200" y="2163763"/>
            <a:ext cx="973138" cy="0"/>
          </a:xfrm>
          <a:custGeom>
            <a:avLst/>
            <a:gdLst>
              <a:gd name="T0" fmla="*/ 0 w 973455"/>
              <a:gd name="T1" fmla="*/ 972820 w 973455"/>
              <a:gd name="T2" fmla="*/ 0 60000 65536"/>
              <a:gd name="T3" fmla="*/ 0 60000 65536"/>
              <a:gd name="T4" fmla="*/ 0 w 973455"/>
              <a:gd name="T5" fmla="*/ 973455 w 9734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73455">
                <a:moveTo>
                  <a:pt x="0" y="0"/>
                </a:moveTo>
                <a:lnTo>
                  <a:pt x="973137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3" name="object 99"/>
          <p:cNvSpPr>
            <a:spLocks/>
          </p:cNvSpPr>
          <p:nvPr/>
        </p:nvSpPr>
        <p:spPr bwMode="auto">
          <a:xfrm>
            <a:off x="1536700" y="1397000"/>
            <a:ext cx="131763" cy="0"/>
          </a:xfrm>
          <a:custGeom>
            <a:avLst/>
            <a:gdLst>
              <a:gd name="T0" fmla="*/ 0 w 132080"/>
              <a:gd name="T1" fmla="*/ 131446 w 132080"/>
              <a:gd name="T2" fmla="*/ 0 60000 65536"/>
              <a:gd name="T3" fmla="*/ 0 60000 65536"/>
              <a:gd name="T4" fmla="*/ 0 w 132080"/>
              <a:gd name="T5" fmla="*/ 132080 w 1320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2080">
                <a:moveTo>
                  <a:pt x="0" y="0"/>
                </a:moveTo>
                <a:lnTo>
                  <a:pt x="131762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4" name="object 100"/>
          <p:cNvSpPr>
            <a:spLocks/>
          </p:cNvSpPr>
          <p:nvPr/>
        </p:nvSpPr>
        <p:spPr bwMode="auto">
          <a:xfrm>
            <a:off x="1473200" y="1358900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5" name="object 101"/>
          <p:cNvSpPr>
            <a:spLocks/>
          </p:cNvSpPr>
          <p:nvPr/>
        </p:nvSpPr>
        <p:spPr bwMode="auto">
          <a:xfrm>
            <a:off x="1473200" y="1571625"/>
            <a:ext cx="1058863" cy="0"/>
          </a:xfrm>
          <a:custGeom>
            <a:avLst/>
            <a:gdLst>
              <a:gd name="T0" fmla="*/ 0 w 1059180"/>
              <a:gd name="T1" fmla="*/ 1058545 w 1059180"/>
              <a:gd name="T2" fmla="*/ 0 60000 65536"/>
              <a:gd name="T3" fmla="*/ 0 60000 65536"/>
              <a:gd name="T4" fmla="*/ 0 w 1059180"/>
              <a:gd name="T5" fmla="*/ 1059180 w 10591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9180">
                <a:moveTo>
                  <a:pt x="0" y="0"/>
                </a:moveTo>
                <a:lnTo>
                  <a:pt x="1058862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6" name="object 102"/>
          <p:cNvSpPr>
            <a:spLocks/>
          </p:cNvSpPr>
          <p:nvPr/>
        </p:nvSpPr>
        <p:spPr bwMode="auto">
          <a:xfrm>
            <a:off x="1663700" y="1490663"/>
            <a:ext cx="973138" cy="0"/>
          </a:xfrm>
          <a:custGeom>
            <a:avLst/>
            <a:gdLst>
              <a:gd name="T0" fmla="*/ 972820 w 973455"/>
              <a:gd name="T1" fmla="*/ 0 w 973455"/>
              <a:gd name="T2" fmla="*/ 0 60000 65536"/>
              <a:gd name="T3" fmla="*/ 0 60000 65536"/>
              <a:gd name="T4" fmla="*/ 0 w 973455"/>
              <a:gd name="T5" fmla="*/ 973455 w 9734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73455">
                <a:moveTo>
                  <a:pt x="97313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7" name="object 103"/>
          <p:cNvSpPr>
            <a:spLocks/>
          </p:cNvSpPr>
          <p:nvPr/>
        </p:nvSpPr>
        <p:spPr bwMode="auto">
          <a:xfrm>
            <a:off x="1684338" y="1693863"/>
            <a:ext cx="952500" cy="0"/>
          </a:xfrm>
          <a:custGeom>
            <a:avLst/>
            <a:gdLst>
              <a:gd name="T0" fmla="*/ 952500 w 952500"/>
              <a:gd name="T1" fmla="*/ 0 w 952500"/>
              <a:gd name="T2" fmla="*/ 0 60000 65536"/>
              <a:gd name="T3" fmla="*/ 0 60000 65536"/>
              <a:gd name="T4" fmla="*/ 0 w 952500"/>
              <a:gd name="T5" fmla="*/ 952500 w 9525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52500">
                <a:moveTo>
                  <a:pt x="9525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8" name="object 104"/>
          <p:cNvSpPr>
            <a:spLocks/>
          </p:cNvSpPr>
          <p:nvPr/>
        </p:nvSpPr>
        <p:spPr bwMode="auto">
          <a:xfrm>
            <a:off x="1728788" y="1901825"/>
            <a:ext cx="908050" cy="0"/>
          </a:xfrm>
          <a:custGeom>
            <a:avLst/>
            <a:gdLst>
              <a:gd name="T0" fmla="*/ 908050 w 908050"/>
              <a:gd name="T1" fmla="*/ 0 w 908050"/>
              <a:gd name="T2" fmla="*/ 0 60000 65536"/>
              <a:gd name="T3" fmla="*/ 0 60000 65536"/>
              <a:gd name="T4" fmla="*/ 0 w 908050"/>
              <a:gd name="T5" fmla="*/ 908050 w 908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08050">
                <a:moveTo>
                  <a:pt x="90805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69" name="object 105"/>
          <p:cNvSpPr>
            <a:spLocks/>
          </p:cNvSpPr>
          <p:nvPr/>
        </p:nvSpPr>
        <p:spPr bwMode="auto">
          <a:xfrm>
            <a:off x="1809750" y="2098675"/>
            <a:ext cx="827088" cy="0"/>
          </a:xfrm>
          <a:custGeom>
            <a:avLst/>
            <a:gdLst>
              <a:gd name="T0" fmla="*/ 826770 w 827405"/>
              <a:gd name="T1" fmla="*/ 0 w 827405"/>
              <a:gd name="T2" fmla="*/ 0 60000 65536"/>
              <a:gd name="T3" fmla="*/ 0 60000 65536"/>
              <a:gd name="T4" fmla="*/ 0 w 827405"/>
              <a:gd name="T5" fmla="*/ 827405 w 8274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27405">
                <a:moveTo>
                  <a:pt x="82708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0" name="object 106"/>
          <p:cNvSpPr>
            <a:spLocks/>
          </p:cNvSpPr>
          <p:nvPr/>
        </p:nvSpPr>
        <p:spPr bwMode="auto">
          <a:xfrm>
            <a:off x="1873250" y="2306638"/>
            <a:ext cx="763588" cy="0"/>
          </a:xfrm>
          <a:custGeom>
            <a:avLst/>
            <a:gdLst>
              <a:gd name="T0" fmla="*/ 763270 w 763905"/>
              <a:gd name="T1" fmla="*/ 0 w 763905"/>
              <a:gd name="T2" fmla="*/ 0 60000 65536"/>
              <a:gd name="T3" fmla="*/ 0 60000 65536"/>
              <a:gd name="T4" fmla="*/ 0 w 763905"/>
              <a:gd name="T5" fmla="*/ 763905 w 7639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63905">
                <a:moveTo>
                  <a:pt x="76358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1" name="object 107"/>
          <p:cNvSpPr>
            <a:spLocks/>
          </p:cNvSpPr>
          <p:nvPr/>
        </p:nvSpPr>
        <p:spPr bwMode="auto">
          <a:xfrm>
            <a:off x="1887538" y="2503488"/>
            <a:ext cx="749300" cy="0"/>
          </a:xfrm>
          <a:custGeom>
            <a:avLst/>
            <a:gdLst>
              <a:gd name="T0" fmla="*/ 749300 w 749300"/>
              <a:gd name="T1" fmla="*/ 0 w 749300"/>
              <a:gd name="T2" fmla="*/ 0 60000 65536"/>
              <a:gd name="T3" fmla="*/ 0 60000 65536"/>
              <a:gd name="T4" fmla="*/ 0 w 749300"/>
              <a:gd name="T5" fmla="*/ 749300 w 7493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49300">
                <a:moveTo>
                  <a:pt x="7493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2" name="object 108"/>
          <p:cNvSpPr>
            <a:spLocks/>
          </p:cNvSpPr>
          <p:nvPr/>
        </p:nvSpPr>
        <p:spPr bwMode="auto">
          <a:xfrm>
            <a:off x="1946275" y="2711450"/>
            <a:ext cx="690563" cy="0"/>
          </a:xfrm>
          <a:custGeom>
            <a:avLst/>
            <a:gdLst>
              <a:gd name="T0" fmla="*/ 690245 w 690880"/>
              <a:gd name="T1" fmla="*/ 0 w 690880"/>
              <a:gd name="T2" fmla="*/ 0 60000 65536"/>
              <a:gd name="T3" fmla="*/ 0 60000 65536"/>
              <a:gd name="T4" fmla="*/ 0 w 690880"/>
              <a:gd name="T5" fmla="*/ 690880 w 6908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90880">
                <a:moveTo>
                  <a:pt x="69056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3" name="object 109"/>
          <p:cNvSpPr>
            <a:spLocks/>
          </p:cNvSpPr>
          <p:nvPr/>
        </p:nvSpPr>
        <p:spPr bwMode="auto">
          <a:xfrm>
            <a:off x="2012950" y="2908300"/>
            <a:ext cx="623888" cy="0"/>
          </a:xfrm>
          <a:custGeom>
            <a:avLst/>
            <a:gdLst>
              <a:gd name="T0" fmla="*/ 623570 w 624205"/>
              <a:gd name="T1" fmla="*/ 0 w 624205"/>
              <a:gd name="T2" fmla="*/ 0 60000 65536"/>
              <a:gd name="T3" fmla="*/ 0 60000 65536"/>
              <a:gd name="T4" fmla="*/ 0 w 624205"/>
              <a:gd name="T5" fmla="*/ 624205 w 6242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24205">
                <a:moveTo>
                  <a:pt x="62388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4" name="object 110"/>
          <p:cNvSpPr>
            <a:spLocks/>
          </p:cNvSpPr>
          <p:nvPr/>
        </p:nvSpPr>
        <p:spPr bwMode="auto">
          <a:xfrm>
            <a:off x="2422525" y="5510213"/>
            <a:ext cx="0" cy="141287"/>
          </a:xfrm>
          <a:custGeom>
            <a:avLst/>
            <a:gdLst>
              <a:gd name="T0" fmla="*/ 0 h 141604"/>
              <a:gd name="T1" fmla="*/ 140971 h 141604"/>
              <a:gd name="T2" fmla="*/ 0 60000 65536"/>
              <a:gd name="T3" fmla="*/ 0 60000 65536"/>
              <a:gd name="T4" fmla="*/ 0 h 141604"/>
              <a:gd name="T5" fmla="*/ 141604 h 1416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41604">
                <a:moveTo>
                  <a:pt x="0" y="0"/>
                </a:moveTo>
                <a:lnTo>
                  <a:pt x="0" y="141287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5" name="object 111"/>
          <p:cNvSpPr>
            <a:spLocks/>
          </p:cNvSpPr>
          <p:nvPr/>
        </p:nvSpPr>
        <p:spPr bwMode="auto">
          <a:xfrm>
            <a:off x="2111375" y="5106988"/>
            <a:ext cx="0" cy="201612"/>
          </a:xfrm>
          <a:custGeom>
            <a:avLst/>
            <a:gdLst>
              <a:gd name="T0" fmla="*/ 0 h 201929"/>
              <a:gd name="T1" fmla="*/ 201295 h 201929"/>
              <a:gd name="T2" fmla="*/ 0 60000 65536"/>
              <a:gd name="T3" fmla="*/ 0 60000 65536"/>
              <a:gd name="T4" fmla="*/ 0 h 201929"/>
              <a:gd name="T5" fmla="*/ 201929 h 2019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01929">
                <a:moveTo>
                  <a:pt x="0" y="0"/>
                </a:moveTo>
                <a:lnTo>
                  <a:pt x="0" y="201612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6" name="object 112"/>
          <p:cNvSpPr>
            <a:spLocks/>
          </p:cNvSpPr>
          <p:nvPr/>
        </p:nvSpPr>
        <p:spPr bwMode="auto">
          <a:xfrm>
            <a:off x="2182813" y="4537075"/>
            <a:ext cx="0" cy="557213"/>
          </a:xfrm>
          <a:custGeom>
            <a:avLst/>
            <a:gdLst>
              <a:gd name="T0" fmla="*/ 556896 h 557529"/>
              <a:gd name="T1" fmla="*/ 0 h 557529"/>
              <a:gd name="T2" fmla="*/ 0 60000 65536"/>
              <a:gd name="T3" fmla="*/ 0 60000 65536"/>
              <a:gd name="T4" fmla="*/ 0 h 557529"/>
              <a:gd name="T5" fmla="*/ 557529 h 5575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57529">
                <a:moveTo>
                  <a:pt x="0" y="55721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7" name="object 113"/>
          <p:cNvSpPr>
            <a:spLocks/>
          </p:cNvSpPr>
          <p:nvPr/>
        </p:nvSpPr>
        <p:spPr bwMode="auto">
          <a:xfrm>
            <a:off x="2241550" y="3930650"/>
            <a:ext cx="0" cy="962025"/>
          </a:xfrm>
          <a:custGeom>
            <a:avLst/>
            <a:gdLst>
              <a:gd name="T0" fmla="*/ 962025 h 962025"/>
              <a:gd name="T1" fmla="*/ 0 h 962025"/>
              <a:gd name="T2" fmla="*/ 0 60000 65536"/>
              <a:gd name="T3" fmla="*/ 0 60000 65536"/>
              <a:gd name="T4" fmla="*/ 0 h 962025"/>
              <a:gd name="T5" fmla="*/ 962025 h 9620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62025">
                <a:moveTo>
                  <a:pt x="0" y="9620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8" name="object 114"/>
          <p:cNvSpPr>
            <a:spLocks/>
          </p:cNvSpPr>
          <p:nvPr/>
        </p:nvSpPr>
        <p:spPr bwMode="auto">
          <a:xfrm>
            <a:off x="2311400" y="3349625"/>
            <a:ext cx="0" cy="1328738"/>
          </a:xfrm>
          <a:custGeom>
            <a:avLst/>
            <a:gdLst>
              <a:gd name="T0" fmla="*/ 1328421 h 1329054"/>
              <a:gd name="T1" fmla="*/ 0 h 1329054"/>
              <a:gd name="T2" fmla="*/ 0 60000 65536"/>
              <a:gd name="T3" fmla="*/ 0 60000 65536"/>
              <a:gd name="T4" fmla="*/ 0 h 1329054"/>
              <a:gd name="T5" fmla="*/ 1329054 h 13290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29054">
                <a:moveTo>
                  <a:pt x="0" y="132873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79" name="object 115"/>
          <p:cNvSpPr>
            <a:spLocks/>
          </p:cNvSpPr>
          <p:nvPr/>
        </p:nvSpPr>
        <p:spPr bwMode="auto">
          <a:xfrm>
            <a:off x="2384425" y="2754313"/>
            <a:ext cx="0" cy="1735137"/>
          </a:xfrm>
          <a:custGeom>
            <a:avLst/>
            <a:gdLst>
              <a:gd name="T0" fmla="*/ 1734820 h 1735454"/>
              <a:gd name="T1" fmla="*/ 0 h 1735454"/>
              <a:gd name="T2" fmla="*/ 0 60000 65536"/>
              <a:gd name="T3" fmla="*/ 0 60000 65536"/>
              <a:gd name="T4" fmla="*/ 0 h 1735454"/>
              <a:gd name="T5" fmla="*/ 1735454 h 17354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35454">
                <a:moveTo>
                  <a:pt x="0" y="173513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0" name="object 116"/>
          <p:cNvSpPr>
            <a:spLocks/>
          </p:cNvSpPr>
          <p:nvPr/>
        </p:nvSpPr>
        <p:spPr bwMode="auto">
          <a:xfrm>
            <a:off x="2459038" y="2173288"/>
            <a:ext cx="0" cy="2089150"/>
          </a:xfrm>
          <a:custGeom>
            <a:avLst/>
            <a:gdLst>
              <a:gd name="T0" fmla="*/ 2089150 h 2089150"/>
              <a:gd name="T1" fmla="*/ 0 h 2089150"/>
              <a:gd name="T2" fmla="*/ 0 60000 65536"/>
              <a:gd name="T3" fmla="*/ 0 60000 65536"/>
              <a:gd name="T4" fmla="*/ 0 h 2089150"/>
              <a:gd name="T5" fmla="*/ 2089150 h 20891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089150">
                <a:moveTo>
                  <a:pt x="0" y="20891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1" name="object 117"/>
          <p:cNvSpPr>
            <a:spLocks/>
          </p:cNvSpPr>
          <p:nvPr/>
        </p:nvSpPr>
        <p:spPr bwMode="auto">
          <a:xfrm>
            <a:off x="2533650" y="1573213"/>
            <a:ext cx="0" cy="2474912"/>
          </a:xfrm>
          <a:custGeom>
            <a:avLst/>
            <a:gdLst>
              <a:gd name="T0" fmla="*/ 2474596 h 2475229"/>
              <a:gd name="T1" fmla="*/ 0 h 2475229"/>
              <a:gd name="T2" fmla="*/ 0 60000 65536"/>
              <a:gd name="T3" fmla="*/ 0 60000 65536"/>
              <a:gd name="T4" fmla="*/ 0 h 2475229"/>
              <a:gd name="T5" fmla="*/ 2475229 h 24752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75229">
                <a:moveTo>
                  <a:pt x="0" y="247491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2" name="object 118"/>
          <p:cNvSpPr>
            <a:spLocks/>
          </p:cNvSpPr>
          <p:nvPr/>
        </p:nvSpPr>
        <p:spPr bwMode="auto">
          <a:xfrm>
            <a:off x="2001838" y="2911475"/>
            <a:ext cx="0" cy="2565400"/>
          </a:xfrm>
          <a:custGeom>
            <a:avLst/>
            <a:gdLst>
              <a:gd name="T0" fmla="*/ 0 h 2565400"/>
              <a:gd name="T1" fmla="*/ 2565400 h 2565400"/>
              <a:gd name="T2" fmla="*/ 0 60000 65536"/>
              <a:gd name="T3" fmla="*/ 0 60000 65536"/>
              <a:gd name="T4" fmla="*/ 0 h 2565400"/>
              <a:gd name="T5" fmla="*/ 2565400 h 25654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565400">
                <a:moveTo>
                  <a:pt x="0" y="0"/>
                </a:moveTo>
                <a:lnTo>
                  <a:pt x="0" y="256540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3" name="object 119"/>
          <p:cNvSpPr>
            <a:spLocks/>
          </p:cNvSpPr>
          <p:nvPr/>
        </p:nvSpPr>
        <p:spPr bwMode="auto">
          <a:xfrm>
            <a:off x="1955800" y="2703513"/>
            <a:ext cx="0" cy="2227262"/>
          </a:xfrm>
          <a:custGeom>
            <a:avLst/>
            <a:gdLst>
              <a:gd name="T0" fmla="*/ 0 h 2227579"/>
              <a:gd name="T1" fmla="*/ 2226946 h 2227579"/>
              <a:gd name="T2" fmla="*/ 0 60000 65536"/>
              <a:gd name="T3" fmla="*/ 0 60000 65536"/>
              <a:gd name="T4" fmla="*/ 0 h 2227579"/>
              <a:gd name="T5" fmla="*/ 2227579 h 22275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227579">
                <a:moveTo>
                  <a:pt x="0" y="0"/>
                </a:moveTo>
                <a:lnTo>
                  <a:pt x="0" y="2227262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4" name="object 120"/>
          <p:cNvSpPr>
            <a:spLocks/>
          </p:cNvSpPr>
          <p:nvPr/>
        </p:nvSpPr>
        <p:spPr bwMode="auto">
          <a:xfrm>
            <a:off x="1901825" y="2489200"/>
            <a:ext cx="0" cy="1879600"/>
          </a:xfrm>
          <a:custGeom>
            <a:avLst/>
            <a:gdLst>
              <a:gd name="T0" fmla="*/ 0 h 1879600"/>
              <a:gd name="T1" fmla="*/ 1879600 h 1879600"/>
              <a:gd name="T2" fmla="*/ 0 60000 65536"/>
              <a:gd name="T3" fmla="*/ 0 60000 65536"/>
              <a:gd name="T4" fmla="*/ 0 h 1879600"/>
              <a:gd name="T5" fmla="*/ 1879600 h 18796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79600">
                <a:moveTo>
                  <a:pt x="0" y="0"/>
                </a:moveTo>
                <a:lnTo>
                  <a:pt x="0" y="187960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5" name="object 121"/>
          <p:cNvSpPr>
            <a:spLocks/>
          </p:cNvSpPr>
          <p:nvPr/>
        </p:nvSpPr>
        <p:spPr bwMode="auto">
          <a:xfrm>
            <a:off x="1855788" y="2301875"/>
            <a:ext cx="0" cy="1465263"/>
          </a:xfrm>
          <a:custGeom>
            <a:avLst/>
            <a:gdLst>
              <a:gd name="T0" fmla="*/ 0 h 1465579"/>
              <a:gd name="T1" fmla="*/ 1464946 h 1465579"/>
              <a:gd name="T2" fmla="*/ 0 60000 65536"/>
              <a:gd name="T3" fmla="*/ 0 60000 65536"/>
              <a:gd name="T4" fmla="*/ 0 h 1465579"/>
              <a:gd name="T5" fmla="*/ 1465579 h 14655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465579">
                <a:moveTo>
                  <a:pt x="0" y="0"/>
                </a:moveTo>
                <a:lnTo>
                  <a:pt x="0" y="1465262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6" name="object 122"/>
          <p:cNvSpPr>
            <a:spLocks/>
          </p:cNvSpPr>
          <p:nvPr/>
        </p:nvSpPr>
        <p:spPr bwMode="auto">
          <a:xfrm>
            <a:off x="1793875" y="2100263"/>
            <a:ext cx="0" cy="1065212"/>
          </a:xfrm>
          <a:custGeom>
            <a:avLst/>
            <a:gdLst>
              <a:gd name="T0" fmla="*/ 0 h 1065530"/>
              <a:gd name="T1" fmla="*/ 1064894 h 1065530"/>
              <a:gd name="T2" fmla="*/ 0 60000 65536"/>
              <a:gd name="T3" fmla="*/ 0 60000 65536"/>
              <a:gd name="T4" fmla="*/ 0 h 1065530"/>
              <a:gd name="T5" fmla="*/ 1065530 h 106553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65530">
                <a:moveTo>
                  <a:pt x="0" y="0"/>
                </a:moveTo>
                <a:lnTo>
                  <a:pt x="0" y="1065212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7" name="object 123"/>
          <p:cNvSpPr>
            <a:spLocks/>
          </p:cNvSpPr>
          <p:nvPr/>
        </p:nvSpPr>
        <p:spPr bwMode="auto">
          <a:xfrm>
            <a:off x="1731963" y="1892300"/>
            <a:ext cx="0" cy="687388"/>
          </a:xfrm>
          <a:custGeom>
            <a:avLst/>
            <a:gdLst>
              <a:gd name="T0" fmla="*/ 0 h 687705"/>
              <a:gd name="T1" fmla="*/ 687070 h 687705"/>
              <a:gd name="T2" fmla="*/ 0 60000 65536"/>
              <a:gd name="T3" fmla="*/ 0 60000 65536"/>
              <a:gd name="T4" fmla="*/ 0 h 687705"/>
              <a:gd name="T5" fmla="*/ 687705 h 6877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87705">
                <a:moveTo>
                  <a:pt x="0" y="0"/>
                </a:moveTo>
                <a:lnTo>
                  <a:pt x="0" y="687387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8" name="object 124"/>
          <p:cNvSpPr>
            <a:spLocks/>
          </p:cNvSpPr>
          <p:nvPr/>
        </p:nvSpPr>
        <p:spPr bwMode="auto">
          <a:xfrm>
            <a:off x="1677988" y="1684338"/>
            <a:ext cx="0" cy="304800"/>
          </a:xfrm>
          <a:custGeom>
            <a:avLst/>
            <a:gdLst>
              <a:gd name="T0" fmla="*/ 0 h 304800"/>
              <a:gd name="T1" fmla="*/ 304800 h 304800"/>
              <a:gd name="T2" fmla="*/ 0 60000 65536"/>
              <a:gd name="T3" fmla="*/ 0 60000 65536"/>
              <a:gd name="T4" fmla="*/ 0 h 304800"/>
              <a:gd name="T5" fmla="*/ 304800 h 304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89" name="object 125"/>
          <p:cNvSpPr>
            <a:spLocks/>
          </p:cNvSpPr>
          <p:nvPr/>
        </p:nvSpPr>
        <p:spPr bwMode="auto">
          <a:xfrm>
            <a:off x="1679575" y="1406525"/>
            <a:ext cx="0" cy="85725"/>
          </a:xfrm>
          <a:custGeom>
            <a:avLst/>
            <a:gdLst>
              <a:gd name="T0" fmla="*/ 0 h 85725"/>
              <a:gd name="T1" fmla="*/ 85725 h 85725"/>
              <a:gd name="T2" fmla="*/ 0 60000 65536"/>
              <a:gd name="T3" fmla="*/ 0 60000 65536"/>
              <a:gd name="T4" fmla="*/ 0 h 85725"/>
              <a:gd name="T5" fmla="*/ 85725 h 857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5725">
                <a:moveTo>
                  <a:pt x="0" y="0"/>
                </a:moveTo>
                <a:lnTo>
                  <a:pt x="0" y="85725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0" name="object 126"/>
          <p:cNvSpPr>
            <a:spLocks/>
          </p:cNvSpPr>
          <p:nvPr/>
        </p:nvSpPr>
        <p:spPr bwMode="auto">
          <a:xfrm>
            <a:off x="4005263" y="4206875"/>
            <a:ext cx="88900" cy="88900"/>
          </a:xfrm>
          <a:custGeom>
            <a:avLst/>
            <a:gdLst>
              <a:gd name="T0" fmla="*/ 0 w 88900"/>
              <a:gd name="T1" fmla="*/ 44450 h 88900"/>
              <a:gd name="T2" fmla="*/ 3493 w 88900"/>
              <a:gd name="T3" fmla="*/ 27148 h 88900"/>
              <a:gd name="T4" fmla="*/ 13019 w 88900"/>
              <a:gd name="T5" fmla="*/ 13019 h 88900"/>
              <a:gd name="T6" fmla="*/ 27148 w 88900"/>
              <a:gd name="T7" fmla="*/ 3493 h 88900"/>
              <a:gd name="T8" fmla="*/ 44450 w 88900"/>
              <a:gd name="T9" fmla="*/ 0 h 88900"/>
              <a:gd name="T10" fmla="*/ 61751 w 88900"/>
              <a:gd name="T11" fmla="*/ 3493 h 88900"/>
              <a:gd name="T12" fmla="*/ 75880 w 88900"/>
              <a:gd name="T13" fmla="*/ 13019 h 88900"/>
              <a:gd name="T14" fmla="*/ 85406 w 88900"/>
              <a:gd name="T15" fmla="*/ 27148 h 88900"/>
              <a:gd name="T16" fmla="*/ 88900 w 88900"/>
              <a:gd name="T17" fmla="*/ 44450 h 88900"/>
              <a:gd name="T18" fmla="*/ 85406 w 88900"/>
              <a:gd name="T19" fmla="*/ 61751 h 88900"/>
              <a:gd name="T20" fmla="*/ 75880 w 88900"/>
              <a:gd name="T21" fmla="*/ 75880 h 88900"/>
              <a:gd name="T22" fmla="*/ 61751 w 88900"/>
              <a:gd name="T23" fmla="*/ 85406 h 88900"/>
              <a:gd name="T24" fmla="*/ 44450 w 88900"/>
              <a:gd name="T25" fmla="*/ 88900 h 88900"/>
              <a:gd name="T26" fmla="*/ 27148 w 88900"/>
              <a:gd name="T27" fmla="*/ 85406 h 88900"/>
              <a:gd name="T28" fmla="*/ 13019 w 88900"/>
              <a:gd name="T29" fmla="*/ 75880 h 88900"/>
              <a:gd name="T30" fmla="*/ 3493 w 88900"/>
              <a:gd name="T31" fmla="*/ 61751 h 88900"/>
              <a:gd name="T32" fmla="*/ 0 w 88900"/>
              <a:gd name="T33" fmla="*/ 44450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900"/>
              <a:gd name="T52" fmla="*/ 0 h 88900"/>
              <a:gd name="T53" fmla="*/ 88900 w 88900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900" h="88900">
                <a:moveTo>
                  <a:pt x="0" y="44450"/>
                </a:moveTo>
                <a:lnTo>
                  <a:pt x="3493" y="27148"/>
                </a:lnTo>
                <a:lnTo>
                  <a:pt x="13019" y="13019"/>
                </a:lnTo>
                <a:lnTo>
                  <a:pt x="27148" y="3493"/>
                </a:lnTo>
                <a:lnTo>
                  <a:pt x="44450" y="0"/>
                </a:lnTo>
                <a:lnTo>
                  <a:pt x="61751" y="3493"/>
                </a:lnTo>
                <a:lnTo>
                  <a:pt x="75880" y="13019"/>
                </a:lnTo>
                <a:lnTo>
                  <a:pt x="85406" y="27148"/>
                </a:lnTo>
                <a:lnTo>
                  <a:pt x="88900" y="44450"/>
                </a:lnTo>
                <a:lnTo>
                  <a:pt x="85406" y="61751"/>
                </a:lnTo>
                <a:lnTo>
                  <a:pt x="75880" y="75880"/>
                </a:lnTo>
                <a:lnTo>
                  <a:pt x="61751" y="85406"/>
                </a:lnTo>
                <a:lnTo>
                  <a:pt x="44450" y="88900"/>
                </a:lnTo>
                <a:lnTo>
                  <a:pt x="27148" y="85406"/>
                </a:lnTo>
                <a:lnTo>
                  <a:pt x="13019" y="75880"/>
                </a:lnTo>
                <a:lnTo>
                  <a:pt x="3493" y="61751"/>
                </a:lnTo>
                <a:lnTo>
                  <a:pt x="0" y="444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1" name="object 127"/>
          <p:cNvSpPr>
            <a:spLocks/>
          </p:cNvSpPr>
          <p:nvPr/>
        </p:nvSpPr>
        <p:spPr bwMode="auto">
          <a:xfrm>
            <a:off x="4049713" y="3479800"/>
            <a:ext cx="0" cy="660400"/>
          </a:xfrm>
          <a:custGeom>
            <a:avLst/>
            <a:gdLst>
              <a:gd name="T0" fmla="*/ 660400 h 660400"/>
              <a:gd name="T1" fmla="*/ 0 h 660400"/>
              <a:gd name="T2" fmla="*/ 0 60000 65536"/>
              <a:gd name="T3" fmla="*/ 0 60000 65536"/>
              <a:gd name="T4" fmla="*/ 0 h 660400"/>
              <a:gd name="T5" fmla="*/ 660400 h 6604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60400">
                <a:moveTo>
                  <a:pt x="0" y="66040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2" name="object 128"/>
          <p:cNvSpPr>
            <a:spLocks/>
          </p:cNvSpPr>
          <p:nvPr/>
        </p:nvSpPr>
        <p:spPr bwMode="auto">
          <a:xfrm>
            <a:off x="4011613" y="4127500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0 h 76200"/>
              <a:gd name="T4" fmla="*/ 381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3" name="object 129"/>
          <p:cNvSpPr>
            <a:spLocks/>
          </p:cNvSpPr>
          <p:nvPr/>
        </p:nvSpPr>
        <p:spPr bwMode="auto">
          <a:xfrm>
            <a:off x="3071813" y="3349625"/>
            <a:ext cx="0" cy="127000"/>
          </a:xfrm>
          <a:custGeom>
            <a:avLst/>
            <a:gdLst>
              <a:gd name="T0" fmla="*/ 0 h 127000"/>
              <a:gd name="T1" fmla="*/ 127000 h 127000"/>
              <a:gd name="T2" fmla="*/ 0 60000 65536"/>
              <a:gd name="T3" fmla="*/ 0 60000 65536"/>
              <a:gd name="T4" fmla="*/ 0 h 127000"/>
              <a:gd name="T5" fmla="*/ 127000 h 1270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4" name="object 130"/>
          <p:cNvSpPr>
            <a:spLocks/>
          </p:cNvSpPr>
          <p:nvPr/>
        </p:nvSpPr>
        <p:spPr bwMode="auto">
          <a:xfrm>
            <a:off x="3033713" y="3286125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5" name="object 131"/>
          <p:cNvSpPr>
            <a:spLocks/>
          </p:cNvSpPr>
          <p:nvPr/>
        </p:nvSpPr>
        <p:spPr bwMode="auto">
          <a:xfrm>
            <a:off x="2886075" y="3344863"/>
            <a:ext cx="0" cy="127000"/>
          </a:xfrm>
          <a:custGeom>
            <a:avLst/>
            <a:gdLst>
              <a:gd name="T0" fmla="*/ 0 h 127000"/>
              <a:gd name="T1" fmla="*/ 127000 h 127000"/>
              <a:gd name="T2" fmla="*/ 0 60000 65536"/>
              <a:gd name="T3" fmla="*/ 0 60000 65536"/>
              <a:gd name="T4" fmla="*/ 0 h 127000"/>
              <a:gd name="T5" fmla="*/ 127000 h 1270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6" name="object 132"/>
          <p:cNvSpPr>
            <a:spLocks/>
          </p:cNvSpPr>
          <p:nvPr/>
        </p:nvSpPr>
        <p:spPr bwMode="auto">
          <a:xfrm>
            <a:off x="2847975" y="3281363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7" name="object 133"/>
          <p:cNvSpPr>
            <a:spLocks/>
          </p:cNvSpPr>
          <p:nvPr/>
        </p:nvSpPr>
        <p:spPr bwMode="auto">
          <a:xfrm>
            <a:off x="2981325" y="3667125"/>
            <a:ext cx="0" cy="214313"/>
          </a:xfrm>
          <a:custGeom>
            <a:avLst/>
            <a:gdLst>
              <a:gd name="T0" fmla="*/ 0 h 214629"/>
              <a:gd name="T1" fmla="*/ 213996 h 214629"/>
              <a:gd name="T2" fmla="*/ 0 60000 65536"/>
              <a:gd name="T3" fmla="*/ 0 60000 65536"/>
              <a:gd name="T4" fmla="*/ 0 h 214629"/>
              <a:gd name="T5" fmla="*/ 214629 h 2146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4629">
                <a:moveTo>
                  <a:pt x="0" y="0"/>
                </a:moveTo>
                <a:lnTo>
                  <a:pt x="0" y="214312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8" name="object 134"/>
          <p:cNvSpPr>
            <a:spLocks/>
          </p:cNvSpPr>
          <p:nvPr/>
        </p:nvSpPr>
        <p:spPr bwMode="auto">
          <a:xfrm>
            <a:off x="3490913" y="4524375"/>
            <a:ext cx="296862" cy="0"/>
          </a:xfrm>
          <a:custGeom>
            <a:avLst/>
            <a:gdLst>
              <a:gd name="T0" fmla="*/ 0 w 297179"/>
              <a:gd name="T1" fmla="*/ 296545 w 297179"/>
              <a:gd name="T2" fmla="*/ 0 60000 65536"/>
              <a:gd name="T3" fmla="*/ 0 60000 65536"/>
              <a:gd name="T4" fmla="*/ 0 w 297179"/>
              <a:gd name="T5" fmla="*/ 297179 w 2971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97179">
                <a:moveTo>
                  <a:pt x="0" y="0"/>
                </a:moveTo>
                <a:lnTo>
                  <a:pt x="296862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599" name="object 135"/>
          <p:cNvSpPr>
            <a:spLocks/>
          </p:cNvSpPr>
          <p:nvPr/>
        </p:nvSpPr>
        <p:spPr bwMode="auto">
          <a:xfrm>
            <a:off x="3487738" y="4754563"/>
            <a:ext cx="296862" cy="0"/>
          </a:xfrm>
          <a:custGeom>
            <a:avLst/>
            <a:gdLst>
              <a:gd name="T0" fmla="*/ 0 w 297179"/>
              <a:gd name="T1" fmla="*/ 296545 w 297179"/>
              <a:gd name="T2" fmla="*/ 0 60000 65536"/>
              <a:gd name="T3" fmla="*/ 0 60000 65536"/>
              <a:gd name="T4" fmla="*/ 0 w 297179"/>
              <a:gd name="T5" fmla="*/ 297179 w 2971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97179">
                <a:moveTo>
                  <a:pt x="0" y="0"/>
                </a:moveTo>
                <a:lnTo>
                  <a:pt x="296862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0" name="object 136"/>
          <p:cNvSpPr>
            <a:spLocks/>
          </p:cNvSpPr>
          <p:nvPr/>
        </p:nvSpPr>
        <p:spPr bwMode="auto">
          <a:xfrm>
            <a:off x="3495675" y="4962525"/>
            <a:ext cx="296863" cy="0"/>
          </a:xfrm>
          <a:custGeom>
            <a:avLst/>
            <a:gdLst>
              <a:gd name="T0" fmla="*/ 0 w 297179"/>
              <a:gd name="T1" fmla="*/ 296546 w 297179"/>
              <a:gd name="T2" fmla="*/ 0 60000 65536"/>
              <a:gd name="T3" fmla="*/ 0 60000 65536"/>
              <a:gd name="T4" fmla="*/ 0 w 297179"/>
              <a:gd name="T5" fmla="*/ 297179 w 2971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97179">
                <a:moveTo>
                  <a:pt x="0" y="0"/>
                </a:moveTo>
                <a:lnTo>
                  <a:pt x="296862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1" name="object 137"/>
          <p:cNvSpPr>
            <a:spLocks/>
          </p:cNvSpPr>
          <p:nvPr/>
        </p:nvSpPr>
        <p:spPr bwMode="auto">
          <a:xfrm>
            <a:off x="3543300" y="1978025"/>
            <a:ext cx="1149350" cy="0"/>
          </a:xfrm>
          <a:custGeom>
            <a:avLst/>
            <a:gdLst>
              <a:gd name="T0" fmla="*/ 0 w 1149350"/>
              <a:gd name="T1" fmla="*/ 1149350 w 1149350"/>
              <a:gd name="T2" fmla="*/ 0 60000 65536"/>
              <a:gd name="T3" fmla="*/ 0 60000 65536"/>
              <a:gd name="T4" fmla="*/ 0 w 1149350"/>
              <a:gd name="T5" fmla="*/ 1149350 w 11493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49350">
                <a:moveTo>
                  <a:pt x="0" y="0"/>
                </a:moveTo>
                <a:lnTo>
                  <a:pt x="114935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2" name="object 138"/>
          <p:cNvSpPr>
            <a:spLocks/>
          </p:cNvSpPr>
          <p:nvPr/>
        </p:nvSpPr>
        <p:spPr bwMode="auto">
          <a:xfrm>
            <a:off x="3479800" y="1939925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3" name="object 139"/>
          <p:cNvSpPr>
            <a:spLocks/>
          </p:cNvSpPr>
          <p:nvPr/>
        </p:nvSpPr>
        <p:spPr bwMode="auto">
          <a:xfrm>
            <a:off x="3540125" y="2208213"/>
            <a:ext cx="1038225" cy="0"/>
          </a:xfrm>
          <a:custGeom>
            <a:avLst/>
            <a:gdLst>
              <a:gd name="T0" fmla="*/ 0 w 1038225"/>
              <a:gd name="T1" fmla="*/ 1038225 w 1038225"/>
              <a:gd name="T2" fmla="*/ 0 60000 65536"/>
              <a:gd name="T3" fmla="*/ 0 60000 65536"/>
              <a:gd name="T4" fmla="*/ 0 w 1038225"/>
              <a:gd name="T5" fmla="*/ 1038225 w 10382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38225">
                <a:moveTo>
                  <a:pt x="0" y="0"/>
                </a:moveTo>
                <a:lnTo>
                  <a:pt x="1038225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4" name="object 140"/>
          <p:cNvSpPr>
            <a:spLocks/>
          </p:cNvSpPr>
          <p:nvPr/>
        </p:nvSpPr>
        <p:spPr bwMode="auto">
          <a:xfrm>
            <a:off x="3476625" y="2170113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5" name="object 141"/>
          <p:cNvSpPr>
            <a:spLocks/>
          </p:cNvSpPr>
          <p:nvPr/>
        </p:nvSpPr>
        <p:spPr bwMode="auto">
          <a:xfrm>
            <a:off x="3548063" y="2438400"/>
            <a:ext cx="935037" cy="0"/>
          </a:xfrm>
          <a:custGeom>
            <a:avLst/>
            <a:gdLst>
              <a:gd name="T0" fmla="*/ 0 w 935354"/>
              <a:gd name="T1" fmla="*/ 934720 w 935354"/>
              <a:gd name="T2" fmla="*/ 0 60000 65536"/>
              <a:gd name="T3" fmla="*/ 0 60000 65536"/>
              <a:gd name="T4" fmla="*/ 0 w 935354"/>
              <a:gd name="T5" fmla="*/ 935354 w 9353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35354">
                <a:moveTo>
                  <a:pt x="0" y="0"/>
                </a:moveTo>
                <a:lnTo>
                  <a:pt x="935037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6" name="object 142"/>
          <p:cNvSpPr>
            <a:spLocks/>
          </p:cNvSpPr>
          <p:nvPr/>
        </p:nvSpPr>
        <p:spPr bwMode="auto">
          <a:xfrm>
            <a:off x="3484563" y="2400300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7" name="object 143"/>
          <p:cNvSpPr>
            <a:spLocks/>
          </p:cNvSpPr>
          <p:nvPr/>
        </p:nvSpPr>
        <p:spPr bwMode="auto">
          <a:xfrm>
            <a:off x="4476750" y="2443163"/>
            <a:ext cx="0" cy="2508250"/>
          </a:xfrm>
          <a:custGeom>
            <a:avLst/>
            <a:gdLst>
              <a:gd name="T0" fmla="*/ 2508250 h 2508250"/>
              <a:gd name="T1" fmla="*/ 0 h 2508250"/>
              <a:gd name="T2" fmla="*/ 0 60000 65536"/>
              <a:gd name="T3" fmla="*/ 0 60000 65536"/>
              <a:gd name="T4" fmla="*/ 0 h 2508250"/>
              <a:gd name="T5" fmla="*/ 2508250 h 25082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508250">
                <a:moveTo>
                  <a:pt x="0" y="25082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8" name="object 144"/>
          <p:cNvSpPr>
            <a:spLocks/>
          </p:cNvSpPr>
          <p:nvPr/>
        </p:nvSpPr>
        <p:spPr bwMode="auto">
          <a:xfrm>
            <a:off x="4584700" y="2208213"/>
            <a:ext cx="0" cy="2540000"/>
          </a:xfrm>
          <a:custGeom>
            <a:avLst/>
            <a:gdLst>
              <a:gd name="T0" fmla="*/ 2540000 h 2540000"/>
              <a:gd name="T1" fmla="*/ 0 h 2540000"/>
              <a:gd name="T2" fmla="*/ 0 60000 65536"/>
              <a:gd name="T3" fmla="*/ 0 60000 65536"/>
              <a:gd name="T4" fmla="*/ 0 h 2540000"/>
              <a:gd name="T5" fmla="*/ 2540000 h 25400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540000">
                <a:moveTo>
                  <a:pt x="0" y="254000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09" name="object 145"/>
          <p:cNvSpPr>
            <a:spLocks/>
          </p:cNvSpPr>
          <p:nvPr/>
        </p:nvSpPr>
        <p:spPr bwMode="auto">
          <a:xfrm>
            <a:off x="4692650" y="1985963"/>
            <a:ext cx="0" cy="2559050"/>
          </a:xfrm>
          <a:custGeom>
            <a:avLst/>
            <a:gdLst>
              <a:gd name="T0" fmla="*/ 2559050 h 2559050"/>
              <a:gd name="T1" fmla="*/ 0 h 2559050"/>
              <a:gd name="T2" fmla="*/ 0 60000 65536"/>
              <a:gd name="T3" fmla="*/ 0 60000 65536"/>
              <a:gd name="T4" fmla="*/ 0 h 2559050"/>
              <a:gd name="T5" fmla="*/ 2559050 h 25590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559050">
                <a:moveTo>
                  <a:pt x="0" y="25590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10" name="object 146"/>
          <p:cNvSpPr>
            <a:spLocks/>
          </p:cNvSpPr>
          <p:nvPr/>
        </p:nvSpPr>
        <p:spPr bwMode="auto">
          <a:xfrm>
            <a:off x="6602413" y="1339850"/>
            <a:ext cx="328612" cy="0"/>
          </a:xfrm>
          <a:custGeom>
            <a:avLst/>
            <a:gdLst>
              <a:gd name="T0" fmla="*/ 0 w 328929"/>
              <a:gd name="T1" fmla="*/ 328295 w 328929"/>
              <a:gd name="T2" fmla="*/ 0 60000 65536"/>
              <a:gd name="T3" fmla="*/ 0 60000 65536"/>
              <a:gd name="T4" fmla="*/ 0 w 328929"/>
              <a:gd name="T5" fmla="*/ 328929 w 3289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28929">
                <a:moveTo>
                  <a:pt x="0" y="0"/>
                </a:moveTo>
                <a:lnTo>
                  <a:pt x="328612" y="0"/>
                </a:lnTo>
              </a:path>
            </a:pathLst>
          </a:custGeom>
          <a:noFill/>
          <a:ln w="127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11" name="object 147"/>
          <p:cNvSpPr>
            <a:spLocks/>
          </p:cNvSpPr>
          <p:nvPr/>
        </p:nvSpPr>
        <p:spPr bwMode="auto">
          <a:xfrm>
            <a:off x="6918325" y="1301750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12" name="object 148"/>
          <p:cNvSpPr>
            <a:spLocks/>
          </p:cNvSpPr>
          <p:nvPr/>
        </p:nvSpPr>
        <p:spPr bwMode="auto">
          <a:xfrm>
            <a:off x="6665913" y="1570038"/>
            <a:ext cx="328612" cy="0"/>
          </a:xfrm>
          <a:custGeom>
            <a:avLst/>
            <a:gdLst>
              <a:gd name="T0" fmla="*/ 328295 w 328929"/>
              <a:gd name="T1" fmla="*/ 0 w 328929"/>
              <a:gd name="T2" fmla="*/ 0 60000 65536"/>
              <a:gd name="T3" fmla="*/ 0 60000 65536"/>
              <a:gd name="T4" fmla="*/ 0 w 328929"/>
              <a:gd name="T5" fmla="*/ 328929 w 3289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28929">
                <a:moveTo>
                  <a:pt x="32861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13" name="object 149"/>
          <p:cNvSpPr>
            <a:spLocks/>
          </p:cNvSpPr>
          <p:nvPr/>
        </p:nvSpPr>
        <p:spPr bwMode="auto">
          <a:xfrm>
            <a:off x="6602413" y="1531938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14" name="object 150"/>
          <p:cNvSpPr txBox="1">
            <a:spLocks noChangeArrowheads="1"/>
          </p:cNvSpPr>
          <p:nvPr/>
        </p:nvSpPr>
        <p:spPr bwMode="auto">
          <a:xfrm>
            <a:off x="6977063" y="3382963"/>
            <a:ext cx="3810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02000"/>
              </a:lnSpc>
            </a:pPr>
            <a:r>
              <a:rPr lang="en-US" sz="1200">
                <a:cs typeface="Arial" charset="0"/>
              </a:rPr>
              <a:t>INTA INTR</a:t>
            </a:r>
          </a:p>
        </p:txBody>
      </p:sp>
      <p:sp>
        <p:nvSpPr>
          <p:cNvPr id="190615" name="object 151"/>
          <p:cNvSpPr txBox="1">
            <a:spLocks noChangeArrowheads="1"/>
          </p:cNvSpPr>
          <p:nvPr/>
        </p:nvSpPr>
        <p:spPr bwMode="auto">
          <a:xfrm>
            <a:off x="6977063" y="3771900"/>
            <a:ext cx="673100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ts val="2475"/>
              </a:lnSpc>
            </a:pPr>
            <a:r>
              <a:rPr lang="en-US" sz="2400">
                <a:cs typeface="Arial" charset="0"/>
              </a:rPr>
              <a:t>8</a:t>
            </a:r>
          </a:p>
          <a:p>
            <a:pPr>
              <a:lnSpc>
                <a:spcPts val="488"/>
              </a:lnSpc>
            </a:pPr>
            <a:r>
              <a:rPr lang="en-US" sz="1200">
                <a:cs typeface="Arial" charset="0"/>
              </a:rPr>
              <a:t>AD7</a:t>
            </a:r>
          </a:p>
          <a:p>
            <a:pPr>
              <a:lnSpc>
                <a:spcPts val="2275"/>
              </a:lnSpc>
            </a:pPr>
            <a:r>
              <a:rPr lang="en-US" sz="1200">
                <a:cs typeface="Arial" charset="0"/>
              </a:rPr>
              <a:t>AD6	</a:t>
            </a:r>
            <a:r>
              <a:rPr lang="en-US" sz="3600" baseline="-10000">
                <a:cs typeface="Arial" charset="0"/>
              </a:rPr>
              <a:t>0</a:t>
            </a:r>
          </a:p>
          <a:p>
            <a:pPr>
              <a:lnSpc>
                <a:spcPts val="950"/>
              </a:lnSpc>
            </a:pPr>
            <a:r>
              <a:rPr lang="en-US" sz="1200">
                <a:cs typeface="Arial" charset="0"/>
              </a:rPr>
              <a:t>AD5</a:t>
            </a:r>
          </a:p>
          <a:p>
            <a:pPr>
              <a:lnSpc>
                <a:spcPts val="2400"/>
              </a:lnSpc>
            </a:pPr>
            <a:r>
              <a:rPr lang="en-US" baseline="2000">
                <a:cs typeface="Arial" charset="0"/>
              </a:rPr>
              <a:t>AD4	</a:t>
            </a:r>
            <a:r>
              <a:rPr lang="en-US" sz="2400">
                <a:cs typeface="Arial" charset="0"/>
              </a:rPr>
              <a:t>8</a:t>
            </a:r>
          </a:p>
          <a:p>
            <a:pPr>
              <a:lnSpc>
                <a:spcPts val="888"/>
              </a:lnSpc>
            </a:pPr>
            <a:r>
              <a:rPr lang="en-US" sz="1200">
                <a:cs typeface="Arial" charset="0"/>
              </a:rPr>
              <a:t>AD3</a:t>
            </a:r>
          </a:p>
          <a:p>
            <a:pPr>
              <a:lnSpc>
                <a:spcPts val="2363"/>
              </a:lnSpc>
            </a:pPr>
            <a:r>
              <a:rPr lang="en-US" sz="1200">
                <a:cs typeface="Arial" charset="0"/>
              </a:rPr>
              <a:t>AD2	</a:t>
            </a:r>
            <a:r>
              <a:rPr lang="en-US" sz="3600" baseline="8000">
                <a:cs typeface="Arial" charset="0"/>
              </a:rPr>
              <a:t>5</a:t>
            </a:r>
          </a:p>
          <a:p>
            <a:pPr>
              <a:lnSpc>
                <a:spcPts val="1375"/>
              </a:lnSpc>
              <a:spcBef>
                <a:spcPts val="75"/>
              </a:spcBef>
            </a:pPr>
            <a:r>
              <a:rPr lang="en-US" sz="1200">
                <a:cs typeface="Arial" charset="0"/>
              </a:rPr>
              <a:t>AD1 AD0</a:t>
            </a:r>
          </a:p>
        </p:txBody>
      </p:sp>
      <p:sp>
        <p:nvSpPr>
          <p:cNvPr id="190616" name="object 152"/>
          <p:cNvSpPr>
            <a:spLocks/>
          </p:cNvSpPr>
          <p:nvPr/>
        </p:nvSpPr>
        <p:spPr bwMode="auto">
          <a:xfrm>
            <a:off x="5091113" y="5554663"/>
            <a:ext cx="1778000" cy="0"/>
          </a:xfrm>
          <a:custGeom>
            <a:avLst/>
            <a:gdLst>
              <a:gd name="T0" fmla="*/ 0 w 1778000"/>
              <a:gd name="T1" fmla="*/ 1778000 w 1778000"/>
              <a:gd name="T2" fmla="*/ 0 60000 65536"/>
              <a:gd name="T3" fmla="*/ 0 60000 65536"/>
              <a:gd name="T4" fmla="*/ 0 w 1778000"/>
              <a:gd name="T5" fmla="*/ 1778000 w 17780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0">
                <a:moveTo>
                  <a:pt x="0" y="0"/>
                </a:moveTo>
                <a:lnTo>
                  <a:pt x="177800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17" name="object 153"/>
          <p:cNvSpPr>
            <a:spLocks/>
          </p:cNvSpPr>
          <p:nvPr/>
        </p:nvSpPr>
        <p:spPr bwMode="auto">
          <a:xfrm>
            <a:off x="6856413" y="5516563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18" name="object 154"/>
          <p:cNvSpPr>
            <a:spLocks/>
          </p:cNvSpPr>
          <p:nvPr/>
        </p:nvSpPr>
        <p:spPr bwMode="auto">
          <a:xfrm>
            <a:off x="6983413" y="3360738"/>
            <a:ext cx="331787" cy="0"/>
          </a:xfrm>
          <a:custGeom>
            <a:avLst/>
            <a:gdLst>
              <a:gd name="T0" fmla="*/ 0 w 332104"/>
              <a:gd name="T1" fmla="*/ 331470 w 332104"/>
              <a:gd name="T2" fmla="*/ 0 60000 65536"/>
              <a:gd name="T3" fmla="*/ 0 60000 65536"/>
              <a:gd name="T4" fmla="*/ 0 w 332104"/>
              <a:gd name="T5" fmla="*/ 332104 w 332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32104">
                <a:moveTo>
                  <a:pt x="0" y="0"/>
                </a:moveTo>
                <a:lnTo>
                  <a:pt x="33178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" name="object 155"/>
          <p:cNvSpPr txBox="1"/>
          <p:nvPr/>
        </p:nvSpPr>
        <p:spPr>
          <a:xfrm>
            <a:off x="2776538" y="1382713"/>
            <a:ext cx="174625" cy="1652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just" fontAlgn="auto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Arial"/>
                <a:cs typeface="Arial"/>
              </a:rPr>
              <a:t>O</a:t>
            </a:r>
            <a:r>
              <a:rPr sz="1200" spc="-7" baseline="-20833" dirty="0">
                <a:latin typeface="Arial"/>
                <a:cs typeface="Arial"/>
              </a:rPr>
              <a:t>7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7" baseline="-20833" dirty="0">
                <a:latin typeface="Arial"/>
                <a:cs typeface="Arial"/>
              </a:rPr>
              <a:t>6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7" baseline="-20833" dirty="0">
                <a:latin typeface="Arial"/>
                <a:cs typeface="Arial"/>
              </a:rPr>
              <a:t>5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7" baseline="-20833" dirty="0">
                <a:latin typeface="Arial"/>
                <a:cs typeface="Arial"/>
              </a:rPr>
              <a:t>4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7" baseline="-20833" dirty="0">
                <a:latin typeface="Arial"/>
                <a:cs typeface="Arial"/>
              </a:rPr>
              <a:t>3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7" baseline="-20833" dirty="0">
                <a:latin typeface="Arial"/>
                <a:cs typeface="Arial"/>
              </a:rPr>
              <a:t>2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7" baseline="-20833" dirty="0">
                <a:latin typeface="Arial"/>
                <a:cs typeface="Arial"/>
              </a:rPr>
              <a:t>1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7" baseline="-20833" dirty="0">
                <a:latin typeface="Arial"/>
                <a:cs typeface="Arial"/>
              </a:rPr>
              <a:t>0</a:t>
            </a:r>
            <a:endParaRPr sz="1200" baseline="-20833">
              <a:latin typeface="Arial"/>
              <a:cs typeface="Arial"/>
            </a:endParaRPr>
          </a:p>
        </p:txBody>
      </p:sp>
      <p:sp>
        <p:nvSpPr>
          <p:cNvPr id="190620" name="object 156"/>
          <p:cNvSpPr txBox="1">
            <a:spLocks noChangeArrowheads="1"/>
          </p:cNvSpPr>
          <p:nvPr/>
        </p:nvSpPr>
        <p:spPr bwMode="auto">
          <a:xfrm>
            <a:off x="2760663" y="3967163"/>
            <a:ext cx="666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1200">
                <a:cs typeface="Arial" charset="0"/>
              </a:rPr>
              <a:t>I</a:t>
            </a:r>
          </a:p>
        </p:txBody>
      </p:sp>
      <p:sp>
        <p:nvSpPr>
          <p:cNvPr id="157" name="object 157"/>
          <p:cNvSpPr txBox="1"/>
          <p:nvPr/>
        </p:nvSpPr>
        <p:spPr>
          <a:xfrm>
            <a:off x="2801938" y="4054475"/>
            <a:ext cx="82550" cy="134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spc="-5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90622" name="object 158"/>
          <p:cNvSpPr txBox="1">
            <a:spLocks noChangeArrowheads="1"/>
          </p:cNvSpPr>
          <p:nvPr/>
        </p:nvSpPr>
        <p:spPr bwMode="auto">
          <a:xfrm>
            <a:off x="1524000" y="4164013"/>
            <a:ext cx="3810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66713" algn="l"/>
              </a:tabLst>
            </a:pPr>
            <a:r>
              <a:rPr lang="en-US" sz="1200" u="sng">
                <a:cs typeface="Arial" charset="0"/>
              </a:rPr>
              <a:t> 	</a:t>
            </a:r>
            <a:endParaRPr lang="en-US" sz="1200">
              <a:cs typeface="Arial" charset="0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760663" y="4062413"/>
            <a:ext cx="433387" cy="152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-7" baseline="-20833" dirty="0">
                <a:latin typeface="Arial"/>
                <a:cs typeface="Arial"/>
              </a:rPr>
              <a:t>6	</a:t>
            </a:r>
            <a:r>
              <a:rPr sz="3000" spc="-7" baseline="1388" dirty="0">
                <a:latin typeface="Arial"/>
                <a:cs typeface="Arial"/>
              </a:rPr>
              <a:t>7</a:t>
            </a:r>
            <a:endParaRPr sz="3000" baseline="1388">
              <a:latin typeface="Arial"/>
              <a:cs typeface="Arial"/>
            </a:endParaRPr>
          </a:p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-7" baseline="-20833" dirty="0">
                <a:latin typeface="Arial"/>
                <a:cs typeface="Arial"/>
              </a:rPr>
              <a:t>5	</a:t>
            </a:r>
            <a:r>
              <a:rPr sz="3000" spc="-7" baseline="-22222" dirty="0">
                <a:latin typeface="Arial"/>
                <a:cs typeface="Arial"/>
              </a:rPr>
              <a:t>4</a:t>
            </a:r>
            <a:endParaRPr sz="3000" baseline="-22222">
              <a:latin typeface="Arial"/>
              <a:cs typeface="Arial"/>
            </a:endParaRPr>
          </a:p>
          <a:p>
            <a:pPr marL="12700" fontAlgn="auto">
              <a:lnSpc>
                <a:spcPts val="11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-7" baseline="-20833" dirty="0">
                <a:latin typeface="Arial"/>
                <a:cs typeface="Arial"/>
              </a:rPr>
              <a:t>4</a:t>
            </a:r>
            <a:endParaRPr sz="1200" baseline="-20833">
              <a:latin typeface="Arial"/>
              <a:cs typeface="Arial"/>
            </a:endParaRPr>
          </a:p>
          <a:p>
            <a:pPr marL="12700" fontAlgn="auto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-7" baseline="-20833" dirty="0">
                <a:latin typeface="Arial"/>
                <a:cs typeface="Arial"/>
              </a:rPr>
              <a:t>3	</a:t>
            </a: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 fontAlgn="auto">
              <a:lnSpc>
                <a:spcPts val="2014"/>
              </a:lnSpc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-7" baseline="-20833" dirty="0">
                <a:latin typeface="Arial"/>
                <a:cs typeface="Arial"/>
              </a:rPr>
              <a:t>2	</a:t>
            </a:r>
            <a:r>
              <a:rPr sz="3000" spc="-7" baseline="-20833" dirty="0">
                <a:latin typeface="Arial"/>
                <a:cs typeface="Arial"/>
              </a:rPr>
              <a:t>6</a:t>
            </a:r>
            <a:endParaRPr sz="3000" baseline="-20833">
              <a:latin typeface="Arial"/>
              <a:cs typeface="Arial"/>
            </a:endParaRPr>
          </a:p>
          <a:p>
            <a:pPr marL="12700" fontAlgn="auto">
              <a:lnSpc>
                <a:spcPts val="1085"/>
              </a:lnSpc>
              <a:spcBef>
                <a:spcPts val="35"/>
              </a:spcBef>
              <a:spcAft>
                <a:spcPts val="0"/>
              </a:spcAft>
              <a:defRPr/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-7" baseline="-20833" dirty="0">
                <a:latin typeface="Arial"/>
                <a:cs typeface="Arial"/>
              </a:rPr>
              <a:t>1</a:t>
            </a:r>
            <a:endParaRPr sz="1200" baseline="-20833">
              <a:latin typeface="Arial"/>
              <a:cs typeface="Arial"/>
            </a:endParaRPr>
          </a:p>
          <a:p>
            <a:pPr marL="280035" fontAlgn="auto">
              <a:lnSpc>
                <a:spcPts val="20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0624" name="object 160"/>
          <p:cNvSpPr txBox="1">
            <a:spLocks noChangeArrowheads="1"/>
          </p:cNvSpPr>
          <p:nvPr/>
        </p:nvSpPr>
        <p:spPr bwMode="auto">
          <a:xfrm>
            <a:off x="2760663" y="5389563"/>
            <a:ext cx="666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1200">
                <a:cs typeface="Arial" charset="0"/>
              </a:rPr>
              <a:t>I</a:t>
            </a:r>
          </a:p>
        </p:txBody>
      </p:sp>
      <p:sp>
        <p:nvSpPr>
          <p:cNvPr id="161" name="object 161"/>
          <p:cNvSpPr txBox="1"/>
          <p:nvPr/>
        </p:nvSpPr>
        <p:spPr>
          <a:xfrm>
            <a:off x="2801938" y="5476875"/>
            <a:ext cx="82550" cy="134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spc="-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0626" name="object 162"/>
          <p:cNvSpPr>
            <a:spLocks/>
          </p:cNvSpPr>
          <p:nvPr/>
        </p:nvSpPr>
        <p:spPr bwMode="auto">
          <a:xfrm>
            <a:off x="3965575" y="4438650"/>
            <a:ext cx="130175" cy="150813"/>
          </a:xfrm>
          <a:custGeom>
            <a:avLst/>
            <a:gdLst>
              <a:gd name="T0" fmla="*/ 0 w 130175"/>
              <a:gd name="T1" fmla="*/ 0 h 151129"/>
              <a:gd name="T2" fmla="*/ 0 w 130175"/>
              <a:gd name="T3" fmla="*/ 150497 h 151129"/>
              <a:gd name="T4" fmla="*/ 130175 w 130175"/>
              <a:gd name="T5" fmla="*/ 75254 h 151129"/>
              <a:gd name="T6" fmla="*/ 0 w 130175"/>
              <a:gd name="T7" fmla="*/ 0 h 151129"/>
              <a:gd name="T8" fmla="*/ 0 60000 65536"/>
              <a:gd name="T9" fmla="*/ 0 60000 65536"/>
              <a:gd name="T10" fmla="*/ 0 60000 65536"/>
              <a:gd name="T11" fmla="*/ 0 60000 65536"/>
              <a:gd name="T12" fmla="*/ 0 w 130175"/>
              <a:gd name="T13" fmla="*/ 0 h 151129"/>
              <a:gd name="T14" fmla="*/ 130175 w 130175"/>
              <a:gd name="T15" fmla="*/ 151129 h 151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175" h="151129">
                <a:moveTo>
                  <a:pt x="0" y="0"/>
                </a:moveTo>
                <a:lnTo>
                  <a:pt x="0" y="150812"/>
                </a:lnTo>
                <a:lnTo>
                  <a:pt x="130175" y="754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27" name="object 163"/>
          <p:cNvSpPr>
            <a:spLocks/>
          </p:cNvSpPr>
          <p:nvPr/>
        </p:nvSpPr>
        <p:spPr bwMode="auto">
          <a:xfrm>
            <a:off x="3965575" y="4438650"/>
            <a:ext cx="130175" cy="150813"/>
          </a:xfrm>
          <a:custGeom>
            <a:avLst/>
            <a:gdLst>
              <a:gd name="T0" fmla="*/ 0 w 130175"/>
              <a:gd name="T1" fmla="*/ 0 h 151129"/>
              <a:gd name="T2" fmla="*/ 130175 w 130175"/>
              <a:gd name="T3" fmla="*/ 75254 h 151129"/>
              <a:gd name="T4" fmla="*/ 0 w 130175"/>
              <a:gd name="T5" fmla="*/ 150497 h 151129"/>
              <a:gd name="T6" fmla="*/ 0 w 130175"/>
              <a:gd name="T7" fmla="*/ 0 h 151129"/>
              <a:gd name="T8" fmla="*/ 0 60000 65536"/>
              <a:gd name="T9" fmla="*/ 0 60000 65536"/>
              <a:gd name="T10" fmla="*/ 0 60000 65536"/>
              <a:gd name="T11" fmla="*/ 0 60000 65536"/>
              <a:gd name="T12" fmla="*/ 0 w 130175"/>
              <a:gd name="T13" fmla="*/ 0 h 151129"/>
              <a:gd name="T14" fmla="*/ 130175 w 130175"/>
              <a:gd name="T15" fmla="*/ 151129 h 151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175" h="151129">
                <a:moveTo>
                  <a:pt x="0" y="0"/>
                </a:moveTo>
                <a:lnTo>
                  <a:pt x="130175" y="75412"/>
                </a:lnTo>
                <a:lnTo>
                  <a:pt x="0" y="150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28" name="object 164"/>
          <p:cNvSpPr>
            <a:spLocks/>
          </p:cNvSpPr>
          <p:nvPr/>
        </p:nvSpPr>
        <p:spPr bwMode="auto">
          <a:xfrm>
            <a:off x="3965575" y="4672013"/>
            <a:ext cx="130175" cy="150812"/>
          </a:xfrm>
          <a:custGeom>
            <a:avLst/>
            <a:gdLst>
              <a:gd name="T0" fmla="*/ 0 w 130175"/>
              <a:gd name="T1" fmla="*/ 0 h 151129"/>
              <a:gd name="T2" fmla="*/ 0 w 130175"/>
              <a:gd name="T3" fmla="*/ 150496 h 151129"/>
              <a:gd name="T4" fmla="*/ 130175 w 130175"/>
              <a:gd name="T5" fmla="*/ 75254 h 151129"/>
              <a:gd name="T6" fmla="*/ 0 w 130175"/>
              <a:gd name="T7" fmla="*/ 0 h 151129"/>
              <a:gd name="T8" fmla="*/ 0 60000 65536"/>
              <a:gd name="T9" fmla="*/ 0 60000 65536"/>
              <a:gd name="T10" fmla="*/ 0 60000 65536"/>
              <a:gd name="T11" fmla="*/ 0 60000 65536"/>
              <a:gd name="T12" fmla="*/ 0 w 130175"/>
              <a:gd name="T13" fmla="*/ 0 h 151129"/>
              <a:gd name="T14" fmla="*/ 130175 w 130175"/>
              <a:gd name="T15" fmla="*/ 151129 h 151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175" h="151129">
                <a:moveTo>
                  <a:pt x="0" y="0"/>
                </a:moveTo>
                <a:lnTo>
                  <a:pt x="0" y="150812"/>
                </a:lnTo>
                <a:lnTo>
                  <a:pt x="130175" y="754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29" name="object 165"/>
          <p:cNvSpPr>
            <a:spLocks/>
          </p:cNvSpPr>
          <p:nvPr/>
        </p:nvSpPr>
        <p:spPr bwMode="auto">
          <a:xfrm>
            <a:off x="3965575" y="4672013"/>
            <a:ext cx="130175" cy="150812"/>
          </a:xfrm>
          <a:custGeom>
            <a:avLst/>
            <a:gdLst>
              <a:gd name="T0" fmla="*/ 0 w 130175"/>
              <a:gd name="T1" fmla="*/ 0 h 151129"/>
              <a:gd name="T2" fmla="*/ 130175 w 130175"/>
              <a:gd name="T3" fmla="*/ 75254 h 151129"/>
              <a:gd name="T4" fmla="*/ 0 w 130175"/>
              <a:gd name="T5" fmla="*/ 150496 h 151129"/>
              <a:gd name="T6" fmla="*/ 0 w 130175"/>
              <a:gd name="T7" fmla="*/ 0 h 151129"/>
              <a:gd name="T8" fmla="*/ 0 60000 65536"/>
              <a:gd name="T9" fmla="*/ 0 60000 65536"/>
              <a:gd name="T10" fmla="*/ 0 60000 65536"/>
              <a:gd name="T11" fmla="*/ 0 60000 65536"/>
              <a:gd name="T12" fmla="*/ 0 w 130175"/>
              <a:gd name="T13" fmla="*/ 0 h 151129"/>
              <a:gd name="T14" fmla="*/ 130175 w 130175"/>
              <a:gd name="T15" fmla="*/ 151129 h 151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175" h="151129">
                <a:moveTo>
                  <a:pt x="0" y="0"/>
                </a:moveTo>
                <a:lnTo>
                  <a:pt x="130175" y="75412"/>
                </a:lnTo>
                <a:lnTo>
                  <a:pt x="0" y="150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30" name="object 166"/>
          <p:cNvSpPr>
            <a:spLocks/>
          </p:cNvSpPr>
          <p:nvPr/>
        </p:nvSpPr>
        <p:spPr bwMode="auto">
          <a:xfrm>
            <a:off x="3965575" y="4879975"/>
            <a:ext cx="130175" cy="150813"/>
          </a:xfrm>
          <a:custGeom>
            <a:avLst/>
            <a:gdLst>
              <a:gd name="T0" fmla="*/ 0 w 130175"/>
              <a:gd name="T1" fmla="*/ 0 h 151129"/>
              <a:gd name="T2" fmla="*/ 0 w 130175"/>
              <a:gd name="T3" fmla="*/ 150497 h 151129"/>
              <a:gd name="T4" fmla="*/ 130175 w 130175"/>
              <a:gd name="T5" fmla="*/ 75254 h 151129"/>
              <a:gd name="T6" fmla="*/ 0 w 130175"/>
              <a:gd name="T7" fmla="*/ 0 h 151129"/>
              <a:gd name="T8" fmla="*/ 0 60000 65536"/>
              <a:gd name="T9" fmla="*/ 0 60000 65536"/>
              <a:gd name="T10" fmla="*/ 0 60000 65536"/>
              <a:gd name="T11" fmla="*/ 0 60000 65536"/>
              <a:gd name="T12" fmla="*/ 0 w 130175"/>
              <a:gd name="T13" fmla="*/ 0 h 151129"/>
              <a:gd name="T14" fmla="*/ 130175 w 130175"/>
              <a:gd name="T15" fmla="*/ 151129 h 151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175" h="151129">
                <a:moveTo>
                  <a:pt x="0" y="0"/>
                </a:moveTo>
                <a:lnTo>
                  <a:pt x="0" y="150812"/>
                </a:lnTo>
                <a:lnTo>
                  <a:pt x="130175" y="754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31" name="object 167"/>
          <p:cNvSpPr>
            <a:spLocks/>
          </p:cNvSpPr>
          <p:nvPr/>
        </p:nvSpPr>
        <p:spPr bwMode="auto">
          <a:xfrm>
            <a:off x="3965575" y="4879975"/>
            <a:ext cx="130175" cy="150813"/>
          </a:xfrm>
          <a:custGeom>
            <a:avLst/>
            <a:gdLst>
              <a:gd name="T0" fmla="*/ 0 w 130175"/>
              <a:gd name="T1" fmla="*/ 0 h 151129"/>
              <a:gd name="T2" fmla="*/ 130175 w 130175"/>
              <a:gd name="T3" fmla="*/ 75254 h 151129"/>
              <a:gd name="T4" fmla="*/ 0 w 130175"/>
              <a:gd name="T5" fmla="*/ 150497 h 151129"/>
              <a:gd name="T6" fmla="*/ 0 w 130175"/>
              <a:gd name="T7" fmla="*/ 0 h 151129"/>
              <a:gd name="T8" fmla="*/ 0 60000 65536"/>
              <a:gd name="T9" fmla="*/ 0 60000 65536"/>
              <a:gd name="T10" fmla="*/ 0 60000 65536"/>
              <a:gd name="T11" fmla="*/ 0 60000 65536"/>
              <a:gd name="T12" fmla="*/ 0 w 130175"/>
              <a:gd name="T13" fmla="*/ 0 h 151129"/>
              <a:gd name="T14" fmla="*/ 130175 w 130175"/>
              <a:gd name="T15" fmla="*/ 151129 h 151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175" h="151129">
                <a:moveTo>
                  <a:pt x="0" y="0"/>
                </a:moveTo>
                <a:lnTo>
                  <a:pt x="130175" y="75412"/>
                </a:lnTo>
                <a:lnTo>
                  <a:pt x="0" y="1508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32" name="object 168"/>
          <p:cNvSpPr>
            <a:spLocks/>
          </p:cNvSpPr>
          <p:nvPr/>
        </p:nvSpPr>
        <p:spPr bwMode="auto">
          <a:xfrm>
            <a:off x="3787775" y="4524375"/>
            <a:ext cx="177800" cy="0"/>
          </a:xfrm>
          <a:custGeom>
            <a:avLst/>
            <a:gdLst>
              <a:gd name="T0" fmla="*/ 0 w 177800"/>
              <a:gd name="T1" fmla="*/ 177800 w 177800"/>
              <a:gd name="T2" fmla="*/ 0 60000 65536"/>
              <a:gd name="T3" fmla="*/ 0 60000 65536"/>
              <a:gd name="T4" fmla="*/ 0 w 177800"/>
              <a:gd name="T5" fmla="*/ 177800 w 177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33" name="object 169"/>
          <p:cNvSpPr>
            <a:spLocks/>
          </p:cNvSpPr>
          <p:nvPr/>
        </p:nvSpPr>
        <p:spPr bwMode="auto">
          <a:xfrm>
            <a:off x="3784600" y="4754563"/>
            <a:ext cx="177800" cy="0"/>
          </a:xfrm>
          <a:custGeom>
            <a:avLst/>
            <a:gdLst>
              <a:gd name="T0" fmla="*/ 0 w 177800"/>
              <a:gd name="T1" fmla="*/ 177800 w 177800"/>
              <a:gd name="T2" fmla="*/ 0 60000 65536"/>
              <a:gd name="T3" fmla="*/ 0 60000 65536"/>
              <a:gd name="T4" fmla="*/ 0 w 177800"/>
              <a:gd name="T5" fmla="*/ 177800 w 177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34" name="object 170"/>
          <p:cNvSpPr>
            <a:spLocks/>
          </p:cNvSpPr>
          <p:nvPr/>
        </p:nvSpPr>
        <p:spPr bwMode="auto">
          <a:xfrm>
            <a:off x="3781425" y="4962525"/>
            <a:ext cx="177800" cy="0"/>
          </a:xfrm>
          <a:custGeom>
            <a:avLst/>
            <a:gdLst>
              <a:gd name="T0" fmla="*/ 0 w 177800"/>
              <a:gd name="T1" fmla="*/ 177800 w 177800"/>
              <a:gd name="T2" fmla="*/ 0 60000 65536"/>
              <a:gd name="T3" fmla="*/ 0 60000 65536"/>
              <a:gd name="T4" fmla="*/ 0 w 177800"/>
              <a:gd name="T5" fmla="*/ 177800 w 177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35" name="object 171"/>
          <p:cNvSpPr>
            <a:spLocks/>
          </p:cNvSpPr>
          <p:nvPr/>
        </p:nvSpPr>
        <p:spPr bwMode="auto">
          <a:xfrm>
            <a:off x="4122738" y="4960938"/>
            <a:ext cx="177800" cy="0"/>
          </a:xfrm>
          <a:custGeom>
            <a:avLst/>
            <a:gdLst>
              <a:gd name="T0" fmla="*/ 0 w 177800"/>
              <a:gd name="T1" fmla="*/ 177800 w 177800"/>
              <a:gd name="T2" fmla="*/ 0 60000 65536"/>
              <a:gd name="T3" fmla="*/ 0 60000 65536"/>
              <a:gd name="T4" fmla="*/ 0 w 177800"/>
              <a:gd name="T5" fmla="*/ 177800 w 177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36" name="object 172"/>
          <p:cNvSpPr>
            <a:spLocks/>
          </p:cNvSpPr>
          <p:nvPr/>
        </p:nvSpPr>
        <p:spPr bwMode="auto">
          <a:xfrm>
            <a:off x="4108450" y="4745038"/>
            <a:ext cx="177800" cy="0"/>
          </a:xfrm>
          <a:custGeom>
            <a:avLst/>
            <a:gdLst>
              <a:gd name="T0" fmla="*/ 0 w 177800"/>
              <a:gd name="T1" fmla="*/ 177800 w 177800"/>
              <a:gd name="T2" fmla="*/ 0 60000 65536"/>
              <a:gd name="T3" fmla="*/ 0 60000 65536"/>
              <a:gd name="T4" fmla="*/ 0 w 177800"/>
              <a:gd name="T5" fmla="*/ 177800 w 177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37" name="object 173"/>
          <p:cNvSpPr>
            <a:spLocks/>
          </p:cNvSpPr>
          <p:nvPr/>
        </p:nvSpPr>
        <p:spPr bwMode="auto">
          <a:xfrm>
            <a:off x="4116388" y="4530725"/>
            <a:ext cx="177800" cy="0"/>
          </a:xfrm>
          <a:custGeom>
            <a:avLst/>
            <a:gdLst>
              <a:gd name="T0" fmla="*/ 0 w 177800"/>
              <a:gd name="T1" fmla="*/ 177800 w 177800"/>
              <a:gd name="T2" fmla="*/ 0 60000 65536"/>
              <a:gd name="T3" fmla="*/ 0 60000 65536"/>
              <a:gd name="T4" fmla="*/ 0 w 177800"/>
              <a:gd name="T5" fmla="*/ 177800 w 177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38" name="object 174"/>
          <p:cNvSpPr txBox="1">
            <a:spLocks noChangeArrowheads="1"/>
          </p:cNvSpPr>
          <p:nvPr/>
        </p:nvSpPr>
        <p:spPr bwMode="auto">
          <a:xfrm>
            <a:off x="3832225" y="5343525"/>
            <a:ext cx="38258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6988"/>
            <a:r>
              <a:rPr lang="en-US" sz="1200">
                <a:cs typeface="Arial" charset="0"/>
              </a:rPr>
              <a:t>Tri – State</a:t>
            </a:r>
          </a:p>
        </p:txBody>
      </p:sp>
      <p:sp>
        <p:nvSpPr>
          <p:cNvPr id="175" name="object 175"/>
          <p:cNvSpPr txBox="1"/>
          <p:nvPr/>
        </p:nvSpPr>
        <p:spPr>
          <a:xfrm>
            <a:off x="3806825" y="5708650"/>
            <a:ext cx="430213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Bu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840038" y="5807075"/>
            <a:ext cx="500062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794000" y="5989638"/>
            <a:ext cx="592138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Enc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642" name="object 178"/>
          <p:cNvSpPr>
            <a:spLocks/>
          </p:cNvSpPr>
          <p:nvPr/>
        </p:nvSpPr>
        <p:spPr bwMode="auto">
          <a:xfrm>
            <a:off x="6221413" y="3113088"/>
            <a:ext cx="20637" cy="20637"/>
          </a:xfrm>
          <a:custGeom>
            <a:avLst/>
            <a:gdLst>
              <a:gd name="T0" fmla="*/ 0 w 20954"/>
              <a:gd name="T1" fmla="*/ 0 h 20955"/>
              <a:gd name="T2" fmla="*/ 20325 w 20954"/>
              <a:gd name="T3" fmla="*/ 20324 h 20955"/>
              <a:gd name="T4" fmla="*/ 0 60000 65536"/>
              <a:gd name="T5" fmla="*/ 0 60000 65536"/>
              <a:gd name="T6" fmla="*/ 0 w 20954"/>
              <a:gd name="T7" fmla="*/ 0 h 20955"/>
              <a:gd name="T8" fmla="*/ 20954 w 20954"/>
              <a:gd name="T9" fmla="*/ 20955 h 209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5">
                <a:moveTo>
                  <a:pt x="0" y="0"/>
                </a:moveTo>
                <a:lnTo>
                  <a:pt x="20637" y="20637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43" name="object 179"/>
          <p:cNvSpPr>
            <a:spLocks/>
          </p:cNvSpPr>
          <p:nvPr/>
        </p:nvSpPr>
        <p:spPr bwMode="auto">
          <a:xfrm>
            <a:off x="6194425" y="3133725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44" name="object 180"/>
          <p:cNvSpPr>
            <a:spLocks/>
          </p:cNvSpPr>
          <p:nvPr/>
        </p:nvSpPr>
        <p:spPr bwMode="auto">
          <a:xfrm>
            <a:off x="6194425" y="3178175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45" name="object 181"/>
          <p:cNvSpPr>
            <a:spLocks/>
          </p:cNvSpPr>
          <p:nvPr/>
        </p:nvSpPr>
        <p:spPr bwMode="auto">
          <a:xfrm>
            <a:off x="6196013" y="3225800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46" name="object 182"/>
          <p:cNvSpPr>
            <a:spLocks/>
          </p:cNvSpPr>
          <p:nvPr/>
        </p:nvSpPr>
        <p:spPr bwMode="auto">
          <a:xfrm>
            <a:off x="6194425" y="3271838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47" name="object 183"/>
          <p:cNvSpPr>
            <a:spLocks/>
          </p:cNvSpPr>
          <p:nvPr/>
        </p:nvSpPr>
        <p:spPr bwMode="auto">
          <a:xfrm>
            <a:off x="6223000" y="3321050"/>
            <a:ext cx="20638" cy="20638"/>
          </a:xfrm>
          <a:custGeom>
            <a:avLst/>
            <a:gdLst>
              <a:gd name="T0" fmla="*/ 0 w 20954"/>
              <a:gd name="T1" fmla="*/ 20326 h 20954"/>
              <a:gd name="T2" fmla="*/ 20326 w 20954"/>
              <a:gd name="T3" fmla="*/ 0 h 20954"/>
              <a:gd name="T4" fmla="*/ 0 60000 65536"/>
              <a:gd name="T5" fmla="*/ 0 60000 65536"/>
              <a:gd name="T6" fmla="*/ 0 w 20954"/>
              <a:gd name="T7" fmla="*/ 0 h 20954"/>
              <a:gd name="T8" fmla="*/ 20954 w 20954"/>
              <a:gd name="T9" fmla="*/ 20954 h 20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4">
                <a:moveTo>
                  <a:pt x="0" y="20637"/>
                </a:moveTo>
                <a:lnTo>
                  <a:pt x="20637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48" name="object 184"/>
          <p:cNvSpPr>
            <a:spLocks/>
          </p:cNvSpPr>
          <p:nvPr/>
        </p:nvSpPr>
        <p:spPr bwMode="auto">
          <a:xfrm>
            <a:off x="6069013" y="3113088"/>
            <a:ext cx="20637" cy="20637"/>
          </a:xfrm>
          <a:custGeom>
            <a:avLst/>
            <a:gdLst>
              <a:gd name="T0" fmla="*/ 0 w 20954"/>
              <a:gd name="T1" fmla="*/ 0 h 20955"/>
              <a:gd name="T2" fmla="*/ 20325 w 20954"/>
              <a:gd name="T3" fmla="*/ 20324 h 20955"/>
              <a:gd name="T4" fmla="*/ 0 60000 65536"/>
              <a:gd name="T5" fmla="*/ 0 60000 65536"/>
              <a:gd name="T6" fmla="*/ 0 w 20954"/>
              <a:gd name="T7" fmla="*/ 0 h 20955"/>
              <a:gd name="T8" fmla="*/ 20954 w 20954"/>
              <a:gd name="T9" fmla="*/ 20955 h 209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5">
                <a:moveTo>
                  <a:pt x="0" y="0"/>
                </a:moveTo>
                <a:lnTo>
                  <a:pt x="20637" y="20637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49" name="object 185"/>
          <p:cNvSpPr>
            <a:spLocks/>
          </p:cNvSpPr>
          <p:nvPr/>
        </p:nvSpPr>
        <p:spPr bwMode="auto">
          <a:xfrm>
            <a:off x="6042025" y="3133725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0" name="object 186"/>
          <p:cNvSpPr>
            <a:spLocks/>
          </p:cNvSpPr>
          <p:nvPr/>
        </p:nvSpPr>
        <p:spPr bwMode="auto">
          <a:xfrm>
            <a:off x="6042025" y="3178175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1" name="object 187"/>
          <p:cNvSpPr>
            <a:spLocks/>
          </p:cNvSpPr>
          <p:nvPr/>
        </p:nvSpPr>
        <p:spPr bwMode="auto">
          <a:xfrm>
            <a:off x="6043613" y="3225800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2" name="object 188"/>
          <p:cNvSpPr>
            <a:spLocks/>
          </p:cNvSpPr>
          <p:nvPr/>
        </p:nvSpPr>
        <p:spPr bwMode="auto">
          <a:xfrm>
            <a:off x="6042025" y="3271838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3" name="object 189"/>
          <p:cNvSpPr>
            <a:spLocks/>
          </p:cNvSpPr>
          <p:nvPr/>
        </p:nvSpPr>
        <p:spPr bwMode="auto">
          <a:xfrm>
            <a:off x="6070600" y="3321050"/>
            <a:ext cx="20638" cy="20638"/>
          </a:xfrm>
          <a:custGeom>
            <a:avLst/>
            <a:gdLst>
              <a:gd name="T0" fmla="*/ 0 w 20954"/>
              <a:gd name="T1" fmla="*/ 20326 h 20954"/>
              <a:gd name="T2" fmla="*/ 20326 w 20954"/>
              <a:gd name="T3" fmla="*/ 0 h 20954"/>
              <a:gd name="T4" fmla="*/ 0 60000 65536"/>
              <a:gd name="T5" fmla="*/ 0 60000 65536"/>
              <a:gd name="T6" fmla="*/ 0 w 20954"/>
              <a:gd name="T7" fmla="*/ 0 h 20954"/>
              <a:gd name="T8" fmla="*/ 20954 w 20954"/>
              <a:gd name="T9" fmla="*/ 20954 h 20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4">
                <a:moveTo>
                  <a:pt x="0" y="20637"/>
                </a:moveTo>
                <a:lnTo>
                  <a:pt x="20637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4" name="object 190"/>
          <p:cNvSpPr>
            <a:spLocks/>
          </p:cNvSpPr>
          <p:nvPr/>
        </p:nvSpPr>
        <p:spPr bwMode="auto">
          <a:xfrm>
            <a:off x="5922963" y="3113088"/>
            <a:ext cx="20637" cy="20637"/>
          </a:xfrm>
          <a:custGeom>
            <a:avLst/>
            <a:gdLst>
              <a:gd name="T0" fmla="*/ 0 w 20954"/>
              <a:gd name="T1" fmla="*/ 0 h 20955"/>
              <a:gd name="T2" fmla="*/ 20325 w 20954"/>
              <a:gd name="T3" fmla="*/ 20324 h 20955"/>
              <a:gd name="T4" fmla="*/ 0 60000 65536"/>
              <a:gd name="T5" fmla="*/ 0 60000 65536"/>
              <a:gd name="T6" fmla="*/ 0 w 20954"/>
              <a:gd name="T7" fmla="*/ 0 h 20955"/>
              <a:gd name="T8" fmla="*/ 20954 w 20954"/>
              <a:gd name="T9" fmla="*/ 20955 h 209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5">
                <a:moveTo>
                  <a:pt x="0" y="0"/>
                </a:moveTo>
                <a:lnTo>
                  <a:pt x="20637" y="20637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5" name="object 191"/>
          <p:cNvSpPr>
            <a:spLocks/>
          </p:cNvSpPr>
          <p:nvPr/>
        </p:nvSpPr>
        <p:spPr bwMode="auto">
          <a:xfrm>
            <a:off x="5895975" y="3133725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6" name="object 192"/>
          <p:cNvSpPr>
            <a:spLocks/>
          </p:cNvSpPr>
          <p:nvPr/>
        </p:nvSpPr>
        <p:spPr bwMode="auto">
          <a:xfrm>
            <a:off x="5895975" y="3178175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7" name="object 193"/>
          <p:cNvSpPr>
            <a:spLocks/>
          </p:cNvSpPr>
          <p:nvPr/>
        </p:nvSpPr>
        <p:spPr bwMode="auto">
          <a:xfrm>
            <a:off x="5897563" y="3225800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8" name="object 194"/>
          <p:cNvSpPr>
            <a:spLocks/>
          </p:cNvSpPr>
          <p:nvPr/>
        </p:nvSpPr>
        <p:spPr bwMode="auto">
          <a:xfrm>
            <a:off x="5895975" y="3271838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59" name="object 195"/>
          <p:cNvSpPr>
            <a:spLocks/>
          </p:cNvSpPr>
          <p:nvPr/>
        </p:nvSpPr>
        <p:spPr bwMode="auto">
          <a:xfrm>
            <a:off x="5924550" y="3321050"/>
            <a:ext cx="20638" cy="20638"/>
          </a:xfrm>
          <a:custGeom>
            <a:avLst/>
            <a:gdLst>
              <a:gd name="T0" fmla="*/ 0 w 20954"/>
              <a:gd name="T1" fmla="*/ 20326 h 20954"/>
              <a:gd name="T2" fmla="*/ 20326 w 20954"/>
              <a:gd name="T3" fmla="*/ 0 h 20954"/>
              <a:gd name="T4" fmla="*/ 0 60000 65536"/>
              <a:gd name="T5" fmla="*/ 0 60000 65536"/>
              <a:gd name="T6" fmla="*/ 0 w 20954"/>
              <a:gd name="T7" fmla="*/ 0 h 20954"/>
              <a:gd name="T8" fmla="*/ 20954 w 20954"/>
              <a:gd name="T9" fmla="*/ 20954 h 20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4">
                <a:moveTo>
                  <a:pt x="0" y="20637"/>
                </a:moveTo>
                <a:lnTo>
                  <a:pt x="20637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0" name="object 196"/>
          <p:cNvSpPr>
            <a:spLocks/>
          </p:cNvSpPr>
          <p:nvPr/>
        </p:nvSpPr>
        <p:spPr bwMode="auto">
          <a:xfrm>
            <a:off x="5770563" y="3113088"/>
            <a:ext cx="20637" cy="20637"/>
          </a:xfrm>
          <a:custGeom>
            <a:avLst/>
            <a:gdLst>
              <a:gd name="T0" fmla="*/ 0 w 20954"/>
              <a:gd name="T1" fmla="*/ 0 h 20955"/>
              <a:gd name="T2" fmla="*/ 20325 w 20954"/>
              <a:gd name="T3" fmla="*/ 20324 h 20955"/>
              <a:gd name="T4" fmla="*/ 0 60000 65536"/>
              <a:gd name="T5" fmla="*/ 0 60000 65536"/>
              <a:gd name="T6" fmla="*/ 0 w 20954"/>
              <a:gd name="T7" fmla="*/ 0 h 20955"/>
              <a:gd name="T8" fmla="*/ 20954 w 20954"/>
              <a:gd name="T9" fmla="*/ 20955 h 209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5">
                <a:moveTo>
                  <a:pt x="0" y="0"/>
                </a:moveTo>
                <a:lnTo>
                  <a:pt x="20637" y="20637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1" name="object 197"/>
          <p:cNvSpPr>
            <a:spLocks/>
          </p:cNvSpPr>
          <p:nvPr/>
        </p:nvSpPr>
        <p:spPr bwMode="auto">
          <a:xfrm>
            <a:off x="5743575" y="3133725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2" name="object 198"/>
          <p:cNvSpPr>
            <a:spLocks/>
          </p:cNvSpPr>
          <p:nvPr/>
        </p:nvSpPr>
        <p:spPr bwMode="auto">
          <a:xfrm>
            <a:off x="5743575" y="3178175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3" name="object 199"/>
          <p:cNvSpPr>
            <a:spLocks/>
          </p:cNvSpPr>
          <p:nvPr/>
        </p:nvSpPr>
        <p:spPr bwMode="auto">
          <a:xfrm>
            <a:off x="5745163" y="3225800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4" name="object 200"/>
          <p:cNvSpPr>
            <a:spLocks/>
          </p:cNvSpPr>
          <p:nvPr/>
        </p:nvSpPr>
        <p:spPr bwMode="auto">
          <a:xfrm>
            <a:off x="5743575" y="3271838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5" name="object 201"/>
          <p:cNvSpPr>
            <a:spLocks/>
          </p:cNvSpPr>
          <p:nvPr/>
        </p:nvSpPr>
        <p:spPr bwMode="auto">
          <a:xfrm>
            <a:off x="5772150" y="3321050"/>
            <a:ext cx="20638" cy="20638"/>
          </a:xfrm>
          <a:custGeom>
            <a:avLst/>
            <a:gdLst>
              <a:gd name="T0" fmla="*/ 0 w 20954"/>
              <a:gd name="T1" fmla="*/ 20326 h 20954"/>
              <a:gd name="T2" fmla="*/ 20326 w 20954"/>
              <a:gd name="T3" fmla="*/ 0 h 20954"/>
              <a:gd name="T4" fmla="*/ 0 60000 65536"/>
              <a:gd name="T5" fmla="*/ 0 60000 65536"/>
              <a:gd name="T6" fmla="*/ 0 w 20954"/>
              <a:gd name="T7" fmla="*/ 0 h 20954"/>
              <a:gd name="T8" fmla="*/ 20954 w 20954"/>
              <a:gd name="T9" fmla="*/ 20954 h 20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4">
                <a:moveTo>
                  <a:pt x="0" y="20637"/>
                </a:moveTo>
                <a:lnTo>
                  <a:pt x="20637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6" name="object 202"/>
          <p:cNvSpPr>
            <a:spLocks/>
          </p:cNvSpPr>
          <p:nvPr/>
        </p:nvSpPr>
        <p:spPr bwMode="auto">
          <a:xfrm>
            <a:off x="5614988" y="3113088"/>
            <a:ext cx="20637" cy="20637"/>
          </a:xfrm>
          <a:custGeom>
            <a:avLst/>
            <a:gdLst>
              <a:gd name="T0" fmla="*/ 0 w 20954"/>
              <a:gd name="T1" fmla="*/ 0 h 20955"/>
              <a:gd name="T2" fmla="*/ 20325 w 20954"/>
              <a:gd name="T3" fmla="*/ 20324 h 20955"/>
              <a:gd name="T4" fmla="*/ 0 60000 65536"/>
              <a:gd name="T5" fmla="*/ 0 60000 65536"/>
              <a:gd name="T6" fmla="*/ 0 w 20954"/>
              <a:gd name="T7" fmla="*/ 0 h 20955"/>
              <a:gd name="T8" fmla="*/ 20954 w 20954"/>
              <a:gd name="T9" fmla="*/ 20955 h 209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5">
                <a:moveTo>
                  <a:pt x="0" y="0"/>
                </a:moveTo>
                <a:lnTo>
                  <a:pt x="20637" y="20637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7" name="object 203"/>
          <p:cNvSpPr>
            <a:spLocks/>
          </p:cNvSpPr>
          <p:nvPr/>
        </p:nvSpPr>
        <p:spPr bwMode="auto">
          <a:xfrm>
            <a:off x="5588000" y="3133725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8" name="object 204"/>
          <p:cNvSpPr>
            <a:spLocks/>
          </p:cNvSpPr>
          <p:nvPr/>
        </p:nvSpPr>
        <p:spPr bwMode="auto">
          <a:xfrm>
            <a:off x="5588000" y="3178175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69" name="object 205"/>
          <p:cNvSpPr>
            <a:spLocks/>
          </p:cNvSpPr>
          <p:nvPr/>
        </p:nvSpPr>
        <p:spPr bwMode="auto">
          <a:xfrm>
            <a:off x="5589588" y="3225800"/>
            <a:ext cx="47625" cy="47625"/>
          </a:xfrm>
          <a:custGeom>
            <a:avLst/>
            <a:gdLst>
              <a:gd name="T0" fmla="*/ 47625 w 47625"/>
              <a:gd name="T1" fmla="*/ 0 h 47625"/>
              <a:gd name="T2" fmla="*/ 0 w 47625"/>
              <a:gd name="T3" fmla="*/ 47625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0"/>
                </a:moveTo>
                <a:lnTo>
                  <a:pt x="0" y="4762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0" name="object 206"/>
          <p:cNvSpPr>
            <a:spLocks/>
          </p:cNvSpPr>
          <p:nvPr/>
        </p:nvSpPr>
        <p:spPr bwMode="auto">
          <a:xfrm>
            <a:off x="5588000" y="3271838"/>
            <a:ext cx="47625" cy="47625"/>
          </a:xfrm>
          <a:custGeom>
            <a:avLst/>
            <a:gdLst>
              <a:gd name="T0" fmla="*/ 47625 w 47625"/>
              <a:gd name="T1" fmla="*/ 47625 h 47625"/>
              <a:gd name="T2" fmla="*/ 0 w 47625"/>
              <a:gd name="T3" fmla="*/ 0 h 47625"/>
              <a:gd name="T4" fmla="*/ 0 60000 65536"/>
              <a:gd name="T5" fmla="*/ 0 60000 65536"/>
              <a:gd name="T6" fmla="*/ 0 w 47625"/>
              <a:gd name="T7" fmla="*/ 0 h 47625"/>
              <a:gd name="T8" fmla="*/ 47625 w 47625"/>
              <a:gd name="T9" fmla="*/ 47625 h 47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" h="47625">
                <a:moveTo>
                  <a:pt x="47625" y="476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1" name="object 207"/>
          <p:cNvSpPr>
            <a:spLocks/>
          </p:cNvSpPr>
          <p:nvPr/>
        </p:nvSpPr>
        <p:spPr bwMode="auto">
          <a:xfrm>
            <a:off x="5616575" y="3321050"/>
            <a:ext cx="20638" cy="20638"/>
          </a:xfrm>
          <a:custGeom>
            <a:avLst/>
            <a:gdLst>
              <a:gd name="T0" fmla="*/ 0 w 20954"/>
              <a:gd name="T1" fmla="*/ 20326 h 20954"/>
              <a:gd name="T2" fmla="*/ 20326 w 20954"/>
              <a:gd name="T3" fmla="*/ 0 h 20954"/>
              <a:gd name="T4" fmla="*/ 0 60000 65536"/>
              <a:gd name="T5" fmla="*/ 0 60000 65536"/>
              <a:gd name="T6" fmla="*/ 0 w 20954"/>
              <a:gd name="T7" fmla="*/ 0 h 20954"/>
              <a:gd name="T8" fmla="*/ 20954 w 20954"/>
              <a:gd name="T9" fmla="*/ 20954 h 20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954" h="20954">
                <a:moveTo>
                  <a:pt x="0" y="20637"/>
                </a:moveTo>
                <a:lnTo>
                  <a:pt x="20637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2" name="object 208"/>
          <p:cNvSpPr>
            <a:spLocks/>
          </p:cNvSpPr>
          <p:nvPr/>
        </p:nvSpPr>
        <p:spPr bwMode="auto">
          <a:xfrm>
            <a:off x="6219825" y="3343275"/>
            <a:ext cx="0" cy="781050"/>
          </a:xfrm>
          <a:custGeom>
            <a:avLst/>
            <a:gdLst>
              <a:gd name="T0" fmla="*/ 0 h 781050"/>
              <a:gd name="T1" fmla="*/ 781050 h 781050"/>
              <a:gd name="T2" fmla="*/ 0 60000 65536"/>
              <a:gd name="T3" fmla="*/ 0 60000 65536"/>
              <a:gd name="T4" fmla="*/ 0 h 781050"/>
              <a:gd name="T5" fmla="*/ 781050 h 7810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3" name="object 209"/>
          <p:cNvSpPr>
            <a:spLocks/>
          </p:cNvSpPr>
          <p:nvPr/>
        </p:nvSpPr>
        <p:spPr bwMode="auto">
          <a:xfrm>
            <a:off x="6067425" y="3343275"/>
            <a:ext cx="0" cy="971550"/>
          </a:xfrm>
          <a:custGeom>
            <a:avLst/>
            <a:gdLst>
              <a:gd name="T0" fmla="*/ 0 h 971550"/>
              <a:gd name="T1" fmla="*/ 971550 h 971550"/>
              <a:gd name="T2" fmla="*/ 0 60000 65536"/>
              <a:gd name="T3" fmla="*/ 0 60000 65536"/>
              <a:gd name="T4" fmla="*/ 0 h 971550"/>
              <a:gd name="T5" fmla="*/ 971550 h 9715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71550">
                <a:moveTo>
                  <a:pt x="0" y="0"/>
                </a:moveTo>
                <a:lnTo>
                  <a:pt x="0" y="97155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4" name="object 210"/>
          <p:cNvSpPr>
            <a:spLocks/>
          </p:cNvSpPr>
          <p:nvPr/>
        </p:nvSpPr>
        <p:spPr bwMode="auto">
          <a:xfrm>
            <a:off x="5915025" y="3343275"/>
            <a:ext cx="0" cy="1819275"/>
          </a:xfrm>
          <a:custGeom>
            <a:avLst/>
            <a:gdLst>
              <a:gd name="T0" fmla="*/ 0 h 1819275"/>
              <a:gd name="T1" fmla="*/ 1819275 h 1819275"/>
              <a:gd name="T2" fmla="*/ 0 60000 65536"/>
              <a:gd name="T3" fmla="*/ 0 60000 65536"/>
              <a:gd name="T4" fmla="*/ 0 h 1819275"/>
              <a:gd name="T5" fmla="*/ 1819275 h 18192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19275">
                <a:moveTo>
                  <a:pt x="0" y="0"/>
                </a:moveTo>
                <a:lnTo>
                  <a:pt x="0" y="181927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5" name="object 211"/>
          <p:cNvSpPr>
            <a:spLocks/>
          </p:cNvSpPr>
          <p:nvPr/>
        </p:nvSpPr>
        <p:spPr bwMode="auto">
          <a:xfrm>
            <a:off x="5762625" y="3343275"/>
            <a:ext cx="0" cy="2047875"/>
          </a:xfrm>
          <a:custGeom>
            <a:avLst/>
            <a:gdLst>
              <a:gd name="T0" fmla="*/ 0 h 2047875"/>
              <a:gd name="T1" fmla="*/ 2047875 h 2047875"/>
              <a:gd name="T2" fmla="*/ 0 60000 65536"/>
              <a:gd name="T3" fmla="*/ 0 60000 65536"/>
              <a:gd name="T4" fmla="*/ 0 h 2047875"/>
              <a:gd name="T5" fmla="*/ 2047875 h 20478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047875">
                <a:moveTo>
                  <a:pt x="0" y="0"/>
                </a:moveTo>
                <a:lnTo>
                  <a:pt x="0" y="2047875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6" name="object 212"/>
          <p:cNvSpPr>
            <a:spLocks/>
          </p:cNvSpPr>
          <p:nvPr/>
        </p:nvSpPr>
        <p:spPr bwMode="auto">
          <a:xfrm>
            <a:off x="5610225" y="3343275"/>
            <a:ext cx="0" cy="2209800"/>
          </a:xfrm>
          <a:custGeom>
            <a:avLst/>
            <a:gdLst>
              <a:gd name="T0" fmla="*/ 0 h 2209800"/>
              <a:gd name="T1" fmla="*/ 2209800 h 2209800"/>
              <a:gd name="T2" fmla="*/ 0 60000 65536"/>
              <a:gd name="T3" fmla="*/ 0 60000 65536"/>
              <a:gd name="T4" fmla="*/ 0 h 2209800"/>
              <a:gd name="T5" fmla="*/ 2209800 h 2209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209800">
                <a:moveTo>
                  <a:pt x="0" y="0"/>
                </a:moveTo>
                <a:lnTo>
                  <a:pt x="0" y="220980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7" name="object 213"/>
          <p:cNvSpPr>
            <a:spLocks/>
          </p:cNvSpPr>
          <p:nvPr/>
        </p:nvSpPr>
        <p:spPr bwMode="auto">
          <a:xfrm>
            <a:off x="5613400" y="2851150"/>
            <a:ext cx="0" cy="260350"/>
          </a:xfrm>
          <a:custGeom>
            <a:avLst/>
            <a:gdLst>
              <a:gd name="T0" fmla="*/ 260350 h 260350"/>
              <a:gd name="T1" fmla="*/ 0 h 260350"/>
              <a:gd name="T2" fmla="*/ 0 60000 65536"/>
              <a:gd name="T3" fmla="*/ 0 60000 65536"/>
              <a:gd name="T4" fmla="*/ 0 h 260350"/>
              <a:gd name="T5" fmla="*/ 260350 h 2603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0">
                <a:moveTo>
                  <a:pt x="0" y="2603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8" name="object 214"/>
          <p:cNvSpPr>
            <a:spLocks/>
          </p:cNvSpPr>
          <p:nvPr/>
        </p:nvSpPr>
        <p:spPr bwMode="auto">
          <a:xfrm>
            <a:off x="5765800" y="2851150"/>
            <a:ext cx="0" cy="260350"/>
          </a:xfrm>
          <a:custGeom>
            <a:avLst/>
            <a:gdLst>
              <a:gd name="T0" fmla="*/ 260350 h 260350"/>
              <a:gd name="T1" fmla="*/ 0 h 260350"/>
              <a:gd name="T2" fmla="*/ 0 60000 65536"/>
              <a:gd name="T3" fmla="*/ 0 60000 65536"/>
              <a:gd name="T4" fmla="*/ 0 h 260350"/>
              <a:gd name="T5" fmla="*/ 260350 h 2603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0">
                <a:moveTo>
                  <a:pt x="0" y="2603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79" name="object 215"/>
          <p:cNvSpPr>
            <a:spLocks/>
          </p:cNvSpPr>
          <p:nvPr/>
        </p:nvSpPr>
        <p:spPr bwMode="auto">
          <a:xfrm>
            <a:off x="5924550" y="2851150"/>
            <a:ext cx="0" cy="260350"/>
          </a:xfrm>
          <a:custGeom>
            <a:avLst/>
            <a:gdLst>
              <a:gd name="T0" fmla="*/ 260350 h 260350"/>
              <a:gd name="T1" fmla="*/ 0 h 260350"/>
              <a:gd name="T2" fmla="*/ 0 60000 65536"/>
              <a:gd name="T3" fmla="*/ 0 60000 65536"/>
              <a:gd name="T4" fmla="*/ 0 h 260350"/>
              <a:gd name="T5" fmla="*/ 260350 h 2603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0">
                <a:moveTo>
                  <a:pt x="0" y="2603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80" name="object 216"/>
          <p:cNvSpPr>
            <a:spLocks/>
          </p:cNvSpPr>
          <p:nvPr/>
        </p:nvSpPr>
        <p:spPr bwMode="auto">
          <a:xfrm>
            <a:off x="6070600" y="2851150"/>
            <a:ext cx="0" cy="260350"/>
          </a:xfrm>
          <a:custGeom>
            <a:avLst/>
            <a:gdLst>
              <a:gd name="T0" fmla="*/ 260350 h 260350"/>
              <a:gd name="T1" fmla="*/ 0 h 260350"/>
              <a:gd name="T2" fmla="*/ 0 60000 65536"/>
              <a:gd name="T3" fmla="*/ 0 60000 65536"/>
              <a:gd name="T4" fmla="*/ 0 h 260350"/>
              <a:gd name="T5" fmla="*/ 260350 h 2603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0">
                <a:moveTo>
                  <a:pt x="0" y="2603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81" name="object 217"/>
          <p:cNvSpPr>
            <a:spLocks/>
          </p:cNvSpPr>
          <p:nvPr/>
        </p:nvSpPr>
        <p:spPr bwMode="auto">
          <a:xfrm>
            <a:off x="6223000" y="2851150"/>
            <a:ext cx="0" cy="260350"/>
          </a:xfrm>
          <a:custGeom>
            <a:avLst/>
            <a:gdLst>
              <a:gd name="T0" fmla="*/ 260350 h 260350"/>
              <a:gd name="T1" fmla="*/ 0 h 260350"/>
              <a:gd name="T2" fmla="*/ 0 60000 65536"/>
              <a:gd name="T3" fmla="*/ 0 60000 65536"/>
              <a:gd name="T4" fmla="*/ 0 h 260350"/>
              <a:gd name="T5" fmla="*/ 260350 h 2603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0">
                <a:moveTo>
                  <a:pt x="0" y="2603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82" name="object 218"/>
          <p:cNvSpPr>
            <a:spLocks/>
          </p:cNvSpPr>
          <p:nvPr/>
        </p:nvSpPr>
        <p:spPr bwMode="auto">
          <a:xfrm>
            <a:off x="5613400" y="2857500"/>
            <a:ext cx="609600" cy="0"/>
          </a:xfrm>
          <a:custGeom>
            <a:avLst/>
            <a:gdLst>
              <a:gd name="T0" fmla="*/ 0 w 609600"/>
              <a:gd name="T1" fmla="*/ 609600 w 609600"/>
              <a:gd name="T2" fmla="*/ 0 60000 65536"/>
              <a:gd name="T3" fmla="*/ 0 60000 65536"/>
              <a:gd name="T4" fmla="*/ 0 w 609600"/>
              <a:gd name="T5" fmla="*/ 609600 w 6096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83" name="object 219"/>
          <p:cNvSpPr>
            <a:spLocks/>
          </p:cNvSpPr>
          <p:nvPr/>
        </p:nvSpPr>
        <p:spPr bwMode="auto">
          <a:xfrm>
            <a:off x="5924550" y="2705100"/>
            <a:ext cx="0" cy="152400"/>
          </a:xfrm>
          <a:custGeom>
            <a:avLst/>
            <a:gdLst>
              <a:gd name="T0" fmla="*/ 152400 h 152400"/>
              <a:gd name="T1" fmla="*/ 0 h 152400"/>
              <a:gd name="T2" fmla="*/ 0 60000 65536"/>
              <a:gd name="T3" fmla="*/ 0 60000 65536"/>
              <a:gd name="T4" fmla="*/ 0 h 152400"/>
              <a:gd name="T5" fmla="*/ 152400 h 1524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84" name="object 220"/>
          <p:cNvSpPr>
            <a:spLocks/>
          </p:cNvSpPr>
          <p:nvPr/>
        </p:nvSpPr>
        <p:spPr bwMode="auto">
          <a:xfrm>
            <a:off x="5886450" y="2641600"/>
            <a:ext cx="76200" cy="76200"/>
          </a:xfrm>
          <a:custGeom>
            <a:avLst/>
            <a:gdLst>
              <a:gd name="T0" fmla="*/ 38087 w 76200"/>
              <a:gd name="T1" fmla="*/ 0 h 76200"/>
              <a:gd name="T2" fmla="*/ 0 w 76200"/>
              <a:gd name="T3" fmla="*/ 76200 h 76200"/>
              <a:gd name="T4" fmla="*/ 76200 w 76200"/>
              <a:gd name="T5" fmla="*/ 76187 h 76200"/>
              <a:gd name="T6" fmla="*/ 38087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087" y="0"/>
                </a:moveTo>
                <a:lnTo>
                  <a:pt x="0" y="76200"/>
                </a:lnTo>
                <a:lnTo>
                  <a:pt x="76200" y="76187"/>
                </a:lnTo>
                <a:lnTo>
                  <a:pt x="3808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1" name="object 221"/>
          <p:cNvSpPr txBox="1"/>
          <p:nvPr/>
        </p:nvSpPr>
        <p:spPr>
          <a:xfrm>
            <a:off x="5759450" y="2449513"/>
            <a:ext cx="341313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Arial"/>
                <a:cs typeface="Arial"/>
              </a:rPr>
              <a:t>+5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686" name="object 222"/>
          <p:cNvSpPr>
            <a:spLocks/>
          </p:cNvSpPr>
          <p:nvPr/>
        </p:nvSpPr>
        <p:spPr bwMode="auto">
          <a:xfrm>
            <a:off x="6610350" y="1855788"/>
            <a:ext cx="328613" cy="0"/>
          </a:xfrm>
          <a:custGeom>
            <a:avLst/>
            <a:gdLst>
              <a:gd name="T0" fmla="*/ 328296 w 328929"/>
              <a:gd name="T1" fmla="*/ 0 w 328929"/>
              <a:gd name="T2" fmla="*/ 0 60000 65536"/>
              <a:gd name="T3" fmla="*/ 0 60000 65536"/>
              <a:gd name="T4" fmla="*/ 0 w 328929"/>
              <a:gd name="T5" fmla="*/ 328929 w 3289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28929">
                <a:moveTo>
                  <a:pt x="32861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87" name="object 223"/>
          <p:cNvSpPr>
            <a:spLocks/>
          </p:cNvSpPr>
          <p:nvPr/>
        </p:nvSpPr>
        <p:spPr bwMode="auto">
          <a:xfrm>
            <a:off x="6926263" y="1817688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688" name="object 224"/>
          <p:cNvSpPr txBox="1">
            <a:spLocks noChangeArrowheads="1"/>
          </p:cNvSpPr>
          <p:nvPr/>
        </p:nvSpPr>
        <p:spPr bwMode="auto">
          <a:xfrm>
            <a:off x="7251700" y="1174750"/>
            <a:ext cx="1133475" cy="79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" indent="3175" algn="just">
              <a:lnSpc>
                <a:spcPct val="108000"/>
              </a:lnSpc>
            </a:pPr>
            <a:r>
              <a:rPr lang="en-US" sz="1600" dirty="0" err="1" smtClean="0">
                <a:solidFill>
                  <a:srgbClr val="3333CC"/>
                </a:solidFill>
                <a:cs typeface="Arial" charset="0"/>
              </a:rPr>
              <a:t>INTRCircuit</a:t>
            </a:r>
            <a:r>
              <a:rPr lang="en-US" sz="1600" dirty="0" smtClean="0">
                <a:solidFill>
                  <a:srgbClr val="3333CC"/>
                </a:solidFill>
                <a:cs typeface="Arial" charset="0"/>
              </a:rPr>
              <a:t> </a:t>
            </a:r>
          </a:p>
          <a:p>
            <a:pPr marL="12700" indent="3175" algn="just">
              <a:lnSpc>
                <a:spcPct val="108000"/>
              </a:lnSpc>
            </a:pPr>
            <a:r>
              <a:rPr lang="en-US" sz="1600" dirty="0" err="1" smtClean="0">
                <a:solidFill>
                  <a:srgbClr val="FF6600"/>
                </a:solidFill>
                <a:cs typeface="Arial" charset="0"/>
              </a:rPr>
              <a:t>INTACircuit</a:t>
            </a:r>
            <a:r>
              <a:rPr lang="en-US" sz="1600" dirty="0" smtClean="0">
                <a:solidFill>
                  <a:srgbClr val="FF6600"/>
                </a:solidFill>
                <a:cs typeface="Arial" charset="0"/>
              </a:rPr>
              <a:t> </a:t>
            </a:r>
          </a:p>
          <a:p>
            <a:pPr marL="12700" indent="3175" algn="just">
              <a:lnSpc>
                <a:spcPct val="108000"/>
              </a:lnSpc>
            </a:pPr>
            <a:r>
              <a:rPr lang="en-US" sz="1600" dirty="0" smtClean="0">
                <a:solidFill>
                  <a:srgbClr val="33CC33"/>
                </a:solidFill>
                <a:cs typeface="Arial" charset="0"/>
              </a:rPr>
              <a:t>RST </a:t>
            </a:r>
            <a:r>
              <a:rPr lang="en-US" sz="1600" dirty="0">
                <a:solidFill>
                  <a:srgbClr val="33CC33"/>
                </a:solidFill>
                <a:cs typeface="Arial" charset="0"/>
              </a:rPr>
              <a:t>Circuit</a:t>
            </a:r>
            <a:endParaRPr lang="en-US" sz="16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838" y="490538"/>
            <a:ext cx="6662737" cy="1343025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244725" indent="-2232025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The 8085 Maskable/Vectored Interrupts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491" name="object 3"/>
          <p:cNvSpPr txBox="1">
            <a:spLocks noChangeArrowheads="1"/>
          </p:cNvSpPr>
          <p:nvPr/>
        </p:nvSpPr>
        <p:spPr bwMode="auto">
          <a:xfrm>
            <a:off x="765175" y="1971675"/>
            <a:ext cx="7523163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8085 has 4 Masked/Vectored interrupt inputs.</a:t>
            </a:r>
          </a:p>
          <a:p>
            <a:pPr marL="355600" indent="-342900">
              <a:spcBef>
                <a:spcPts val="300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–	RST 5.5, RST 6.5, RST 7.5</a:t>
            </a:r>
          </a:p>
          <a:p>
            <a:pPr marL="1155700" lvl="1" indent="-228600">
              <a:spcBef>
                <a:spcPts val="250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They are all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lnSpc>
                <a:spcPts val="2163"/>
              </a:lnSpc>
              <a:spcBef>
                <a:spcPts val="513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automatically vectored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according to the following table:</a:t>
            </a:r>
          </a:p>
        </p:txBody>
      </p:sp>
      <p:sp>
        <p:nvSpPr>
          <p:cNvPr id="191492" name="object 4"/>
          <p:cNvSpPr txBox="1">
            <a:spLocks noChangeArrowheads="1"/>
          </p:cNvSpPr>
          <p:nvPr/>
        </p:nvSpPr>
        <p:spPr bwMode="auto">
          <a:xfrm>
            <a:off x="2136775" y="5486400"/>
            <a:ext cx="6149975" cy="9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41300" indent="-228600">
              <a:lnSpc>
                <a:spcPts val="1938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–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ts val="1938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vectors for these interrupt fall in between the vectors for the RST instructions. That’s why they have names like RST 5.5 (RST 5 and a half).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90913" y="3719513"/>
          <a:ext cx="2373312" cy="1855788"/>
        </p:xfrm>
        <a:graphic>
          <a:graphicData uri="http://schemas.openxmlformats.org/drawingml/2006/table">
            <a:tbl>
              <a:tblPr/>
              <a:tblGrid>
                <a:gridCol w="1196975"/>
                <a:gridCol w="1176337"/>
              </a:tblGrid>
              <a:tr h="365125">
                <a:tc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Interrupt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Vector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TRAP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0024H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 5.5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002CH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 6.5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0034H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 7.5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003CH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050" y="490538"/>
            <a:ext cx="7073900" cy="1343025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M</a:t>
            </a:r>
            <a:r>
              <a:rPr sz="4400" b="0" spc="-10" dirty="0"/>
              <a:t>a</a:t>
            </a:r>
            <a:r>
              <a:rPr sz="4400" b="0" spc="-5" dirty="0"/>
              <a:t>sking RST</a:t>
            </a:r>
            <a:r>
              <a:rPr sz="4400" b="0" dirty="0"/>
              <a:t> </a:t>
            </a:r>
            <a:r>
              <a:rPr sz="4400" b="0" spc="-5" dirty="0"/>
              <a:t>5.5,</a:t>
            </a:r>
            <a:r>
              <a:rPr sz="4400" b="0" dirty="0"/>
              <a:t> </a:t>
            </a:r>
            <a:r>
              <a:rPr sz="4400" b="0" spc="-5" dirty="0"/>
              <a:t>RST</a:t>
            </a:r>
            <a:r>
              <a:rPr sz="4400" b="0" dirty="0"/>
              <a:t> </a:t>
            </a:r>
            <a:r>
              <a:rPr sz="4400" b="0" spc="-5" dirty="0"/>
              <a:t>6.5</a:t>
            </a:r>
            <a:r>
              <a:rPr sz="4400" b="0" dirty="0"/>
              <a:t> </a:t>
            </a:r>
            <a:r>
              <a:rPr sz="4400" b="0" spc="-10" dirty="0"/>
              <a:t>a</a:t>
            </a:r>
            <a:r>
              <a:rPr sz="4400" b="0" spc="-5" dirty="0"/>
              <a:t>nd</a:t>
            </a:r>
            <a:r>
              <a:rPr sz="4400"/>
              <a:t/>
            </a:r>
            <a:br>
              <a:rPr sz="4400"/>
            </a:br>
            <a:r>
              <a:rPr sz="4400" b="0" spc="-5" dirty="0"/>
              <a:t>RST 7.5</a:t>
            </a:r>
            <a:endParaRPr sz="4400"/>
          </a:p>
        </p:txBody>
      </p:sp>
      <p:sp>
        <p:nvSpPr>
          <p:cNvPr id="192515" name="object 3"/>
          <p:cNvSpPr txBox="1">
            <a:spLocks noChangeArrowheads="1"/>
          </p:cNvSpPr>
          <p:nvPr/>
        </p:nvSpPr>
        <p:spPr bwMode="auto">
          <a:xfrm>
            <a:off x="765175" y="2019300"/>
            <a:ext cx="7459663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lnSpc>
                <a:spcPts val="3463"/>
              </a:lnSpc>
              <a:buFontTx/>
              <a:buChar char="•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These three interrupts are masked at two levels:</a:t>
            </a:r>
          </a:p>
          <a:p>
            <a:pPr marL="755650" lvl="1" indent="-285750">
              <a:lnSpc>
                <a:spcPts val="3025"/>
              </a:lnSpc>
              <a:spcBef>
                <a:spcPts val="675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Through the Interrupt Enable flip flop and the EI/DI instructions.</a:t>
            </a:r>
          </a:p>
          <a:p>
            <a:pPr marL="1155700" lvl="2" indent="-228600">
              <a:lnSpc>
                <a:spcPts val="2588"/>
              </a:lnSpc>
              <a:spcBef>
                <a:spcPts val="575"/>
              </a:spcBef>
              <a:buFontTx/>
              <a:buChar char="•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Interrupt Enable flip flop controls the whole maskable interrupt process.</a:t>
            </a:r>
          </a:p>
          <a:p>
            <a:pPr marL="755650" lvl="1" indent="-285750">
              <a:lnSpc>
                <a:spcPts val="3025"/>
              </a:lnSpc>
              <a:spcBef>
                <a:spcPts val="675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Through individual mask flip flops that control the availability of the individual interrupts.</a:t>
            </a:r>
          </a:p>
          <a:p>
            <a:pPr marL="1155700" lvl="2" indent="-228600">
              <a:spcBef>
                <a:spcPts val="250"/>
              </a:spcBef>
              <a:buFontTx/>
              <a:buChar char="•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These flip flops control the interrupts individually.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 tIns="284416">
            <a:normAutofit fontScale="90000"/>
          </a:bodyPr>
          <a:lstStyle/>
          <a:p>
            <a:pPr marL="154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M</a:t>
            </a:r>
            <a:r>
              <a:rPr sz="4400" b="0" spc="-10" dirty="0"/>
              <a:t>a</a:t>
            </a:r>
            <a:r>
              <a:rPr sz="4400" b="0" spc="-5" dirty="0"/>
              <a:t>sk</a:t>
            </a:r>
            <a:r>
              <a:rPr sz="4400" b="0" spc="-10" dirty="0"/>
              <a:t>a</a:t>
            </a:r>
            <a:r>
              <a:rPr sz="4400" b="0" spc="-5" dirty="0"/>
              <a:t>ble</a:t>
            </a:r>
            <a:r>
              <a:rPr sz="4400" b="0" spc="-15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  <p:sp>
        <p:nvSpPr>
          <p:cNvPr id="193539" name="object 3"/>
          <p:cNvSpPr>
            <a:spLocks/>
          </p:cNvSpPr>
          <p:nvPr/>
        </p:nvSpPr>
        <p:spPr bwMode="auto">
          <a:xfrm>
            <a:off x="4456113" y="5286375"/>
            <a:ext cx="684212" cy="709613"/>
          </a:xfrm>
          <a:custGeom>
            <a:avLst/>
            <a:gdLst>
              <a:gd name="T0" fmla="*/ 0 w 684529"/>
              <a:gd name="T1" fmla="*/ 0 h 709929"/>
              <a:gd name="T2" fmla="*/ 683895 w 684529"/>
              <a:gd name="T3" fmla="*/ 0 h 709929"/>
              <a:gd name="T4" fmla="*/ 683895 w 684529"/>
              <a:gd name="T5" fmla="*/ 709296 h 709929"/>
              <a:gd name="T6" fmla="*/ 0 w 684529"/>
              <a:gd name="T7" fmla="*/ 709296 h 709929"/>
              <a:gd name="T8" fmla="*/ 0 w 684529"/>
              <a:gd name="T9" fmla="*/ 0 h 7099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4529"/>
              <a:gd name="T16" fmla="*/ 0 h 709929"/>
              <a:gd name="T17" fmla="*/ 684529 w 684529"/>
              <a:gd name="T18" fmla="*/ 709929 h 7099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4529" h="709929">
                <a:moveTo>
                  <a:pt x="0" y="0"/>
                </a:moveTo>
                <a:lnTo>
                  <a:pt x="684212" y="0"/>
                </a:lnTo>
                <a:lnTo>
                  <a:pt x="684212" y="709612"/>
                </a:lnTo>
                <a:lnTo>
                  <a:pt x="0" y="70961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0" name="object 4"/>
          <p:cNvSpPr>
            <a:spLocks/>
          </p:cNvSpPr>
          <p:nvPr/>
        </p:nvSpPr>
        <p:spPr bwMode="auto">
          <a:xfrm>
            <a:off x="4456113" y="5286375"/>
            <a:ext cx="684212" cy="709613"/>
          </a:xfrm>
          <a:custGeom>
            <a:avLst/>
            <a:gdLst>
              <a:gd name="T0" fmla="*/ 0 w 684529"/>
              <a:gd name="T1" fmla="*/ 0 h 709929"/>
              <a:gd name="T2" fmla="*/ 683895 w 684529"/>
              <a:gd name="T3" fmla="*/ 0 h 709929"/>
              <a:gd name="T4" fmla="*/ 683895 w 684529"/>
              <a:gd name="T5" fmla="*/ 709296 h 709929"/>
              <a:gd name="T6" fmla="*/ 0 w 684529"/>
              <a:gd name="T7" fmla="*/ 709296 h 709929"/>
              <a:gd name="T8" fmla="*/ 0 w 684529"/>
              <a:gd name="T9" fmla="*/ 0 h 7099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4529"/>
              <a:gd name="T16" fmla="*/ 0 h 709929"/>
              <a:gd name="T17" fmla="*/ 684529 w 684529"/>
              <a:gd name="T18" fmla="*/ 709929 h 7099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4529" h="709929">
                <a:moveTo>
                  <a:pt x="0" y="0"/>
                </a:moveTo>
                <a:lnTo>
                  <a:pt x="684212" y="0"/>
                </a:lnTo>
                <a:lnTo>
                  <a:pt x="684212" y="709612"/>
                </a:lnTo>
                <a:lnTo>
                  <a:pt x="0" y="70961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1" name="object 5"/>
          <p:cNvSpPr>
            <a:spLocks/>
          </p:cNvSpPr>
          <p:nvPr/>
        </p:nvSpPr>
        <p:spPr bwMode="auto">
          <a:xfrm>
            <a:off x="5721350" y="4837113"/>
            <a:ext cx="0" cy="338137"/>
          </a:xfrm>
          <a:custGeom>
            <a:avLst/>
            <a:gdLst>
              <a:gd name="T0" fmla="*/ 0 h 338454"/>
              <a:gd name="T1" fmla="*/ 337820 h 338454"/>
              <a:gd name="T2" fmla="*/ 0 60000 65536"/>
              <a:gd name="T3" fmla="*/ 0 60000 65536"/>
              <a:gd name="T4" fmla="*/ 0 h 338454"/>
              <a:gd name="T5" fmla="*/ 338454 h 3384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38454">
                <a:moveTo>
                  <a:pt x="0" y="0"/>
                </a:moveTo>
                <a:lnTo>
                  <a:pt x="0" y="3381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2" name="object 6"/>
          <p:cNvSpPr>
            <a:spLocks/>
          </p:cNvSpPr>
          <p:nvPr/>
        </p:nvSpPr>
        <p:spPr bwMode="auto">
          <a:xfrm>
            <a:off x="5727700" y="5005388"/>
            <a:ext cx="376238" cy="168275"/>
          </a:xfrm>
          <a:custGeom>
            <a:avLst/>
            <a:gdLst>
              <a:gd name="T0" fmla="*/ 0 w 376554"/>
              <a:gd name="T1" fmla="*/ 167642 h 168910"/>
              <a:gd name="T2" fmla="*/ 42975 w 376554"/>
              <a:gd name="T3" fmla="*/ 167815 h 168910"/>
              <a:gd name="T4" fmla="*/ 105876 w 376554"/>
              <a:gd name="T5" fmla="*/ 167840 h 168910"/>
              <a:gd name="T6" fmla="*/ 171752 w 376554"/>
              <a:gd name="T7" fmla="*/ 166975 h 168910"/>
              <a:gd name="T8" fmla="*/ 223649 w 376554"/>
              <a:gd name="T9" fmla="*/ 164479 h 168910"/>
              <a:gd name="T10" fmla="*/ 278769 w 376554"/>
              <a:gd name="T11" fmla="*/ 151036 h 168910"/>
              <a:gd name="T12" fmla="*/ 312475 w 376554"/>
              <a:gd name="T13" fmla="*/ 132849 h 168910"/>
              <a:gd name="T14" fmla="*/ 348164 w 376554"/>
              <a:gd name="T15" fmla="*/ 96819 h 168910"/>
              <a:gd name="T16" fmla="*/ 368189 w 376554"/>
              <a:gd name="T17" fmla="*/ 44085 h 168910"/>
              <a:gd name="T18" fmla="*/ 372278 w 376554"/>
              <a:gd name="T19" fmla="*/ 22412 h 168910"/>
              <a:gd name="T20" fmla="*/ 375921 w 376554"/>
              <a:gd name="T21" fmla="*/ 0 h 1689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76554"/>
              <a:gd name="T34" fmla="*/ 0 h 168910"/>
              <a:gd name="T35" fmla="*/ 376554 w 376554"/>
              <a:gd name="T36" fmla="*/ 168910 h 1689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76554" h="168910">
                <a:moveTo>
                  <a:pt x="0" y="168275"/>
                </a:moveTo>
                <a:lnTo>
                  <a:pt x="43011" y="168448"/>
                </a:lnTo>
                <a:lnTo>
                  <a:pt x="105965" y="168473"/>
                </a:lnTo>
                <a:lnTo>
                  <a:pt x="171896" y="167605"/>
                </a:lnTo>
                <a:lnTo>
                  <a:pt x="223837" y="165100"/>
                </a:lnTo>
                <a:lnTo>
                  <a:pt x="279003" y="151606"/>
                </a:lnTo>
                <a:lnTo>
                  <a:pt x="312737" y="133350"/>
                </a:lnTo>
                <a:lnTo>
                  <a:pt x="348456" y="97184"/>
                </a:lnTo>
                <a:lnTo>
                  <a:pt x="368498" y="44251"/>
                </a:lnTo>
                <a:lnTo>
                  <a:pt x="372591" y="22497"/>
                </a:lnTo>
                <a:lnTo>
                  <a:pt x="37623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3" name="object 7"/>
          <p:cNvSpPr>
            <a:spLocks/>
          </p:cNvSpPr>
          <p:nvPr/>
        </p:nvSpPr>
        <p:spPr bwMode="auto">
          <a:xfrm>
            <a:off x="5719763" y="4833938"/>
            <a:ext cx="384175" cy="171450"/>
          </a:xfrm>
          <a:custGeom>
            <a:avLst/>
            <a:gdLst>
              <a:gd name="T0" fmla="*/ 0 w 384175"/>
              <a:gd name="T1" fmla="*/ 593 h 172085"/>
              <a:gd name="T2" fmla="*/ 39414 w 384175"/>
              <a:gd name="T3" fmla="*/ 0 h 172085"/>
              <a:gd name="T4" fmla="*/ 97432 w 384175"/>
              <a:gd name="T5" fmla="*/ 593 h 172085"/>
              <a:gd name="T6" fmla="*/ 158725 w 384175"/>
              <a:gd name="T7" fmla="*/ 2372 h 172085"/>
              <a:gd name="T8" fmla="*/ 207962 w 384175"/>
              <a:gd name="T9" fmla="*/ 5337 h 172085"/>
              <a:gd name="T10" fmla="*/ 262334 w 384175"/>
              <a:gd name="T11" fmla="*/ 12258 h 172085"/>
              <a:gd name="T12" fmla="*/ 300037 w 384175"/>
              <a:gd name="T13" fmla="*/ 27480 h 172085"/>
              <a:gd name="T14" fmla="*/ 336748 w 384175"/>
              <a:gd name="T15" fmla="*/ 53578 h 172085"/>
              <a:gd name="T16" fmla="*/ 365125 w 384175"/>
              <a:gd name="T17" fmla="*/ 89165 h 172085"/>
              <a:gd name="T18" fmla="*/ 377626 w 384175"/>
              <a:gd name="T19" fmla="*/ 127915 h 172085"/>
              <a:gd name="T20" fmla="*/ 380975 w 384175"/>
              <a:gd name="T21" fmla="*/ 149217 h 172085"/>
              <a:gd name="T22" fmla="*/ 384175 w 384175"/>
              <a:gd name="T23" fmla="*/ 171410 h 1720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84175"/>
              <a:gd name="T37" fmla="*/ 0 h 172085"/>
              <a:gd name="T38" fmla="*/ 384175 w 384175"/>
              <a:gd name="T39" fmla="*/ 172085 h 1720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84175" h="172085">
                <a:moveTo>
                  <a:pt x="0" y="595"/>
                </a:moveTo>
                <a:lnTo>
                  <a:pt x="39414" y="0"/>
                </a:lnTo>
                <a:lnTo>
                  <a:pt x="97432" y="595"/>
                </a:lnTo>
                <a:lnTo>
                  <a:pt x="158725" y="2381"/>
                </a:lnTo>
                <a:lnTo>
                  <a:pt x="207962" y="5357"/>
                </a:lnTo>
                <a:lnTo>
                  <a:pt x="262334" y="12303"/>
                </a:lnTo>
                <a:lnTo>
                  <a:pt x="300037" y="27582"/>
                </a:lnTo>
                <a:lnTo>
                  <a:pt x="336748" y="53776"/>
                </a:lnTo>
                <a:lnTo>
                  <a:pt x="365125" y="89495"/>
                </a:lnTo>
                <a:lnTo>
                  <a:pt x="377626" y="128389"/>
                </a:lnTo>
                <a:lnTo>
                  <a:pt x="380975" y="149770"/>
                </a:lnTo>
                <a:lnTo>
                  <a:pt x="384175" y="1720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4" name="object 8"/>
          <p:cNvSpPr>
            <a:spLocks/>
          </p:cNvSpPr>
          <p:nvPr/>
        </p:nvSpPr>
        <p:spPr bwMode="auto">
          <a:xfrm>
            <a:off x="5721350" y="3937000"/>
            <a:ext cx="0" cy="338138"/>
          </a:xfrm>
          <a:custGeom>
            <a:avLst/>
            <a:gdLst>
              <a:gd name="T0" fmla="*/ 0 h 338454"/>
              <a:gd name="T1" fmla="*/ 337821 h 338454"/>
              <a:gd name="T2" fmla="*/ 0 60000 65536"/>
              <a:gd name="T3" fmla="*/ 0 60000 65536"/>
              <a:gd name="T4" fmla="*/ 0 h 338454"/>
              <a:gd name="T5" fmla="*/ 338454 h 3384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38454">
                <a:moveTo>
                  <a:pt x="0" y="0"/>
                </a:moveTo>
                <a:lnTo>
                  <a:pt x="0" y="3381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5" name="object 9"/>
          <p:cNvSpPr>
            <a:spLocks/>
          </p:cNvSpPr>
          <p:nvPr/>
        </p:nvSpPr>
        <p:spPr bwMode="auto">
          <a:xfrm>
            <a:off x="5727700" y="4105275"/>
            <a:ext cx="376238" cy="168275"/>
          </a:xfrm>
          <a:custGeom>
            <a:avLst/>
            <a:gdLst>
              <a:gd name="T0" fmla="*/ 0 w 376554"/>
              <a:gd name="T1" fmla="*/ 167642 h 168910"/>
              <a:gd name="T2" fmla="*/ 42975 w 376554"/>
              <a:gd name="T3" fmla="*/ 167815 h 168910"/>
              <a:gd name="T4" fmla="*/ 105876 w 376554"/>
              <a:gd name="T5" fmla="*/ 167840 h 168910"/>
              <a:gd name="T6" fmla="*/ 171752 w 376554"/>
              <a:gd name="T7" fmla="*/ 166975 h 168910"/>
              <a:gd name="T8" fmla="*/ 223649 w 376554"/>
              <a:gd name="T9" fmla="*/ 164479 h 168910"/>
              <a:gd name="T10" fmla="*/ 278769 w 376554"/>
              <a:gd name="T11" fmla="*/ 151036 h 168910"/>
              <a:gd name="T12" fmla="*/ 312475 w 376554"/>
              <a:gd name="T13" fmla="*/ 132849 h 168910"/>
              <a:gd name="T14" fmla="*/ 348164 w 376554"/>
              <a:gd name="T15" fmla="*/ 96819 h 168910"/>
              <a:gd name="T16" fmla="*/ 368189 w 376554"/>
              <a:gd name="T17" fmla="*/ 44085 h 168910"/>
              <a:gd name="T18" fmla="*/ 372278 w 376554"/>
              <a:gd name="T19" fmla="*/ 22412 h 168910"/>
              <a:gd name="T20" fmla="*/ 375921 w 376554"/>
              <a:gd name="T21" fmla="*/ 0 h 1689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76554"/>
              <a:gd name="T34" fmla="*/ 0 h 168910"/>
              <a:gd name="T35" fmla="*/ 376554 w 376554"/>
              <a:gd name="T36" fmla="*/ 168910 h 1689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76554" h="168910">
                <a:moveTo>
                  <a:pt x="0" y="168275"/>
                </a:moveTo>
                <a:lnTo>
                  <a:pt x="43011" y="168448"/>
                </a:lnTo>
                <a:lnTo>
                  <a:pt x="105965" y="168473"/>
                </a:lnTo>
                <a:lnTo>
                  <a:pt x="171896" y="167605"/>
                </a:lnTo>
                <a:lnTo>
                  <a:pt x="223837" y="165100"/>
                </a:lnTo>
                <a:lnTo>
                  <a:pt x="279003" y="151606"/>
                </a:lnTo>
                <a:lnTo>
                  <a:pt x="312737" y="133350"/>
                </a:lnTo>
                <a:lnTo>
                  <a:pt x="348456" y="97184"/>
                </a:lnTo>
                <a:lnTo>
                  <a:pt x="368498" y="44251"/>
                </a:lnTo>
                <a:lnTo>
                  <a:pt x="372591" y="22497"/>
                </a:lnTo>
                <a:lnTo>
                  <a:pt x="37623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6" name="object 10"/>
          <p:cNvSpPr>
            <a:spLocks/>
          </p:cNvSpPr>
          <p:nvPr/>
        </p:nvSpPr>
        <p:spPr bwMode="auto">
          <a:xfrm>
            <a:off x="5719763" y="3933825"/>
            <a:ext cx="384175" cy="171450"/>
          </a:xfrm>
          <a:custGeom>
            <a:avLst/>
            <a:gdLst>
              <a:gd name="T0" fmla="*/ 0 w 384175"/>
              <a:gd name="T1" fmla="*/ 593 h 172085"/>
              <a:gd name="T2" fmla="*/ 39414 w 384175"/>
              <a:gd name="T3" fmla="*/ 0 h 172085"/>
              <a:gd name="T4" fmla="*/ 97432 w 384175"/>
              <a:gd name="T5" fmla="*/ 593 h 172085"/>
              <a:gd name="T6" fmla="*/ 158725 w 384175"/>
              <a:gd name="T7" fmla="*/ 2372 h 172085"/>
              <a:gd name="T8" fmla="*/ 207962 w 384175"/>
              <a:gd name="T9" fmla="*/ 5337 h 172085"/>
              <a:gd name="T10" fmla="*/ 262334 w 384175"/>
              <a:gd name="T11" fmla="*/ 12258 h 172085"/>
              <a:gd name="T12" fmla="*/ 300037 w 384175"/>
              <a:gd name="T13" fmla="*/ 27480 h 172085"/>
              <a:gd name="T14" fmla="*/ 336748 w 384175"/>
              <a:gd name="T15" fmla="*/ 53578 h 172085"/>
              <a:gd name="T16" fmla="*/ 365125 w 384175"/>
              <a:gd name="T17" fmla="*/ 89165 h 172085"/>
              <a:gd name="T18" fmla="*/ 377626 w 384175"/>
              <a:gd name="T19" fmla="*/ 127915 h 172085"/>
              <a:gd name="T20" fmla="*/ 380975 w 384175"/>
              <a:gd name="T21" fmla="*/ 149217 h 172085"/>
              <a:gd name="T22" fmla="*/ 384175 w 384175"/>
              <a:gd name="T23" fmla="*/ 171410 h 1720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84175"/>
              <a:gd name="T37" fmla="*/ 0 h 172085"/>
              <a:gd name="T38" fmla="*/ 384175 w 384175"/>
              <a:gd name="T39" fmla="*/ 172085 h 1720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84175" h="172085">
                <a:moveTo>
                  <a:pt x="0" y="595"/>
                </a:moveTo>
                <a:lnTo>
                  <a:pt x="39414" y="0"/>
                </a:lnTo>
                <a:lnTo>
                  <a:pt x="97432" y="595"/>
                </a:lnTo>
                <a:lnTo>
                  <a:pt x="158725" y="2381"/>
                </a:lnTo>
                <a:lnTo>
                  <a:pt x="207962" y="5357"/>
                </a:lnTo>
                <a:lnTo>
                  <a:pt x="262334" y="12303"/>
                </a:lnTo>
                <a:lnTo>
                  <a:pt x="300037" y="27582"/>
                </a:lnTo>
                <a:lnTo>
                  <a:pt x="336748" y="53776"/>
                </a:lnTo>
                <a:lnTo>
                  <a:pt x="365125" y="89495"/>
                </a:lnTo>
                <a:lnTo>
                  <a:pt x="377626" y="128389"/>
                </a:lnTo>
                <a:lnTo>
                  <a:pt x="380975" y="149770"/>
                </a:lnTo>
                <a:lnTo>
                  <a:pt x="384175" y="1720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7" name="object 11"/>
          <p:cNvSpPr>
            <a:spLocks/>
          </p:cNvSpPr>
          <p:nvPr/>
        </p:nvSpPr>
        <p:spPr bwMode="auto">
          <a:xfrm>
            <a:off x="5721350" y="3006725"/>
            <a:ext cx="0" cy="338138"/>
          </a:xfrm>
          <a:custGeom>
            <a:avLst/>
            <a:gdLst>
              <a:gd name="T0" fmla="*/ 0 h 338454"/>
              <a:gd name="T1" fmla="*/ 337821 h 338454"/>
              <a:gd name="T2" fmla="*/ 0 60000 65536"/>
              <a:gd name="T3" fmla="*/ 0 60000 65536"/>
              <a:gd name="T4" fmla="*/ 0 h 338454"/>
              <a:gd name="T5" fmla="*/ 338454 h 3384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38454">
                <a:moveTo>
                  <a:pt x="0" y="0"/>
                </a:moveTo>
                <a:lnTo>
                  <a:pt x="0" y="3381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8" name="object 12"/>
          <p:cNvSpPr>
            <a:spLocks/>
          </p:cNvSpPr>
          <p:nvPr/>
        </p:nvSpPr>
        <p:spPr bwMode="auto">
          <a:xfrm>
            <a:off x="5727700" y="3175000"/>
            <a:ext cx="376238" cy="168275"/>
          </a:xfrm>
          <a:custGeom>
            <a:avLst/>
            <a:gdLst>
              <a:gd name="T0" fmla="*/ 0 w 376554"/>
              <a:gd name="T1" fmla="*/ 167642 h 168910"/>
              <a:gd name="T2" fmla="*/ 42975 w 376554"/>
              <a:gd name="T3" fmla="*/ 167815 h 168910"/>
              <a:gd name="T4" fmla="*/ 105876 w 376554"/>
              <a:gd name="T5" fmla="*/ 167840 h 168910"/>
              <a:gd name="T6" fmla="*/ 171752 w 376554"/>
              <a:gd name="T7" fmla="*/ 166975 h 168910"/>
              <a:gd name="T8" fmla="*/ 223649 w 376554"/>
              <a:gd name="T9" fmla="*/ 164479 h 168910"/>
              <a:gd name="T10" fmla="*/ 278769 w 376554"/>
              <a:gd name="T11" fmla="*/ 151036 h 168910"/>
              <a:gd name="T12" fmla="*/ 312475 w 376554"/>
              <a:gd name="T13" fmla="*/ 132849 h 168910"/>
              <a:gd name="T14" fmla="*/ 348164 w 376554"/>
              <a:gd name="T15" fmla="*/ 96819 h 168910"/>
              <a:gd name="T16" fmla="*/ 368189 w 376554"/>
              <a:gd name="T17" fmla="*/ 44085 h 168910"/>
              <a:gd name="T18" fmla="*/ 372278 w 376554"/>
              <a:gd name="T19" fmla="*/ 22412 h 168910"/>
              <a:gd name="T20" fmla="*/ 375921 w 376554"/>
              <a:gd name="T21" fmla="*/ 0 h 1689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76554"/>
              <a:gd name="T34" fmla="*/ 0 h 168910"/>
              <a:gd name="T35" fmla="*/ 376554 w 376554"/>
              <a:gd name="T36" fmla="*/ 168910 h 1689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76554" h="168910">
                <a:moveTo>
                  <a:pt x="0" y="168275"/>
                </a:moveTo>
                <a:lnTo>
                  <a:pt x="43011" y="168448"/>
                </a:lnTo>
                <a:lnTo>
                  <a:pt x="105965" y="168473"/>
                </a:lnTo>
                <a:lnTo>
                  <a:pt x="171896" y="167605"/>
                </a:lnTo>
                <a:lnTo>
                  <a:pt x="223837" y="165100"/>
                </a:lnTo>
                <a:lnTo>
                  <a:pt x="279003" y="151606"/>
                </a:lnTo>
                <a:lnTo>
                  <a:pt x="312737" y="133350"/>
                </a:lnTo>
                <a:lnTo>
                  <a:pt x="348456" y="97184"/>
                </a:lnTo>
                <a:lnTo>
                  <a:pt x="368498" y="44251"/>
                </a:lnTo>
                <a:lnTo>
                  <a:pt x="372591" y="22497"/>
                </a:lnTo>
                <a:lnTo>
                  <a:pt x="37623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49" name="object 13"/>
          <p:cNvSpPr>
            <a:spLocks/>
          </p:cNvSpPr>
          <p:nvPr/>
        </p:nvSpPr>
        <p:spPr bwMode="auto">
          <a:xfrm>
            <a:off x="5719763" y="3003550"/>
            <a:ext cx="384175" cy="171450"/>
          </a:xfrm>
          <a:custGeom>
            <a:avLst/>
            <a:gdLst>
              <a:gd name="T0" fmla="*/ 0 w 384175"/>
              <a:gd name="T1" fmla="*/ 593 h 172085"/>
              <a:gd name="T2" fmla="*/ 39414 w 384175"/>
              <a:gd name="T3" fmla="*/ 0 h 172085"/>
              <a:gd name="T4" fmla="*/ 97432 w 384175"/>
              <a:gd name="T5" fmla="*/ 593 h 172085"/>
              <a:gd name="T6" fmla="*/ 158725 w 384175"/>
              <a:gd name="T7" fmla="*/ 2372 h 172085"/>
              <a:gd name="T8" fmla="*/ 207962 w 384175"/>
              <a:gd name="T9" fmla="*/ 5337 h 172085"/>
              <a:gd name="T10" fmla="*/ 262334 w 384175"/>
              <a:gd name="T11" fmla="*/ 12258 h 172085"/>
              <a:gd name="T12" fmla="*/ 300037 w 384175"/>
              <a:gd name="T13" fmla="*/ 27480 h 172085"/>
              <a:gd name="T14" fmla="*/ 336748 w 384175"/>
              <a:gd name="T15" fmla="*/ 53578 h 172085"/>
              <a:gd name="T16" fmla="*/ 365125 w 384175"/>
              <a:gd name="T17" fmla="*/ 89165 h 172085"/>
              <a:gd name="T18" fmla="*/ 377626 w 384175"/>
              <a:gd name="T19" fmla="*/ 127915 h 172085"/>
              <a:gd name="T20" fmla="*/ 380975 w 384175"/>
              <a:gd name="T21" fmla="*/ 149217 h 172085"/>
              <a:gd name="T22" fmla="*/ 384175 w 384175"/>
              <a:gd name="T23" fmla="*/ 171410 h 1720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84175"/>
              <a:gd name="T37" fmla="*/ 0 h 172085"/>
              <a:gd name="T38" fmla="*/ 384175 w 384175"/>
              <a:gd name="T39" fmla="*/ 172085 h 1720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84175" h="172085">
                <a:moveTo>
                  <a:pt x="0" y="595"/>
                </a:moveTo>
                <a:lnTo>
                  <a:pt x="39414" y="0"/>
                </a:lnTo>
                <a:lnTo>
                  <a:pt x="97432" y="595"/>
                </a:lnTo>
                <a:lnTo>
                  <a:pt x="158725" y="2381"/>
                </a:lnTo>
                <a:lnTo>
                  <a:pt x="207962" y="5357"/>
                </a:lnTo>
                <a:lnTo>
                  <a:pt x="262334" y="12303"/>
                </a:lnTo>
                <a:lnTo>
                  <a:pt x="300037" y="27582"/>
                </a:lnTo>
                <a:lnTo>
                  <a:pt x="336748" y="53776"/>
                </a:lnTo>
                <a:lnTo>
                  <a:pt x="365125" y="89495"/>
                </a:lnTo>
                <a:lnTo>
                  <a:pt x="377626" y="128389"/>
                </a:lnTo>
                <a:lnTo>
                  <a:pt x="380975" y="149770"/>
                </a:lnTo>
                <a:lnTo>
                  <a:pt x="384175" y="1720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0" name="object 14"/>
          <p:cNvSpPr>
            <a:spLocks/>
          </p:cNvSpPr>
          <p:nvPr/>
        </p:nvSpPr>
        <p:spPr bwMode="auto">
          <a:xfrm>
            <a:off x="5734050" y="2070100"/>
            <a:ext cx="0" cy="338138"/>
          </a:xfrm>
          <a:custGeom>
            <a:avLst/>
            <a:gdLst>
              <a:gd name="T0" fmla="*/ 0 h 338455"/>
              <a:gd name="T1" fmla="*/ 337820 h 338455"/>
              <a:gd name="T2" fmla="*/ 0 60000 65536"/>
              <a:gd name="T3" fmla="*/ 0 60000 65536"/>
              <a:gd name="T4" fmla="*/ 0 h 338455"/>
              <a:gd name="T5" fmla="*/ 338455 h 33845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38455">
                <a:moveTo>
                  <a:pt x="0" y="0"/>
                </a:moveTo>
                <a:lnTo>
                  <a:pt x="0" y="3381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1" name="object 15"/>
          <p:cNvSpPr>
            <a:spLocks/>
          </p:cNvSpPr>
          <p:nvPr/>
        </p:nvSpPr>
        <p:spPr bwMode="auto">
          <a:xfrm>
            <a:off x="5740400" y="2238375"/>
            <a:ext cx="376238" cy="168275"/>
          </a:xfrm>
          <a:custGeom>
            <a:avLst/>
            <a:gdLst>
              <a:gd name="T0" fmla="*/ 0 w 376554"/>
              <a:gd name="T1" fmla="*/ 167642 h 168910"/>
              <a:gd name="T2" fmla="*/ 42975 w 376554"/>
              <a:gd name="T3" fmla="*/ 167815 h 168910"/>
              <a:gd name="T4" fmla="*/ 105876 w 376554"/>
              <a:gd name="T5" fmla="*/ 167840 h 168910"/>
              <a:gd name="T6" fmla="*/ 171752 w 376554"/>
              <a:gd name="T7" fmla="*/ 166975 h 168910"/>
              <a:gd name="T8" fmla="*/ 223649 w 376554"/>
              <a:gd name="T9" fmla="*/ 164479 h 168910"/>
              <a:gd name="T10" fmla="*/ 278769 w 376554"/>
              <a:gd name="T11" fmla="*/ 151036 h 168910"/>
              <a:gd name="T12" fmla="*/ 312475 w 376554"/>
              <a:gd name="T13" fmla="*/ 132849 h 168910"/>
              <a:gd name="T14" fmla="*/ 348164 w 376554"/>
              <a:gd name="T15" fmla="*/ 96819 h 168910"/>
              <a:gd name="T16" fmla="*/ 368189 w 376554"/>
              <a:gd name="T17" fmla="*/ 44085 h 168910"/>
              <a:gd name="T18" fmla="*/ 372278 w 376554"/>
              <a:gd name="T19" fmla="*/ 22412 h 168910"/>
              <a:gd name="T20" fmla="*/ 375921 w 376554"/>
              <a:gd name="T21" fmla="*/ 0 h 1689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76554"/>
              <a:gd name="T34" fmla="*/ 0 h 168910"/>
              <a:gd name="T35" fmla="*/ 376554 w 376554"/>
              <a:gd name="T36" fmla="*/ 168910 h 1689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76554" h="168910">
                <a:moveTo>
                  <a:pt x="0" y="168275"/>
                </a:moveTo>
                <a:lnTo>
                  <a:pt x="43011" y="168448"/>
                </a:lnTo>
                <a:lnTo>
                  <a:pt x="105965" y="168473"/>
                </a:lnTo>
                <a:lnTo>
                  <a:pt x="171896" y="167605"/>
                </a:lnTo>
                <a:lnTo>
                  <a:pt x="223837" y="165100"/>
                </a:lnTo>
                <a:lnTo>
                  <a:pt x="279003" y="151606"/>
                </a:lnTo>
                <a:lnTo>
                  <a:pt x="312737" y="133350"/>
                </a:lnTo>
                <a:lnTo>
                  <a:pt x="348456" y="97184"/>
                </a:lnTo>
                <a:lnTo>
                  <a:pt x="368498" y="44251"/>
                </a:lnTo>
                <a:lnTo>
                  <a:pt x="372591" y="22497"/>
                </a:lnTo>
                <a:lnTo>
                  <a:pt x="37623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2" name="object 16"/>
          <p:cNvSpPr>
            <a:spLocks/>
          </p:cNvSpPr>
          <p:nvPr/>
        </p:nvSpPr>
        <p:spPr bwMode="auto">
          <a:xfrm>
            <a:off x="5732463" y="2066925"/>
            <a:ext cx="384175" cy="171450"/>
          </a:xfrm>
          <a:custGeom>
            <a:avLst/>
            <a:gdLst>
              <a:gd name="T0" fmla="*/ 0 w 384175"/>
              <a:gd name="T1" fmla="*/ 593 h 172085"/>
              <a:gd name="T2" fmla="*/ 39414 w 384175"/>
              <a:gd name="T3" fmla="*/ 0 h 172085"/>
              <a:gd name="T4" fmla="*/ 97432 w 384175"/>
              <a:gd name="T5" fmla="*/ 593 h 172085"/>
              <a:gd name="T6" fmla="*/ 158725 w 384175"/>
              <a:gd name="T7" fmla="*/ 2372 h 172085"/>
              <a:gd name="T8" fmla="*/ 207962 w 384175"/>
              <a:gd name="T9" fmla="*/ 5337 h 172085"/>
              <a:gd name="T10" fmla="*/ 262334 w 384175"/>
              <a:gd name="T11" fmla="*/ 12258 h 172085"/>
              <a:gd name="T12" fmla="*/ 300037 w 384175"/>
              <a:gd name="T13" fmla="*/ 27480 h 172085"/>
              <a:gd name="T14" fmla="*/ 336748 w 384175"/>
              <a:gd name="T15" fmla="*/ 53578 h 172085"/>
              <a:gd name="T16" fmla="*/ 365125 w 384175"/>
              <a:gd name="T17" fmla="*/ 89165 h 172085"/>
              <a:gd name="T18" fmla="*/ 377626 w 384175"/>
              <a:gd name="T19" fmla="*/ 127915 h 172085"/>
              <a:gd name="T20" fmla="*/ 380975 w 384175"/>
              <a:gd name="T21" fmla="*/ 149217 h 172085"/>
              <a:gd name="T22" fmla="*/ 384175 w 384175"/>
              <a:gd name="T23" fmla="*/ 171410 h 1720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84175"/>
              <a:gd name="T37" fmla="*/ 0 h 172085"/>
              <a:gd name="T38" fmla="*/ 384175 w 384175"/>
              <a:gd name="T39" fmla="*/ 172085 h 1720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84175" h="172085">
                <a:moveTo>
                  <a:pt x="0" y="595"/>
                </a:moveTo>
                <a:lnTo>
                  <a:pt x="39414" y="0"/>
                </a:lnTo>
                <a:lnTo>
                  <a:pt x="97432" y="595"/>
                </a:lnTo>
                <a:lnTo>
                  <a:pt x="158725" y="2381"/>
                </a:lnTo>
                <a:lnTo>
                  <a:pt x="207962" y="5357"/>
                </a:lnTo>
                <a:lnTo>
                  <a:pt x="262334" y="12303"/>
                </a:lnTo>
                <a:lnTo>
                  <a:pt x="300037" y="27582"/>
                </a:lnTo>
                <a:lnTo>
                  <a:pt x="336748" y="53776"/>
                </a:lnTo>
                <a:lnTo>
                  <a:pt x="365125" y="89495"/>
                </a:lnTo>
                <a:lnTo>
                  <a:pt x="377626" y="128389"/>
                </a:lnTo>
                <a:lnTo>
                  <a:pt x="380975" y="149770"/>
                </a:lnTo>
                <a:lnTo>
                  <a:pt x="384175" y="1720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3" name="object 17"/>
          <p:cNvSpPr>
            <a:spLocks/>
          </p:cNvSpPr>
          <p:nvPr/>
        </p:nvSpPr>
        <p:spPr bwMode="auto">
          <a:xfrm>
            <a:off x="2316163" y="4921250"/>
            <a:ext cx="3411537" cy="0"/>
          </a:xfrm>
          <a:custGeom>
            <a:avLst/>
            <a:gdLst>
              <a:gd name="T0" fmla="*/ 0 w 3411854"/>
              <a:gd name="T1" fmla="*/ 3411219 w 3411854"/>
              <a:gd name="T2" fmla="*/ 0 60000 65536"/>
              <a:gd name="T3" fmla="*/ 0 60000 65536"/>
              <a:gd name="T4" fmla="*/ 0 w 3411854"/>
              <a:gd name="T5" fmla="*/ 3411854 w 34118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11854">
                <a:moveTo>
                  <a:pt x="0" y="0"/>
                </a:moveTo>
                <a:lnTo>
                  <a:pt x="341153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4" name="object 18"/>
          <p:cNvSpPr>
            <a:spLocks/>
          </p:cNvSpPr>
          <p:nvPr/>
        </p:nvSpPr>
        <p:spPr bwMode="auto">
          <a:xfrm>
            <a:off x="2319338" y="3068638"/>
            <a:ext cx="3398837" cy="0"/>
          </a:xfrm>
          <a:custGeom>
            <a:avLst/>
            <a:gdLst>
              <a:gd name="T0" fmla="*/ 0 w 3399154"/>
              <a:gd name="T1" fmla="*/ 3398519 w 3399154"/>
              <a:gd name="T2" fmla="*/ 0 60000 65536"/>
              <a:gd name="T3" fmla="*/ 0 60000 65536"/>
              <a:gd name="T4" fmla="*/ 0 w 3399154"/>
              <a:gd name="T5" fmla="*/ 3399154 w 33991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399154">
                <a:moveTo>
                  <a:pt x="0" y="0"/>
                </a:moveTo>
                <a:lnTo>
                  <a:pt x="339883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5" name="object 19"/>
          <p:cNvSpPr>
            <a:spLocks/>
          </p:cNvSpPr>
          <p:nvPr/>
        </p:nvSpPr>
        <p:spPr bwMode="auto">
          <a:xfrm>
            <a:off x="2306638" y="1739900"/>
            <a:ext cx="1247775" cy="0"/>
          </a:xfrm>
          <a:custGeom>
            <a:avLst/>
            <a:gdLst>
              <a:gd name="T0" fmla="*/ 0 w 1247775"/>
              <a:gd name="T1" fmla="*/ 1247775 w 1247775"/>
              <a:gd name="T2" fmla="*/ 0 60000 65536"/>
              <a:gd name="T3" fmla="*/ 0 60000 65536"/>
              <a:gd name="T4" fmla="*/ 0 w 1247775"/>
              <a:gd name="T5" fmla="*/ 1247775 w 12477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47775">
                <a:moveTo>
                  <a:pt x="0" y="0"/>
                </a:moveTo>
                <a:lnTo>
                  <a:pt x="124777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6" name="object 20"/>
          <p:cNvSpPr>
            <a:spLocks/>
          </p:cNvSpPr>
          <p:nvPr/>
        </p:nvSpPr>
        <p:spPr bwMode="auto">
          <a:xfrm>
            <a:off x="2287588" y="3994150"/>
            <a:ext cx="3436937" cy="0"/>
          </a:xfrm>
          <a:custGeom>
            <a:avLst/>
            <a:gdLst>
              <a:gd name="T0" fmla="*/ 0 w 3437254"/>
              <a:gd name="T1" fmla="*/ 3436619 w 3437254"/>
              <a:gd name="T2" fmla="*/ 0 60000 65536"/>
              <a:gd name="T3" fmla="*/ 0 60000 65536"/>
              <a:gd name="T4" fmla="*/ 0 w 3437254"/>
              <a:gd name="T5" fmla="*/ 3437254 w 34372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37254">
                <a:moveTo>
                  <a:pt x="0" y="0"/>
                </a:moveTo>
                <a:lnTo>
                  <a:pt x="343693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7" name="object 21"/>
          <p:cNvSpPr>
            <a:spLocks/>
          </p:cNvSpPr>
          <p:nvPr/>
        </p:nvSpPr>
        <p:spPr bwMode="auto">
          <a:xfrm>
            <a:off x="4779963" y="2335213"/>
            <a:ext cx="0" cy="2951162"/>
          </a:xfrm>
          <a:custGeom>
            <a:avLst/>
            <a:gdLst>
              <a:gd name="T0" fmla="*/ 2950846 h 2951479"/>
              <a:gd name="T1" fmla="*/ 0 h 2951479"/>
              <a:gd name="T2" fmla="*/ 0 60000 65536"/>
              <a:gd name="T3" fmla="*/ 0 60000 65536"/>
              <a:gd name="T4" fmla="*/ 0 h 2951479"/>
              <a:gd name="T5" fmla="*/ 2951479 h 29514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951479">
                <a:moveTo>
                  <a:pt x="0" y="295116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8" name="object 22"/>
          <p:cNvSpPr>
            <a:spLocks/>
          </p:cNvSpPr>
          <p:nvPr/>
        </p:nvSpPr>
        <p:spPr bwMode="auto">
          <a:xfrm>
            <a:off x="4779963" y="2335213"/>
            <a:ext cx="946150" cy="0"/>
          </a:xfrm>
          <a:custGeom>
            <a:avLst/>
            <a:gdLst>
              <a:gd name="T0" fmla="*/ 0 w 946150"/>
              <a:gd name="T1" fmla="*/ 946150 w 946150"/>
              <a:gd name="T2" fmla="*/ 0 60000 65536"/>
              <a:gd name="T3" fmla="*/ 0 60000 65536"/>
              <a:gd name="T4" fmla="*/ 0 w 946150"/>
              <a:gd name="T5" fmla="*/ 946150 w 9461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59" name="object 23"/>
          <p:cNvSpPr>
            <a:spLocks/>
          </p:cNvSpPr>
          <p:nvPr/>
        </p:nvSpPr>
        <p:spPr bwMode="auto">
          <a:xfrm>
            <a:off x="4784725" y="5091113"/>
            <a:ext cx="946150" cy="0"/>
          </a:xfrm>
          <a:custGeom>
            <a:avLst/>
            <a:gdLst>
              <a:gd name="T0" fmla="*/ 0 w 946150"/>
              <a:gd name="T1" fmla="*/ 946150 w 946150"/>
              <a:gd name="T2" fmla="*/ 0 60000 65536"/>
              <a:gd name="T3" fmla="*/ 0 60000 65536"/>
              <a:gd name="T4" fmla="*/ 0 w 946150"/>
              <a:gd name="T5" fmla="*/ 946150 w 9461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0" name="object 24"/>
          <p:cNvSpPr>
            <a:spLocks/>
          </p:cNvSpPr>
          <p:nvPr/>
        </p:nvSpPr>
        <p:spPr bwMode="auto">
          <a:xfrm>
            <a:off x="4773613" y="4232275"/>
            <a:ext cx="946150" cy="0"/>
          </a:xfrm>
          <a:custGeom>
            <a:avLst/>
            <a:gdLst>
              <a:gd name="T0" fmla="*/ 0 w 946150"/>
              <a:gd name="T1" fmla="*/ 946150 w 946150"/>
              <a:gd name="T2" fmla="*/ 0 60000 65536"/>
              <a:gd name="T3" fmla="*/ 0 60000 65536"/>
              <a:gd name="T4" fmla="*/ 0 w 946150"/>
              <a:gd name="T5" fmla="*/ 946150 w 9461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1" name="object 25"/>
          <p:cNvSpPr>
            <a:spLocks/>
          </p:cNvSpPr>
          <p:nvPr/>
        </p:nvSpPr>
        <p:spPr bwMode="auto">
          <a:xfrm>
            <a:off x="4772025" y="3290888"/>
            <a:ext cx="946150" cy="0"/>
          </a:xfrm>
          <a:custGeom>
            <a:avLst/>
            <a:gdLst>
              <a:gd name="T0" fmla="*/ 0 w 946150"/>
              <a:gd name="T1" fmla="*/ 946150 w 946150"/>
              <a:gd name="T2" fmla="*/ 0 60000 65536"/>
              <a:gd name="T3" fmla="*/ 0 60000 65536"/>
              <a:gd name="T4" fmla="*/ 0 w 946150"/>
              <a:gd name="T5" fmla="*/ 946150 w 9461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46150">
                <a:moveTo>
                  <a:pt x="0" y="0"/>
                </a:moveTo>
                <a:lnTo>
                  <a:pt x="94615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2" name="object 26"/>
          <p:cNvSpPr>
            <a:spLocks/>
          </p:cNvSpPr>
          <p:nvPr/>
        </p:nvSpPr>
        <p:spPr bwMode="auto">
          <a:xfrm>
            <a:off x="3973513" y="2235200"/>
            <a:ext cx="1668462" cy="0"/>
          </a:xfrm>
          <a:custGeom>
            <a:avLst/>
            <a:gdLst>
              <a:gd name="T0" fmla="*/ 0 w 1668779"/>
              <a:gd name="T1" fmla="*/ 1668145 w 1668779"/>
              <a:gd name="T2" fmla="*/ 0 60000 65536"/>
              <a:gd name="T3" fmla="*/ 0 60000 65536"/>
              <a:gd name="T4" fmla="*/ 0 w 1668779"/>
              <a:gd name="T5" fmla="*/ 1668779 w 16687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68779">
                <a:moveTo>
                  <a:pt x="0" y="0"/>
                </a:moveTo>
                <a:lnTo>
                  <a:pt x="16684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3" name="object 27"/>
          <p:cNvSpPr>
            <a:spLocks/>
          </p:cNvSpPr>
          <p:nvPr/>
        </p:nvSpPr>
        <p:spPr bwMode="auto">
          <a:xfrm>
            <a:off x="3978275" y="4119563"/>
            <a:ext cx="1668463" cy="0"/>
          </a:xfrm>
          <a:custGeom>
            <a:avLst/>
            <a:gdLst>
              <a:gd name="T0" fmla="*/ 0 w 1668779"/>
              <a:gd name="T1" fmla="*/ 1668146 w 1668779"/>
              <a:gd name="T2" fmla="*/ 0 60000 65536"/>
              <a:gd name="T3" fmla="*/ 0 60000 65536"/>
              <a:gd name="T4" fmla="*/ 0 w 1668779"/>
              <a:gd name="T5" fmla="*/ 1668779 w 16687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68779">
                <a:moveTo>
                  <a:pt x="0" y="0"/>
                </a:moveTo>
                <a:lnTo>
                  <a:pt x="16684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4" name="object 28"/>
          <p:cNvSpPr>
            <a:spLocks/>
          </p:cNvSpPr>
          <p:nvPr/>
        </p:nvSpPr>
        <p:spPr bwMode="auto">
          <a:xfrm>
            <a:off x="3986213" y="3176588"/>
            <a:ext cx="1655762" cy="0"/>
          </a:xfrm>
          <a:custGeom>
            <a:avLst/>
            <a:gdLst>
              <a:gd name="T0" fmla="*/ 0 w 1656079"/>
              <a:gd name="T1" fmla="*/ 1655445 w 1656079"/>
              <a:gd name="T2" fmla="*/ 0 60000 65536"/>
              <a:gd name="T3" fmla="*/ 0 60000 65536"/>
              <a:gd name="T4" fmla="*/ 0 w 1656079"/>
              <a:gd name="T5" fmla="*/ 1656079 w 16560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56079">
                <a:moveTo>
                  <a:pt x="0" y="0"/>
                </a:moveTo>
                <a:lnTo>
                  <a:pt x="16557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5" name="object 29"/>
          <p:cNvSpPr>
            <a:spLocks/>
          </p:cNvSpPr>
          <p:nvPr/>
        </p:nvSpPr>
        <p:spPr bwMode="auto">
          <a:xfrm>
            <a:off x="5641975" y="3136900"/>
            <a:ext cx="74613" cy="74613"/>
          </a:xfrm>
          <a:custGeom>
            <a:avLst/>
            <a:gdLst>
              <a:gd name="T0" fmla="*/ 0 w 74929"/>
              <a:gd name="T1" fmla="*/ 37154 h 74930"/>
              <a:gd name="T2" fmla="*/ 2919 w 74929"/>
              <a:gd name="T3" fmla="*/ 22696 h 74930"/>
              <a:gd name="T4" fmla="*/ 10880 w 74929"/>
              <a:gd name="T5" fmla="*/ 10885 h 74930"/>
              <a:gd name="T6" fmla="*/ 22690 w 74929"/>
              <a:gd name="T7" fmla="*/ 2921 h 74930"/>
              <a:gd name="T8" fmla="*/ 37155 w 74929"/>
              <a:gd name="T9" fmla="*/ 0 h 74930"/>
              <a:gd name="T10" fmla="*/ 51612 w 74929"/>
              <a:gd name="T11" fmla="*/ 2921 h 74930"/>
              <a:gd name="T12" fmla="*/ 63418 w 74929"/>
              <a:gd name="T13" fmla="*/ 10885 h 74930"/>
              <a:gd name="T14" fmla="*/ 71379 w 74929"/>
              <a:gd name="T15" fmla="*/ 22696 h 74930"/>
              <a:gd name="T16" fmla="*/ 74297 w 74929"/>
              <a:gd name="T17" fmla="*/ 37154 h 74930"/>
              <a:gd name="T18" fmla="*/ 71379 w 74929"/>
              <a:gd name="T19" fmla="*/ 51614 h 74930"/>
              <a:gd name="T20" fmla="*/ 63418 w 74929"/>
              <a:gd name="T21" fmla="*/ 63424 h 74930"/>
              <a:gd name="T22" fmla="*/ 51612 w 74929"/>
              <a:gd name="T23" fmla="*/ 71388 h 74930"/>
              <a:gd name="T24" fmla="*/ 37155 w 74929"/>
              <a:gd name="T25" fmla="*/ 74309 h 74930"/>
              <a:gd name="T26" fmla="*/ 22690 w 74929"/>
              <a:gd name="T27" fmla="*/ 71388 h 74930"/>
              <a:gd name="T28" fmla="*/ 10880 w 74929"/>
              <a:gd name="T29" fmla="*/ 63424 h 74930"/>
              <a:gd name="T30" fmla="*/ 2919 w 74929"/>
              <a:gd name="T31" fmla="*/ 51614 h 74930"/>
              <a:gd name="T32" fmla="*/ 0 w 74929"/>
              <a:gd name="T33" fmla="*/ 37154 h 749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4929"/>
              <a:gd name="T52" fmla="*/ 0 h 74930"/>
              <a:gd name="T53" fmla="*/ 74929 w 74929"/>
              <a:gd name="T54" fmla="*/ 74930 h 749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4929" h="74930">
                <a:moveTo>
                  <a:pt x="0" y="37312"/>
                </a:moveTo>
                <a:lnTo>
                  <a:pt x="2931" y="22792"/>
                </a:lnTo>
                <a:lnTo>
                  <a:pt x="10926" y="10931"/>
                </a:lnTo>
                <a:lnTo>
                  <a:pt x="22786" y="2933"/>
                </a:lnTo>
                <a:lnTo>
                  <a:pt x="37312" y="0"/>
                </a:lnTo>
                <a:lnTo>
                  <a:pt x="51831" y="2933"/>
                </a:lnTo>
                <a:lnTo>
                  <a:pt x="63687" y="10931"/>
                </a:lnTo>
                <a:lnTo>
                  <a:pt x="71681" y="22792"/>
                </a:lnTo>
                <a:lnTo>
                  <a:pt x="74612" y="37312"/>
                </a:lnTo>
                <a:lnTo>
                  <a:pt x="71681" y="51833"/>
                </a:lnTo>
                <a:lnTo>
                  <a:pt x="63687" y="63693"/>
                </a:lnTo>
                <a:lnTo>
                  <a:pt x="51831" y="71691"/>
                </a:lnTo>
                <a:lnTo>
                  <a:pt x="37312" y="74625"/>
                </a:lnTo>
                <a:lnTo>
                  <a:pt x="22786" y="71691"/>
                </a:lnTo>
                <a:lnTo>
                  <a:pt x="10926" y="63693"/>
                </a:lnTo>
                <a:lnTo>
                  <a:pt x="2931" y="51833"/>
                </a:lnTo>
                <a:lnTo>
                  <a:pt x="0" y="37312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6" name="object 30"/>
          <p:cNvSpPr>
            <a:spLocks/>
          </p:cNvSpPr>
          <p:nvPr/>
        </p:nvSpPr>
        <p:spPr bwMode="auto">
          <a:xfrm>
            <a:off x="5646738" y="4076700"/>
            <a:ext cx="74612" cy="74613"/>
          </a:xfrm>
          <a:custGeom>
            <a:avLst/>
            <a:gdLst>
              <a:gd name="T0" fmla="*/ 0 w 74929"/>
              <a:gd name="T1" fmla="*/ 37155 h 74929"/>
              <a:gd name="T2" fmla="*/ 2919 w 74929"/>
              <a:gd name="T3" fmla="*/ 22696 h 74929"/>
              <a:gd name="T4" fmla="*/ 10879 w 74929"/>
              <a:gd name="T5" fmla="*/ 10885 h 74929"/>
              <a:gd name="T6" fmla="*/ 22685 w 74929"/>
              <a:gd name="T7" fmla="*/ 2921 h 74929"/>
              <a:gd name="T8" fmla="*/ 37141 w 74929"/>
              <a:gd name="T9" fmla="*/ 0 h 74929"/>
              <a:gd name="T10" fmla="*/ 51606 w 74929"/>
              <a:gd name="T11" fmla="*/ 2921 h 74929"/>
              <a:gd name="T12" fmla="*/ 63416 w 74929"/>
              <a:gd name="T13" fmla="*/ 10885 h 74929"/>
              <a:gd name="T14" fmla="*/ 71377 w 74929"/>
              <a:gd name="T15" fmla="*/ 22696 h 74929"/>
              <a:gd name="T16" fmla="*/ 74296 w 74929"/>
              <a:gd name="T17" fmla="*/ 37155 h 74929"/>
              <a:gd name="T18" fmla="*/ 71377 w 74929"/>
              <a:gd name="T19" fmla="*/ 51614 h 74929"/>
              <a:gd name="T20" fmla="*/ 63416 w 74929"/>
              <a:gd name="T21" fmla="*/ 63424 h 74929"/>
              <a:gd name="T22" fmla="*/ 51606 w 74929"/>
              <a:gd name="T23" fmla="*/ 71389 h 74929"/>
              <a:gd name="T24" fmla="*/ 37141 w 74929"/>
              <a:gd name="T25" fmla="*/ 74310 h 74929"/>
              <a:gd name="T26" fmla="*/ 22685 w 74929"/>
              <a:gd name="T27" fmla="*/ 71389 h 74929"/>
              <a:gd name="T28" fmla="*/ 10879 w 74929"/>
              <a:gd name="T29" fmla="*/ 63424 h 74929"/>
              <a:gd name="T30" fmla="*/ 2919 w 74929"/>
              <a:gd name="T31" fmla="*/ 51614 h 74929"/>
              <a:gd name="T32" fmla="*/ 0 w 74929"/>
              <a:gd name="T33" fmla="*/ 37155 h 749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4929"/>
              <a:gd name="T52" fmla="*/ 0 h 74929"/>
              <a:gd name="T53" fmla="*/ 74929 w 74929"/>
              <a:gd name="T54" fmla="*/ 74929 h 749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4929" h="74929">
                <a:moveTo>
                  <a:pt x="0" y="37312"/>
                </a:moveTo>
                <a:lnTo>
                  <a:pt x="2931" y="22792"/>
                </a:lnTo>
                <a:lnTo>
                  <a:pt x="10925" y="10931"/>
                </a:lnTo>
                <a:lnTo>
                  <a:pt x="22781" y="2933"/>
                </a:lnTo>
                <a:lnTo>
                  <a:pt x="37299" y="0"/>
                </a:lnTo>
                <a:lnTo>
                  <a:pt x="51825" y="2933"/>
                </a:lnTo>
                <a:lnTo>
                  <a:pt x="63685" y="10931"/>
                </a:lnTo>
                <a:lnTo>
                  <a:pt x="71680" y="22792"/>
                </a:lnTo>
                <a:lnTo>
                  <a:pt x="74612" y="37312"/>
                </a:lnTo>
                <a:lnTo>
                  <a:pt x="71680" y="51833"/>
                </a:lnTo>
                <a:lnTo>
                  <a:pt x="63685" y="63693"/>
                </a:lnTo>
                <a:lnTo>
                  <a:pt x="51825" y="71691"/>
                </a:lnTo>
                <a:lnTo>
                  <a:pt x="37299" y="74625"/>
                </a:lnTo>
                <a:lnTo>
                  <a:pt x="22781" y="71691"/>
                </a:lnTo>
                <a:lnTo>
                  <a:pt x="10925" y="63693"/>
                </a:lnTo>
                <a:lnTo>
                  <a:pt x="2931" y="51833"/>
                </a:lnTo>
                <a:lnTo>
                  <a:pt x="0" y="37312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7" name="object 31"/>
          <p:cNvSpPr>
            <a:spLocks/>
          </p:cNvSpPr>
          <p:nvPr/>
        </p:nvSpPr>
        <p:spPr bwMode="auto">
          <a:xfrm>
            <a:off x="5656263" y="2195513"/>
            <a:ext cx="74612" cy="74612"/>
          </a:xfrm>
          <a:custGeom>
            <a:avLst/>
            <a:gdLst>
              <a:gd name="T0" fmla="*/ 0 w 74929"/>
              <a:gd name="T1" fmla="*/ 37141 h 74930"/>
              <a:gd name="T2" fmla="*/ 2919 w 74929"/>
              <a:gd name="T3" fmla="*/ 22684 h 74930"/>
              <a:gd name="T4" fmla="*/ 10879 w 74929"/>
              <a:gd name="T5" fmla="*/ 10879 h 74930"/>
              <a:gd name="T6" fmla="*/ 22685 w 74929"/>
              <a:gd name="T7" fmla="*/ 2919 h 74930"/>
              <a:gd name="T8" fmla="*/ 37141 w 74929"/>
              <a:gd name="T9" fmla="*/ 0 h 74930"/>
              <a:gd name="T10" fmla="*/ 51606 w 74929"/>
              <a:gd name="T11" fmla="*/ 2919 h 74930"/>
              <a:gd name="T12" fmla="*/ 63416 w 74929"/>
              <a:gd name="T13" fmla="*/ 10879 h 74930"/>
              <a:gd name="T14" fmla="*/ 71377 w 74929"/>
              <a:gd name="T15" fmla="*/ 22684 h 74930"/>
              <a:gd name="T16" fmla="*/ 74296 w 74929"/>
              <a:gd name="T17" fmla="*/ 37141 h 74930"/>
              <a:gd name="T18" fmla="*/ 71377 w 74929"/>
              <a:gd name="T19" fmla="*/ 51600 h 74930"/>
              <a:gd name="T20" fmla="*/ 63416 w 74929"/>
              <a:gd name="T21" fmla="*/ 63410 h 74930"/>
              <a:gd name="T22" fmla="*/ 51606 w 74929"/>
              <a:gd name="T23" fmla="*/ 71375 h 74930"/>
              <a:gd name="T24" fmla="*/ 37141 w 74929"/>
              <a:gd name="T25" fmla="*/ 74295 h 74930"/>
              <a:gd name="T26" fmla="*/ 22685 w 74929"/>
              <a:gd name="T27" fmla="*/ 71375 h 74930"/>
              <a:gd name="T28" fmla="*/ 10879 w 74929"/>
              <a:gd name="T29" fmla="*/ 63410 h 74930"/>
              <a:gd name="T30" fmla="*/ 2919 w 74929"/>
              <a:gd name="T31" fmla="*/ 51600 h 74930"/>
              <a:gd name="T32" fmla="*/ 0 w 74929"/>
              <a:gd name="T33" fmla="*/ 37141 h 749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4929"/>
              <a:gd name="T52" fmla="*/ 0 h 74930"/>
              <a:gd name="T53" fmla="*/ 74929 w 74929"/>
              <a:gd name="T54" fmla="*/ 74930 h 749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4929" h="74930">
                <a:moveTo>
                  <a:pt x="0" y="37299"/>
                </a:moveTo>
                <a:lnTo>
                  <a:pt x="2931" y="22781"/>
                </a:lnTo>
                <a:lnTo>
                  <a:pt x="10925" y="10925"/>
                </a:lnTo>
                <a:lnTo>
                  <a:pt x="22781" y="2931"/>
                </a:lnTo>
                <a:lnTo>
                  <a:pt x="37299" y="0"/>
                </a:lnTo>
                <a:lnTo>
                  <a:pt x="51825" y="2931"/>
                </a:lnTo>
                <a:lnTo>
                  <a:pt x="63685" y="10925"/>
                </a:lnTo>
                <a:lnTo>
                  <a:pt x="71680" y="22781"/>
                </a:lnTo>
                <a:lnTo>
                  <a:pt x="74612" y="37299"/>
                </a:lnTo>
                <a:lnTo>
                  <a:pt x="71680" y="51820"/>
                </a:lnTo>
                <a:lnTo>
                  <a:pt x="63685" y="63680"/>
                </a:lnTo>
                <a:lnTo>
                  <a:pt x="51825" y="71679"/>
                </a:lnTo>
                <a:lnTo>
                  <a:pt x="37299" y="74612"/>
                </a:lnTo>
                <a:lnTo>
                  <a:pt x="22781" y="71679"/>
                </a:lnTo>
                <a:lnTo>
                  <a:pt x="10925" y="63680"/>
                </a:lnTo>
                <a:lnTo>
                  <a:pt x="2931" y="51820"/>
                </a:lnTo>
                <a:lnTo>
                  <a:pt x="0" y="3729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8" name="object 32"/>
          <p:cNvSpPr>
            <a:spLocks/>
          </p:cNvSpPr>
          <p:nvPr/>
        </p:nvSpPr>
        <p:spPr bwMode="auto">
          <a:xfrm>
            <a:off x="6111875" y="2222500"/>
            <a:ext cx="722313" cy="0"/>
          </a:xfrm>
          <a:custGeom>
            <a:avLst/>
            <a:gdLst>
              <a:gd name="T0" fmla="*/ 0 w 722629"/>
              <a:gd name="T1" fmla="*/ 721996 w 722629"/>
              <a:gd name="T2" fmla="*/ 0 60000 65536"/>
              <a:gd name="T3" fmla="*/ 0 60000 65536"/>
              <a:gd name="T4" fmla="*/ 0 w 722629"/>
              <a:gd name="T5" fmla="*/ 722629 w 7226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22629">
                <a:moveTo>
                  <a:pt x="0" y="0"/>
                </a:moveTo>
                <a:lnTo>
                  <a:pt x="72231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69" name="object 33"/>
          <p:cNvSpPr>
            <a:spLocks/>
          </p:cNvSpPr>
          <p:nvPr/>
        </p:nvSpPr>
        <p:spPr bwMode="auto">
          <a:xfrm>
            <a:off x="6102350" y="3171825"/>
            <a:ext cx="722313" cy="0"/>
          </a:xfrm>
          <a:custGeom>
            <a:avLst/>
            <a:gdLst>
              <a:gd name="T0" fmla="*/ 0 w 722629"/>
              <a:gd name="T1" fmla="*/ 721996 w 722629"/>
              <a:gd name="T2" fmla="*/ 0 60000 65536"/>
              <a:gd name="T3" fmla="*/ 0 60000 65536"/>
              <a:gd name="T4" fmla="*/ 0 w 722629"/>
              <a:gd name="T5" fmla="*/ 722629 w 7226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22629">
                <a:moveTo>
                  <a:pt x="0" y="0"/>
                </a:moveTo>
                <a:lnTo>
                  <a:pt x="72231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0" name="object 34"/>
          <p:cNvSpPr>
            <a:spLocks/>
          </p:cNvSpPr>
          <p:nvPr/>
        </p:nvSpPr>
        <p:spPr bwMode="auto">
          <a:xfrm>
            <a:off x="6105525" y="4108450"/>
            <a:ext cx="722313" cy="0"/>
          </a:xfrm>
          <a:custGeom>
            <a:avLst/>
            <a:gdLst>
              <a:gd name="T0" fmla="*/ 0 w 722629"/>
              <a:gd name="T1" fmla="*/ 721996 w 722629"/>
              <a:gd name="T2" fmla="*/ 0 60000 65536"/>
              <a:gd name="T3" fmla="*/ 0 60000 65536"/>
              <a:gd name="T4" fmla="*/ 0 w 722629"/>
              <a:gd name="T5" fmla="*/ 722629 w 7226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22629">
                <a:moveTo>
                  <a:pt x="0" y="0"/>
                </a:moveTo>
                <a:lnTo>
                  <a:pt x="72231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1" name="object 35"/>
          <p:cNvSpPr>
            <a:spLocks/>
          </p:cNvSpPr>
          <p:nvPr/>
        </p:nvSpPr>
        <p:spPr bwMode="auto">
          <a:xfrm>
            <a:off x="6108700" y="4994275"/>
            <a:ext cx="722313" cy="0"/>
          </a:xfrm>
          <a:custGeom>
            <a:avLst/>
            <a:gdLst>
              <a:gd name="T0" fmla="*/ 0 w 722629"/>
              <a:gd name="T1" fmla="*/ 721996 w 722629"/>
              <a:gd name="T2" fmla="*/ 0 60000 65536"/>
              <a:gd name="T3" fmla="*/ 0 60000 65536"/>
              <a:gd name="T4" fmla="*/ 0 w 722629"/>
              <a:gd name="T5" fmla="*/ 722629 w 7226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22629">
                <a:moveTo>
                  <a:pt x="0" y="0"/>
                </a:moveTo>
                <a:lnTo>
                  <a:pt x="72231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2" name="object 36"/>
          <p:cNvSpPr>
            <a:spLocks/>
          </p:cNvSpPr>
          <p:nvPr/>
        </p:nvSpPr>
        <p:spPr bwMode="auto">
          <a:xfrm>
            <a:off x="3786188" y="4303713"/>
            <a:ext cx="398462" cy="347662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5 h 347979"/>
              <a:gd name="T6" fmla="*/ 0 w 398779"/>
              <a:gd name="T7" fmla="*/ 347345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3" name="object 37"/>
          <p:cNvSpPr>
            <a:spLocks/>
          </p:cNvSpPr>
          <p:nvPr/>
        </p:nvSpPr>
        <p:spPr bwMode="auto">
          <a:xfrm>
            <a:off x="3786188" y="4303713"/>
            <a:ext cx="398462" cy="347662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5 h 347979"/>
              <a:gd name="T6" fmla="*/ 0 w 398779"/>
              <a:gd name="T7" fmla="*/ 347345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4" name="object 38"/>
          <p:cNvSpPr>
            <a:spLocks/>
          </p:cNvSpPr>
          <p:nvPr/>
        </p:nvSpPr>
        <p:spPr bwMode="auto">
          <a:xfrm>
            <a:off x="3786188" y="3371850"/>
            <a:ext cx="398462" cy="347663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6 h 347979"/>
              <a:gd name="T6" fmla="*/ 0 w 398779"/>
              <a:gd name="T7" fmla="*/ 347346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5" name="object 39"/>
          <p:cNvSpPr>
            <a:spLocks/>
          </p:cNvSpPr>
          <p:nvPr/>
        </p:nvSpPr>
        <p:spPr bwMode="auto">
          <a:xfrm>
            <a:off x="3786188" y="3371850"/>
            <a:ext cx="398462" cy="347663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6 h 347979"/>
              <a:gd name="T6" fmla="*/ 0 w 398779"/>
              <a:gd name="T7" fmla="*/ 347346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6" name="object 40"/>
          <p:cNvSpPr>
            <a:spLocks/>
          </p:cNvSpPr>
          <p:nvPr/>
        </p:nvSpPr>
        <p:spPr bwMode="auto">
          <a:xfrm>
            <a:off x="3773488" y="2427288"/>
            <a:ext cx="398462" cy="347662"/>
          </a:xfrm>
          <a:custGeom>
            <a:avLst/>
            <a:gdLst>
              <a:gd name="T0" fmla="*/ 0 w 398779"/>
              <a:gd name="T1" fmla="*/ 0 h 347980"/>
              <a:gd name="T2" fmla="*/ 398145 w 398779"/>
              <a:gd name="T3" fmla="*/ 0 h 347980"/>
              <a:gd name="T4" fmla="*/ 398145 w 398779"/>
              <a:gd name="T5" fmla="*/ 347344 h 347980"/>
              <a:gd name="T6" fmla="*/ 0 w 398779"/>
              <a:gd name="T7" fmla="*/ 347344 h 347980"/>
              <a:gd name="T8" fmla="*/ 0 w 398779"/>
              <a:gd name="T9" fmla="*/ 0 h 347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80"/>
              <a:gd name="T17" fmla="*/ 398779 w 398779"/>
              <a:gd name="T18" fmla="*/ 347980 h 3479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80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7" name="object 41"/>
          <p:cNvSpPr>
            <a:spLocks/>
          </p:cNvSpPr>
          <p:nvPr/>
        </p:nvSpPr>
        <p:spPr bwMode="auto">
          <a:xfrm>
            <a:off x="3773488" y="2427288"/>
            <a:ext cx="398462" cy="347662"/>
          </a:xfrm>
          <a:custGeom>
            <a:avLst/>
            <a:gdLst>
              <a:gd name="T0" fmla="*/ 0 w 398779"/>
              <a:gd name="T1" fmla="*/ 0 h 347980"/>
              <a:gd name="T2" fmla="*/ 398145 w 398779"/>
              <a:gd name="T3" fmla="*/ 0 h 347980"/>
              <a:gd name="T4" fmla="*/ 398145 w 398779"/>
              <a:gd name="T5" fmla="*/ 347344 h 347980"/>
              <a:gd name="T6" fmla="*/ 0 w 398779"/>
              <a:gd name="T7" fmla="*/ 347344 h 347980"/>
              <a:gd name="T8" fmla="*/ 0 w 398779"/>
              <a:gd name="T9" fmla="*/ 0 h 347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80"/>
              <a:gd name="T17" fmla="*/ 398779 w 398779"/>
              <a:gd name="T18" fmla="*/ 347980 h 3479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80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8" name="object 42"/>
          <p:cNvSpPr>
            <a:spLocks/>
          </p:cNvSpPr>
          <p:nvPr/>
        </p:nvSpPr>
        <p:spPr bwMode="auto">
          <a:xfrm>
            <a:off x="3984625" y="4116388"/>
            <a:ext cx="0" cy="187325"/>
          </a:xfrm>
          <a:custGeom>
            <a:avLst/>
            <a:gdLst>
              <a:gd name="T0" fmla="*/ 187325 h 187325"/>
              <a:gd name="T1" fmla="*/ 0 h 187325"/>
              <a:gd name="T2" fmla="*/ 0 60000 65536"/>
              <a:gd name="T3" fmla="*/ 0 60000 65536"/>
              <a:gd name="T4" fmla="*/ 0 h 187325"/>
              <a:gd name="T5" fmla="*/ 187325 h 1873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7325">
                <a:moveTo>
                  <a:pt x="0" y="1873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79" name="object 43"/>
          <p:cNvSpPr>
            <a:spLocks/>
          </p:cNvSpPr>
          <p:nvPr/>
        </p:nvSpPr>
        <p:spPr bwMode="auto">
          <a:xfrm>
            <a:off x="3986213" y="3184525"/>
            <a:ext cx="0" cy="187325"/>
          </a:xfrm>
          <a:custGeom>
            <a:avLst/>
            <a:gdLst>
              <a:gd name="T0" fmla="*/ 187325 h 187325"/>
              <a:gd name="T1" fmla="*/ 0 h 187325"/>
              <a:gd name="T2" fmla="*/ 0 60000 65536"/>
              <a:gd name="T3" fmla="*/ 0 60000 65536"/>
              <a:gd name="T4" fmla="*/ 0 h 187325"/>
              <a:gd name="T5" fmla="*/ 187325 h 1873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7325">
                <a:moveTo>
                  <a:pt x="0" y="1873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80" name="object 44"/>
          <p:cNvSpPr>
            <a:spLocks/>
          </p:cNvSpPr>
          <p:nvPr/>
        </p:nvSpPr>
        <p:spPr bwMode="auto">
          <a:xfrm>
            <a:off x="3971925" y="2239963"/>
            <a:ext cx="0" cy="187325"/>
          </a:xfrm>
          <a:custGeom>
            <a:avLst/>
            <a:gdLst>
              <a:gd name="T0" fmla="*/ 187325 h 187325"/>
              <a:gd name="T1" fmla="*/ 0 h 187325"/>
              <a:gd name="T2" fmla="*/ 0 60000 65536"/>
              <a:gd name="T3" fmla="*/ 0 60000 65536"/>
              <a:gd name="T4" fmla="*/ 0 h 187325"/>
              <a:gd name="T5" fmla="*/ 187325 h 1873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7325">
                <a:moveTo>
                  <a:pt x="0" y="1873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81" name="object 45"/>
          <p:cNvSpPr txBox="1">
            <a:spLocks noChangeArrowheads="1"/>
          </p:cNvSpPr>
          <p:nvPr/>
        </p:nvSpPr>
        <p:spPr bwMode="auto">
          <a:xfrm>
            <a:off x="1506538" y="2511425"/>
            <a:ext cx="3595687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algn="ctr"/>
            <a:r>
              <a:rPr lang="en-US" sz="1200">
                <a:cs typeface="Arial" charset="0"/>
              </a:rPr>
              <a:t>M 7.5</a:t>
            </a:r>
          </a:p>
          <a:p>
            <a:pPr marL="355600">
              <a:spcBef>
                <a:spcPts val="13"/>
              </a:spcBef>
            </a:pPr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marL="355600"/>
            <a:r>
              <a:rPr lang="en-US" sz="1400">
                <a:cs typeface="Arial" charset="0"/>
              </a:rPr>
              <a:t>RST 6.5</a:t>
            </a:r>
          </a:p>
          <a:p>
            <a:pPr marL="355600">
              <a:spcBef>
                <a:spcPts val="50"/>
              </a:spcBef>
            </a:pPr>
            <a:endParaRPr lang="en-US" sz="1900">
              <a:latin typeface="Times New Roman" pitchFamily="18" charset="0"/>
              <a:cs typeface="Times New Roman" pitchFamily="18" charset="0"/>
            </a:endParaRPr>
          </a:p>
          <a:p>
            <a:pPr marL="355600" algn="ctr"/>
            <a:r>
              <a:rPr lang="en-US" sz="1200">
                <a:cs typeface="Arial" charset="0"/>
              </a:rPr>
              <a:t>M 6.5</a:t>
            </a:r>
          </a:p>
          <a:p>
            <a:pPr marL="355600">
              <a:spcBef>
                <a:spcPts val="13"/>
              </a:spcBef>
            </a:pP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pPr marL="355600"/>
            <a:r>
              <a:rPr lang="en-US" sz="1400">
                <a:cs typeface="Arial" charset="0"/>
              </a:rPr>
              <a:t>RST 5.5</a:t>
            </a:r>
          </a:p>
          <a:p>
            <a:pPr marL="355600">
              <a:spcBef>
                <a:spcPts val="25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55600" algn="ctr"/>
            <a:r>
              <a:rPr lang="en-US" sz="1200">
                <a:cs typeface="Arial" charset="0"/>
              </a:rPr>
              <a:t>M 5.5</a:t>
            </a:r>
          </a:p>
          <a:p>
            <a:pPr marL="355600"/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marL="355600">
              <a:spcBef>
                <a:spcPts val="838"/>
              </a:spcBef>
            </a:pPr>
            <a:r>
              <a:rPr lang="en-US" sz="1400">
                <a:cs typeface="Arial" charset="0"/>
              </a:rPr>
              <a:t>INTR</a:t>
            </a:r>
          </a:p>
          <a:p>
            <a:pPr marL="355600"/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 marL="355600" algn="ctr">
              <a:spcBef>
                <a:spcPts val="938"/>
              </a:spcBef>
            </a:pPr>
            <a:r>
              <a:rPr lang="en-US" sz="1200">
                <a:cs typeface="Arial" charset="0"/>
              </a:rPr>
              <a:t>Interrupt Enable Flip Flop</a:t>
            </a:r>
          </a:p>
        </p:txBody>
      </p:sp>
      <p:sp>
        <p:nvSpPr>
          <p:cNvPr id="193582" name="object 46"/>
          <p:cNvSpPr>
            <a:spLocks/>
          </p:cNvSpPr>
          <p:nvPr/>
        </p:nvSpPr>
        <p:spPr bwMode="auto">
          <a:xfrm>
            <a:off x="2625725" y="1270000"/>
            <a:ext cx="0" cy="4806950"/>
          </a:xfrm>
          <a:custGeom>
            <a:avLst/>
            <a:gdLst>
              <a:gd name="T0" fmla="*/ 0 h 4806950"/>
              <a:gd name="T1" fmla="*/ 4806950 h 4806950"/>
              <a:gd name="T2" fmla="*/ 0 60000 65536"/>
              <a:gd name="T3" fmla="*/ 0 60000 65536"/>
              <a:gd name="T4" fmla="*/ 0 h 4806950"/>
              <a:gd name="T5" fmla="*/ 4806950 h 48069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806950">
                <a:moveTo>
                  <a:pt x="0" y="0"/>
                </a:moveTo>
                <a:lnTo>
                  <a:pt x="0" y="480695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83" name="object 47"/>
          <p:cNvSpPr>
            <a:spLocks/>
          </p:cNvSpPr>
          <p:nvPr/>
        </p:nvSpPr>
        <p:spPr bwMode="auto">
          <a:xfrm>
            <a:off x="2625725" y="6076950"/>
            <a:ext cx="5303838" cy="0"/>
          </a:xfrm>
          <a:custGeom>
            <a:avLst/>
            <a:gdLst>
              <a:gd name="T0" fmla="*/ 0 w 5304155"/>
              <a:gd name="T1" fmla="*/ 5303522 w 5304155"/>
              <a:gd name="T2" fmla="*/ 0 60000 65536"/>
              <a:gd name="T3" fmla="*/ 0 60000 65536"/>
              <a:gd name="T4" fmla="*/ 0 w 5304155"/>
              <a:gd name="T5" fmla="*/ 5304155 w 53041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304155">
                <a:moveTo>
                  <a:pt x="0" y="0"/>
                </a:moveTo>
                <a:lnTo>
                  <a:pt x="530383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84" name="object 48"/>
          <p:cNvSpPr>
            <a:spLocks/>
          </p:cNvSpPr>
          <p:nvPr/>
        </p:nvSpPr>
        <p:spPr bwMode="auto">
          <a:xfrm>
            <a:off x="2625725" y="1270000"/>
            <a:ext cx="5180013" cy="0"/>
          </a:xfrm>
          <a:custGeom>
            <a:avLst/>
            <a:gdLst>
              <a:gd name="T0" fmla="*/ 0 w 5180330"/>
              <a:gd name="T1" fmla="*/ 5179697 w 5180330"/>
              <a:gd name="T2" fmla="*/ 0 60000 65536"/>
              <a:gd name="T3" fmla="*/ 0 60000 65536"/>
              <a:gd name="T4" fmla="*/ 0 w 5180330"/>
              <a:gd name="T5" fmla="*/ 5180330 w 51803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180330">
                <a:moveTo>
                  <a:pt x="0" y="0"/>
                </a:moveTo>
                <a:lnTo>
                  <a:pt x="518001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85" name="object 49"/>
          <p:cNvSpPr>
            <a:spLocks/>
          </p:cNvSpPr>
          <p:nvPr/>
        </p:nvSpPr>
        <p:spPr bwMode="auto">
          <a:xfrm>
            <a:off x="3548063" y="1555750"/>
            <a:ext cx="436562" cy="374650"/>
          </a:xfrm>
          <a:custGeom>
            <a:avLst/>
            <a:gdLst>
              <a:gd name="T0" fmla="*/ 0 w 436879"/>
              <a:gd name="T1" fmla="*/ 0 h 374650"/>
              <a:gd name="T2" fmla="*/ 436245 w 436879"/>
              <a:gd name="T3" fmla="*/ 0 h 374650"/>
              <a:gd name="T4" fmla="*/ 436245 w 436879"/>
              <a:gd name="T5" fmla="*/ 374650 h 374650"/>
              <a:gd name="T6" fmla="*/ 0 w 436879"/>
              <a:gd name="T7" fmla="*/ 374650 h 374650"/>
              <a:gd name="T8" fmla="*/ 0 w 436879"/>
              <a:gd name="T9" fmla="*/ 0 h 374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6879"/>
              <a:gd name="T16" fmla="*/ 0 h 374650"/>
              <a:gd name="T17" fmla="*/ 436879 w 436879"/>
              <a:gd name="T18" fmla="*/ 374650 h 374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6879" h="374650">
                <a:moveTo>
                  <a:pt x="0" y="0"/>
                </a:moveTo>
                <a:lnTo>
                  <a:pt x="436562" y="0"/>
                </a:lnTo>
                <a:lnTo>
                  <a:pt x="436562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86" name="object 50"/>
          <p:cNvSpPr>
            <a:spLocks/>
          </p:cNvSpPr>
          <p:nvPr/>
        </p:nvSpPr>
        <p:spPr bwMode="auto">
          <a:xfrm>
            <a:off x="3548063" y="1555750"/>
            <a:ext cx="436562" cy="374650"/>
          </a:xfrm>
          <a:custGeom>
            <a:avLst/>
            <a:gdLst>
              <a:gd name="T0" fmla="*/ 0 w 436879"/>
              <a:gd name="T1" fmla="*/ 0 h 374650"/>
              <a:gd name="T2" fmla="*/ 436245 w 436879"/>
              <a:gd name="T3" fmla="*/ 0 h 374650"/>
              <a:gd name="T4" fmla="*/ 436245 w 436879"/>
              <a:gd name="T5" fmla="*/ 374650 h 374650"/>
              <a:gd name="T6" fmla="*/ 0 w 436879"/>
              <a:gd name="T7" fmla="*/ 374650 h 374650"/>
              <a:gd name="T8" fmla="*/ 0 w 436879"/>
              <a:gd name="T9" fmla="*/ 0 h 374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6879"/>
              <a:gd name="T16" fmla="*/ 0 h 374650"/>
              <a:gd name="T17" fmla="*/ 436879 w 436879"/>
              <a:gd name="T18" fmla="*/ 374650 h 374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6879" h="374650">
                <a:moveTo>
                  <a:pt x="0" y="0"/>
                </a:moveTo>
                <a:lnTo>
                  <a:pt x="436562" y="0"/>
                </a:lnTo>
                <a:lnTo>
                  <a:pt x="436562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87" name="object 51"/>
          <p:cNvSpPr>
            <a:spLocks/>
          </p:cNvSpPr>
          <p:nvPr/>
        </p:nvSpPr>
        <p:spPr bwMode="auto">
          <a:xfrm>
            <a:off x="3984625" y="1743075"/>
            <a:ext cx="784225" cy="0"/>
          </a:xfrm>
          <a:custGeom>
            <a:avLst/>
            <a:gdLst>
              <a:gd name="T0" fmla="*/ 0 w 784225"/>
              <a:gd name="T1" fmla="*/ 784225 w 784225"/>
              <a:gd name="T2" fmla="*/ 0 60000 65536"/>
              <a:gd name="T3" fmla="*/ 0 60000 65536"/>
              <a:gd name="T4" fmla="*/ 0 w 784225"/>
              <a:gd name="T5" fmla="*/ 784225 w 7842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4225">
                <a:moveTo>
                  <a:pt x="0" y="0"/>
                </a:moveTo>
                <a:lnTo>
                  <a:pt x="78422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88" name="object 52"/>
          <p:cNvSpPr>
            <a:spLocks/>
          </p:cNvSpPr>
          <p:nvPr/>
        </p:nvSpPr>
        <p:spPr bwMode="auto">
          <a:xfrm>
            <a:off x="4768850" y="1743075"/>
            <a:ext cx="0" cy="361950"/>
          </a:xfrm>
          <a:custGeom>
            <a:avLst/>
            <a:gdLst>
              <a:gd name="T0" fmla="*/ 0 h 361950"/>
              <a:gd name="T1" fmla="*/ 361950 h 361950"/>
              <a:gd name="T2" fmla="*/ 0 60000 65536"/>
              <a:gd name="T3" fmla="*/ 0 60000 65536"/>
              <a:gd name="T4" fmla="*/ 0 h 361950"/>
              <a:gd name="T5" fmla="*/ 361950 h 3619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589" name="object 53"/>
          <p:cNvSpPr>
            <a:spLocks/>
          </p:cNvSpPr>
          <p:nvPr/>
        </p:nvSpPr>
        <p:spPr bwMode="auto">
          <a:xfrm>
            <a:off x="4768850" y="2117725"/>
            <a:ext cx="958850" cy="0"/>
          </a:xfrm>
          <a:custGeom>
            <a:avLst/>
            <a:gdLst>
              <a:gd name="T0" fmla="*/ 0 w 958850"/>
              <a:gd name="T1" fmla="*/ 958850 w 958850"/>
              <a:gd name="T2" fmla="*/ 0 60000 65536"/>
              <a:gd name="T3" fmla="*/ 0 60000 65536"/>
              <a:gd name="T4" fmla="*/ 0 w 958850"/>
              <a:gd name="T5" fmla="*/ 958850 w 9588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58850">
                <a:moveTo>
                  <a:pt x="0" y="0"/>
                </a:moveTo>
                <a:lnTo>
                  <a:pt x="95885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object 54"/>
          <p:cNvSpPr txBox="1"/>
          <p:nvPr/>
        </p:nvSpPr>
        <p:spPr>
          <a:xfrm>
            <a:off x="1506538" y="1331913"/>
            <a:ext cx="2932112" cy="525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268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RST</a:t>
            </a:r>
            <a:r>
              <a:rPr sz="1400" spc="-5" dirty="0">
                <a:latin typeface="Arial"/>
                <a:cs typeface="Arial"/>
              </a:rPr>
              <a:t>7.5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695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RS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7.5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875" y="554038"/>
            <a:ext cx="6064250" cy="1219200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1301750" indent="-1289050" eaLnBrk="1" fontAlgn="auto" hangingPunct="1">
              <a:spcAft>
                <a:spcPts val="0"/>
              </a:spcAft>
              <a:defRPr/>
            </a:pPr>
            <a:r>
              <a:rPr lang="en-US" sz="4000" b="0" smtClean="0">
                <a:latin typeface="Times New Roman" pitchFamily="18" charset="0"/>
                <a:cs typeface="Times New Roman" pitchFamily="18" charset="0"/>
              </a:rPr>
              <a:t>The 8085 Maskable/Vectored Interrupt Process</a:t>
            </a:r>
            <a:endParaRPr lang="en-US" sz="40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63" name="object 3"/>
          <p:cNvSpPr txBox="1">
            <a:spLocks noChangeArrowheads="1"/>
          </p:cNvSpPr>
          <p:nvPr/>
        </p:nvSpPr>
        <p:spPr bwMode="auto">
          <a:xfrm>
            <a:off x="763588" y="2020888"/>
            <a:ext cx="756761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08000" indent="-493713">
              <a:lnSpc>
                <a:spcPts val="2925"/>
              </a:lnSpc>
              <a:buFontTx/>
              <a:buAutoNum type="arabicPeriod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interrupt process should be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enabled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EI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instruction.</a:t>
            </a:r>
          </a:p>
          <a:p>
            <a:pPr marL="508000" indent="-493713">
              <a:lnSpc>
                <a:spcPts val="2925"/>
              </a:lnSpc>
              <a:spcBef>
                <a:spcPts val="650"/>
              </a:spcBef>
              <a:buFontTx/>
              <a:buAutoNum type="arabicPeriod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8085 checks for an interrupt during the execution of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instruction.</a:t>
            </a:r>
          </a:p>
          <a:p>
            <a:pPr marL="508000" indent="-493713">
              <a:lnSpc>
                <a:spcPts val="2925"/>
              </a:lnSpc>
              <a:spcBef>
                <a:spcPts val="638"/>
              </a:spcBef>
              <a:buFontTx/>
              <a:buAutoNum type="arabicPeriod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If there is an interrupt, </a:t>
            </a:r>
            <a:r>
              <a:rPr lang="en-US" sz="2700" u="sng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 if the interrupt is</a:t>
            </a:r>
            <a:r>
              <a:rPr lang="en-US" sz="27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u="sng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enabled using the interrupt mask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, the microprocessor will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complete the executing instruction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reset the interrupt flip flop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8000" indent="-493713" algn="just">
              <a:lnSpc>
                <a:spcPts val="2925"/>
              </a:lnSpc>
              <a:spcBef>
                <a:spcPts val="650"/>
              </a:spcBef>
              <a:buFontTx/>
              <a:buAutoNum type="arabicPeriod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microprocessor then executes a call instruction that sends the execution to the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appropriate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location in the interrupt vector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875" y="554038"/>
            <a:ext cx="6064250" cy="1219200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1301750" indent="-1290638" eaLnBrk="1" fontAlgn="auto" hangingPunct="1">
              <a:spcAft>
                <a:spcPts val="0"/>
              </a:spcAft>
              <a:defRPr/>
            </a:pPr>
            <a:r>
              <a:rPr lang="en-US" sz="4000" b="0" smtClean="0">
                <a:latin typeface="Times New Roman" pitchFamily="18" charset="0"/>
                <a:cs typeface="Times New Roman" pitchFamily="18" charset="0"/>
              </a:rPr>
              <a:t>The 8085 Maskable/Vectored Interrupt Process</a:t>
            </a:r>
            <a:endParaRPr lang="en-US" sz="40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481888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06413" indent="-493713" algn="just">
              <a:lnSpc>
                <a:spcPts val="2925"/>
              </a:lnSpc>
              <a:buFontTx/>
              <a:buAutoNum type="arabicPeriod" startAt="5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When the microprocessor executes the call instruction, it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saves the address of the next instruction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on the stack.</a:t>
            </a:r>
          </a:p>
          <a:p>
            <a:pPr marL="506413" indent="-493713">
              <a:lnSpc>
                <a:spcPts val="2925"/>
              </a:lnSpc>
              <a:spcBef>
                <a:spcPts val="650"/>
              </a:spcBef>
              <a:buFontTx/>
              <a:buAutoNum type="arabicPeriod" startAt="5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microprocessor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jumps to the specific service routine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6413" indent="-493713">
              <a:lnSpc>
                <a:spcPts val="2925"/>
              </a:lnSpc>
              <a:spcBef>
                <a:spcPts val="638"/>
              </a:spcBef>
              <a:buFontTx/>
              <a:buAutoNum type="arabicPeriod" startAt="5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The service routine must include the instruction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EI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to re-enable the interrupt process.</a:t>
            </a:r>
          </a:p>
          <a:p>
            <a:pPr marL="506413" indent="-493713">
              <a:lnSpc>
                <a:spcPts val="2925"/>
              </a:lnSpc>
              <a:spcBef>
                <a:spcPts val="638"/>
              </a:spcBef>
              <a:buFontTx/>
              <a:buAutoNum type="arabicPeriod" startAt="5"/>
              <a:tabLst>
                <a:tab pos="508000" algn="l"/>
              </a:tabLst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At the end of the service routine, the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RET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instruction </a:t>
            </a:r>
            <a:r>
              <a:rPr lang="en-US" sz="27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returns the execution to where the program was interrupted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073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M</a:t>
            </a:r>
            <a:r>
              <a:rPr sz="4400" b="0" spc="-10" dirty="0"/>
              <a:t>a</a:t>
            </a:r>
            <a:r>
              <a:rPr sz="4400" b="0" spc="-5" dirty="0"/>
              <a:t>nipul</a:t>
            </a:r>
            <a:r>
              <a:rPr sz="4400" b="0" spc="-10" dirty="0"/>
              <a:t>a</a:t>
            </a:r>
            <a:r>
              <a:rPr sz="4400" b="0" spc="-5" dirty="0"/>
              <a:t>ting</a:t>
            </a:r>
            <a:r>
              <a:rPr sz="4400" b="0" spc="-10" dirty="0"/>
              <a:t> </a:t>
            </a:r>
            <a:r>
              <a:rPr sz="4400" b="0" spc="-5" dirty="0"/>
              <a:t>the M</a:t>
            </a:r>
            <a:r>
              <a:rPr sz="4400" b="0" spc="-10" dirty="0"/>
              <a:t>a</a:t>
            </a:r>
            <a:r>
              <a:rPr sz="4400" b="0" spc="-5" dirty="0"/>
              <a:t>sks</a:t>
            </a:r>
            <a:endParaRPr sz="4400"/>
          </a:p>
        </p:txBody>
      </p:sp>
      <p:sp>
        <p:nvSpPr>
          <p:cNvPr id="196611" name="object 3"/>
          <p:cNvSpPr txBox="1">
            <a:spLocks noChangeArrowheads="1"/>
          </p:cNvSpPr>
          <p:nvPr/>
        </p:nvSpPr>
        <p:spPr bwMode="auto">
          <a:xfrm>
            <a:off x="765175" y="2014538"/>
            <a:ext cx="759936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Interrupt Enable flip flop is manipulated using the EI/DI instructions.</a:t>
            </a:r>
          </a:p>
          <a:p>
            <a:pPr marL="355600" indent="-342900">
              <a:spcBef>
                <a:spcPts val="50"/>
              </a:spcBef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4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individual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masks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for RST 5.5, RST 6.5 and RST 7.5 are manipulated using the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SIM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instruction.</a:t>
            </a:r>
          </a:p>
          <a:p>
            <a:pPr marL="355600" indent="-342900">
              <a:spcBef>
                <a:spcPts val="588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–	This instruction takes the bit pattern in the Accumulator and applies it to the interrupt mask enabling and disabling the specific interrupts.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27031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  <p:sp>
        <p:nvSpPr>
          <p:cNvPr id="169987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115175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An interrupt is considered to be an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emergency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signal.</a:t>
            </a:r>
          </a:p>
          <a:p>
            <a:pPr marL="755650" lvl="1" indent="-285750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Microprocessor should respond to it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as soon as possible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55650" lvl="1" indent="-285750">
              <a:buFont typeface="Times New Roman" pitchFamily="18" charset="0"/>
              <a:buChar char="–"/>
              <a:tabLst>
                <a:tab pos="355600" algn="l"/>
              </a:tabLst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025"/>
              </a:lnSpc>
              <a:spcBef>
                <a:spcPts val="1600"/>
              </a:spcBef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When the Microprocessor receives an interrupt signal, it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suspends the currently executing program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jumps to an Interrupt Service Routine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(ISR) to respond to the incoming interrupt.</a:t>
            </a:r>
          </a:p>
          <a:p>
            <a:pPr marL="755650" lvl="1" indent="-285750">
              <a:spcBef>
                <a:spcPts val="250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Each interrupt will most probably have its own ISR.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850" y="0"/>
            <a:ext cx="5346700" cy="681038"/>
          </a:xfrm>
        </p:spPr>
        <p:txBody>
          <a:bodyPr>
            <a:normAutofit fontScale="90000"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How</a:t>
            </a:r>
            <a:r>
              <a:rPr sz="4400" b="0" spc="-10" dirty="0"/>
              <a:t> </a:t>
            </a:r>
            <a:r>
              <a:rPr sz="4400" b="0" spc="-5" dirty="0"/>
              <a:t>SIM</a:t>
            </a:r>
            <a:r>
              <a:rPr sz="4400" b="0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rpr</a:t>
            </a:r>
            <a:r>
              <a:rPr sz="4400" b="0" spc="-10" dirty="0"/>
              <a:t>e</a:t>
            </a:r>
            <a:r>
              <a:rPr sz="4400" b="0" spc="-5" dirty="0"/>
              <a:t>ts the</a:t>
            </a:r>
            <a:endParaRPr sz="4400"/>
          </a:p>
        </p:txBody>
      </p:sp>
      <p:sp>
        <p:nvSpPr>
          <p:cNvPr id="197635" name="object 3"/>
          <p:cNvSpPr>
            <a:spLocks/>
          </p:cNvSpPr>
          <p:nvPr/>
        </p:nvSpPr>
        <p:spPr bwMode="auto">
          <a:xfrm>
            <a:off x="3470275" y="1557338"/>
            <a:ext cx="1979613" cy="511175"/>
          </a:xfrm>
          <a:custGeom>
            <a:avLst/>
            <a:gdLst>
              <a:gd name="T0" fmla="*/ 0 w 1979929"/>
              <a:gd name="T1" fmla="*/ 0 h 511175"/>
              <a:gd name="T2" fmla="*/ 1979296 w 1979929"/>
              <a:gd name="T3" fmla="*/ 0 h 511175"/>
              <a:gd name="T4" fmla="*/ 1979296 w 1979929"/>
              <a:gd name="T5" fmla="*/ 511175 h 511175"/>
              <a:gd name="T6" fmla="*/ 0 w 1979929"/>
              <a:gd name="T7" fmla="*/ 511175 h 511175"/>
              <a:gd name="T8" fmla="*/ 0 w 1979929"/>
              <a:gd name="T9" fmla="*/ 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9929"/>
              <a:gd name="T16" fmla="*/ 0 h 511175"/>
              <a:gd name="T17" fmla="*/ 1979929 w 1979929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9929" h="511175">
                <a:moveTo>
                  <a:pt x="0" y="0"/>
                </a:moveTo>
                <a:lnTo>
                  <a:pt x="1979612" y="0"/>
                </a:lnTo>
                <a:lnTo>
                  <a:pt x="1979612" y="511175"/>
                </a:lnTo>
                <a:lnTo>
                  <a:pt x="0" y="511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36" name="object 4"/>
          <p:cNvSpPr>
            <a:spLocks/>
          </p:cNvSpPr>
          <p:nvPr/>
        </p:nvSpPr>
        <p:spPr bwMode="auto">
          <a:xfrm>
            <a:off x="3470275" y="1557338"/>
            <a:ext cx="1979613" cy="511175"/>
          </a:xfrm>
          <a:custGeom>
            <a:avLst/>
            <a:gdLst>
              <a:gd name="T0" fmla="*/ 0 w 1979929"/>
              <a:gd name="T1" fmla="*/ 0 h 511175"/>
              <a:gd name="T2" fmla="*/ 1979296 w 1979929"/>
              <a:gd name="T3" fmla="*/ 0 h 511175"/>
              <a:gd name="T4" fmla="*/ 1979296 w 1979929"/>
              <a:gd name="T5" fmla="*/ 511175 h 511175"/>
              <a:gd name="T6" fmla="*/ 0 w 1979929"/>
              <a:gd name="T7" fmla="*/ 511175 h 511175"/>
              <a:gd name="T8" fmla="*/ 0 w 1979929"/>
              <a:gd name="T9" fmla="*/ 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9929"/>
              <a:gd name="T16" fmla="*/ 0 h 511175"/>
              <a:gd name="T17" fmla="*/ 1979929 w 1979929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9929" h="511175">
                <a:moveTo>
                  <a:pt x="0" y="0"/>
                </a:moveTo>
                <a:lnTo>
                  <a:pt x="1979612" y="0"/>
                </a:lnTo>
                <a:lnTo>
                  <a:pt x="1979612" y="511175"/>
                </a:lnTo>
                <a:lnTo>
                  <a:pt x="0" y="511175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498276" y="1600200"/>
            <a:ext cx="1904364" cy="42481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5875" indent="-3810" algn="just" fontAlgn="auto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SD</a:t>
            </a:r>
            <a:r>
              <a:rPr sz="1400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  <a:p>
            <a:pPr marL="14604" indent="635" algn="just" fontAlgn="auto">
              <a:spcBef>
                <a:spcPts val="219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SD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3970" marR="5080" indent="1270" algn="just" fontAlgn="auto">
              <a:lnSpc>
                <a:spcPct val="113199"/>
              </a:lnSpc>
              <a:spcBef>
                <a:spcPts val="8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XXX R</a:t>
            </a:r>
            <a:r>
              <a:rPr sz="1400" dirty="0">
                <a:latin typeface="Arial"/>
                <a:cs typeface="Arial"/>
              </a:rPr>
              <a:t>7.5 M</a:t>
            </a:r>
            <a:r>
              <a:rPr sz="1400" spc="-5" dirty="0">
                <a:latin typeface="Arial"/>
                <a:cs typeface="Arial"/>
              </a:rPr>
              <a:t>SE </a:t>
            </a:r>
            <a:r>
              <a:rPr sz="1400" dirty="0">
                <a:latin typeface="Arial"/>
                <a:cs typeface="Arial"/>
              </a:rPr>
              <a:t>M7.5 M6.5 M5.5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7638" name="object 6"/>
          <p:cNvSpPr>
            <a:spLocks/>
          </p:cNvSpPr>
          <p:nvPr/>
        </p:nvSpPr>
        <p:spPr bwMode="auto">
          <a:xfrm>
            <a:off x="3706813" y="155733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39" name="object 7"/>
          <p:cNvSpPr>
            <a:spLocks/>
          </p:cNvSpPr>
          <p:nvPr/>
        </p:nvSpPr>
        <p:spPr bwMode="auto">
          <a:xfrm>
            <a:off x="3959225" y="155733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40" name="object 8"/>
          <p:cNvSpPr>
            <a:spLocks/>
          </p:cNvSpPr>
          <p:nvPr/>
        </p:nvSpPr>
        <p:spPr bwMode="auto">
          <a:xfrm>
            <a:off x="4198938" y="155733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41" name="object 9"/>
          <p:cNvSpPr>
            <a:spLocks/>
          </p:cNvSpPr>
          <p:nvPr/>
        </p:nvSpPr>
        <p:spPr bwMode="auto">
          <a:xfrm>
            <a:off x="4438650" y="155733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42" name="object 10"/>
          <p:cNvSpPr>
            <a:spLocks/>
          </p:cNvSpPr>
          <p:nvPr/>
        </p:nvSpPr>
        <p:spPr bwMode="auto">
          <a:xfrm>
            <a:off x="4691063" y="155733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43" name="object 11"/>
          <p:cNvSpPr>
            <a:spLocks/>
          </p:cNvSpPr>
          <p:nvPr/>
        </p:nvSpPr>
        <p:spPr bwMode="auto">
          <a:xfrm>
            <a:off x="4943475" y="155733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44" name="object 12"/>
          <p:cNvSpPr>
            <a:spLocks/>
          </p:cNvSpPr>
          <p:nvPr/>
        </p:nvSpPr>
        <p:spPr bwMode="auto">
          <a:xfrm>
            <a:off x="5183188" y="155733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3176588" y="552450"/>
            <a:ext cx="2941637" cy="955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spc="-10" dirty="0">
                <a:latin typeface="Times New Roman"/>
                <a:cs typeface="Times New Roman"/>
              </a:rPr>
              <a:t>cc</a:t>
            </a:r>
            <a:r>
              <a:rPr sz="4400" spc="-5" dirty="0">
                <a:latin typeface="Times New Roman"/>
                <a:cs typeface="Times New Roman"/>
              </a:rPr>
              <a:t>umul</a:t>
            </a:r>
            <a:r>
              <a:rPr sz="4400" spc="-10" dirty="0">
                <a:latin typeface="Times New Roman"/>
                <a:cs typeface="Times New Roman"/>
              </a:rPr>
              <a:t>a</a:t>
            </a:r>
            <a:r>
              <a:rPr sz="4400" spc="-5" dirty="0">
                <a:latin typeface="Times New Roman"/>
                <a:cs typeface="Times New Roman"/>
              </a:rPr>
              <a:t>tor</a:t>
            </a:r>
            <a:endParaRPr sz="4400">
              <a:latin typeface="Times New Roman"/>
              <a:cs typeface="Times New Roman"/>
            </a:endParaRPr>
          </a:p>
          <a:p>
            <a:pPr marL="382905" fontAlgn="auto">
              <a:spcBef>
                <a:spcPts val="720"/>
              </a:spcBef>
              <a:spcAft>
                <a:spcPts val="0"/>
              </a:spcAft>
              <a:tabLst>
                <a:tab pos="624205" algn="l"/>
                <a:tab pos="865505" algn="l"/>
                <a:tab pos="1094105" algn="l"/>
                <a:tab pos="1348105" algn="l"/>
                <a:tab pos="1602105" algn="l"/>
                <a:tab pos="1843405" algn="l"/>
                <a:tab pos="2097405" algn="l"/>
              </a:tabLst>
              <a:defRPr/>
            </a:pPr>
            <a:r>
              <a:rPr sz="1200" dirty="0">
                <a:latin typeface="Arial"/>
                <a:cs typeface="Arial"/>
              </a:rPr>
              <a:t>7	6	5	4	3	2	1	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7646" name="object 14"/>
          <p:cNvSpPr>
            <a:spLocks/>
          </p:cNvSpPr>
          <p:nvPr/>
        </p:nvSpPr>
        <p:spPr bwMode="auto">
          <a:xfrm>
            <a:off x="5316538" y="2066925"/>
            <a:ext cx="0" cy="223838"/>
          </a:xfrm>
          <a:custGeom>
            <a:avLst/>
            <a:gdLst>
              <a:gd name="T0" fmla="*/ 0 h 224155"/>
              <a:gd name="T1" fmla="*/ 223520 h 224155"/>
              <a:gd name="T2" fmla="*/ 0 60000 65536"/>
              <a:gd name="T3" fmla="*/ 0 60000 65536"/>
              <a:gd name="T4" fmla="*/ 0 h 224155"/>
              <a:gd name="T5" fmla="*/ 224155 h 22415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24155">
                <a:moveTo>
                  <a:pt x="0" y="0"/>
                </a:moveTo>
                <a:lnTo>
                  <a:pt x="0" y="2238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47" name="object 15"/>
          <p:cNvSpPr>
            <a:spLocks/>
          </p:cNvSpPr>
          <p:nvPr/>
        </p:nvSpPr>
        <p:spPr bwMode="auto">
          <a:xfrm>
            <a:off x="5057775" y="2068513"/>
            <a:ext cx="0" cy="422275"/>
          </a:xfrm>
          <a:custGeom>
            <a:avLst/>
            <a:gdLst>
              <a:gd name="T0" fmla="*/ 0 h 422275"/>
              <a:gd name="T1" fmla="*/ 422275 h 422275"/>
              <a:gd name="T2" fmla="*/ 0 60000 65536"/>
              <a:gd name="T3" fmla="*/ 0 60000 65536"/>
              <a:gd name="T4" fmla="*/ 0 h 422275"/>
              <a:gd name="T5" fmla="*/ 422275 h 4222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22275">
                <a:moveTo>
                  <a:pt x="0" y="0"/>
                </a:moveTo>
                <a:lnTo>
                  <a:pt x="0" y="42227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48" name="object 16"/>
          <p:cNvSpPr>
            <a:spLocks/>
          </p:cNvSpPr>
          <p:nvPr/>
        </p:nvSpPr>
        <p:spPr bwMode="auto">
          <a:xfrm>
            <a:off x="4811713" y="2070100"/>
            <a:ext cx="0" cy="647700"/>
          </a:xfrm>
          <a:custGeom>
            <a:avLst/>
            <a:gdLst>
              <a:gd name="T0" fmla="*/ 0 h 647700"/>
              <a:gd name="T1" fmla="*/ 647700 h 647700"/>
              <a:gd name="T2" fmla="*/ 0 60000 65536"/>
              <a:gd name="T3" fmla="*/ 0 60000 65536"/>
              <a:gd name="T4" fmla="*/ 0 h 647700"/>
              <a:gd name="T5" fmla="*/ 647700 h 6477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49" name="object 17"/>
          <p:cNvSpPr>
            <a:spLocks/>
          </p:cNvSpPr>
          <p:nvPr/>
        </p:nvSpPr>
        <p:spPr bwMode="auto">
          <a:xfrm>
            <a:off x="4578350" y="2071688"/>
            <a:ext cx="0" cy="1406525"/>
          </a:xfrm>
          <a:custGeom>
            <a:avLst/>
            <a:gdLst>
              <a:gd name="T0" fmla="*/ 0 h 1406525"/>
              <a:gd name="T1" fmla="*/ 1406525 h 1406525"/>
              <a:gd name="T2" fmla="*/ 0 60000 65536"/>
              <a:gd name="T3" fmla="*/ 0 60000 65536"/>
              <a:gd name="T4" fmla="*/ 0 h 1406525"/>
              <a:gd name="T5" fmla="*/ 1406525 h 14065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406525">
                <a:moveTo>
                  <a:pt x="0" y="0"/>
                </a:moveTo>
                <a:lnTo>
                  <a:pt x="0" y="14065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50" name="object 18"/>
          <p:cNvSpPr>
            <a:spLocks/>
          </p:cNvSpPr>
          <p:nvPr/>
        </p:nvSpPr>
        <p:spPr bwMode="auto">
          <a:xfrm>
            <a:off x="4332288" y="2073275"/>
            <a:ext cx="0" cy="2874963"/>
          </a:xfrm>
          <a:custGeom>
            <a:avLst/>
            <a:gdLst>
              <a:gd name="T0" fmla="*/ 0 h 2875279"/>
              <a:gd name="T1" fmla="*/ 2874647 h 2875279"/>
              <a:gd name="T2" fmla="*/ 0 60000 65536"/>
              <a:gd name="T3" fmla="*/ 0 60000 65536"/>
              <a:gd name="T4" fmla="*/ 0 h 2875279"/>
              <a:gd name="T5" fmla="*/ 2875279 h 28752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875279">
                <a:moveTo>
                  <a:pt x="0" y="0"/>
                </a:moveTo>
                <a:lnTo>
                  <a:pt x="0" y="287496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51" name="object 19"/>
          <p:cNvSpPr>
            <a:spLocks/>
          </p:cNvSpPr>
          <p:nvPr/>
        </p:nvSpPr>
        <p:spPr bwMode="auto">
          <a:xfrm>
            <a:off x="4086225" y="2074863"/>
            <a:ext cx="0" cy="2863850"/>
          </a:xfrm>
          <a:custGeom>
            <a:avLst/>
            <a:gdLst>
              <a:gd name="T0" fmla="*/ 0 h 2863850"/>
              <a:gd name="T1" fmla="*/ 2863850 h 2863850"/>
              <a:gd name="T2" fmla="*/ 0 60000 65536"/>
              <a:gd name="T3" fmla="*/ 0 60000 65536"/>
              <a:gd name="T4" fmla="*/ 0 h 2863850"/>
              <a:gd name="T5" fmla="*/ 2863850 h 28638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863850">
                <a:moveTo>
                  <a:pt x="0" y="0"/>
                </a:moveTo>
                <a:lnTo>
                  <a:pt x="0" y="286385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52" name="object 20"/>
          <p:cNvSpPr>
            <a:spLocks/>
          </p:cNvSpPr>
          <p:nvPr/>
        </p:nvSpPr>
        <p:spPr bwMode="auto">
          <a:xfrm>
            <a:off x="3840163" y="2076450"/>
            <a:ext cx="0" cy="1381125"/>
          </a:xfrm>
          <a:custGeom>
            <a:avLst/>
            <a:gdLst>
              <a:gd name="T0" fmla="*/ 0 h 1381125"/>
              <a:gd name="T1" fmla="*/ 1381125 h 1381125"/>
              <a:gd name="T2" fmla="*/ 0 60000 65536"/>
              <a:gd name="T3" fmla="*/ 0 60000 65536"/>
              <a:gd name="T4" fmla="*/ 0 h 1381125"/>
              <a:gd name="T5" fmla="*/ 1381125 h 13811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53" name="object 21"/>
          <p:cNvSpPr>
            <a:spLocks/>
          </p:cNvSpPr>
          <p:nvPr/>
        </p:nvSpPr>
        <p:spPr bwMode="auto">
          <a:xfrm>
            <a:off x="3594100" y="2078038"/>
            <a:ext cx="0" cy="396875"/>
          </a:xfrm>
          <a:custGeom>
            <a:avLst/>
            <a:gdLst>
              <a:gd name="T0" fmla="*/ 0 h 396875"/>
              <a:gd name="T1" fmla="*/ 396875 h 396875"/>
              <a:gd name="T2" fmla="*/ 0 60000 65536"/>
              <a:gd name="T3" fmla="*/ 0 60000 65536"/>
              <a:gd name="T4" fmla="*/ 0 h 396875"/>
              <a:gd name="T5" fmla="*/ 396875 h 3968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54" name="object 22"/>
          <p:cNvSpPr>
            <a:spLocks/>
          </p:cNvSpPr>
          <p:nvPr/>
        </p:nvSpPr>
        <p:spPr bwMode="auto">
          <a:xfrm>
            <a:off x="5316538" y="2290763"/>
            <a:ext cx="322262" cy="0"/>
          </a:xfrm>
          <a:custGeom>
            <a:avLst/>
            <a:gdLst>
              <a:gd name="T0" fmla="*/ 0 w 322579"/>
              <a:gd name="T1" fmla="*/ 321945 w 322579"/>
              <a:gd name="T2" fmla="*/ 0 60000 65536"/>
              <a:gd name="T3" fmla="*/ 0 60000 65536"/>
              <a:gd name="T4" fmla="*/ 0 w 322579"/>
              <a:gd name="T5" fmla="*/ 322579 w 3225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22579">
                <a:moveTo>
                  <a:pt x="0" y="0"/>
                </a:moveTo>
                <a:lnTo>
                  <a:pt x="3222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55" name="object 23"/>
          <p:cNvSpPr>
            <a:spLocks/>
          </p:cNvSpPr>
          <p:nvPr/>
        </p:nvSpPr>
        <p:spPr bwMode="auto">
          <a:xfrm>
            <a:off x="5626100" y="2252663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56" name="object 24"/>
          <p:cNvSpPr>
            <a:spLocks/>
          </p:cNvSpPr>
          <p:nvPr/>
        </p:nvSpPr>
        <p:spPr bwMode="auto">
          <a:xfrm>
            <a:off x="5059363" y="2505075"/>
            <a:ext cx="584200" cy="0"/>
          </a:xfrm>
          <a:custGeom>
            <a:avLst/>
            <a:gdLst>
              <a:gd name="T0" fmla="*/ 0 w 584200"/>
              <a:gd name="T1" fmla="*/ 584200 w 584200"/>
              <a:gd name="T2" fmla="*/ 0 60000 65536"/>
              <a:gd name="T3" fmla="*/ 0 60000 65536"/>
              <a:gd name="T4" fmla="*/ 0 w 584200"/>
              <a:gd name="T5" fmla="*/ 584200 w 5842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57" name="object 25"/>
          <p:cNvSpPr>
            <a:spLocks/>
          </p:cNvSpPr>
          <p:nvPr/>
        </p:nvSpPr>
        <p:spPr bwMode="auto">
          <a:xfrm>
            <a:off x="5630863" y="2466975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58" name="object 26"/>
          <p:cNvSpPr>
            <a:spLocks/>
          </p:cNvSpPr>
          <p:nvPr/>
        </p:nvSpPr>
        <p:spPr bwMode="auto">
          <a:xfrm>
            <a:off x="5622925" y="2681288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4813300" y="2127250"/>
            <a:ext cx="2087563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88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RST</a:t>
            </a:r>
            <a:r>
              <a:rPr sz="1400" spc="-5" dirty="0">
                <a:latin typeface="Arial"/>
                <a:cs typeface="Arial"/>
              </a:rPr>
              <a:t>5.5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320"/>
              </a:spcBef>
              <a:spcAft>
                <a:spcPts val="0"/>
              </a:spcAft>
              <a:tabLst>
                <a:tab pos="821690" algn="l"/>
                <a:tab pos="998855" algn="l"/>
              </a:tabLst>
              <a:defRPr/>
            </a:pPr>
            <a:r>
              <a:rPr sz="1400" u="sng" spc="-5" dirty="0">
                <a:latin typeface="Arial"/>
                <a:cs typeface="Arial"/>
              </a:rPr>
              <a:t> 	</a:t>
            </a:r>
            <a:r>
              <a:rPr sz="1400" spc="-5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RST</a:t>
            </a:r>
            <a:r>
              <a:rPr sz="1400" spc="-5" dirty="0">
                <a:latin typeface="Arial"/>
                <a:cs typeface="Arial"/>
              </a:rPr>
              <a:t>6.5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</a:t>
            </a:r>
            <a:endParaRPr sz="1400">
              <a:latin typeface="Arial"/>
              <a:cs typeface="Arial"/>
            </a:endParaRPr>
          </a:p>
          <a:p>
            <a:pPr marL="998855" fontAlgn="auto">
              <a:spcBef>
                <a:spcPts val="219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RST</a:t>
            </a:r>
            <a:r>
              <a:rPr sz="1400" spc="-5" dirty="0">
                <a:latin typeface="Arial"/>
                <a:cs typeface="Arial"/>
              </a:rPr>
              <a:t>7.5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59600" y="2079625"/>
            <a:ext cx="211138" cy="677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latin typeface="Arial"/>
                <a:cs typeface="Arial"/>
              </a:rPr>
              <a:t>}</a:t>
            </a:r>
            <a:endParaRPr sz="4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05663" y="2263775"/>
            <a:ext cx="989012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vailable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7662" name="object 30"/>
          <p:cNvSpPr>
            <a:spLocks/>
          </p:cNvSpPr>
          <p:nvPr/>
        </p:nvSpPr>
        <p:spPr bwMode="auto">
          <a:xfrm>
            <a:off x="4581525" y="3473450"/>
            <a:ext cx="1019175" cy="0"/>
          </a:xfrm>
          <a:custGeom>
            <a:avLst/>
            <a:gdLst>
              <a:gd name="T0" fmla="*/ 0 w 1019175"/>
              <a:gd name="T1" fmla="*/ 1019175 w 1019175"/>
              <a:gd name="T2" fmla="*/ 0 60000 65536"/>
              <a:gd name="T3" fmla="*/ 0 60000 65536"/>
              <a:gd name="T4" fmla="*/ 0 w 1019175"/>
              <a:gd name="T5" fmla="*/ 1019175 w 10191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19175">
                <a:moveTo>
                  <a:pt x="0" y="0"/>
                </a:moveTo>
                <a:lnTo>
                  <a:pt x="101917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63" name="object 31"/>
          <p:cNvSpPr>
            <a:spLocks/>
          </p:cNvSpPr>
          <p:nvPr/>
        </p:nvSpPr>
        <p:spPr bwMode="auto">
          <a:xfrm>
            <a:off x="5588000" y="3435350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64" name="object 32"/>
          <p:cNvSpPr txBox="1">
            <a:spLocks noChangeArrowheads="1"/>
          </p:cNvSpPr>
          <p:nvPr/>
        </p:nvSpPr>
        <p:spPr bwMode="auto">
          <a:xfrm>
            <a:off x="5826125" y="3346450"/>
            <a:ext cx="222408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1400">
                <a:cs typeface="Arial" charset="0"/>
              </a:rPr>
              <a:t>Mask Set Enable 0 - Ignore bits 0-2</a:t>
            </a:r>
          </a:p>
          <a:p>
            <a:pPr marL="12700"/>
            <a:r>
              <a:rPr lang="en-US" sz="1400">
                <a:cs typeface="Arial" charset="0"/>
              </a:rPr>
              <a:t>1 - Set the masks according to bits 0-2</a:t>
            </a:r>
          </a:p>
        </p:txBody>
      </p:sp>
      <p:sp>
        <p:nvSpPr>
          <p:cNvPr id="197665" name="object 33"/>
          <p:cNvSpPr>
            <a:spLocks/>
          </p:cNvSpPr>
          <p:nvPr/>
        </p:nvSpPr>
        <p:spPr bwMode="auto">
          <a:xfrm>
            <a:off x="4332288" y="4943475"/>
            <a:ext cx="1255712" cy="0"/>
          </a:xfrm>
          <a:custGeom>
            <a:avLst/>
            <a:gdLst>
              <a:gd name="T0" fmla="*/ 0 w 1256029"/>
              <a:gd name="T1" fmla="*/ 1255395 w 1256029"/>
              <a:gd name="T2" fmla="*/ 0 60000 65536"/>
              <a:gd name="T3" fmla="*/ 0 60000 65536"/>
              <a:gd name="T4" fmla="*/ 0 w 1256029"/>
              <a:gd name="T5" fmla="*/ 1256029 w 12560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56029">
                <a:moveTo>
                  <a:pt x="0" y="0"/>
                </a:moveTo>
                <a:lnTo>
                  <a:pt x="125571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66" name="object 34"/>
          <p:cNvSpPr>
            <a:spLocks/>
          </p:cNvSpPr>
          <p:nvPr/>
        </p:nvSpPr>
        <p:spPr bwMode="auto">
          <a:xfrm>
            <a:off x="5575300" y="4905375"/>
            <a:ext cx="76200" cy="76200"/>
          </a:xfrm>
          <a:custGeom>
            <a:avLst/>
            <a:gdLst>
              <a:gd name="T0" fmla="*/ 0 w 76200"/>
              <a:gd name="T1" fmla="*/ 0 h 76200"/>
              <a:gd name="T2" fmla="*/ 0 w 76200"/>
              <a:gd name="T3" fmla="*/ 76200 h 76200"/>
              <a:gd name="T4" fmla="*/ 76200 w 76200"/>
              <a:gd name="T5" fmla="*/ 38100 h 76200"/>
              <a:gd name="T6" fmla="*/ 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object 35"/>
          <p:cNvSpPr txBox="1"/>
          <p:nvPr/>
        </p:nvSpPr>
        <p:spPr>
          <a:xfrm>
            <a:off x="5851525" y="4803775"/>
            <a:ext cx="24987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orce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RST</a:t>
            </a:r>
            <a:r>
              <a:rPr sz="1400" spc="-5" dirty="0">
                <a:latin typeface="Arial"/>
                <a:cs typeface="Arial"/>
              </a:rPr>
              <a:t>7.5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lip</a:t>
            </a:r>
            <a:r>
              <a:rPr sz="1400" spc="-10" dirty="0">
                <a:latin typeface="Arial"/>
                <a:cs typeface="Arial"/>
              </a:rPr>
              <a:t> F</a:t>
            </a:r>
            <a:r>
              <a:rPr sz="1400" spc="-5" dirty="0">
                <a:latin typeface="Arial"/>
                <a:cs typeface="Arial"/>
              </a:rPr>
              <a:t>lop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7668" name="object 36"/>
          <p:cNvSpPr>
            <a:spLocks/>
          </p:cNvSpPr>
          <p:nvPr/>
        </p:nvSpPr>
        <p:spPr bwMode="auto">
          <a:xfrm>
            <a:off x="2390775" y="4943475"/>
            <a:ext cx="1692275" cy="0"/>
          </a:xfrm>
          <a:custGeom>
            <a:avLst/>
            <a:gdLst>
              <a:gd name="T0" fmla="*/ 1692275 w 1692275"/>
              <a:gd name="T1" fmla="*/ 0 w 1692275"/>
              <a:gd name="T2" fmla="*/ 0 60000 65536"/>
              <a:gd name="T3" fmla="*/ 0 60000 65536"/>
              <a:gd name="T4" fmla="*/ 0 w 1692275"/>
              <a:gd name="T5" fmla="*/ 1692275 w 1692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92275">
                <a:moveTo>
                  <a:pt x="169227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69" name="object 37"/>
          <p:cNvSpPr>
            <a:spLocks/>
          </p:cNvSpPr>
          <p:nvPr/>
        </p:nvSpPr>
        <p:spPr bwMode="auto">
          <a:xfrm>
            <a:off x="2327275" y="4905375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object 38"/>
          <p:cNvSpPr txBox="1"/>
          <p:nvPr/>
        </p:nvSpPr>
        <p:spPr>
          <a:xfrm>
            <a:off x="1482725" y="4829175"/>
            <a:ext cx="76517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sed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7671" name="object 39"/>
          <p:cNvSpPr>
            <a:spLocks/>
          </p:cNvSpPr>
          <p:nvPr/>
        </p:nvSpPr>
        <p:spPr bwMode="auto">
          <a:xfrm>
            <a:off x="2441575" y="3460750"/>
            <a:ext cx="1392238" cy="0"/>
          </a:xfrm>
          <a:custGeom>
            <a:avLst/>
            <a:gdLst>
              <a:gd name="T0" fmla="*/ 1391921 w 1392554"/>
              <a:gd name="T1" fmla="*/ 0 w 1392554"/>
              <a:gd name="T2" fmla="*/ 0 60000 65536"/>
              <a:gd name="T3" fmla="*/ 0 60000 65536"/>
              <a:gd name="T4" fmla="*/ 0 w 1392554"/>
              <a:gd name="T5" fmla="*/ 1392554 w 1392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92554">
                <a:moveTo>
                  <a:pt x="139223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72" name="object 40"/>
          <p:cNvSpPr>
            <a:spLocks/>
          </p:cNvSpPr>
          <p:nvPr/>
        </p:nvSpPr>
        <p:spPr bwMode="auto">
          <a:xfrm>
            <a:off x="2378075" y="3422650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73" name="object 41"/>
          <p:cNvSpPr txBox="1">
            <a:spLocks noChangeArrowheads="1"/>
          </p:cNvSpPr>
          <p:nvPr/>
        </p:nvSpPr>
        <p:spPr bwMode="auto">
          <a:xfrm>
            <a:off x="765175" y="3351213"/>
            <a:ext cx="1504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1400">
                <a:cs typeface="Arial" charset="0"/>
              </a:rPr>
              <a:t>Enable Serial Data 0 - Ignore bit 7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65175" y="3778250"/>
            <a:ext cx="199707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 S</a:t>
            </a:r>
            <a:r>
              <a:rPr sz="1400" spc="-5" dirty="0">
                <a:latin typeface="Arial"/>
                <a:cs typeface="Arial"/>
              </a:rPr>
              <a:t>end bit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7 to</a:t>
            </a:r>
            <a:r>
              <a:rPr sz="1400" spc="-10" dirty="0">
                <a:latin typeface="Arial"/>
                <a:cs typeface="Arial"/>
              </a:rPr>
              <a:t> SO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7675" name="object 43"/>
          <p:cNvSpPr>
            <a:spLocks/>
          </p:cNvSpPr>
          <p:nvPr/>
        </p:nvSpPr>
        <p:spPr bwMode="auto">
          <a:xfrm>
            <a:off x="2490788" y="2476500"/>
            <a:ext cx="1106487" cy="0"/>
          </a:xfrm>
          <a:custGeom>
            <a:avLst/>
            <a:gdLst>
              <a:gd name="T0" fmla="*/ 1106170 w 1106804"/>
              <a:gd name="T1" fmla="*/ 0 w 1106804"/>
              <a:gd name="T2" fmla="*/ 0 60000 65536"/>
              <a:gd name="T3" fmla="*/ 0 60000 65536"/>
              <a:gd name="T4" fmla="*/ 0 w 1106804"/>
              <a:gd name="T5" fmla="*/ 1106804 w 11068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06804">
                <a:moveTo>
                  <a:pt x="110648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676" name="object 44"/>
          <p:cNvSpPr>
            <a:spLocks/>
          </p:cNvSpPr>
          <p:nvPr/>
        </p:nvSpPr>
        <p:spPr bwMode="auto">
          <a:xfrm>
            <a:off x="2427288" y="2438400"/>
            <a:ext cx="76200" cy="76200"/>
          </a:xfrm>
          <a:custGeom>
            <a:avLst/>
            <a:gdLst>
              <a:gd name="T0" fmla="*/ 76200 w 76200"/>
              <a:gd name="T1" fmla="*/ 0 h 76200"/>
              <a:gd name="T2" fmla="*/ 0 w 76200"/>
              <a:gd name="T3" fmla="*/ 38100 h 76200"/>
              <a:gd name="T4" fmla="*/ 76200 w 76200"/>
              <a:gd name="T5" fmla="*/ 76200 h 76200"/>
              <a:gd name="T6" fmla="*/ 76200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5"/>
          <p:cNvSpPr txBox="1"/>
          <p:nvPr/>
        </p:nvSpPr>
        <p:spPr>
          <a:xfrm>
            <a:off x="965200" y="2325688"/>
            <a:ext cx="1238250" cy="223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erial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ata 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ut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 tIns="284416">
            <a:normAutofit fontScale="90000"/>
          </a:bodyPr>
          <a:lstStyle/>
          <a:p>
            <a:pPr marL="7480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SIM </a:t>
            </a:r>
            <a:r>
              <a:rPr sz="4400" b="0" spc="-10" dirty="0"/>
              <a:t>a</a:t>
            </a:r>
            <a:r>
              <a:rPr sz="4400" b="0" spc="-5" dirty="0"/>
              <a:t>nd the Int</a:t>
            </a:r>
            <a:r>
              <a:rPr sz="4400" b="0" spc="-10" dirty="0"/>
              <a:t>e</a:t>
            </a:r>
            <a:r>
              <a:rPr sz="4400" b="0" spc="-5" dirty="0"/>
              <a:t>rrupt</a:t>
            </a:r>
            <a:r>
              <a:rPr sz="4400" b="0" spc="-10" dirty="0"/>
              <a:t> </a:t>
            </a:r>
            <a:r>
              <a:rPr sz="4400" b="0" spc="-5" dirty="0"/>
              <a:t>M</a:t>
            </a:r>
            <a:r>
              <a:rPr sz="4400" b="0" spc="-10" dirty="0"/>
              <a:t>a</a:t>
            </a:r>
            <a:r>
              <a:rPr sz="4400" b="0" spc="-5" dirty="0"/>
              <a:t>sk</a:t>
            </a:r>
            <a:endParaRPr sz="4400"/>
          </a:p>
        </p:txBody>
      </p:sp>
      <p:sp>
        <p:nvSpPr>
          <p:cNvPr id="198659" name="object 3"/>
          <p:cNvSpPr txBox="1">
            <a:spLocks noChangeArrowheads="1"/>
          </p:cNvSpPr>
          <p:nvPr/>
        </p:nvSpPr>
        <p:spPr bwMode="auto">
          <a:xfrm>
            <a:off x="841375" y="1371600"/>
            <a:ext cx="7542213" cy="516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54013" indent="-341313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 0 is the </a:t>
            </a:r>
            <a:r>
              <a:rPr lang="en-US" sz="28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RST 5.5, bit 1 is the </a:t>
            </a:r>
            <a:r>
              <a:rPr lang="en-US" sz="28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RST 6.5 and bit 2 is the </a:t>
            </a:r>
            <a:r>
              <a:rPr lang="en-US" sz="28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RST 7.5.</a:t>
            </a:r>
          </a:p>
          <a:p>
            <a:pPr marL="1155700" lvl="1" indent="-228600">
              <a:spcBef>
                <a:spcPts val="225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mask bit is 0, the interrupt is </a:t>
            </a:r>
            <a:r>
              <a:rPr lang="en-US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spcBef>
                <a:spcPts val="238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mask bit is 1, the interrupt is </a:t>
            </a:r>
            <a:r>
              <a:rPr lang="en-US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masked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55700" lvl="1" indent="-228600">
              <a:spcBef>
                <a:spcPts val="25"/>
              </a:spcBef>
              <a:buFont typeface="Times New Roman" pitchFamily="18" charset="0"/>
              <a:buChar char="•"/>
              <a:tabLst>
                <a:tab pos="3556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 3 (Mask Set Enable - MSE) is an </a:t>
            </a:r>
            <a:r>
              <a:rPr lang="en-US" sz="2800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enable for setting the mask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spcBef>
                <a:spcPts val="225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it is set to 0 the mask is </a:t>
            </a:r>
            <a:r>
              <a:rPr lang="en-US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ignored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the old settings remain.</a:t>
            </a:r>
          </a:p>
          <a:p>
            <a:pPr marL="1155700" lvl="1" indent="-228600">
              <a:spcBef>
                <a:spcPts val="238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it is set to 1, the new setting are </a:t>
            </a:r>
            <a:r>
              <a:rPr lang="en-US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lnSpc>
                <a:spcPts val="2163"/>
              </a:lnSpc>
              <a:spcBef>
                <a:spcPts val="513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SIM instruction is used for multiple purposes and not only for setting interrupt masks.</a:t>
            </a:r>
          </a:p>
          <a:p>
            <a:pPr marL="1612900" lvl="2" indent="-228600">
              <a:lnSpc>
                <a:spcPts val="1938"/>
              </a:lnSpc>
              <a:spcBef>
                <a:spcPts val="438"/>
              </a:spcBef>
              <a:buFont typeface="Times New Roman" pitchFamily="18" charset="0"/>
              <a:buChar char="–"/>
              <a:tabLst>
                <a:tab pos="355600" algn="l"/>
              </a:tabLs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It is also used to control functionality such as Serial Data Transmission.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612900" lvl="2" indent="-228600">
              <a:lnSpc>
                <a:spcPts val="1938"/>
              </a:lnSpc>
              <a:spcBef>
                <a:spcPts val="438"/>
              </a:spcBef>
              <a:buFont typeface="Times New Roman" pitchFamily="18" charset="0"/>
              <a:buChar char="–"/>
              <a:tabLst>
                <a:tab pos="355600" algn="l"/>
              </a:tabLs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Therefore, bit 3 is necessary to tell the microprocessor whether or not the interrupt masks should be modified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SIM </a:t>
            </a:r>
            <a:r>
              <a:rPr sz="4400" b="0" spc="-10" dirty="0"/>
              <a:t>a</a:t>
            </a:r>
            <a:r>
              <a:rPr sz="4400" b="0" spc="-5" dirty="0"/>
              <a:t>nd the Int</a:t>
            </a:r>
            <a:r>
              <a:rPr sz="4400" b="0" spc="-10" dirty="0"/>
              <a:t>e</a:t>
            </a:r>
            <a:r>
              <a:rPr sz="4400" b="0" spc="-5" dirty="0"/>
              <a:t>rrupt</a:t>
            </a:r>
            <a:r>
              <a:rPr sz="4400" b="0" spc="-10" dirty="0"/>
              <a:t> </a:t>
            </a:r>
            <a:r>
              <a:rPr sz="4400" b="0" spc="-5" dirty="0"/>
              <a:t>M</a:t>
            </a:r>
            <a:r>
              <a:rPr sz="4400" b="0" spc="-10" dirty="0"/>
              <a:t>a</a:t>
            </a:r>
            <a:r>
              <a:rPr sz="4400" b="0" spc="-5" dirty="0"/>
              <a:t>sk</a:t>
            </a:r>
            <a:endParaRPr sz="4400"/>
          </a:p>
        </p:txBody>
      </p:sp>
      <p:sp>
        <p:nvSpPr>
          <p:cNvPr id="199683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5406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2588"/>
              </a:lnSpc>
              <a:buFontTx/>
              <a:buChar char="•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RST 7.5 interrupt is the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8085 interrupt that has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54063" lvl="1" indent="-284163">
              <a:lnSpc>
                <a:spcPts val="2163"/>
              </a:lnSpc>
              <a:spcBef>
                <a:spcPts val="488"/>
              </a:spcBef>
              <a:buFontTx/>
              <a:buChar char="–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a signal on RST7.5 arrives while it is masked, a flip flop will remember the signal.</a:t>
            </a:r>
          </a:p>
          <a:p>
            <a:pPr marL="754063" lvl="1" indent="-284163">
              <a:lnSpc>
                <a:spcPts val="2163"/>
              </a:lnSpc>
              <a:spcBef>
                <a:spcPts val="475"/>
              </a:spcBef>
              <a:buFontTx/>
              <a:buChar char="–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When RST7.5 is unmasked, the microprocessor will be interrupted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even if the device has removed the interrupt signal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54063" lvl="1" indent="-284163">
              <a:lnSpc>
                <a:spcPts val="2163"/>
              </a:lnSpc>
              <a:spcBef>
                <a:spcPts val="475"/>
              </a:spcBef>
              <a:buFontTx/>
              <a:buChar char="–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This flip flop will be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automatically reset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when the microprocessor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responds to an RST 7.5 interrupt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54063" lvl="1" indent="-284163">
              <a:spcBef>
                <a:spcPts val="50"/>
              </a:spcBef>
              <a:buFont typeface="Times New Roman" pitchFamily="18" charset="0"/>
              <a:buChar char="–"/>
              <a:tabLst>
                <a:tab pos="355600" algn="l"/>
              </a:tabLst>
            </a:pPr>
            <a:endParaRPr lang="en-US" sz="27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2588"/>
              </a:lnSpc>
              <a:buFontTx/>
              <a:buChar char="•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Bit 4 of the accumulator in the SIM instruction allows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explicitly resetting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RST 7.5 memory even if the microprocessor did not respond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 tIns="284416">
            <a:normAutofit fontScale="90000"/>
          </a:bodyPr>
          <a:lstStyle/>
          <a:p>
            <a:pPr marL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SIM </a:t>
            </a:r>
            <a:r>
              <a:rPr sz="4400" b="0" spc="-10" dirty="0"/>
              <a:t>a</a:t>
            </a:r>
            <a:r>
              <a:rPr sz="4400" b="0" spc="-5" dirty="0"/>
              <a:t>nd the Int</a:t>
            </a:r>
            <a:r>
              <a:rPr sz="4400" b="0" spc="-10" dirty="0"/>
              <a:t>e</a:t>
            </a:r>
            <a:r>
              <a:rPr sz="4400" b="0" spc="-5" dirty="0"/>
              <a:t>rrupt</a:t>
            </a:r>
            <a:r>
              <a:rPr sz="4400" b="0" spc="-10" dirty="0"/>
              <a:t> </a:t>
            </a:r>
            <a:r>
              <a:rPr sz="4400" b="0" spc="-5" dirty="0"/>
              <a:t>M</a:t>
            </a:r>
            <a:r>
              <a:rPr sz="4400" b="0" spc="-10" dirty="0"/>
              <a:t>a</a:t>
            </a:r>
            <a:r>
              <a:rPr sz="4400" b="0" spc="-5" dirty="0"/>
              <a:t>sk</a:t>
            </a:r>
            <a:endParaRPr sz="4400"/>
          </a:p>
        </p:txBody>
      </p:sp>
      <p:sp>
        <p:nvSpPr>
          <p:cNvPr id="200707" name="object 3"/>
          <p:cNvSpPr txBox="1">
            <a:spLocks noChangeArrowheads="1"/>
          </p:cNvSpPr>
          <p:nvPr/>
        </p:nvSpPr>
        <p:spPr bwMode="auto">
          <a:xfrm>
            <a:off x="917575" y="1371600"/>
            <a:ext cx="7458075" cy="514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SIM instruction can also be used to perform serial data transmission out of the 8085’s SOD pin.</a:t>
            </a:r>
          </a:p>
          <a:p>
            <a:pPr marL="355600" indent="-342900">
              <a:lnSpc>
                <a:spcPts val="2588"/>
              </a:lnSpc>
              <a:spcBef>
                <a:spcPts val="575"/>
              </a:spcBef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	One bit at a time can be sent out serially over the SOD pin.</a:t>
            </a:r>
          </a:p>
          <a:p>
            <a:pPr marL="355600" indent="-342900">
              <a:spcBef>
                <a:spcPts val="50"/>
              </a:spcBef>
              <a:tabLst>
                <a:tab pos="355600" algn="l"/>
              </a:tabLst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 6 is used to tell the microprocessor whether or not to perform serial data transmission</a:t>
            </a:r>
          </a:p>
          <a:p>
            <a:pPr marL="1155700" lvl="1" indent="-228600">
              <a:spcBef>
                <a:spcPts val="225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0, then do not perform serial data transmission</a:t>
            </a:r>
          </a:p>
          <a:p>
            <a:pPr marL="1155700" lvl="1" indent="-228600">
              <a:spcBef>
                <a:spcPts val="238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1, then do.</a:t>
            </a:r>
          </a:p>
          <a:p>
            <a:pPr marL="355600" indent="-342900">
              <a:lnSpc>
                <a:spcPts val="3025"/>
              </a:lnSpc>
              <a:spcBef>
                <a:spcPts val="700"/>
              </a:spcBef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value to be sent out on SOD has to be placed in bit 7 of the accumulator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 5 is not used by the SIM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350"/>
            <a:ext cx="7439025" cy="1098550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266950" indent="-2254250" eaLnBrk="1" fontAlgn="auto" hangingPunct="1">
              <a:spcAft>
                <a:spcPts val="0"/>
              </a:spcAft>
              <a:defRPr/>
            </a:pPr>
            <a:r>
              <a:rPr lang="en-US" sz="3600" b="0" smtClean="0">
                <a:latin typeface="Times New Roman" pitchFamily="18" charset="0"/>
                <a:cs typeface="Times New Roman" pitchFamily="18" charset="0"/>
              </a:rPr>
              <a:t>Using the SIM Instruction to Modify the Interrupt Masks</a:t>
            </a:r>
            <a:endParaRPr lang="en-US" sz="36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731" name="object 3"/>
          <p:cNvSpPr txBox="1">
            <a:spLocks noChangeArrowheads="1"/>
          </p:cNvSpPr>
          <p:nvPr/>
        </p:nvSpPr>
        <p:spPr bwMode="auto">
          <a:xfrm>
            <a:off x="765175" y="1114425"/>
            <a:ext cx="7561263" cy="341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lnSpc>
                <a:spcPts val="3838"/>
              </a:lnSpc>
              <a:buFontTx/>
              <a:buChar char="•"/>
              <a:tabLst>
                <a:tab pos="3556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lnSpc>
                <a:spcPts val="3838"/>
              </a:lnSpc>
              <a:tabLst>
                <a:tab pos="355600" algn="l"/>
              </a:tabLs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(1) Set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interrupt masks so that RST5.5 is enabled, RST6.5 is masked, and RST7.5 is enabled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4013" indent="-341313">
              <a:lnSpc>
                <a:spcPts val="3838"/>
              </a:lnSpc>
              <a:tabLst>
                <a:tab pos="355600" algn="l"/>
              </a:tabLs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(2) Enable All the interrupts in an 8085 system.</a:t>
            </a:r>
          </a:p>
          <a:p>
            <a:pPr marL="354013" indent="-341313">
              <a:lnSpc>
                <a:spcPts val="3838"/>
              </a:lnSpc>
              <a:buFontTx/>
              <a:buChar char="•"/>
              <a:tabLst>
                <a:tab pos="355600" algn="l"/>
              </a:tabLs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350"/>
            <a:ext cx="7439025" cy="1098550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266950" indent="-2254250" eaLnBrk="1" fontAlgn="auto" hangingPunct="1">
              <a:spcAft>
                <a:spcPts val="0"/>
              </a:spcAft>
              <a:defRPr/>
            </a:pPr>
            <a:r>
              <a:rPr lang="en-US" sz="3600" b="0" smtClean="0">
                <a:latin typeface="Times New Roman" pitchFamily="18" charset="0"/>
                <a:cs typeface="Times New Roman" pitchFamily="18" charset="0"/>
              </a:rPr>
              <a:t>Using the SIM Instruction to Modify the Interrupt Masks</a:t>
            </a:r>
            <a:endParaRPr lang="en-US" sz="36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1126" y="3278887"/>
            <a:ext cx="1903730" cy="42100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algn="just" fontAlgn="auto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SD</a:t>
            </a:r>
            <a:r>
              <a:rPr sz="1400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  <a:p>
            <a:pPr marL="12700" marR="24765" algn="just" fontAlgn="auto">
              <a:lnSpc>
                <a:spcPct val="112300"/>
              </a:lnSpc>
              <a:spcBef>
                <a:spcPts val="1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SD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XXX</a:t>
            </a:r>
            <a:endParaRPr sz="1400">
              <a:latin typeface="Arial"/>
              <a:cs typeface="Arial"/>
            </a:endParaRPr>
          </a:p>
          <a:p>
            <a:pPr marL="12700" marR="5080" algn="just" fontAlgn="auto">
              <a:lnSpc>
                <a:spcPct val="11310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7.5 M</a:t>
            </a:r>
            <a:r>
              <a:rPr sz="1400" spc="-5" dirty="0">
                <a:latin typeface="Arial"/>
                <a:cs typeface="Arial"/>
              </a:rPr>
              <a:t>SE </a:t>
            </a:r>
            <a:r>
              <a:rPr sz="1400" dirty="0">
                <a:latin typeface="Arial"/>
                <a:cs typeface="Arial"/>
              </a:rPr>
              <a:t>M7.5 M6.5 M5.5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788" y="3317875"/>
            <a:ext cx="1979612" cy="1717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1285" indent="-10795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21920" algn="l"/>
              </a:tabLst>
              <a:defRPr/>
            </a:pP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nable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5.5</a:t>
            </a:r>
            <a:endParaRPr sz="1400">
              <a:latin typeface="Arial"/>
              <a:cs typeface="Arial"/>
            </a:endParaRPr>
          </a:p>
          <a:p>
            <a:pPr marL="120650" indent="-107314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21285" algn="l"/>
              </a:tabLst>
              <a:defRPr/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isable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6.5</a:t>
            </a:r>
            <a:endParaRPr sz="1400">
              <a:latin typeface="Arial"/>
              <a:cs typeface="Arial"/>
            </a:endParaRPr>
          </a:p>
          <a:p>
            <a:pPr marL="120650" indent="-107314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21285" algn="l"/>
              </a:tabLst>
              <a:defRPr/>
            </a:pP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nable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7.5</a:t>
            </a:r>
            <a:endParaRPr sz="1400">
              <a:latin typeface="Arial"/>
              <a:cs typeface="Arial"/>
            </a:endParaRPr>
          </a:p>
          <a:p>
            <a:pPr marL="110489" indent="-97155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11125" algn="l"/>
              </a:tabLst>
              <a:defRPr/>
            </a:pP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llow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setting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masks</a:t>
            </a:r>
            <a:endParaRPr sz="1400">
              <a:latin typeface="Arial"/>
              <a:cs typeface="Arial"/>
            </a:endParaRPr>
          </a:p>
          <a:p>
            <a:pPr marL="120650" indent="-10795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20650" algn="l"/>
              </a:tabLst>
              <a:defRPr/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on’t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reset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flip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flop</a:t>
            </a:r>
            <a:endParaRPr sz="1400">
              <a:latin typeface="Arial"/>
              <a:cs typeface="Arial"/>
            </a:endParaRPr>
          </a:p>
          <a:p>
            <a:pPr marL="120014" indent="-107314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20650" algn="l"/>
              </a:tabLst>
              <a:defRPr/>
            </a:pPr>
            <a:r>
              <a:rPr sz="1400" spc="-10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 is 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endParaRPr sz="1400">
              <a:latin typeface="Arial"/>
              <a:cs typeface="Arial"/>
            </a:endParaRPr>
          </a:p>
          <a:p>
            <a:pPr marL="120014" indent="-107314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20650" algn="l"/>
              </a:tabLst>
              <a:defRPr/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on’t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serial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120014" indent="-107314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20650" algn="l"/>
              </a:tabLst>
              <a:defRPr/>
            </a:pP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erial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ignored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2988" y="3317875"/>
            <a:ext cx="661987" cy="1717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bit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 = 0</a:t>
            </a:r>
            <a:endParaRPr sz="1400">
              <a:latin typeface="Arial"/>
              <a:cs typeface="Arial"/>
            </a:endParaRPr>
          </a:p>
          <a:p>
            <a:pPr marL="13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bit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 = 1</a:t>
            </a:r>
            <a:endParaRPr sz="1400">
              <a:latin typeface="Arial"/>
              <a:cs typeface="Arial"/>
            </a:endParaRPr>
          </a:p>
          <a:p>
            <a:pPr marL="13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bit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 = 0</a:t>
            </a:r>
            <a:endParaRPr sz="1400">
              <a:latin typeface="Arial"/>
              <a:cs typeface="Arial"/>
            </a:endParaRPr>
          </a:p>
          <a:p>
            <a:pPr marL="13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bit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 = 1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bit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 = 0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bit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 = 0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bit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 = 0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bit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7 = 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5463" y="4384675"/>
            <a:ext cx="269398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ontents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accumulat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AH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1736" name="object 9"/>
          <p:cNvSpPr txBox="1">
            <a:spLocks noChangeArrowheads="1"/>
          </p:cNvSpPr>
          <p:nvPr/>
        </p:nvSpPr>
        <p:spPr bwMode="auto">
          <a:xfrm>
            <a:off x="1492250" y="5275263"/>
            <a:ext cx="814388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1400" dirty="0">
                <a:cs typeface="Arial" charset="0"/>
              </a:rPr>
              <a:t>EI</a:t>
            </a:r>
          </a:p>
          <a:p>
            <a:pPr marL="12700"/>
            <a:r>
              <a:rPr lang="en-US" sz="1400" dirty="0">
                <a:cs typeface="Arial" charset="0"/>
              </a:rPr>
              <a:t>MVI </a:t>
            </a:r>
            <a:r>
              <a:rPr lang="en-US" sz="1400" dirty="0" smtClean="0">
                <a:cs typeface="Arial" charset="0"/>
              </a:rPr>
              <a:t>A,0A </a:t>
            </a:r>
            <a:r>
              <a:rPr lang="en-US" sz="1400" dirty="0">
                <a:cs typeface="Arial" charset="0"/>
              </a:rPr>
              <a:t>SIM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21050" y="5275263"/>
            <a:ext cx="4641850" cy="650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;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nable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interr</a:t>
            </a:r>
            <a:r>
              <a:rPr sz="1400" spc="-10" dirty="0">
                <a:latin typeface="Arial"/>
                <a:cs typeface="Arial"/>
              </a:rPr>
              <a:t>up</a:t>
            </a:r>
            <a:r>
              <a:rPr sz="1400" spc="-5" dirty="0">
                <a:latin typeface="Arial"/>
                <a:cs typeface="Arial"/>
              </a:rPr>
              <a:t>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including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NT</a:t>
            </a:r>
            <a:r>
              <a:rPr sz="1400" spc="-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0" fontAlgn="auto">
              <a:lnSpc>
                <a:spcPts val="16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;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repare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 enable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RS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7.5,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5.5,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disable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6.5</a:t>
            </a:r>
            <a:endParaRPr sz="1400">
              <a:latin typeface="Arial"/>
              <a:cs typeface="Arial"/>
            </a:endParaRPr>
          </a:p>
          <a:p>
            <a:pPr marL="12700" fontAlgn="auto">
              <a:lnSpc>
                <a:spcPts val="16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;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pply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settings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RS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95988" y="3719513"/>
          <a:ext cx="1979609" cy="51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537"/>
                <a:gridCol w="252412"/>
                <a:gridCol w="239712"/>
                <a:gridCol w="239712"/>
                <a:gridCol w="252412"/>
                <a:gridCol w="252412"/>
                <a:gridCol w="239712"/>
                <a:gridCol w="266700"/>
              </a:tblGrid>
              <a:tr h="51117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902144">
            <a:normAutofit fontScale="90000"/>
          </a:bodyPr>
          <a:lstStyle/>
          <a:p>
            <a:pPr marL="18243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300" b="0" dirty="0"/>
              <a:t>Triggering L</a:t>
            </a:r>
            <a:r>
              <a:rPr sz="4300" b="0" spc="-5" dirty="0"/>
              <a:t>e</a:t>
            </a:r>
            <a:r>
              <a:rPr sz="4300" b="0" dirty="0"/>
              <a:t>v</a:t>
            </a:r>
            <a:r>
              <a:rPr sz="4300" b="0" spc="-5" dirty="0"/>
              <a:t>el</a:t>
            </a:r>
            <a:r>
              <a:rPr sz="4300" b="0" dirty="0"/>
              <a:t>s</a:t>
            </a:r>
            <a:endParaRPr sz="4300"/>
          </a:p>
        </p:txBody>
      </p:sp>
      <p:sp>
        <p:nvSpPr>
          <p:cNvPr id="202755" name="object 3"/>
          <p:cNvSpPr txBox="1">
            <a:spLocks noChangeArrowheads="1"/>
          </p:cNvSpPr>
          <p:nvPr/>
        </p:nvSpPr>
        <p:spPr bwMode="auto">
          <a:xfrm>
            <a:off x="765175" y="1971675"/>
            <a:ext cx="7612063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RST 7.5 is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positive edge sensitive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lnSpc>
                <a:spcPts val="2163"/>
              </a:lnSpc>
              <a:spcBef>
                <a:spcPts val="538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When a positive edge appears on the RST7.5 line, a logic 1 is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stored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in the flip-flop as a “</a:t>
            </a:r>
            <a:r>
              <a:rPr lang="en-US" sz="200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pending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” interrupt.</a:t>
            </a:r>
          </a:p>
          <a:p>
            <a:pPr marL="1155700" lvl="1" indent="-228600" algn="just">
              <a:lnSpc>
                <a:spcPts val="2163"/>
              </a:lnSpc>
              <a:spcBef>
                <a:spcPts val="475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Since the value has been stored in the flip flop, the line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does not have to be high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when the microprocessor checks for the interrupt to be recognized.</a:t>
            </a:r>
          </a:p>
          <a:p>
            <a:pPr marL="1155700" lvl="1" indent="-228600">
              <a:lnSpc>
                <a:spcPts val="2163"/>
              </a:lnSpc>
              <a:spcBef>
                <a:spcPts val="475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line must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go to zero and back to one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before a new interrupt is recognized.</a:t>
            </a:r>
          </a:p>
          <a:p>
            <a:pPr marL="1155700" lvl="1" indent="-228600"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675"/>
              </a:spcBef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RST 6.5 and RST 5.5 are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level sensitive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lnSpc>
                <a:spcPts val="2163"/>
              </a:lnSpc>
              <a:spcBef>
                <a:spcPts val="538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interrupting signal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must remain present until the microprocessor checks for interrupts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763" y="0"/>
            <a:ext cx="6899275" cy="681038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  <a:defRPr/>
            </a:pPr>
            <a:r>
              <a:rPr sz="2000" b="0" spc="-5" dirty="0"/>
              <a:t>D</a:t>
            </a:r>
            <a:r>
              <a:rPr sz="2000" b="0" spc="-10" dirty="0"/>
              <a:t>e</a:t>
            </a:r>
            <a:r>
              <a:rPr sz="2000" b="0" spc="-5" dirty="0"/>
              <a:t>t</a:t>
            </a:r>
            <a:r>
              <a:rPr sz="2000" b="0" spc="-10" dirty="0"/>
              <a:t>e</a:t>
            </a:r>
            <a:r>
              <a:rPr sz="2000" b="0" spc="-5" dirty="0"/>
              <a:t>rmining</a:t>
            </a:r>
            <a:r>
              <a:rPr sz="2000" b="0" dirty="0"/>
              <a:t> </a:t>
            </a:r>
            <a:r>
              <a:rPr sz="2000" b="0" spc="-5" dirty="0"/>
              <a:t>the </a:t>
            </a:r>
            <a:r>
              <a:rPr sz="2000" b="0" spc="-5"/>
              <a:t>Curr</a:t>
            </a:r>
            <a:r>
              <a:rPr sz="2000" b="0" spc="-10"/>
              <a:t>e</a:t>
            </a:r>
            <a:r>
              <a:rPr sz="2000" b="0" spc="-5"/>
              <a:t>nt </a:t>
            </a:r>
            <a:r>
              <a:rPr sz="2000" b="0" spc="-5" smtClean="0"/>
              <a:t>M</a:t>
            </a:r>
            <a:r>
              <a:rPr sz="2000" b="0" spc="-10" smtClean="0"/>
              <a:t>a</a:t>
            </a:r>
            <a:r>
              <a:rPr sz="2000" b="0" spc="-5" smtClean="0"/>
              <a:t>sk</a:t>
            </a:r>
            <a:r>
              <a:rPr lang="en-US" sz="2000" b="0" spc="-5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Settings using RIM instruction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sz="2000"/>
          </a:p>
        </p:txBody>
      </p:sp>
      <p:sp>
        <p:nvSpPr>
          <p:cNvPr id="203780" name="object 4"/>
          <p:cNvSpPr>
            <a:spLocks/>
          </p:cNvSpPr>
          <p:nvPr/>
        </p:nvSpPr>
        <p:spPr bwMode="auto">
          <a:xfrm>
            <a:off x="6656388" y="5951538"/>
            <a:ext cx="1219200" cy="449262"/>
          </a:xfrm>
          <a:custGeom>
            <a:avLst/>
            <a:gdLst>
              <a:gd name="T0" fmla="*/ 0 w 1219200"/>
              <a:gd name="T1" fmla="*/ 0 h 449579"/>
              <a:gd name="T2" fmla="*/ 1219200 w 1219200"/>
              <a:gd name="T3" fmla="*/ 0 h 449579"/>
              <a:gd name="T4" fmla="*/ 1219200 w 1219200"/>
              <a:gd name="T5" fmla="*/ 448945 h 449579"/>
              <a:gd name="T6" fmla="*/ 0 w 1219200"/>
              <a:gd name="T7" fmla="*/ 448945 h 449579"/>
              <a:gd name="T8" fmla="*/ 0 w 1219200"/>
              <a:gd name="T9" fmla="*/ 0 h 449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9200"/>
              <a:gd name="T16" fmla="*/ 0 h 449579"/>
              <a:gd name="T17" fmla="*/ 1219200 w 1219200"/>
              <a:gd name="T18" fmla="*/ 449579 h 449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9200" h="449579">
                <a:moveTo>
                  <a:pt x="0" y="0"/>
                </a:moveTo>
                <a:lnTo>
                  <a:pt x="1219200" y="0"/>
                </a:lnTo>
                <a:lnTo>
                  <a:pt x="1219200" y="449262"/>
                </a:lnTo>
                <a:lnTo>
                  <a:pt x="0" y="44926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1" name="object 5"/>
          <p:cNvSpPr>
            <a:spLocks/>
          </p:cNvSpPr>
          <p:nvPr/>
        </p:nvSpPr>
        <p:spPr bwMode="auto">
          <a:xfrm>
            <a:off x="6656388" y="5951538"/>
            <a:ext cx="1219200" cy="449262"/>
          </a:xfrm>
          <a:custGeom>
            <a:avLst/>
            <a:gdLst>
              <a:gd name="T0" fmla="*/ 0 w 1219200"/>
              <a:gd name="T1" fmla="*/ 0 h 449579"/>
              <a:gd name="T2" fmla="*/ 1219200 w 1219200"/>
              <a:gd name="T3" fmla="*/ 0 h 449579"/>
              <a:gd name="T4" fmla="*/ 1219200 w 1219200"/>
              <a:gd name="T5" fmla="*/ 448945 h 449579"/>
              <a:gd name="T6" fmla="*/ 0 w 1219200"/>
              <a:gd name="T7" fmla="*/ 448945 h 449579"/>
              <a:gd name="T8" fmla="*/ 0 w 1219200"/>
              <a:gd name="T9" fmla="*/ 0 h 449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9200"/>
              <a:gd name="T16" fmla="*/ 0 h 449579"/>
              <a:gd name="T17" fmla="*/ 1219200 w 1219200"/>
              <a:gd name="T18" fmla="*/ 449579 h 449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9200" h="449579">
                <a:moveTo>
                  <a:pt x="0" y="0"/>
                </a:moveTo>
                <a:lnTo>
                  <a:pt x="1219200" y="0"/>
                </a:lnTo>
                <a:lnTo>
                  <a:pt x="1219200" y="449262"/>
                </a:lnTo>
                <a:lnTo>
                  <a:pt x="0" y="44926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2" name="object 6"/>
          <p:cNvSpPr>
            <a:spLocks/>
          </p:cNvSpPr>
          <p:nvPr/>
        </p:nvSpPr>
        <p:spPr bwMode="auto">
          <a:xfrm>
            <a:off x="5191125" y="4489450"/>
            <a:ext cx="2678113" cy="0"/>
          </a:xfrm>
          <a:custGeom>
            <a:avLst/>
            <a:gdLst>
              <a:gd name="T0" fmla="*/ 0 w 2678429"/>
              <a:gd name="T1" fmla="*/ 2677797 w 2678429"/>
              <a:gd name="T2" fmla="*/ 0 60000 65536"/>
              <a:gd name="T3" fmla="*/ 0 60000 65536"/>
              <a:gd name="T4" fmla="*/ 0 w 2678429"/>
              <a:gd name="T5" fmla="*/ 2678429 w 26784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78429">
                <a:moveTo>
                  <a:pt x="0" y="0"/>
                </a:moveTo>
                <a:lnTo>
                  <a:pt x="267811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3" name="object 7"/>
          <p:cNvSpPr>
            <a:spLocks/>
          </p:cNvSpPr>
          <p:nvPr/>
        </p:nvSpPr>
        <p:spPr bwMode="auto">
          <a:xfrm>
            <a:off x="5167313" y="3414713"/>
            <a:ext cx="277812" cy="0"/>
          </a:xfrm>
          <a:custGeom>
            <a:avLst/>
            <a:gdLst>
              <a:gd name="T0" fmla="*/ 0 w 278129"/>
              <a:gd name="T1" fmla="*/ 277495 w 278129"/>
              <a:gd name="T2" fmla="*/ 0 60000 65536"/>
              <a:gd name="T3" fmla="*/ 0 60000 65536"/>
              <a:gd name="T4" fmla="*/ 0 w 278129"/>
              <a:gd name="T5" fmla="*/ 278129 w 2781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78129">
                <a:moveTo>
                  <a:pt x="0" y="0"/>
                </a:moveTo>
                <a:lnTo>
                  <a:pt x="27781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4" name="object 8"/>
          <p:cNvSpPr>
            <a:spLocks/>
          </p:cNvSpPr>
          <p:nvPr/>
        </p:nvSpPr>
        <p:spPr bwMode="auto">
          <a:xfrm>
            <a:off x="5210175" y="5414963"/>
            <a:ext cx="2665413" cy="0"/>
          </a:xfrm>
          <a:custGeom>
            <a:avLst/>
            <a:gdLst>
              <a:gd name="T0" fmla="*/ 0 w 2665729"/>
              <a:gd name="T1" fmla="*/ 2665097 w 2665729"/>
              <a:gd name="T2" fmla="*/ 0 60000 65536"/>
              <a:gd name="T3" fmla="*/ 0 60000 65536"/>
              <a:gd name="T4" fmla="*/ 0 w 2665729"/>
              <a:gd name="T5" fmla="*/ 2665729 w 26657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65729">
                <a:moveTo>
                  <a:pt x="0" y="0"/>
                </a:moveTo>
                <a:lnTo>
                  <a:pt x="266541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5" name="object 9"/>
          <p:cNvSpPr>
            <a:spLocks/>
          </p:cNvSpPr>
          <p:nvPr/>
        </p:nvSpPr>
        <p:spPr bwMode="auto">
          <a:xfrm>
            <a:off x="6173788" y="3516313"/>
            <a:ext cx="1668462" cy="0"/>
          </a:xfrm>
          <a:custGeom>
            <a:avLst/>
            <a:gdLst>
              <a:gd name="T0" fmla="*/ 0 w 1668779"/>
              <a:gd name="T1" fmla="*/ 1668145 w 1668779"/>
              <a:gd name="T2" fmla="*/ 0 60000 65536"/>
              <a:gd name="T3" fmla="*/ 0 60000 65536"/>
              <a:gd name="T4" fmla="*/ 0 w 1668779"/>
              <a:gd name="T5" fmla="*/ 1668779 w 16687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68779">
                <a:moveTo>
                  <a:pt x="0" y="0"/>
                </a:moveTo>
                <a:lnTo>
                  <a:pt x="16684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6" name="object 10"/>
          <p:cNvSpPr>
            <a:spLocks/>
          </p:cNvSpPr>
          <p:nvPr/>
        </p:nvSpPr>
        <p:spPr bwMode="auto">
          <a:xfrm>
            <a:off x="6178550" y="5540375"/>
            <a:ext cx="1668463" cy="0"/>
          </a:xfrm>
          <a:custGeom>
            <a:avLst/>
            <a:gdLst>
              <a:gd name="T0" fmla="*/ 0 w 1668779"/>
              <a:gd name="T1" fmla="*/ 1668146 w 1668779"/>
              <a:gd name="T2" fmla="*/ 0 60000 65536"/>
              <a:gd name="T3" fmla="*/ 0 60000 65536"/>
              <a:gd name="T4" fmla="*/ 0 w 1668779"/>
              <a:gd name="T5" fmla="*/ 1668779 w 16687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68779">
                <a:moveTo>
                  <a:pt x="0" y="0"/>
                </a:moveTo>
                <a:lnTo>
                  <a:pt x="16684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7" name="object 11"/>
          <p:cNvSpPr>
            <a:spLocks/>
          </p:cNvSpPr>
          <p:nvPr/>
        </p:nvSpPr>
        <p:spPr bwMode="auto">
          <a:xfrm>
            <a:off x="6186488" y="4597400"/>
            <a:ext cx="1655762" cy="0"/>
          </a:xfrm>
          <a:custGeom>
            <a:avLst/>
            <a:gdLst>
              <a:gd name="T0" fmla="*/ 0 w 1656079"/>
              <a:gd name="T1" fmla="*/ 1655445 w 1656079"/>
              <a:gd name="T2" fmla="*/ 0 60000 65536"/>
              <a:gd name="T3" fmla="*/ 0 60000 65536"/>
              <a:gd name="T4" fmla="*/ 0 w 1656079"/>
              <a:gd name="T5" fmla="*/ 1656079 w 16560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56079">
                <a:moveTo>
                  <a:pt x="0" y="0"/>
                </a:moveTo>
                <a:lnTo>
                  <a:pt x="16557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8" name="object 12"/>
          <p:cNvSpPr>
            <a:spLocks/>
          </p:cNvSpPr>
          <p:nvPr/>
        </p:nvSpPr>
        <p:spPr bwMode="auto">
          <a:xfrm>
            <a:off x="5986463" y="5724525"/>
            <a:ext cx="398462" cy="347663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6 h 347979"/>
              <a:gd name="T6" fmla="*/ 0 w 398779"/>
              <a:gd name="T7" fmla="*/ 347346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9" name="object 13"/>
          <p:cNvSpPr>
            <a:spLocks/>
          </p:cNvSpPr>
          <p:nvPr/>
        </p:nvSpPr>
        <p:spPr bwMode="auto">
          <a:xfrm>
            <a:off x="5986463" y="5724525"/>
            <a:ext cx="398462" cy="347663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6 h 347979"/>
              <a:gd name="T6" fmla="*/ 0 w 398779"/>
              <a:gd name="T7" fmla="*/ 347346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0" name="object 14"/>
          <p:cNvSpPr>
            <a:spLocks/>
          </p:cNvSpPr>
          <p:nvPr/>
        </p:nvSpPr>
        <p:spPr bwMode="auto">
          <a:xfrm>
            <a:off x="5986463" y="4792663"/>
            <a:ext cx="398462" cy="347662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5 h 347979"/>
              <a:gd name="T6" fmla="*/ 0 w 398779"/>
              <a:gd name="T7" fmla="*/ 347345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1" name="object 15"/>
          <p:cNvSpPr>
            <a:spLocks/>
          </p:cNvSpPr>
          <p:nvPr/>
        </p:nvSpPr>
        <p:spPr bwMode="auto">
          <a:xfrm>
            <a:off x="5986463" y="4792663"/>
            <a:ext cx="398462" cy="347662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5 h 347979"/>
              <a:gd name="T6" fmla="*/ 0 w 398779"/>
              <a:gd name="T7" fmla="*/ 347345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2" name="object 16"/>
          <p:cNvSpPr>
            <a:spLocks/>
          </p:cNvSpPr>
          <p:nvPr/>
        </p:nvSpPr>
        <p:spPr bwMode="auto">
          <a:xfrm>
            <a:off x="5973763" y="3708400"/>
            <a:ext cx="398462" cy="347663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6 h 347979"/>
              <a:gd name="T6" fmla="*/ 0 w 398779"/>
              <a:gd name="T7" fmla="*/ 347346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3" name="object 17"/>
          <p:cNvSpPr>
            <a:spLocks/>
          </p:cNvSpPr>
          <p:nvPr/>
        </p:nvSpPr>
        <p:spPr bwMode="auto">
          <a:xfrm>
            <a:off x="5973763" y="3708400"/>
            <a:ext cx="398462" cy="347663"/>
          </a:xfrm>
          <a:custGeom>
            <a:avLst/>
            <a:gdLst>
              <a:gd name="T0" fmla="*/ 0 w 398779"/>
              <a:gd name="T1" fmla="*/ 0 h 347979"/>
              <a:gd name="T2" fmla="*/ 398145 w 398779"/>
              <a:gd name="T3" fmla="*/ 0 h 347979"/>
              <a:gd name="T4" fmla="*/ 398145 w 398779"/>
              <a:gd name="T5" fmla="*/ 347346 h 347979"/>
              <a:gd name="T6" fmla="*/ 0 w 398779"/>
              <a:gd name="T7" fmla="*/ 347346 h 347979"/>
              <a:gd name="T8" fmla="*/ 0 w 398779"/>
              <a:gd name="T9" fmla="*/ 0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779"/>
              <a:gd name="T16" fmla="*/ 0 h 347979"/>
              <a:gd name="T17" fmla="*/ 398779 w 398779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779" h="347979">
                <a:moveTo>
                  <a:pt x="0" y="0"/>
                </a:moveTo>
                <a:lnTo>
                  <a:pt x="398462" y="0"/>
                </a:lnTo>
                <a:lnTo>
                  <a:pt x="39846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4" name="object 18"/>
          <p:cNvSpPr>
            <a:spLocks/>
          </p:cNvSpPr>
          <p:nvPr/>
        </p:nvSpPr>
        <p:spPr bwMode="auto">
          <a:xfrm>
            <a:off x="6184900" y="5537200"/>
            <a:ext cx="0" cy="187325"/>
          </a:xfrm>
          <a:custGeom>
            <a:avLst/>
            <a:gdLst>
              <a:gd name="T0" fmla="*/ 187325 h 187325"/>
              <a:gd name="T1" fmla="*/ 0 h 187325"/>
              <a:gd name="T2" fmla="*/ 0 60000 65536"/>
              <a:gd name="T3" fmla="*/ 0 60000 65536"/>
              <a:gd name="T4" fmla="*/ 0 h 187325"/>
              <a:gd name="T5" fmla="*/ 187325 h 1873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7325">
                <a:moveTo>
                  <a:pt x="0" y="1873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5" name="object 19"/>
          <p:cNvSpPr>
            <a:spLocks/>
          </p:cNvSpPr>
          <p:nvPr/>
        </p:nvSpPr>
        <p:spPr bwMode="auto">
          <a:xfrm>
            <a:off x="6186488" y="4605338"/>
            <a:ext cx="0" cy="187325"/>
          </a:xfrm>
          <a:custGeom>
            <a:avLst/>
            <a:gdLst>
              <a:gd name="T0" fmla="*/ 187325 h 187325"/>
              <a:gd name="T1" fmla="*/ 0 h 187325"/>
              <a:gd name="T2" fmla="*/ 0 60000 65536"/>
              <a:gd name="T3" fmla="*/ 0 60000 65536"/>
              <a:gd name="T4" fmla="*/ 0 h 187325"/>
              <a:gd name="T5" fmla="*/ 187325 h 1873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7325">
                <a:moveTo>
                  <a:pt x="0" y="1873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6" name="object 20"/>
          <p:cNvSpPr>
            <a:spLocks/>
          </p:cNvSpPr>
          <p:nvPr/>
        </p:nvSpPr>
        <p:spPr bwMode="auto">
          <a:xfrm>
            <a:off x="6172200" y="3521075"/>
            <a:ext cx="0" cy="187325"/>
          </a:xfrm>
          <a:custGeom>
            <a:avLst/>
            <a:gdLst>
              <a:gd name="T0" fmla="*/ 187325 h 187325"/>
              <a:gd name="T1" fmla="*/ 0 h 187325"/>
              <a:gd name="T2" fmla="*/ 0 60000 65536"/>
              <a:gd name="T3" fmla="*/ 0 60000 65536"/>
              <a:gd name="T4" fmla="*/ 0 h 187325"/>
              <a:gd name="T5" fmla="*/ 187325 h 1873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7325">
                <a:moveTo>
                  <a:pt x="0" y="18732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4291013" y="3333750"/>
            <a:ext cx="673100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RS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7.5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3798" name="object 22"/>
          <p:cNvSpPr>
            <a:spLocks/>
          </p:cNvSpPr>
          <p:nvPr/>
        </p:nvSpPr>
        <p:spPr bwMode="auto">
          <a:xfrm>
            <a:off x="5462588" y="3236913"/>
            <a:ext cx="436562" cy="374650"/>
          </a:xfrm>
          <a:custGeom>
            <a:avLst/>
            <a:gdLst>
              <a:gd name="T0" fmla="*/ 0 w 436879"/>
              <a:gd name="T1" fmla="*/ 0 h 374650"/>
              <a:gd name="T2" fmla="*/ 436245 w 436879"/>
              <a:gd name="T3" fmla="*/ 0 h 374650"/>
              <a:gd name="T4" fmla="*/ 436245 w 436879"/>
              <a:gd name="T5" fmla="*/ 374650 h 374650"/>
              <a:gd name="T6" fmla="*/ 0 w 436879"/>
              <a:gd name="T7" fmla="*/ 374650 h 374650"/>
              <a:gd name="T8" fmla="*/ 0 w 436879"/>
              <a:gd name="T9" fmla="*/ 0 h 374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6879"/>
              <a:gd name="T16" fmla="*/ 0 h 374650"/>
              <a:gd name="T17" fmla="*/ 436879 w 436879"/>
              <a:gd name="T18" fmla="*/ 374650 h 374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6879" h="374650">
                <a:moveTo>
                  <a:pt x="0" y="0"/>
                </a:moveTo>
                <a:lnTo>
                  <a:pt x="436562" y="0"/>
                </a:lnTo>
                <a:lnTo>
                  <a:pt x="436562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9" name="object 23"/>
          <p:cNvSpPr>
            <a:spLocks/>
          </p:cNvSpPr>
          <p:nvPr/>
        </p:nvSpPr>
        <p:spPr bwMode="auto">
          <a:xfrm>
            <a:off x="5462588" y="3236913"/>
            <a:ext cx="436562" cy="374650"/>
          </a:xfrm>
          <a:custGeom>
            <a:avLst/>
            <a:gdLst>
              <a:gd name="T0" fmla="*/ 0 w 436879"/>
              <a:gd name="T1" fmla="*/ 0 h 374650"/>
              <a:gd name="T2" fmla="*/ 436245 w 436879"/>
              <a:gd name="T3" fmla="*/ 0 h 374650"/>
              <a:gd name="T4" fmla="*/ 436245 w 436879"/>
              <a:gd name="T5" fmla="*/ 374650 h 374650"/>
              <a:gd name="T6" fmla="*/ 0 w 436879"/>
              <a:gd name="T7" fmla="*/ 374650 h 374650"/>
              <a:gd name="T8" fmla="*/ 0 w 436879"/>
              <a:gd name="T9" fmla="*/ 0 h 374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6879"/>
              <a:gd name="T16" fmla="*/ 0 h 374650"/>
              <a:gd name="T17" fmla="*/ 436879 w 436879"/>
              <a:gd name="T18" fmla="*/ 374650 h 374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6879" h="374650">
                <a:moveTo>
                  <a:pt x="0" y="0"/>
                </a:moveTo>
                <a:lnTo>
                  <a:pt x="436562" y="0"/>
                </a:lnTo>
                <a:lnTo>
                  <a:pt x="436562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5967413" y="3165475"/>
            <a:ext cx="13176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RST</a:t>
            </a:r>
            <a:r>
              <a:rPr sz="1400" spc="-5" dirty="0">
                <a:latin typeface="Arial"/>
                <a:cs typeface="Arial"/>
              </a:rPr>
              <a:t>7.5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3801" name="object 25"/>
          <p:cNvSpPr>
            <a:spLocks/>
          </p:cNvSpPr>
          <p:nvPr/>
        </p:nvSpPr>
        <p:spPr bwMode="auto">
          <a:xfrm>
            <a:off x="5897563" y="3417888"/>
            <a:ext cx="1955800" cy="0"/>
          </a:xfrm>
          <a:custGeom>
            <a:avLst/>
            <a:gdLst>
              <a:gd name="T0" fmla="*/ 0 w 1955800"/>
              <a:gd name="T1" fmla="*/ 1955800 w 1955800"/>
              <a:gd name="T2" fmla="*/ 0 60000 65536"/>
              <a:gd name="T3" fmla="*/ 0 60000 65536"/>
              <a:gd name="T4" fmla="*/ 0 w 1955800"/>
              <a:gd name="T5" fmla="*/ 1955800 w 1955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55800">
                <a:moveTo>
                  <a:pt x="0" y="0"/>
                </a:moveTo>
                <a:lnTo>
                  <a:pt x="19558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2" name="object 26"/>
          <p:cNvSpPr>
            <a:spLocks/>
          </p:cNvSpPr>
          <p:nvPr/>
        </p:nvSpPr>
        <p:spPr bwMode="auto">
          <a:xfrm>
            <a:off x="1112838" y="4205288"/>
            <a:ext cx="1979612" cy="511175"/>
          </a:xfrm>
          <a:custGeom>
            <a:avLst/>
            <a:gdLst>
              <a:gd name="T0" fmla="*/ 0 w 1979930"/>
              <a:gd name="T1" fmla="*/ 0 h 511175"/>
              <a:gd name="T2" fmla="*/ 1979294 w 1979930"/>
              <a:gd name="T3" fmla="*/ 0 h 511175"/>
              <a:gd name="T4" fmla="*/ 1979294 w 1979930"/>
              <a:gd name="T5" fmla="*/ 511175 h 511175"/>
              <a:gd name="T6" fmla="*/ 0 w 1979930"/>
              <a:gd name="T7" fmla="*/ 511175 h 511175"/>
              <a:gd name="T8" fmla="*/ 0 w 1979930"/>
              <a:gd name="T9" fmla="*/ 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9930"/>
              <a:gd name="T16" fmla="*/ 0 h 511175"/>
              <a:gd name="T17" fmla="*/ 1979930 w 1979930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9930" h="511175">
                <a:moveTo>
                  <a:pt x="0" y="0"/>
                </a:moveTo>
                <a:lnTo>
                  <a:pt x="1979612" y="0"/>
                </a:lnTo>
                <a:lnTo>
                  <a:pt x="1979612" y="511175"/>
                </a:lnTo>
                <a:lnTo>
                  <a:pt x="0" y="511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3" name="object 27"/>
          <p:cNvSpPr>
            <a:spLocks/>
          </p:cNvSpPr>
          <p:nvPr/>
        </p:nvSpPr>
        <p:spPr bwMode="auto">
          <a:xfrm>
            <a:off x="1112838" y="4205288"/>
            <a:ext cx="1979612" cy="511175"/>
          </a:xfrm>
          <a:custGeom>
            <a:avLst/>
            <a:gdLst>
              <a:gd name="T0" fmla="*/ 0 w 1979930"/>
              <a:gd name="T1" fmla="*/ 0 h 511175"/>
              <a:gd name="T2" fmla="*/ 1979294 w 1979930"/>
              <a:gd name="T3" fmla="*/ 0 h 511175"/>
              <a:gd name="T4" fmla="*/ 1979294 w 1979930"/>
              <a:gd name="T5" fmla="*/ 511175 h 511175"/>
              <a:gd name="T6" fmla="*/ 0 w 1979930"/>
              <a:gd name="T7" fmla="*/ 511175 h 511175"/>
              <a:gd name="T8" fmla="*/ 0 w 1979930"/>
              <a:gd name="T9" fmla="*/ 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9930"/>
              <a:gd name="T16" fmla="*/ 0 h 511175"/>
              <a:gd name="T17" fmla="*/ 1979930 w 1979930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9930" h="511175">
                <a:moveTo>
                  <a:pt x="0" y="0"/>
                </a:moveTo>
                <a:lnTo>
                  <a:pt x="1979612" y="0"/>
                </a:lnTo>
                <a:lnTo>
                  <a:pt x="1979612" y="511175"/>
                </a:lnTo>
                <a:lnTo>
                  <a:pt x="0" y="511175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28"/>
          <p:cNvSpPr txBox="1"/>
          <p:nvPr/>
        </p:nvSpPr>
        <p:spPr>
          <a:xfrm>
            <a:off x="1140038" y="4242487"/>
            <a:ext cx="1905000" cy="42227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R="17145" algn="ctr" fontAlgn="auto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SD</a:t>
            </a:r>
            <a:r>
              <a:rPr sz="1400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R="18415" algn="ctr" fontAlgn="auto">
              <a:spcBef>
                <a:spcPts val="219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7.5</a:t>
            </a:r>
            <a:endParaRPr sz="1400">
              <a:latin typeface="Arial"/>
              <a:cs typeface="Arial"/>
            </a:endParaRPr>
          </a:p>
          <a:p>
            <a:pPr marL="12065" marR="5080" indent="-25400" algn="ctr" fontAlgn="auto">
              <a:lnSpc>
                <a:spcPct val="113199"/>
              </a:lnSpc>
              <a:spcBef>
                <a:spcPts val="8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6.5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5.5 IE M7.5 M6.5 M5.5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3805" name="object 29"/>
          <p:cNvSpPr>
            <a:spLocks/>
          </p:cNvSpPr>
          <p:nvPr/>
        </p:nvSpPr>
        <p:spPr bwMode="auto">
          <a:xfrm>
            <a:off x="1349375" y="42052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6" name="object 30"/>
          <p:cNvSpPr>
            <a:spLocks/>
          </p:cNvSpPr>
          <p:nvPr/>
        </p:nvSpPr>
        <p:spPr bwMode="auto">
          <a:xfrm>
            <a:off x="1601788" y="42052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7" name="object 31"/>
          <p:cNvSpPr>
            <a:spLocks/>
          </p:cNvSpPr>
          <p:nvPr/>
        </p:nvSpPr>
        <p:spPr bwMode="auto">
          <a:xfrm>
            <a:off x="1841500" y="42052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8" name="object 32"/>
          <p:cNvSpPr>
            <a:spLocks/>
          </p:cNvSpPr>
          <p:nvPr/>
        </p:nvSpPr>
        <p:spPr bwMode="auto">
          <a:xfrm>
            <a:off x="2081213" y="42052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9" name="object 33"/>
          <p:cNvSpPr>
            <a:spLocks/>
          </p:cNvSpPr>
          <p:nvPr/>
        </p:nvSpPr>
        <p:spPr bwMode="auto">
          <a:xfrm>
            <a:off x="2333625" y="42052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0" name="object 34"/>
          <p:cNvSpPr>
            <a:spLocks/>
          </p:cNvSpPr>
          <p:nvPr/>
        </p:nvSpPr>
        <p:spPr bwMode="auto">
          <a:xfrm>
            <a:off x="2586038" y="42052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1" name="object 35"/>
          <p:cNvSpPr>
            <a:spLocks/>
          </p:cNvSpPr>
          <p:nvPr/>
        </p:nvSpPr>
        <p:spPr bwMode="auto">
          <a:xfrm>
            <a:off x="2825750" y="42052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2" name="object 36"/>
          <p:cNvSpPr txBox="1">
            <a:spLocks noChangeArrowheads="1"/>
          </p:cNvSpPr>
          <p:nvPr/>
        </p:nvSpPr>
        <p:spPr bwMode="auto">
          <a:xfrm>
            <a:off x="1066801" y="3657600"/>
            <a:ext cx="6753224" cy="256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200" dirty="0">
                <a:cs typeface="Arial" charset="0"/>
              </a:rPr>
              <a:t>M 7.5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cs typeface="Arial" charset="0"/>
              </a:rPr>
              <a:t>7	6	5	4	3	2	1	0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>
                <a:cs typeface="Arial" charset="0"/>
              </a:rPr>
              <a:t>RST 6.5</a:t>
            </a:r>
          </a:p>
          <a:p>
            <a:pPr>
              <a:spcBef>
                <a:spcPts val="13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200" dirty="0">
                <a:cs typeface="Arial" charset="0"/>
              </a:rPr>
              <a:t>M 6.5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>
                <a:cs typeface="Arial" charset="0"/>
              </a:rPr>
              <a:t>RST 5.5</a:t>
            </a:r>
          </a:p>
          <a:p>
            <a:pPr>
              <a:spcBef>
                <a:spcPts val="38"/>
              </a:spcBef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200" dirty="0">
                <a:cs typeface="Arial" charset="0"/>
              </a:rPr>
              <a:t>M 5.5</a:t>
            </a:r>
          </a:p>
          <a:p>
            <a:pPr>
              <a:spcBef>
                <a:spcPts val="988"/>
              </a:spcBef>
            </a:pPr>
            <a:r>
              <a:rPr lang="en-US" sz="1200" dirty="0">
                <a:cs typeface="Arial" charset="0"/>
              </a:rPr>
              <a:t>Interrupt Enable Flip Flop</a:t>
            </a:r>
          </a:p>
        </p:txBody>
      </p:sp>
      <p:sp>
        <p:nvSpPr>
          <p:cNvPr id="203813" name="object 37"/>
          <p:cNvSpPr>
            <a:spLocks/>
          </p:cNvSpPr>
          <p:nvPr/>
        </p:nvSpPr>
        <p:spPr bwMode="auto">
          <a:xfrm>
            <a:off x="2947988" y="5883275"/>
            <a:ext cx="3162300" cy="0"/>
          </a:xfrm>
          <a:custGeom>
            <a:avLst/>
            <a:gdLst>
              <a:gd name="T0" fmla="*/ 3162300 w 3162300"/>
              <a:gd name="T1" fmla="*/ 0 w 3162300"/>
              <a:gd name="T2" fmla="*/ 0 60000 65536"/>
              <a:gd name="T3" fmla="*/ 0 60000 65536"/>
              <a:gd name="T4" fmla="*/ 0 w 3162300"/>
              <a:gd name="T5" fmla="*/ 3162300 w 31623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62300">
                <a:moveTo>
                  <a:pt x="316230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4" name="object 38"/>
          <p:cNvSpPr>
            <a:spLocks/>
          </p:cNvSpPr>
          <p:nvPr/>
        </p:nvSpPr>
        <p:spPr bwMode="auto">
          <a:xfrm>
            <a:off x="2947988" y="4746625"/>
            <a:ext cx="0" cy="1136650"/>
          </a:xfrm>
          <a:custGeom>
            <a:avLst/>
            <a:gdLst>
              <a:gd name="T0" fmla="*/ 1136650 h 1136650"/>
              <a:gd name="T1" fmla="*/ 0 h 1136650"/>
              <a:gd name="T2" fmla="*/ 0 60000 65536"/>
              <a:gd name="T3" fmla="*/ 0 60000 65536"/>
              <a:gd name="T4" fmla="*/ 0 h 1136650"/>
              <a:gd name="T5" fmla="*/ 1136650 h 11366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136650">
                <a:moveTo>
                  <a:pt x="0" y="11366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5" name="object 39"/>
          <p:cNvSpPr>
            <a:spLocks/>
          </p:cNvSpPr>
          <p:nvPr/>
        </p:nvSpPr>
        <p:spPr bwMode="auto">
          <a:xfrm>
            <a:off x="2905125" y="4675188"/>
            <a:ext cx="85725" cy="85725"/>
          </a:xfrm>
          <a:custGeom>
            <a:avLst/>
            <a:gdLst>
              <a:gd name="T0" fmla="*/ 42849 w 85725"/>
              <a:gd name="T1" fmla="*/ 0 h 85725"/>
              <a:gd name="T2" fmla="*/ 0 w 85725"/>
              <a:gd name="T3" fmla="*/ 85725 h 85725"/>
              <a:gd name="T4" fmla="*/ 85725 w 85725"/>
              <a:gd name="T5" fmla="*/ 85712 h 85725"/>
              <a:gd name="T6" fmla="*/ 42849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6" name="object 40"/>
          <p:cNvSpPr>
            <a:spLocks/>
          </p:cNvSpPr>
          <p:nvPr/>
        </p:nvSpPr>
        <p:spPr bwMode="auto">
          <a:xfrm>
            <a:off x="2698750" y="4962525"/>
            <a:ext cx="3486150" cy="0"/>
          </a:xfrm>
          <a:custGeom>
            <a:avLst/>
            <a:gdLst>
              <a:gd name="T0" fmla="*/ 3486150 w 3486150"/>
              <a:gd name="T1" fmla="*/ 0 w 3486150"/>
              <a:gd name="T2" fmla="*/ 0 60000 65536"/>
              <a:gd name="T3" fmla="*/ 0 60000 65536"/>
              <a:gd name="T4" fmla="*/ 0 w 3486150"/>
              <a:gd name="T5" fmla="*/ 3486150 w 34861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86150">
                <a:moveTo>
                  <a:pt x="348615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7" name="object 41"/>
          <p:cNvSpPr>
            <a:spLocks/>
          </p:cNvSpPr>
          <p:nvPr/>
        </p:nvSpPr>
        <p:spPr bwMode="auto">
          <a:xfrm>
            <a:off x="2698750" y="4648200"/>
            <a:ext cx="0" cy="314325"/>
          </a:xfrm>
          <a:custGeom>
            <a:avLst/>
            <a:gdLst>
              <a:gd name="T0" fmla="*/ 314325 h 314325"/>
              <a:gd name="T1" fmla="*/ 0 h 314325"/>
              <a:gd name="T2" fmla="*/ 0 60000 65536"/>
              <a:gd name="T3" fmla="*/ 0 60000 65536"/>
              <a:gd name="T4" fmla="*/ 0 h 314325"/>
              <a:gd name="T5" fmla="*/ 314325 h 3143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14325">
                <a:moveTo>
                  <a:pt x="0" y="31432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8" name="object 42"/>
          <p:cNvSpPr>
            <a:spLocks/>
          </p:cNvSpPr>
          <p:nvPr/>
        </p:nvSpPr>
        <p:spPr bwMode="auto">
          <a:xfrm>
            <a:off x="2655888" y="4576763"/>
            <a:ext cx="85725" cy="85725"/>
          </a:xfrm>
          <a:custGeom>
            <a:avLst/>
            <a:gdLst>
              <a:gd name="T0" fmla="*/ 42849 w 85725"/>
              <a:gd name="T1" fmla="*/ 0 h 85725"/>
              <a:gd name="T2" fmla="*/ 0 w 85725"/>
              <a:gd name="T3" fmla="*/ 85725 h 85725"/>
              <a:gd name="T4" fmla="*/ 85725 w 85725"/>
              <a:gd name="T5" fmla="*/ 85712 h 85725"/>
              <a:gd name="T6" fmla="*/ 42849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9" name="object 43"/>
          <p:cNvSpPr>
            <a:spLocks/>
          </p:cNvSpPr>
          <p:nvPr/>
        </p:nvSpPr>
        <p:spPr bwMode="auto">
          <a:xfrm>
            <a:off x="2212975" y="6232525"/>
            <a:ext cx="4545013" cy="0"/>
          </a:xfrm>
          <a:custGeom>
            <a:avLst/>
            <a:gdLst>
              <a:gd name="T0" fmla="*/ 4544697 w 4545330"/>
              <a:gd name="T1" fmla="*/ 0 w 4545330"/>
              <a:gd name="T2" fmla="*/ 0 60000 65536"/>
              <a:gd name="T3" fmla="*/ 0 60000 65536"/>
              <a:gd name="T4" fmla="*/ 0 w 4545330"/>
              <a:gd name="T5" fmla="*/ 4545330 w 45453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45330">
                <a:moveTo>
                  <a:pt x="4545012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0" name="object 44"/>
          <p:cNvSpPr>
            <a:spLocks/>
          </p:cNvSpPr>
          <p:nvPr/>
        </p:nvSpPr>
        <p:spPr bwMode="auto">
          <a:xfrm>
            <a:off x="2212975" y="4684713"/>
            <a:ext cx="0" cy="1547812"/>
          </a:xfrm>
          <a:custGeom>
            <a:avLst/>
            <a:gdLst>
              <a:gd name="T0" fmla="*/ 1547495 h 1548129"/>
              <a:gd name="T1" fmla="*/ 0 h 1548129"/>
              <a:gd name="T2" fmla="*/ 0 60000 65536"/>
              <a:gd name="T3" fmla="*/ 0 60000 65536"/>
              <a:gd name="T4" fmla="*/ 0 h 1548129"/>
              <a:gd name="T5" fmla="*/ 1548129 h 15481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548129">
                <a:moveTo>
                  <a:pt x="0" y="154781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1" name="object 45"/>
          <p:cNvSpPr>
            <a:spLocks/>
          </p:cNvSpPr>
          <p:nvPr/>
        </p:nvSpPr>
        <p:spPr bwMode="auto">
          <a:xfrm>
            <a:off x="2170113" y="4613275"/>
            <a:ext cx="85725" cy="85725"/>
          </a:xfrm>
          <a:custGeom>
            <a:avLst/>
            <a:gdLst>
              <a:gd name="T0" fmla="*/ 42849 w 85725"/>
              <a:gd name="T1" fmla="*/ 0 h 85725"/>
              <a:gd name="T2" fmla="*/ 0 w 85725"/>
              <a:gd name="T3" fmla="*/ 85725 h 85725"/>
              <a:gd name="T4" fmla="*/ 85725 w 85725"/>
              <a:gd name="T5" fmla="*/ 85712 h 85725"/>
              <a:gd name="T6" fmla="*/ 42849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2" name="object 46"/>
          <p:cNvSpPr>
            <a:spLocks/>
          </p:cNvSpPr>
          <p:nvPr/>
        </p:nvSpPr>
        <p:spPr bwMode="auto">
          <a:xfrm>
            <a:off x="2474913" y="3876675"/>
            <a:ext cx="3684587" cy="0"/>
          </a:xfrm>
          <a:custGeom>
            <a:avLst/>
            <a:gdLst>
              <a:gd name="T0" fmla="*/ 3684269 w 3684904"/>
              <a:gd name="T1" fmla="*/ 0 w 3684904"/>
              <a:gd name="T2" fmla="*/ 0 60000 65536"/>
              <a:gd name="T3" fmla="*/ 0 60000 65536"/>
              <a:gd name="T4" fmla="*/ 0 w 3684904"/>
              <a:gd name="T5" fmla="*/ 3684904 w 36849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4904">
                <a:moveTo>
                  <a:pt x="3684587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3" name="object 47"/>
          <p:cNvSpPr>
            <a:spLocks/>
          </p:cNvSpPr>
          <p:nvPr/>
        </p:nvSpPr>
        <p:spPr bwMode="auto">
          <a:xfrm>
            <a:off x="2474913" y="3876675"/>
            <a:ext cx="0" cy="352425"/>
          </a:xfrm>
          <a:custGeom>
            <a:avLst/>
            <a:gdLst>
              <a:gd name="T0" fmla="*/ 0 h 352425"/>
              <a:gd name="T1" fmla="*/ 352425 h 352425"/>
              <a:gd name="T2" fmla="*/ 0 60000 65536"/>
              <a:gd name="T3" fmla="*/ 0 60000 65536"/>
              <a:gd name="T4" fmla="*/ 0 h 352425"/>
              <a:gd name="T5" fmla="*/ 352425 h 3524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2425">
                <a:moveTo>
                  <a:pt x="0" y="0"/>
                </a:moveTo>
                <a:lnTo>
                  <a:pt x="0" y="352425"/>
                </a:ln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4" name="object 48"/>
          <p:cNvSpPr>
            <a:spLocks/>
          </p:cNvSpPr>
          <p:nvPr/>
        </p:nvSpPr>
        <p:spPr bwMode="auto">
          <a:xfrm>
            <a:off x="2432050" y="4214813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5" name="object 49"/>
          <p:cNvSpPr>
            <a:spLocks/>
          </p:cNvSpPr>
          <p:nvPr/>
        </p:nvSpPr>
        <p:spPr bwMode="auto">
          <a:xfrm>
            <a:off x="1477963" y="3305175"/>
            <a:ext cx="4208462" cy="0"/>
          </a:xfrm>
          <a:custGeom>
            <a:avLst/>
            <a:gdLst>
              <a:gd name="T0" fmla="*/ 4208142 w 4208780"/>
              <a:gd name="T1" fmla="*/ 0 w 4208780"/>
              <a:gd name="T2" fmla="*/ 0 60000 65536"/>
              <a:gd name="T3" fmla="*/ 0 60000 65536"/>
              <a:gd name="T4" fmla="*/ 0 w 4208780"/>
              <a:gd name="T5" fmla="*/ 4208780 w 42087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208780">
                <a:moveTo>
                  <a:pt x="4208462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6" name="object 50"/>
          <p:cNvSpPr>
            <a:spLocks/>
          </p:cNvSpPr>
          <p:nvPr/>
        </p:nvSpPr>
        <p:spPr bwMode="auto">
          <a:xfrm>
            <a:off x="1477963" y="3306763"/>
            <a:ext cx="0" cy="923925"/>
          </a:xfrm>
          <a:custGeom>
            <a:avLst/>
            <a:gdLst>
              <a:gd name="T0" fmla="*/ 0 h 923925"/>
              <a:gd name="T1" fmla="*/ 923925 h 923925"/>
              <a:gd name="T2" fmla="*/ 0 60000 65536"/>
              <a:gd name="T3" fmla="*/ 0 60000 65536"/>
              <a:gd name="T4" fmla="*/ 0 h 923925"/>
              <a:gd name="T5" fmla="*/ 923925 h 9239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23925">
                <a:moveTo>
                  <a:pt x="0" y="0"/>
                </a:moveTo>
                <a:lnTo>
                  <a:pt x="0" y="923925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7" name="object 51"/>
          <p:cNvSpPr>
            <a:spLocks/>
          </p:cNvSpPr>
          <p:nvPr/>
        </p:nvSpPr>
        <p:spPr bwMode="auto">
          <a:xfrm>
            <a:off x="1435100" y="4216400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8" name="object 52"/>
          <p:cNvSpPr>
            <a:spLocks/>
          </p:cNvSpPr>
          <p:nvPr/>
        </p:nvSpPr>
        <p:spPr bwMode="auto">
          <a:xfrm>
            <a:off x="1727200" y="3754438"/>
            <a:ext cx="3635375" cy="1587"/>
          </a:xfrm>
          <a:custGeom>
            <a:avLst/>
            <a:gdLst>
              <a:gd name="T0" fmla="*/ 3635375 w 3635375"/>
              <a:gd name="T1" fmla="*/ 1323 h 1904"/>
              <a:gd name="T2" fmla="*/ 0 w 3635375"/>
              <a:gd name="T3" fmla="*/ 0 h 1904"/>
              <a:gd name="T4" fmla="*/ 0 60000 65536"/>
              <a:gd name="T5" fmla="*/ 0 60000 65536"/>
              <a:gd name="T6" fmla="*/ 0 w 3635375"/>
              <a:gd name="T7" fmla="*/ 0 h 1904"/>
              <a:gd name="T8" fmla="*/ 3635375 w 363537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35375" h="1904">
                <a:moveTo>
                  <a:pt x="3635375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29" name="object 53"/>
          <p:cNvSpPr>
            <a:spLocks/>
          </p:cNvSpPr>
          <p:nvPr/>
        </p:nvSpPr>
        <p:spPr bwMode="auto">
          <a:xfrm>
            <a:off x="1727200" y="3754438"/>
            <a:ext cx="0" cy="476250"/>
          </a:xfrm>
          <a:custGeom>
            <a:avLst/>
            <a:gdLst>
              <a:gd name="T0" fmla="*/ 0 h 476250"/>
              <a:gd name="T1" fmla="*/ 476250 h 476250"/>
              <a:gd name="T2" fmla="*/ 0 60000 65536"/>
              <a:gd name="T3" fmla="*/ 0 60000 65536"/>
              <a:gd name="T4" fmla="*/ 0 h 476250"/>
              <a:gd name="T5" fmla="*/ 476250 h 4762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0" name="object 54"/>
          <p:cNvSpPr>
            <a:spLocks/>
          </p:cNvSpPr>
          <p:nvPr/>
        </p:nvSpPr>
        <p:spPr bwMode="auto">
          <a:xfrm>
            <a:off x="1684338" y="4216400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1" name="object 55"/>
          <p:cNvSpPr>
            <a:spLocks/>
          </p:cNvSpPr>
          <p:nvPr/>
        </p:nvSpPr>
        <p:spPr bwMode="auto">
          <a:xfrm>
            <a:off x="1951038" y="5194300"/>
            <a:ext cx="3436937" cy="0"/>
          </a:xfrm>
          <a:custGeom>
            <a:avLst/>
            <a:gdLst>
              <a:gd name="T0" fmla="*/ 3436619 w 3437254"/>
              <a:gd name="T1" fmla="*/ 0 w 3437254"/>
              <a:gd name="T2" fmla="*/ 0 60000 65536"/>
              <a:gd name="T3" fmla="*/ 0 60000 65536"/>
              <a:gd name="T4" fmla="*/ 0 w 3437254"/>
              <a:gd name="T5" fmla="*/ 3437254 w 34372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37254">
                <a:moveTo>
                  <a:pt x="3436937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2" name="object 56"/>
          <p:cNvSpPr>
            <a:spLocks/>
          </p:cNvSpPr>
          <p:nvPr/>
        </p:nvSpPr>
        <p:spPr bwMode="auto">
          <a:xfrm>
            <a:off x="1951038" y="4746625"/>
            <a:ext cx="0" cy="439738"/>
          </a:xfrm>
          <a:custGeom>
            <a:avLst/>
            <a:gdLst>
              <a:gd name="T0" fmla="*/ 439421 h 440054"/>
              <a:gd name="T1" fmla="*/ 0 h 440054"/>
              <a:gd name="T2" fmla="*/ 0 60000 65536"/>
              <a:gd name="T3" fmla="*/ 0 60000 65536"/>
              <a:gd name="T4" fmla="*/ 0 h 440054"/>
              <a:gd name="T5" fmla="*/ 440054 h 4400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0054">
                <a:moveTo>
                  <a:pt x="0" y="4397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3" name="object 57"/>
          <p:cNvSpPr>
            <a:spLocks/>
          </p:cNvSpPr>
          <p:nvPr/>
        </p:nvSpPr>
        <p:spPr bwMode="auto">
          <a:xfrm>
            <a:off x="1908175" y="4675188"/>
            <a:ext cx="85725" cy="85725"/>
          </a:xfrm>
          <a:custGeom>
            <a:avLst/>
            <a:gdLst>
              <a:gd name="T0" fmla="*/ 42849 w 85725"/>
              <a:gd name="T1" fmla="*/ 0 h 85725"/>
              <a:gd name="T2" fmla="*/ 0 w 85725"/>
              <a:gd name="T3" fmla="*/ 85725 h 85725"/>
              <a:gd name="T4" fmla="*/ 85725 w 85725"/>
              <a:gd name="T5" fmla="*/ 85712 h 85725"/>
              <a:gd name="T6" fmla="*/ 42849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4" name="object 58"/>
          <p:cNvSpPr>
            <a:spLocks/>
          </p:cNvSpPr>
          <p:nvPr/>
        </p:nvSpPr>
        <p:spPr bwMode="auto">
          <a:xfrm>
            <a:off x="5391150" y="5199063"/>
            <a:ext cx="0" cy="211137"/>
          </a:xfrm>
          <a:custGeom>
            <a:avLst/>
            <a:gdLst>
              <a:gd name="T0" fmla="*/ 0 h 211454"/>
              <a:gd name="T1" fmla="*/ 210820 h 211454"/>
              <a:gd name="T2" fmla="*/ 0 60000 65536"/>
              <a:gd name="T3" fmla="*/ 0 60000 65536"/>
              <a:gd name="T4" fmla="*/ 0 h 211454"/>
              <a:gd name="T5" fmla="*/ 211454 h 2114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1454">
                <a:moveTo>
                  <a:pt x="0" y="0"/>
                </a:moveTo>
                <a:lnTo>
                  <a:pt x="0" y="211137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5" name="object 59"/>
          <p:cNvSpPr>
            <a:spLocks/>
          </p:cNvSpPr>
          <p:nvPr/>
        </p:nvSpPr>
        <p:spPr bwMode="auto">
          <a:xfrm>
            <a:off x="5362575" y="3754438"/>
            <a:ext cx="0" cy="735012"/>
          </a:xfrm>
          <a:custGeom>
            <a:avLst/>
            <a:gdLst>
              <a:gd name="T0" fmla="*/ 0 h 735329"/>
              <a:gd name="T1" fmla="*/ 734695 h 735329"/>
              <a:gd name="T2" fmla="*/ 0 60000 65536"/>
              <a:gd name="T3" fmla="*/ 0 60000 65536"/>
              <a:gd name="T4" fmla="*/ 0 h 735329"/>
              <a:gd name="T5" fmla="*/ 735329 h 7353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35329">
                <a:moveTo>
                  <a:pt x="0" y="0"/>
                </a:moveTo>
                <a:lnTo>
                  <a:pt x="0" y="735012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6" name="object 60"/>
          <p:cNvSpPr>
            <a:spLocks/>
          </p:cNvSpPr>
          <p:nvPr/>
        </p:nvSpPr>
        <p:spPr bwMode="auto">
          <a:xfrm>
            <a:off x="5313363" y="4451350"/>
            <a:ext cx="74612" cy="74613"/>
          </a:xfrm>
          <a:custGeom>
            <a:avLst/>
            <a:gdLst>
              <a:gd name="T0" fmla="*/ 37154 w 74929"/>
              <a:gd name="T1" fmla="*/ 0 h 74929"/>
              <a:gd name="T2" fmla="*/ 22690 w 74929"/>
              <a:gd name="T3" fmla="*/ 2921 h 74929"/>
              <a:gd name="T4" fmla="*/ 10880 w 74929"/>
              <a:gd name="T5" fmla="*/ 10885 h 74929"/>
              <a:gd name="T6" fmla="*/ 2919 w 74929"/>
              <a:gd name="T7" fmla="*/ 22696 h 74929"/>
              <a:gd name="T8" fmla="*/ 0 w 74929"/>
              <a:gd name="T9" fmla="*/ 37155 h 74929"/>
              <a:gd name="T10" fmla="*/ 2919 w 74929"/>
              <a:gd name="T11" fmla="*/ 51614 h 74929"/>
              <a:gd name="T12" fmla="*/ 10880 w 74929"/>
              <a:gd name="T13" fmla="*/ 63424 h 74929"/>
              <a:gd name="T14" fmla="*/ 22690 w 74929"/>
              <a:gd name="T15" fmla="*/ 71389 h 74929"/>
              <a:gd name="T16" fmla="*/ 37154 w 74929"/>
              <a:gd name="T17" fmla="*/ 74310 h 74929"/>
              <a:gd name="T18" fmla="*/ 51612 w 74929"/>
              <a:gd name="T19" fmla="*/ 71389 h 74929"/>
              <a:gd name="T20" fmla="*/ 63418 w 74929"/>
              <a:gd name="T21" fmla="*/ 63424 h 74929"/>
              <a:gd name="T22" fmla="*/ 71378 w 74929"/>
              <a:gd name="T23" fmla="*/ 51614 h 74929"/>
              <a:gd name="T24" fmla="*/ 74296 w 74929"/>
              <a:gd name="T25" fmla="*/ 37155 h 74929"/>
              <a:gd name="T26" fmla="*/ 71378 w 74929"/>
              <a:gd name="T27" fmla="*/ 22696 h 74929"/>
              <a:gd name="T28" fmla="*/ 63418 w 74929"/>
              <a:gd name="T29" fmla="*/ 10885 h 74929"/>
              <a:gd name="T30" fmla="*/ 51612 w 74929"/>
              <a:gd name="T31" fmla="*/ 2921 h 74929"/>
              <a:gd name="T32" fmla="*/ 37154 w 74929"/>
              <a:gd name="T33" fmla="*/ 0 h 749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4929"/>
              <a:gd name="T52" fmla="*/ 0 h 74929"/>
              <a:gd name="T53" fmla="*/ 74929 w 74929"/>
              <a:gd name="T54" fmla="*/ 74929 h 749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4929" h="74929">
                <a:moveTo>
                  <a:pt x="37312" y="0"/>
                </a:moveTo>
                <a:lnTo>
                  <a:pt x="22786" y="2933"/>
                </a:lnTo>
                <a:lnTo>
                  <a:pt x="10926" y="10931"/>
                </a:lnTo>
                <a:lnTo>
                  <a:pt x="2931" y="22792"/>
                </a:lnTo>
                <a:lnTo>
                  <a:pt x="0" y="37312"/>
                </a:lnTo>
                <a:lnTo>
                  <a:pt x="2931" y="51833"/>
                </a:lnTo>
                <a:lnTo>
                  <a:pt x="10926" y="63693"/>
                </a:lnTo>
                <a:lnTo>
                  <a:pt x="22786" y="71691"/>
                </a:lnTo>
                <a:lnTo>
                  <a:pt x="37312" y="74625"/>
                </a:lnTo>
                <a:lnTo>
                  <a:pt x="51831" y="71691"/>
                </a:lnTo>
                <a:lnTo>
                  <a:pt x="63687" y="63693"/>
                </a:lnTo>
                <a:lnTo>
                  <a:pt x="71681" y="51833"/>
                </a:lnTo>
                <a:lnTo>
                  <a:pt x="74612" y="37312"/>
                </a:lnTo>
                <a:lnTo>
                  <a:pt x="71681" y="22792"/>
                </a:lnTo>
                <a:lnTo>
                  <a:pt x="63687" y="10931"/>
                </a:lnTo>
                <a:lnTo>
                  <a:pt x="51831" y="2933"/>
                </a:lnTo>
                <a:lnTo>
                  <a:pt x="3731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7" name="object 61"/>
          <p:cNvSpPr>
            <a:spLocks/>
          </p:cNvSpPr>
          <p:nvPr/>
        </p:nvSpPr>
        <p:spPr bwMode="auto">
          <a:xfrm>
            <a:off x="5313363" y="4451350"/>
            <a:ext cx="74612" cy="74613"/>
          </a:xfrm>
          <a:custGeom>
            <a:avLst/>
            <a:gdLst>
              <a:gd name="T0" fmla="*/ 0 w 74929"/>
              <a:gd name="T1" fmla="*/ 37155 h 74929"/>
              <a:gd name="T2" fmla="*/ 2919 w 74929"/>
              <a:gd name="T3" fmla="*/ 22696 h 74929"/>
              <a:gd name="T4" fmla="*/ 10880 w 74929"/>
              <a:gd name="T5" fmla="*/ 10885 h 74929"/>
              <a:gd name="T6" fmla="*/ 22690 w 74929"/>
              <a:gd name="T7" fmla="*/ 2921 h 74929"/>
              <a:gd name="T8" fmla="*/ 37154 w 74929"/>
              <a:gd name="T9" fmla="*/ 0 h 74929"/>
              <a:gd name="T10" fmla="*/ 51612 w 74929"/>
              <a:gd name="T11" fmla="*/ 2921 h 74929"/>
              <a:gd name="T12" fmla="*/ 63418 w 74929"/>
              <a:gd name="T13" fmla="*/ 10885 h 74929"/>
              <a:gd name="T14" fmla="*/ 71378 w 74929"/>
              <a:gd name="T15" fmla="*/ 22696 h 74929"/>
              <a:gd name="T16" fmla="*/ 74296 w 74929"/>
              <a:gd name="T17" fmla="*/ 37155 h 74929"/>
              <a:gd name="T18" fmla="*/ 71378 w 74929"/>
              <a:gd name="T19" fmla="*/ 51614 h 74929"/>
              <a:gd name="T20" fmla="*/ 63418 w 74929"/>
              <a:gd name="T21" fmla="*/ 63424 h 74929"/>
              <a:gd name="T22" fmla="*/ 51612 w 74929"/>
              <a:gd name="T23" fmla="*/ 71389 h 74929"/>
              <a:gd name="T24" fmla="*/ 37154 w 74929"/>
              <a:gd name="T25" fmla="*/ 74310 h 74929"/>
              <a:gd name="T26" fmla="*/ 22690 w 74929"/>
              <a:gd name="T27" fmla="*/ 71389 h 74929"/>
              <a:gd name="T28" fmla="*/ 10880 w 74929"/>
              <a:gd name="T29" fmla="*/ 63424 h 74929"/>
              <a:gd name="T30" fmla="*/ 2919 w 74929"/>
              <a:gd name="T31" fmla="*/ 51614 h 74929"/>
              <a:gd name="T32" fmla="*/ 0 w 74929"/>
              <a:gd name="T33" fmla="*/ 37155 h 749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4929"/>
              <a:gd name="T52" fmla="*/ 0 h 74929"/>
              <a:gd name="T53" fmla="*/ 74929 w 74929"/>
              <a:gd name="T54" fmla="*/ 74929 h 749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4929" h="74929">
                <a:moveTo>
                  <a:pt x="0" y="37312"/>
                </a:moveTo>
                <a:lnTo>
                  <a:pt x="2931" y="22792"/>
                </a:lnTo>
                <a:lnTo>
                  <a:pt x="10926" y="10931"/>
                </a:lnTo>
                <a:lnTo>
                  <a:pt x="22786" y="2933"/>
                </a:lnTo>
                <a:lnTo>
                  <a:pt x="37312" y="0"/>
                </a:lnTo>
                <a:lnTo>
                  <a:pt x="51831" y="2933"/>
                </a:lnTo>
                <a:lnTo>
                  <a:pt x="63687" y="10931"/>
                </a:lnTo>
                <a:lnTo>
                  <a:pt x="71681" y="22792"/>
                </a:lnTo>
                <a:lnTo>
                  <a:pt x="74612" y="37312"/>
                </a:lnTo>
                <a:lnTo>
                  <a:pt x="71681" y="51833"/>
                </a:lnTo>
                <a:lnTo>
                  <a:pt x="63687" y="63693"/>
                </a:lnTo>
                <a:lnTo>
                  <a:pt x="51831" y="71691"/>
                </a:lnTo>
                <a:lnTo>
                  <a:pt x="37312" y="74625"/>
                </a:lnTo>
                <a:lnTo>
                  <a:pt x="22786" y="71691"/>
                </a:lnTo>
                <a:lnTo>
                  <a:pt x="10926" y="63693"/>
                </a:lnTo>
                <a:lnTo>
                  <a:pt x="2931" y="51833"/>
                </a:lnTo>
                <a:lnTo>
                  <a:pt x="0" y="37312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8" name="object 62"/>
          <p:cNvSpPr>
            <a:spLocks/>
          </p:cNvSpPr>
          <p:nvPr/>
        </p:nvSpPr>
        <p:spPr bwMode="auto">
          <a:xfrm>
            <a:off x="5341938" y="5375275"/>
            <a:ext cx="74612" cy="74613"/>
          </a:xfrm>
          <a:custGeom>
            <a:avLst/>
            <a:gdLst>
              <a:gd name="T0" fmla="*/ 37154 w 74929"/>
              <a:gd name="T1" fmla="*/ 0 h 74929"/>
              <a:gd name="T2" fmla="*/ 22690 w 74929"/>
              <a:gd name="T3" fmla="*/ 2921 h 74929"/>
              <a:gd name="T4" fmla="*/ 10880 w 74929"/>
              <a:gd name="T5" fmla="*/ 10885 h 74929"/>
              <a:gd name="T6" fmla="*/ 2919 w 74929"/>
              <a:gd name="T7" fmla="*/ 22696 h 74929"/>
              <a:gd name="T8" fmla="*/ 0 w 74929"/>
              <a:gd name="T9" fmla="*/ 37155 h 74929"/>
              <a:gd name="T10" fmla="*/ 2919 w 74929"/>
              <a:gd name="T11" fmla="*/ 51614 h 74929"/>
              <a:gd name="T12" fmla="*/ 10880 w 74929"/>
              <a:gd name="T13" fmla="*/ 63424 h 74929"/>
              <a:gd name="T14" fmla="*/ 22690 w 74929"/>
              <a:gd name="T15" fmla="*/ 71389 h 74929"/>
              <a:gd name="T16" fmla="*/ 37154 w 74929"/>
              <a:gd name="T17" fmla="*/ 74310 h 74929"/>
              <a:gd name="T18" fmla="*/ 51612 w 74929"/>
              <a:gd name="T19" fmla="*/ 71389 h 74929"/>
              <a:gd name="T20" fmla="*/ 63418 w 74929"/>
              <a:gd name="T21" fmla="*/ 63424 h 74929"/>
              <a:gd name="T22" fmla="*/ 71378 w 74929"/>
              <a:gd name="T23" fmla="*/ 51614 h 74929"/>
              <a:gd name="T24" fmla="*/ 74296 w 74929"/>
              <a:gd name="T25" fmla="*/ 37155 h 74929"/>
              <a:gd name="T26" fmla="*/ 71378 w 74929"/>
              <a:gd name="T27" fmla="*/ 22696 h 74929"/>
              <a:gd name="T28" fmla="*/ 63418 w 74929"/>
              <a:gd name="T29" fmla="*/ 10885 h 74929"/>
              <a:gd name="T30" fmla="*/ 51612 w 74929"/>
              <a:gd name="T31" fmla="*/ 2921 h 74929"/>
              <a:gd name="T32" fmla="*/ 37154 w 74929"/>
              <a:gd name="T33" fmla="*/ 0 h 749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4929"/>
              <a:gd name="T52" fmla="*/ 0 h 74929"/>
              <a:gd name="T53" fmla="*/ 74929 w 74929"/>
              <a:gd name="T54" fmla="*/ 74929 h 749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4929" h="74929">
                <a:moveTo>
                  <a:pt x="37312" y="0"/>
                </a:moveTo>
                <a:lnTo>
                  <a:pt x="22786" y="2933"/>
                </a:lnTo>
                <a:lnTo>
                  <a:pt x="10926" y="10931"/>
                </a:lnTo>
                <a:lnTo>
                  <a:pt x="2931" y="22792"/>
                </a:lnTo>
                <a:lnTo>
                  <a:pt x="0" y="37312"/>
                </a:lnTo>
                <a:lnTo>
                  <a:pt x="2931" y="51833"/>
                </a:lnTo>
                <a:lnTo>
                  <a:pt x="10926" y="63693"/>
                </a:lnTo>
                <a:lnTo>
                  <a:pt x="22786" y="71691"/>
                </a:lnTo>
                <a:lnTo>
                  <a:pt x="37312" y="74625"/>
                </a:lnTo>
                <a:lnTo>
                  <a:pt x="51831" y="71691"/>
                </a:lnTo>
                <a:lnTo>
                  <a:pt x="63687" y="63693"/>
                </a:lnTo>
                <a:lnTo>
                  <a:pt x="71681" y="51833"/>
                </a:lnTo>
                <a:lnTo>
                  <a:pt x="74612" y="37312"/>
                </a:lnTo>
                <a:lnTo>
                  <a:pt x="71681" y="22792"/>
                </a:lnTo>
                <a:lnTo>
                  <a:pt x="63687" y="10931"/>
                </a:lnTo>
                <a:lnTo>
                  <a:pt x="51831" y="2933"/>
                </a:lnTo>
                <a:lnTo>
                  <a:pt x="3731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39" name="object 63"/>
          <p:cNvSpPr>
            <a:spLocks/>
          </p:cNvSpPr>
          <p:nvPr/>
        </p:nvSpPr>
        <p:spPr bwMode="auto">
          <a:xfrm>
            <a:off x="5341938" y="5375275"/>
            <a:ext cx="74612" cy="74613"/>
          </a:xfrm>
          <a:custGeom>
            <a:avLst/>
            <a:gdLst>
              <a:gd name="T0" fmla="*/ 0 w 74929"/>
              <a:gd name="T1" fmla="*/ 37155 h 74929"/>
              <a:gd name="T2" fmla="*/ 2919 w 74929"/>
              <a:gd name="T3" fmla="*/ 22696 h 74929"/>
              <a:gd name="T4" fmla="*/ 10880 w 74929"/>
              <a:gd name="T5" fmla="*/ 10885 h 74929"/>
              <a:gd name="T6" fmla="*/ 22690 w 74929"/>
              <a:gd name="T7" fmla="*/ 2921 h 74929"/>
              <a:gd name="T8" fmla="*/ 37154 w 74929"/>
              <a:gd name="T9" fmla="*/ 0 h 74929"/>
              <a:gd name="T10" fmla="*/ 51612 w 74929"/>
              <a:gd name="T11" fmla="*/ 2921 h 74929"/>
              <a:gd name="T12" fmla="*/ 63418 w 74929"/>
              <a:gd name="T13" fmla="*/ 10885 h 74929"/>
              <a:gd name="T14" fmla="*/ 71378 w 74929"/>
              <a:gd name="T15" fmla="*/ 22696 h 74929"/>
              <a:gd name="T16" fmla="*/ 74296 w 74929"/>
              <a:gd name="T17" fmla="*/ 37155 h 74929"/>
              <a:gd name="T18" fmla="*/ 71378 w 74929"/>
              <a:gd name="T19" fmla="*/ 51614 h 74929"/>
              <a:gd name="T20" fmla="*/ 63418 w 74929"/>
              <a:gd name="T21" fmla="*/ 63424 h 74929"/>
              <a:gd name="T22" fmla="*/ 51612 w 74929"/>
              <a:gd name="T23" fmla="*/ 71389 h 74929"/>
              <a:gd name="T24" fmla="*/ 37154 w 74929"/>
              <a:gd name="T25" fmla="*/ 74310 h 74929"/>
              <a:gd name="T26" fmla="*/ 22690 w 74929"/>
              <a:gd name="T27" fmla="*/ 71389 h 74929"/>
              <a:gd name="T28" fmla="*/ 10880 w 74929"/>
              <a:gd name="T29" fmla="*/ 63424 h 74929"/>
              <a:gd name="T30" fmla="*/ 2919 w 74929"/>
              <a:gd name="T31" fmla="*/ 51614 h 74929"/>
              <a:gd name="T32" fmla="*/ 0 w 74929"/>
              <a:gd name="T33" fmla="*/ 37155 h 749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4929"/>
              <a:gd name="T52" fmla="*/ 0 h 74929"/>
              <a:gd name="T53" fmla="*/ 74929 w 74929"/>
              <a:gd name="T54" fmla="*/ 74929 h 749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4929" h="74929">
                <a:moveTo>
                  <a:pt x="0" y="37312"/>
                </a:moveTo>
                <a:lnTo>
                  <a:pt x="2931" y="22792"/>
                </a:lnTo>
                <a:lnTo>
                  <a:pt x="10926" y="10931"/>
                </a:lnTo>
                <a:lnTo>
                  <a:pt x="22786" y="2933"/>
                </a:lnTo>
                <a:lnTo>
                  <a:pt x="37312" y="0"/>
                </a:lnTo>
                <a:lnTo>
                  <a:pt x="51831" y="2933"/>
                </a:lnTo>
                <a:lnTo>
                  <a:pt x="63687" y="10931"/>
                </a:lnTo>
                <a:lnTo>
                  <a:pt x="71681" y="22792"/>
                </a:lnTo>
                <a:lnTo>
                  <a:pt x="74612" y="37312"/>
                </a:lnTo>
                <a:lnTo>
                  <a:pt x="71681" y="51833"/>
                </a:lnTo>
                <a:lnTo>
                  <a:pt x="63687" y="63693"/>
                </a:lnTo>
                <a:lnTo>
                  <a:pt x="51831" y="71691"/>
                </a:lnTo>
                <a:lnTo>
                  <a:pt x="37312" y="74625"/>
                </a:lnTo>
                <a:lnTo>
                  <a:pt x="22786" y="71691"/>
                </a:lnTo>
                <a:lnTo>
                  <a:pt x="10926" y="63693"/>
                </a:lnTo>
                <a:lnTo>
                  <a:pt x="2931" y="51833"/>
                </a:lnTo>
                <a:lnTo>
                  <a:pt x="0" y="37312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713" y="554038"/>
            <a:ext cx="6886575" cy="1230312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136775" indent="-2124075" eaLnBrk="1" fontAlgn="auto" hangingPunct="1">
              <a:spcAft>
                <a:spcPts val="0"/>
              </a:spcAft>
              <a:defRPr/>
            </a:pPr>
            <a:r>
              <a:rPr lang="en-US" sz="4000" b="0" smtClean="0">
                <a:latin typeface="Times New Roman" pitchFamily="18" charset="0"/>
                <a:cs typeface="Times New Roman" pitchFamily="18" charset="0"/>
              </a:rPr>
              <a:t>How RIM sets the Accumulator’s different bits</a:t>
            </a:r>
            <a:endParaRPr lang="en-US" sz="40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3" name="object 4"/>
          <p:cNvSpPr txBox="1">
            <a:spLocks noChangeArrowheads="1"/>
          </p:cNvSpPr>
          <p:nvPr/>
        </p:nvSpPr>
        <p:spPr bwMode="auto">
          <a:xfrm>
            <a:off x="3548063" y="2098675"/>
            <a:ext cx="1824037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252413" algn="l"/>
                <a:tab pos="493713" algn="l"/>
                <a:tab pos="722313" algn="l"/>
                <a:tab pos="976313" algn="l"/>
                <a:tab pos="1230313" algn="l"/>
                <a:tab pos="1471613" algn="l"/>
                <a:tab pos="1725613" algn="l"/>
              </a:tabLst>
            </a:pPr>
            <a:r>
              <a:rPr lang="en-US" sz="1200">
                <a:cs typeface="Arial" charset="0"/>
              </a:rPr>
              <a:t>7	6	5	4	3	2	1	0</a:t>
            </a:r>
          </a:p>
        </p:txBody>
      </p:sp>
      <p:sp>
        <p:nvSpPr>
          <p:cNvPr id="204804" name="object 5"/>
          <p:cNvSpPr>
            <a:spLocks/>
          </p:cNvSpPr>
          <p:nvPr/>
        </p:nvSpPr>
        <p:spPr bwMode="auto">
          <a:xfrm>
            <a:off x="5316538" y="2914650"/>
            <a:ext cx="0" cy="160338"/>
          </a:xfrm>
          <a:custGeom>
            <a:avLst/>
            <a:gdLst>
              <a:gd name="T0" fmla="*/ 0 h 160655"/>
              <a:gd name="T1" fmla="*/ 160021 h 160655"/>
              <a:gd name="T2" fmla="*/ 0 60000 65536"/>
              <a:gd name="T3" fmla="*/ 0 60000 65536"/>
              <a:gd name="T4" fmla="*/ 0 h 160655"/>
              <a:gd name="T5" fmla="*/ 160655 h 16065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60655">
                <a:moveTo>
                  <a:pt x="0" y="0"/>
                </a:moveTo>
                <a:lnTo>
                  <a:pt x="0" y="1603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05" name="object 6"/>
          <p:cNvSpPr>
            <a:spLocks/>
          </p:cNvSpPr>
          <p:nvPr/>
        </p:nvSpPr>
        <p:spPr bwMode="auto">
          <a:xfrm>
            <a:off x="5278438" y="2851150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06" name="object 7"/>
          <p:cNvSpPr>
            <a:spLocks/>
          </p:cNvSpPr>
          <p:nvPr/>
        </p:nvSpPr>
        <p:spPr bwMode="auto">
          <a:xfrm>
            <a:off x="5057775" y="2916238"/>
            <a:ext cx="0" cy="358775"/>
          </a:xfrm>
          <a:custGeom>
            <a:avLst/>
            <a:gdLst>
              <a:gd name="T0" fmla="*/ 0 h 358775"/>
              <a:gd name="T1" fmla="*/ 358775 h 358775"/>
              <a:gd name="T2" fmla="*/ 0 60000 65536"/>
              <a:gd name="T3" fmla="*/ 0 60000 65536"/>
              <a:gd name="T4" fmla="*/ 0 h 358775"/>
              <a:gd name="T5" fmla="*/ 358775 h 3587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07" name="object 8"/>
          <p:cNvSpPr>
            <a:spLocks/>
          </p:cNvSpPr>
          <p:nvPr/>
        </p:nvSpPr>
        <p:spPr bwMode="auto">
          <a:xfrm>
            <a:off x="5019675" y="2852738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08" name="object 9"/>
          <p:cNvSpPr>
            <a:spLocks/>
          </p:cNvSpPr>
          <p:nvPr/>
        </p:nvSpPr>
        <p:spPr bwMode="auto">
          <a:xfrm>
            <a:off x="4811713" y="2917825"/>
            <a:ext cx="0" cy="584200"/>
          </a:xfrm>
          <a:custGeom>
            <a:avLst/>
            <a:gdLst>
              <a:gd name="T0" fmla="*/ 0 h 584200"/>
              <a:gd name="T1" fmla="*/ 584200 h 584200"/>
              <a:gd name="T2" fmla="*/ 0 60000 65536"/>
              <a:gd name="T3" fmla="*/ 0 60000 65536"/>
              <a:gd name="T4" fmla="*/ 0 h 584200"/>
              <a:gd name="T5" fmla="*/ 584200 h 5842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09" name="object 10"/>
          <p:cNvSpPr>
            <a:spLocks/>
          </p:cNvSpPr>
          <p:nvPr/>
        </p:nvSpPr>
        <p:spPr bwMode="auto">
          <a:xfrm>
            <a:off x="4773613" y="2854325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10" name="object 11"/>
          <p:cNvSpPr>
            <a:spLocks/>
          </p:cNvSpPr>
          <p:nvPr/>
        </p:nvSpPr>
        <p:spPr bwMode="auto">
          <a:xfrm>
            <a:off x="4578350" y="2919413"/>
            <a:ext cx="0" cy="1343025"/>
          </a:xfrm>
          <a:custGeom>
            <a:avLst/>
            <a:gdLst>
              <a:gd name="T0" fmla="*/ 0 h 1343025"/>
              <a:gd name="T1" fmla="*/ 1343025 h 1343025"/>
              <a:gd name="T2" fmla="*/ 0 60000 65536"/>
              <a:gd name="T3" fmla="*/ 0 60000 65536"/>
              <a:gd name="T4" fmla="*/ 0 h 1343025"/>
              <a:gd name="T5" fmla="*/ 1343025 h 13430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43025">
                <a:moveTo>
                  <a:pt x="0" y="0"/>
                </a:moveTo>
                <a:lnTo>
                  <a:pt x="0" y="13430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11" name="object 12"/>
          <p:cNvSpPr>
            <a:spLocks/>
          </p:cNvSpPr>
          <p:nvPr/>
        </p:nvSpPr>
        <p:spPr bwMode="auto">
          <a:xfrm>
            <a:off x="4540250" y="2855913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12" name="object 13"/>
          <p:cNvSpPr>
            <a:spLocks/>
          </p:cNvSpPr>
          <p:nvPr/>
        </p:nvSpPr>
        <p:spPr bwMode="auto">
          <a:xfrm>
            <a:off x="3594100" y="2925763"/>
            <a:ext cx="0" cy="333375"/>
          </a:xfrm>
          <a:custGeom>
            <a:avLst/>
            <a:gdLst>
              <a:gd name="T0" fmla="*/ 0 h 333375"/>
              <a:gd name="T1" fmla="*/ 333375 h 333375"/>
              <a:gd name="T2" fmla="*/ 0 60000 65536"/>
              <a:gd name="T3" fmla="*/ 0 60000 65536"/>
              <a:gd name="T4" fmla="*/ 0 h 333375"/>
              <a:gd name="T5" fmla="*/ 333375 h 3333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33375">
                <a:moveTo>
                  <a:pt x="0" y="0"/>
                </a:moveTo>
                <a:lnTo>
                  <a:pt x="0" y="33337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13" name="object 14"/>
          <p:cNvSpPr>
            <a:spLocks/>
          </p:cNvSpPr>
          <p:nvPr/>
        </p:nvSpPr>
        <p:spPr bwMode="auto">
          <a:xfrm>
            <a:off x="3556000" y="2862263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14" name="object 15"/>
          <p:cNvSpPr>
            <a:spLocks/>
          </p:cNvSpPr>
          <p:nvPr/>
        </p:nvSpPr>
        <p:spPr bwMode="auto">
          <a:xfrm>
            <a:off x="5316538" y="3074988"/>
            <a:ext cx="385762" cy="0"/>
          </a:xfrm>
          <a:custGeom>
            <a:avLst/>
            <a:gdLst>
              <a:gd name="T0" fmla="*/ 0 w 386079"/>
              <a:gd name="T1" fmla="*/ 385445 w 386079"/>
              <a:gd name="T2" fmla="*/ 0 60000 65536"/>
              <a:gd name="T3" fmla="*/ 0 60000 65536"/>
              <a:gd name="T4" fmla="*/ 0 w 386079"/>
              <a:gd name="T5" fmla="*/ 386079 w 3860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6079">
                <a:moveTo>
                  <a:pt x="0" y="0"/>
                </a:moveTo>
                <a:lnTo>
                  <a:pt x="3857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15" name="object 16"/>
          <p:cNvSpPr>
            <a:spLocks/>
          </p:cNvSpPr>
          <p:nvPr/>
        </p:nvSpPr>
        <p:spPr bwMode="auto">
          <a:xfrm>
            <a:off x="5059363" y="3289300"/>
            <a:ext cx="647700" cy="0"/>
          </a:xfrm>
          <a:custGeom>
            <a:avLst/>
            <a:gdLst>
              <a:gd name="T0" fmla="*/ 0 w 647700"/>
              <a:gd name="T1" fmla="*/ 647700 w 647700"/>
              <a:gd name="T2" fmla="*/ 0 60000 65536"/>
              <a:gd name="T3" fmla="*/ 0 60000 65536"/>
              <a:gd name="T4" fmla="*/ 0 w 647700"/>
              <a:gd name="T5" fmla="*/ 647700 w 647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4813300" y="2911475"/>
            <a:ext cx="2087563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88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RST</a:t>
            </a:r>
            <a:r>
              <a:rPr sz="1400" spc="-5" dirty="0">
                <a:latin typeface="Arial"/>
                <a:cs typeface="Arial"/>
              </a:rPr>
              <a:t>5.5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320"/>
              </a:spcBef>
              <a:spcAft>
                <a:spcPts val="0"/>
              </a:spcAft>
              <a:tabLst>
                <a:tab pos="885190" algn="l"/>
              </a:tabLst>
              <a:defRPr/>
            </a:pPr>
            <a:r>
              <a:rPr sz="1400" u="sng" spc="-5" dirty="0">
                <a:latin typeface="Arial"/>
                <a:cs typeface="Arial"/>
              </a:rPr>
              <a:t> 	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RST</a:t>
            </a:r>
            <a:r>
              <a:rPr sz="1400" spc="-5" dirty="0">
                <a:latin typeface="Arial"/>
                <a:cs typeface="Arial"/>
              </a:rPr>
              <a:t>6.5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</a:t>
            </a:r>
            <a:endParaRPr sz="1400">
              <a:latin typeface="Arial"/>
              <a:cs typeface="Arial"/>
            </a:endParaRPr>
          </a:p>
          <a:p>
            <a:pPr marL="998855" fontAlgn="auto">
              <a:spcBef>
                <a:spcPts val="219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RST</a:t>
            </a:r>
            <a:r>
              <a:rPr sz="1400" spc="-5" dirty="0">
                <a:latin typeface="Arial"/>
                <a:cs typeface="Arial"/>
              </a:rPr>
              <a:t>7.5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9600" y="2863850"/>
            <a:ext cx="211138" cy="677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latin typeface="Arial"/>
                <a:cs typeface="Arial"/>
              </a:rPr>
              <a:t>}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05663" y="3048000"/>
            <a:ext cx="989012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vailable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Masked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4819" name="object 20"/>
          <p:cNvSpPr>
            <a:spLocks/>
          </p:cNvSpPr>
          <p:nvPr/>
        </p:nvSpPr>
        <p:spPr bwMode="auto">
          <a:xfrm>
            <a:off x="4581525" y="4257675"/>
            <a:ext cx="1082675" cy="0"/>
          </a:xfrm>
          <a:custGeom>
            <a:avLst/>
            <a:gdLst>
              <a:gd name="T0" fmla="*/ 0 w 1082675"/>
              <a:gd name="T1" fmla="*/ 1082675 w 1082675"/>
              <a:gd name="T2" fmla="*/ 0 60000 65536"/>
              <a:gd name="T3" fmla="*/ 0 60000 65536"/>
              <a:gd name="T4" fmla="*/ 0 w 1082675"/>
              <a:gd name="T5" fmla="*/ 1082675 w 10826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82675">
                <a:moveTo>
                  <a:pt x="0" y="0"/>
                </a:moveTo>
                <a:lnTo>
                  <a:pt x="108267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0" name="object 21"/>
          <p:cNvSpPr txBox="1">
            <a:spLocks noChangeArrowheads="1"/>
          </p:cNvSpPr>
          <p:nvPr/>
        </p:nvSpPr>
        <p:spPr bwMode="auto">
          <a:xfrm>
            <a:off x="5826125" y="4130675"/>
            <a:ext cx="2268538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1400">
                <a:cs typeface="Arial" charset="0"/>
              </a:rPr>
              <a:t>Interrupt Enable</a:t>
            </a:r>
          </a:p>
          <a:p>
            <a:pPr marL="12700"/>
            <a:r>
              <a:rPr lang="en-US" sz="1400">
                <a:cs typeface="Arial" charset="0"/>
              </a:rPr>
              <a:t>Value of the Interrupt Enable Flip Flop</a:t>
            </a:r>
          </a:p>
        </p:txBody>
      </p:sp>
      <p:sp>
        <p:nvSpPr>
          <p:cNvPr id="204821" name="object 22"/>
          <p:cNvSpPr>
            <a:spLocks/>
          </p:cNvSpPr>
          <p:nvPr/>
        </p:nvSpPr>
        <p:spPr bwMode="auto">
          <a:xfrm>
            <a:off x="2427288" y="3260725"/>
            <a:ext cx="1169987" cy="0"/>
          </a:xfrm>
          <a:custGeom>
            <a:avLst/>
            <a:gdLst>
              <a:gd name="T0" fmla="*/ 1169670 w 1170304"/>
              <a:gd name="T1" fmla="*/ 0 w 1170304"/>
              <a:gd name="T2" fmla="*/ 0 60000 65536"/>
              <a:gd name="T3" fmla="*/ 0 60000 65536"/>
              <a:gd name="T4" fmla="*/ 0 w 1170304"/>
              <a:gd name="T5" fmla="*/ 1170304 w 11703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70304">
                <a:moveTo>
                  <a:pt x="1169987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1230313" y="3135313"/>
            <a:ext cx="1100137" cy="223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erial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ata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4823" name="object 24"/>
          <p:cNvSpPr>
            <a:spLocks/>
          </p:cNvSpPr>
          <p:nvPr/>
        </p:nvSpPr>
        <p:spPr bwMode="auto">
          <a:xfrm>
            <a:off x="3835400" y="2927350"/>
            <a:ext cx="0" cy="908050"/>
          </a:xfrm>
          <a:custGeom>
            <a:avLst/>
            <a:gdLst>
              <a:gd name="T0" fmla="*/ 0 h 908050"/>
              <a:gd name="T1" fmla="*/ 908050 h 908050"/>
              <a:gd name="T2" fmla="*/ 0 60000 65536"/>
              <a:gd name="T3" fmla="*/ 0 60000 65536"/>
              <a:gd name="T4" fmla="*/ 0 h 908050"/>
              <a:gd name="T5" fmla="*/ 908050 h 9080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08050">
                <a:moveTo>
                  <a:pt x="0" y="0"/>
                </a:moveTo>
                <a:lnTo>
                  <a:pt x="0" y="90805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4" name="object 25"/>
          <p:cNvSpPr>
            <a:spLocks/>
          </p:cNvSpPr>
          <p:nvPr/>
        </p:nvSpPr>
        <p:spPr bwMode="auto">
          <a:xfrm>
            <a:off x="3797300" y="2863850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5" name="object 26"/>
          <p:cNvSpPr>
            <a:spLocks/>
          </p:cNvSpPr>
          <p:nvPr/>
        </p:nvSpPr>
        <p:spPr bwMode="auto">
          <a:xfrm>
            <a:off x="4094163" y="2928938"/>
            <a:ext cx="0" cy="1106487"/>
          </a:xfrm>
          <a:custGeom>
            <a:avLst/>
            <a:gdLst>
              <a:gd name="T0" fmla="*/ 0 h 1106804"/>
              <a:gd name="T1" fmla="*/ 1106170 h 1106804"/>
              <a:gd name="T2" fmla="*/ 0 60000 65536"/>
              <a:gd name="T3" fmla="*/ 0 60000 65536"/>
              <a:gd name="T4" fmla="*/ 0 h 1106804"/>
              <a:gd name="T5" fmla="*/ 1106804 h 11068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106804">
                <a:moveTo>
                  <a:pt x="0" y="0"/>
                </a:moveTo>
                <a:lnTo>
                  <a:pt x="0" y="110648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6" name="object 27"/>
          <p:cNvSpPr>
            <a:spLocks/>
          </p:cNvSpPr>
          <p:nvPr/>
        </p:nvSpPr>
        <p:spPr bwMode="auto">
          <a:xfrm>
            <a:off x="4056063" y="2865438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7" name="object 28"/>
          <p:cNvSpPr>
            <a:spLocks/>
          </p:cNvSpPr>
          <p:nvPr/>
        </p:nvSpPr>
        <p:spPr bwMode="auto">
          <a:xfrm>
            <a:off x="4340225" y="2930525"/>
            <a:ext cx="0" cy="1331913"/>
          </a:xfrm>
          <a:custGeom>
            <a:avLst/>
            <a:gdLst>
              <a:gd name="T0" fmla="*/ 0 h 1332229"/>
              <a:gd name="T1" fmla="*/ 1331596 h 1332229"/>
              <a:gd name="T2" fmla="*/ 0 60000 65536"/>
              <a:gd name="T3" fmla="*/ 0 60000 65536"/>
              <a:gd name="T4" fmla="*/ 0 h 1332229"/>
              <a:gd name="T5" fmla="*/ 1332229 h 13322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32229">
                <a:moveTo>
                  <a:pt x="0" y="0"/>
                </a:moveTo>
                <a:lnTo>
                  <a:pt x="0" y="133191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8" name="object 29"/>
          <p:cNvSpPr>
            <a:spLocks/>
          </p:cNvSpPr>
          <p:nvPr/>
        </p:nvSpPr>
        <p:spPr bwMode="auto">
          <a:xfrm>
            <a:off x="4302125" y="2867025"/>
            <a:ext cx="76200" cy="76200"/>
          </a:xfrm>
          <a:custGeom>
            <a:avLst/>
            <a:gdLst>
              <a:gd name="T0" fmla="*/ 38112 w 76200"/>
              <a:gd name="T1" fmla="*/ 0 h 76200"/>
              <a:gd name="T2" fmla="*/ 0 w 76200"/>
              <a:gd name="T3" fmla="*/ 76200 h 76200"/>
              <a:gd name="T4" fmla="*/ 76200 w 76200"/>
              <a:gd name="T5" fmla="*/ 76212 h 76200"/>
              <a:gd name="T6" fmla="*/ 38112 w 76200"/>
              <a:gd name="T7" fmla="*/ 0 h 762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"/>
              <a:gd name="T13" fmla="*/ 0 h 76200"/>
              <a:gd name="T14" fmla="*/ 76200 w 76200"/>
              <a:gd name="T15" fmla="*/ 76200 h 76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" h="76200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9" name="object 30"/>
          <p:cNvSpPr>
            <a:spLocks/>
          </p:cNvSpPr>
          <p:nvPr/>
        </p:nvSpPr>
        <p:spPr bwMode="auto">
          <a:xfrm>
            <a:off x="3449638" y="3835400"/>
            <a:ext cx="385762" cy="0"/>
          </a:xfrm>
          <a:custGeom>
            <a:avLst/>
            <a:gdLst>
              <a:gd name="T0" fmla="*/ 385445 w 386079"/>
              <a:gd name="T1" fmla="*/ 0 w 386079"/>
              <a:gd name="T2" fmla="*/ 0 60000 65536"/>
              <a:gd name="T3" fmla="*/ 0 60000 65536"/>
              <a:gd name="T4" fmla="*/ 0 w 386079"/>
              <a:gd name="T5" fmla="*/ 386079 w 3860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6079">
                <a:moveTo>
                  <a:pt x="38576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0" name="object 31"/>
          <p:cNvSpPr>
            <a:spLocks/>
          </p:cNvSpPr>
          <p:nvPr/>
        </p:nvSpPr>
        <p:spPr bwMode="auto">
          <a:xfrm>
            <a:off x="3444875" y="4049713"/>
            <a:ext cx="647700" cy="0"/>
          </a:xfrm>
          <a:custGeom>
            <a:avLst/>
            <a:gdLst>
              <a:gd name="T0" fmla="*/ 647700 w 647700"/>
              <a:gd name="T1" fmla="*/ 0 w 647700"/>
              <a:gd name="T2" fmla="*/ 0 60000 65536"/>
              <a:gd name="T3" fmla="*/ 0 60000 65536"/>
              <a:gd name="T4" fmla="*/ 0 w 647700"/>
              <a:gd name="T5" fmla="*/ 647700 w 647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7700">
                <a:moveTo>
                  <a:pt x="6477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1" name="object 32"/>
          <p:cNvSpPr>
            <a:spLocks/>
          </p:cNvSpPr>
          <p:nvPr/>
        </p:nvSpPr>
        <p:spPr bwMode="auto">
          <a:xfrm>
            <a:off x="3452813" y="4264025"/>
            <a:ext cx="873125" cy="0"/>
          </a:xfrm>
          <a:custGeom>
            <a:avLst/>
            <a:gdLst>
              <a:gd name="T0" fmla="*/ 873125 w 873125"/>
              <a:gd name="T1" fmla="*/ 0 w 873125"/>
              <a:gd name="T2" fmla="*/ 0 60000 65536"/>
              <a:gd name="T3" fmla="*/ 0 60000 65536"/>
              <a:gd name="T4" fmla="*/ 0 w 873125"/>
              <a:gd name="T5" fmla="*/ 873125 w 8731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73125">
                <a:moveTo>
                  <a:pt x="873125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2" name="object 33"/>
          <p:cNvSpPr txBox="1">
            <a:spLocks noChangeArrowheads="1"/>
          </p:cNvSpPr>
          <p:nvPr/>
        </p:nvSpPr>
        <p:spPr bwMode="auto">
          <a:xfrm>
            <a:off x="1209675" y="3676650"/>
            <a:ext cx="2036763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just">
              <a:lnSpc>
                <a:spcPct val="116000"/>
              </a:lnSpc>
            </a:pPr>
            <a:r>
              <a:rPr lang="en-US" sz="1400">
                <a:cs typeface="Arial" charset="0"/>
              </a:rPr>
              <a:t>RST5.5 Interrupt Pending RST6.5 Interrupt Pending RST7.5 Interrupt Pending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63925" y="2335212"/>
          <a:ext cx="1979609" cy="51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537"/>
                <a:gridCol w="252412"/>
                <a:gridCol w="239712"/>
                <a:gridCol w="239712"/>
                <a:gridCol w="252412"/>
                <a:gridCol w="252412"/>
                <a:gridCol w="239712"/>
                <a:gridCol w="266700"/>
              </a:tblGrid>
              <a:tr h="511175">
                <a:tc>
                  <a:txBody>
                    <a:bodyPr/>
                    <a:lstStyle/>
                    <a:p>
                      <a:pPr marL="102870">
                        <a:lnSpc>
                          <a:spcPts val="167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64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M7.5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8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M6.5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59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M5.5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075" y="490538"/>
            <a:ext cx="6419850" cy="1343025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479675" indent="-2466975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The RIM Instruction and the Masks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245350" cy="398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Bits 0-2 show the current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setting of the mask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for each of RST 7.5, RST 6.5 and RST 5.5</a:t>
            </a:r>
          </a:p>
          <a:p>
            <a:pPr marL="1155700" lvl="1" indent="-228600">
              <a:spcBef>
                <a:spcPts val="225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They return the contents of the three mask flip flops.</a:t>
            </a:r>
          </a:p>
          <a:p>
            <a:pPr marL="1155700" lvl="1" indent="-228600">
              <a:lnSpc>
                <a:spcPts val="2163"/>
              </a:lnSpc>
              <a:spcBef>
                <a:spcPts val="513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They can be used by a program to read the mask settings in order to modify only the right mask.</a:t>
            </a:r>
          </a:p>
          <a:p>
            <a:pPr marL="1155700" lvl="1" indent="-228600"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1155700" lvl="1" indent="-228600">
              <a:spcBef>
                <a:spcPts val="50"/>
              </a:spcBef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Bit 3 shows whether the maskable interrupt process is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enabled or not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spcBef>
                <a:spcPts val="225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It returns the contents of the Interrupt Enable Flip Flop.</a:t>
            </a:r>
          </a:p>
          <a:p>
            <a:pPr marL="1155700" lvl="1" indent="-228600">
              <a:lnSpc>
                <a:spcPts val="2163"/>
              </a:lnSpc>
              <a:spcBef>
                <a:spcPts val="513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It can be used by a program to determine whether or not interrupts are enabled.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011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R</a:t>
            </a:r>
            <a:r>
              <a:rPr sz="4400" b="0" spc="-10" dirty="0"/>
              <a:t>e</a:t>
            </a:r>
            <a:r>
              <a:rPr sz="4400" b="0" spc="-5" dirty="0"/>
              <a:t>sponding to</a:t>
            </a:r>
            <a:r>
              <a:rPr sz="4400" b="0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  <p:sp>
        <p:nvSpPr>
          <p:cNvPr id="171011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526338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Responding to an interrupt may be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immediate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delayed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depending on whether the interrupt is maskable or non-maskable and whether interrupts are being masked or not.</a:t>
            </a:r>
          </a:p>
          <a:p>
            <a:pPr marL="355600" indent="-342900"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3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There are two ways of redirecting the execution to the ISR depending on whether the interrupt is vectored or non-vectored.</a:t>
            </a:r>
          </a:p>
          <a:p>
            <a:pPr marL="755650" lvl="1" indent="-285750">
              <a:spcBef>
                <a:spcPts val="250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vector is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already known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to the Microprocessor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device will have to supply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vector to the Microprocessor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075" y="490538"/>
            <a:ext cx="6419850" cy="1343025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2479675" indent="-2466975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The RIM Instruction and the Masks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851" name="object 3"/>
          <p:cNvSpPr txBox="1">
            <a:spLocks noChangeArrowheads="1"/>
          </p:cNvSpPr>
          <p:nvPr/>
        </p:nvSpPr>
        <p:spPr bwMode="auto">
          <a:xfrm>
            <a:off x="765175" y="2014538"/>
            <a:ext cx="7593013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Bits 4-6 show whether or not there are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pending interrupts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on RST 7.5, RST 6.5, and RST 5.5</a:t>
            </a:r>
          </a:p>
          <a:p>
            <a:pPr marL="1155700" lvl="1" indent="-228600">
              <a:spcBef>
                <a:spcPts val="500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Bits 4 and 5 return the current value of the RST5.5 and RST6.5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pins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spcBef>
                <a:spcPts val="475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Bit 6 returns the current value of the RST7.5 memory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flip flop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1155700" lvl="1" indent="-228600">
              <a:spcBef>
                <a:spcPts val="25"/>
              </a:spcBef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150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Bit 7 is used for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Serial Data Input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1" indent="-228600">
              <a:spcBef>
                <a:spcPts val="500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RIM instruction reads the value of the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SID pin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on the microprocessor and returns it in this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71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P</a:t>
            </a:r>
            <a:r>
              <a:rPr sz="4400" b="0" spc="-10" dirty="0"/>
              <a:t>e</a:t>
            </a:r>
            <a:r>
              <a:rPr sz="4400" b="0" spc="-5" dirty="0"/>
              <a:t>nding 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  <p:sp>
        <p:nvSpPr>
          <p:cNvPr id="207875" name="object 3"/>
          <p:cNvSpPr txBox="1">
            <a:spLocks noChangeArrowheads="1"/>
          </p:cNvSpPr>
          <p:nvPr/>
        </p:nvSpPr>
        <p:spPr bwMode="auto">
          <a:xfrm>
            <a:off x="765175" y="2014538"/>
            <a:ext cx="7451725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Since the 8085 has five interrupt lines, interrupts may occur during an ISR and remain pending.</a:t>
            </a:r>
          </a:p>
          <a:p>
            <a:pPr marL="755650" lvl="1" indent="-285750">
              <a:spcBef>
                <a:spcPts val="588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RIM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instruction, the programmer can read the status of the interrupt lines and find if there are any pending interrupts.</a:t>
            </a:r>
          </a:p>
          <a:p>
            <a:pPr marL="755650" lvl="1" indent="-285750">
              <a:spcBef>
                <a:spcPts val="13"/>
              </a:spcBef>
              <a:buFont typeface="Times New Roman" pitchFamily="18" charset="0"/>
              <a:buChar char="–"/>
              <a:tabLst>
                <a:tab pos="355600" algn="l"/>
              </a:tabLst>
            </a:pPr>
            <a:endParaRPr lang="en-US" sz="350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advantage is being able to find about interrupts on RST 7.5, RST 6.5, and RST 5.5 without having to enable low level interrupts like INTR.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913" y="490538"/>
            <a:ext cx="5970587" cy="1341437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Using RIM</a:t>
            </a:r>
            <a:r>
              <a:rPr sz="4400" b="0" dirty="0"/>
              <a:t> </a:t>
            </a:r>
            <a:r>
              <a:rPr sz="4400" b="0" spc="-10" dirty="0"/>
              <a:t>a</a:t>
            </a:r>
            <a:r>
              <a:rPr sz="4400" b="0" spc="-5" dirty="0"/>
              <a:t>nd</a:t>
            </a:r>
            <a:r>
              <a:rPr sz="4400" b="0" dirty="0"/>
              <a:t> </a:t>
            </a:r>
            <a:r>
              <a:rPr sz="4400" b="0" spc="-5" dirty="0"/>
              <a:t>SIM to</a:t>
            </a:r>
            <a:r>
              <a:rPr sz="4400" b="0" spc="5" dirty="0"/>
              <a:t> </a:t>
            </a:r>
            <a:r>
              <a:rPr sz="4400" b="0" spc="-5" dirty="0"/>
              <a:t>s</a:t>
            </a:r>
            <a:r>
              <a:rPr sz="4400" b="0" spc="-10" dirty="0"/>
              <a:t>e</a:t>
            </a:r>
            <a:r>
              <a:rPr sz="4400" b="0" spc="-5" dirty="0"/>
              <a:t>t</a:t>
            </a:r>
            <a:r>
              <a:rPr sz="4400"/>
              <a:t/>
            </a:r>
            <a:br>
              <a:rPr sz="4400"/>
            </a:br>
            <a:r>
              <a:rPr sz="4000" b="0" dirty="0"/>
              <a:t>Ind</a:t>
            </a:r>
            <a:r>
              <a:rPr sz="4000" b="0" spc="-5" dirty="0"/>
              <a:t>i</a:t>
            </a:r>
            <a:r>
              <a:rPr sz="4000" b="0" dirty="0"/>
              <a:t>v</a:t>
            </a:r>
            <a:r>
              <a:rPr sz="4000" b="0" spc="-5" dirty="0"/>
              <a:t>i</a:t>
            </a:r>
            <a:r>
              <a:rPr sz="4000" b="0" dirty="0"/>
              <a:t>dual</a:t>
            </a:r>
            <a:r>
              <a:rPr sz="4000" b="0" spc="75" dirty="0"/>
              <a:t> </a:t>
            </a:r>
            <a:r>
              <a:rPr sz="4400" b="0" spc="-5" dirty="0"/>
              <a:t>M</a:t>
            </a:r>
            <a:r>
              <a:rPr sz="4400" b="0" spc="-10" dirty="0"/>
              <a:t>a</a:t>
            </a:r>
            <a:r>
              <a:rPr sz="4400" b="0" spc="-5" dirty="0"/>
              <a:t>sks</a:t>
            </a:r>
            <a:endParaRPr sz="4400"/>
          </a:p>
        </p:txBody>
      </p:sp>
      <p:sp>
        <p:nvSpPr>
          <p:cNvPr id="208899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583488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Example: Set the mask to enable RST6.5 without modifying the masks for RST5.5 and RST7.5.</a:t>
            </a:r>
          </a:p>
          <a:p>
            <a:pPr marL="755650" lvl="1" indent="-285750" algn="just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 order to do this correctly, we need to use the RIM instruction to find the current settings of the RST5.5 and RST7.5 masks.</a:t>
            </a:r>
          </a:p>
          <a:p>
            <a:pPr marL="755650" lvl="1" indent="-285750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Then we can use the SIM instruction to set the masks using this information.</a:t>
            </a:r>
          </a:p>
          <a:p>
            <a:pPr marL="755650" lvl="1" indent="-285750">
              <a:lnSpc>
                <a:spcPts val="2588"/>
              </a:lnSpc>
              <a:spcBef>
                <a:spcPts val="57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Given that both RIM and SIM use the Accumulator, we can use some logical operations to masks the un-needed values returned by RIM and turn them into the values needed by SIM.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object 2"/>
          <p:cNvSpPr>
            <a:spLocks/>
          </p:cNvSpPr>
          <p:nvPr/>
        </p:nvSpPr>
        <p:spPr bwMode="auto">
          <a:xfrm>
            <a:off x="6248400" y="5145088"/>
            <a:ext cx="1979613" cy="511175"/>
          </a:xfrm>
          <a:custGeom>
            <a:avLst/>
            <a:gdLst>
              <a:gd name="T0" fmla="*/ 0 w 1979929"/>
              <a:gd name="T1" fmla="*/ 0 h 511175"/>
              <a:gd name="T2" fmla="*/ 1979296 w 1979929"/>
              <a:gd name="T3" fmla="*/ 0 h 511175"/>
              <a:gd name="T4" fmla="*/ 1979296 w 1979929"/>
              <a:gd name="T5" fmla="*/ 511175 h 511175"/>
              <a:gd name="T6" fmla="*/ 0 w 1979929"/>
              <a:gd name="T7" fmla="*/ 511175 h 511175"/>
              <a:gd name="T8" fmla="*/ 0 w 1979929"/>
              <a:gd name="T9" fmla="*/ 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9929"/>
              <a:gd name="T16" fmla="*/ 0 h 511175"/>
              <a:gd name="T17" fmla="*/ 1979929 w 1979929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9929" h="511175">
                <a:moveTo>
                  <a:pt x="0" y="0"/>
                </a:moveTo>
                <a:lnTo>
                  <a:pt x="1979612" y="0"/>
                </a:lnTo>
                <a:lnTo>
                  <a:pt x="1979612" y="511175"/>
                </a:lnTo>
                <a:lnTo>
                  <a:pt x="0" y="511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23" name="object 3"/>
          <p:cNvSpPr>
            <a:spLocks/>
          </p:cNvSpPr>
          <p:nvPr/>
        </p:nvSpPr>
        <p:spPr bwMode="auto">
          <a:xfrm>
            <a:off x="6248400" y="5145088"/>
            <a:ext cx="1979613" cy="511175"/>
          </a:xfrm>
          <a:custGeom>
            <a:avLst/>
            <a:gdLst>
              <a:gd name="T0" fmla="*/ 0 w 1979929"/>
              <a:gd name="T1" fmla="*/ 0 h 511175"/>
              <a:gd name="T2" fmla="*/ 1979296 w 1979929"/>
              <a:gd name="T3" fmla="*/ 0 h 511175"/>
              <a:gd name="T4" fmla="*/ 1979296 w 1979929"/>
              <a:gd name="T5" fmla="*/ 511175 h 511175"/>
              <a:gd name="T6" fmla="*/ 0 w 1979929"/>
              <a:gd name="T7" fmla="*/ 511175 h 511175"/>
              <a:gd name="T8" fmla="*/ 0 w 1979929"/>
              <a:gd name="T9" fmla="*/ 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9929"/>
              <a:gd name="T16" fmla="*/ 0 h 511175"/>
              <a:gd name="T17" fmla="*/ 1979929 w 1979929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9929" h="511175">
                <a:moveTo>
                  <a:pt x="0" y="0"/>
                </a:moveTo>
                <a:lnTo>
                  <a:pt x="1979612" y="0"/>
                </a:lnTo>
                <a:lnTo>
                  <a:pt x="1979612" y="511175"/>
                </a:lnTo>
                <a:lnTo>
                  <a:pt x="0" y="511175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277188" y="5671161"/>
            <a:ext cx="1903730" cy="44323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39370" indent="-19050" algn="just" fontAlgn="auto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SD</a:t>
            </a:r>
            <a:r>
              <a:rPr sz="1400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  <a:p>
            <a:pPr marL="31115" marR="27940" indent="7620" algn="just" fontAlgn="auto">
              <a:lnSpc>
                <a:spcPct val="112300"/>
              </a:lnSpc>
              <a:spcBef>
                <a:spcPts val="1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SD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XXX</a:t>
            </a:r>
            <a:endParaRPr sz="1400">
              <a:latin typeface="Arial"/>
              <a:cs typeface="Arial"/>
            </a:endParaRPr>
          </a:p>
          <a:p>
            <a:pPr marL="12700" marR="5080" indent="18415" algn="just" fontAlgn="auto">
              <a:lnSpc>
                <a:spcPct val="11310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7.5 M</a:t>
            </a:r>
            <a:r>
              <a:rPr sz="1400" spc="-5" dirty="0">
                <a:latin typeface="Arial"/>
                <a:cs typeface="Arial"/>
              </a:rPr>
              <a:t>SE </a:t>
            </a:r>
            <a:r>
              <a:rPr sz="1400" dirty="0">
                <a:latin typeface="Arial"/>
                <a:cs typeface="Arial"/>
              </a:rPr>
              <a:t>M7.5 M6.5 M5.5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9925" name="object 5"/>
          <p:cNvSpPr>
            <a:spLocks/>
          </p:cNvSpPr>
          <p:nvPr/>
        </p:nvSpPr>
        <p:spPr bwMode="auto">
          <a:xfrm>
            <a:off x="6484938" y="51450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26" name="object 6"/>
          <p:cNvSpPr>
            <a:spLocks/>
          </p:cNvSpPr>
          <p:nvPr/>
        </p:nvSpPr>
        <p:spPr bwMode="auto">
          <a:xfrm>
            <a:off x="6737350" y="51450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27" name="object 7"/>
          <p:cNvSpPr>
            <a:spLocks/>
          </p:cNvSpPr>
          <p:nvPr/>
        </p:nvSpPr>
        <p:spPr bwMode="auto">
          <a:xfrm>
            <a:off x="6977063" y="51450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28" name="object 8"/>
          <p:cNvSpPr>
            <a:spLocks/>
          </p:cNvSpPr>
          <p:nvPr/>
        </p:nvSpPr>
        <p:spPr bwMode="auto">
          <a:xfrm>
            <a:off x="7216775" y="51450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29" name="object 9"/>
          <p:cNvSpPr>
            <a:spLocks/>
          </p:cNvSpPr>
          <p:nvPr/>
        </p:nvSpPr>
        <p:spPr bwMode="auto">
          <a:xfrm>
            <a:off x="7469188" y="51450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30" name="object 10"/>
          <p:cNvSpPr>
            <a:spLocks/>
          </p:cNvSpPr>
          <p:nvPr/>
        </p:nvSpPr>
        <p:spPr bwMode="auto">
          <a:xfrm>
            <a:off x="7721600" y="51450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31" name="object 11"/>
          <p:cNvSpPr>
            <a:spLocks/>
          </p:cNvSpPr>
          <p:nvPr/>
        </p:nvSpPr>
        <p:spPr bwMode="auto">
          <a:xfrm>
            <a:off x="7961313" y="5145088"/>
            <a:ext cx="0" cy="511175"/>
          </a:xfrm>
          <a:custGeom>
            <a:avLst/>
            <a:gdLst>
              <a:gd name="T0" fmla="*/ 511175 h 511175"/>
              <a:gd name="T1" fmla="*/ 0 h 511175"/>
              <a:gd name="T2" fmla="*/ 0 60000 65536"/>
              <a:gd name="T3" fmla="*/ 0 60000 65536"/>
              <a:gd name="T4" fmla="*/ 0 h 511175"/>
              <a:gd name="T5" fmla="*/ 511175 h 5111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11175">
                <a:moveTo>
                  <a:pt x="0" y="5111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6310313" y="5267325"/>
            <a:ext cx="18383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5270" algn="l"/>
                <a:tab pos="497840" algn="l"/>
                <a:tab pos="741045" algn="l"/>
                <a:tab pos="969644" algn="l"/>
                <a:tab pos="1238250" algn="l"/>
                <a:tab pos="1477645" algn="l"/>
                <a:tab pos="1727200" algn="l"/>
              </a:tabLst>
              <a:defRPr/>
            </a:pPr>
            <a:r>
              <a:rPr sz="1400" spc="-5" dirty="0">
                <a:latin typeface="Arial"/>
                <a:cs typeface="Arial"/>
              </a:rPr>
              <a:t>0	0	0	0	1	0	0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62113" y="0"/>
            <a:ext cx="5970587" cy="681038"/>
          </a:xfrm>
        </p:spPr>
        <p:txBody>
          <a:bodyPr>
            <a:normAutofit fontScale="90000"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Using RIM</a:t>
            </a:r>
            <a:r>
              <a:rPr sz="4400" b="0" dirty="0"/>
              <a:t> </a:t>
            </a:r>
            <a:r>
              <a:rPr sz="4400" b="0" spc="-10" dirty="0"/>
              <a:t>a</a:t>
            </a:r>
            <a:r>
              <a:rPr sz="4400" b="0" spc="-5" dirty="0"/>
              <a:t>nd</a:t>
            </a:r>
            <a:r>
              <a:rPr sz="4400" b="0" dirty="0"/>
              <a:t> </a:t>
            </a:r>
            <a:r>
              <a:rPr sz="4400" b="0" spc="-5" dirty="0"/>
              <a:t>SIM to</a:t>
            </a:r>
            <a:r>
              <a:rPr sz="4400" b="0" spc="5" dirty="0"/>
              <a:t> </a:t>
            </a:r>
            <a:r>
              <a:rPr sz="4400" b="0" spc="-5" dirty="0"/>
              <a:t>s</a:t>
            </a:r>
            <a:r>
              <a:rPr sz="4400" b="0" spc="-10" dirty="0"/>
              <a:t>e</a:t>
            </a:r>
            <a:r>
              <a:rPr sz="4400" b="0" spc="-5" dirty="0"/>
              <a:t>t</a:t>
            </a:r>
            <a:endParaRPr sz="4400"/>
          </a:p>
        </p:txBody>
      </p:sp>
      <p:sp>
        <p:nvSpPr>
          <p:cNvPr id="14" name="object 14"/>
          <p:cNvSpPr txBox="1"/>
          <p:nvPr/>
        </p:nvSpPr>
        <p:spPr>
          <a:xfrm>
            <a:off x="803275" y="552450"/>
            <a:ext cx="7361238" cy="912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002155" fontAlgn="auto">
              <a:lnSpc>
                <a:spcPts val="49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dirty="0">
                <a:latin typeface="Times New Roman"/>
                <a:cs typeface="Times New Roman"/>
              </a:rPr>
              <a:t>Ind</a:t>
            </a:r>
            <a:r>
              <a:rPr sz="4000" spc="-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v</a:t>
            </a:r>
            <a:r>
              <a:rPr sz="4000" spc="-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dual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</a:t>
            </a:r>
            <a:r>
              <a:rPr sz="4400" spc="-10" dirty="0">
                <a:latin typeface="Times New Roman"/>
                <a:cs typeface="Times New Roman"/>
              </a:rPr>
              <a:t>a</a:t>
            </a:r>
            <a:r>
              <a:rPr sz="4400" spc="-5" dirty="0">
                <a:latin typeface="Times New Roman"/>
                <a:cs typeface="Times New Roman"/>
              </a:rPr>
              <a:t>sks</a:t>
            </a:r>
            <a:endParaRPr sz="4400">
              <a:latin typeface="Times New Roman"/>
              <a:cs typeface="Times New Roman"/>
            </a:endParaRPr>
          </a:p>
          <a:p>
            <a:pPr marL="12700" fontAlgn="auto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– 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ssume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RST5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R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T7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enabled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interr</a:t>
            </a:r>
            <a:r>
              <a:rPr sz="2000" spc="-10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pt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8225" y="1423988"/>
            <a:ext cx="1166813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disabled.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975" y="2222500"/>
            <a:ext cx="38417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5" dirty="0">
                <a:latin typeface="Times New Roman"/>
                <a:cs typeface="Times New Roman"/>
              </a:rPr>
              <a:t>IM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5150" y="2222500"/>
            <a:ext cx="2055813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Read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</a:t>
            </a:r>
            <a:r>
              <a:rPr sz="1500" spc="-5" dirty="0">
                <a:latin typeface="Times New Roman"/>
                <a:cs typeface="Times New Roman"/>
              </a:rPr>
              <a:t>rr</a:t>
            </a:r>
            <a:r>
              <a:rPr sz="1500" dirty="0">
                <a:latin typeface="Times New Roman"/>
                <a:cs typeface="Times New Roman"/>
              </a:rPr>
              <a:t>ent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tti</a:t>
            </a:r>
            <a:r>
              <a:rPr sz="1500" dirty="0">
                <a:latin typeface="Times New Roman"/>
                <a:cs typeface="Times New Roman"/>
              </a:rPr>
              <a:t>ng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975" y="2976563"/>
            <a:ext cx="728663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ORI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08H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5150" y="2976563"/>
            <a:ext cx="1514475" cy="492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0 0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0 0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1 0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0 0</a:t>
            </a:r>
            <a:endParaRPr sz="1500">
              <a:latin typeface="Times New Roman"/>
              <a:cs typeface="Times New Roman"/>
            </a:endParaRPr>
          </a:p>
          <a:p>
            <a:pPr marL="12700" fontAlgn="auto">
              <a:spcBef>
                <a:spcPts val="18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Set </a:t>
            </a:r>
            <a:r>
              <a:rPr sz="1500" spc="-5" dirty="0">
                <a:latin typeface="Times New Roman"/>
                <a:cs typeface="Times New Roman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</a:t>
            </a:r>
            <a:r>
              <a:rPr sz="1500" spc="-5" dirty="0">
                <a:latin typeface="Times New Roman"/>
                <a:cs typeface="Times New Roman"/>
              </a:rPr>
              <a:t> fo</a:t>
            </a:r>
            <a:r>
              <a:rPr sz="1500" dirty="0">
                <a:latin typeface="Times New Roman"/>
                <a:cs typeface="Times New Roman"/>
              </a:rPr>
              <a:t>r </a:t>
            </a:r>
            <a:r>
              <a:rPr sz="1500" spc="-5" dirty="0">
                <a:latin typeface="Times New Roman"/>
                <a:cs typeface="Times New Roman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SE.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975" y="3983038"/>
            <a:ext cx="7826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ANI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0DH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5150" y="3983038"/>
            <a:ext cx="2733675" cy="1246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0 0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0 0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1 1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0 1</a:t>
            </a:r>
            <a:endParaRPr sz="1500">
              <a:latin typeface="Times New Roman"/>
              <a:cs typeface="Times New Roman"/>
            </a:endParaRPr>
          </a:p>
          <a:p>
            <a:pPr marL="12700" fontAlgn="auto">
              <a:spcBef>
                <a:spcPts val="18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Tu</a:t>
            </a: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</a:t>
            </a:r>
            <a:r>
              <a:rPr sz="1500" spc="-5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f Se</a:t>
            </a:r>
            <a:r>
              <a:rPr sz="1500" spc="-5" dirty="0">
                <a:latin typeface="Times New Roman"/>
                <a:cs typeface="Times New Roman"/>
              </a:rPr>
              <a:t>ri</a:t>
            </a:r>
            <a:r>
              <a:rPr sz="1500" dirty="0">
                <a:latin typeface="Times New Roman"/>
                <a:cs typeface="Times New Roman"/>
              </a:rPr>
              <a:t>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a,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Don</a:t>
            </a:r>
            <a:r>
              <a:rPr sz="1500" spc="-5" dirty="0">
                <a:latin typeface="Times New Roman"/>
                <a:cs typeface="Times New Roman"/>
              </a:rPr>
              <a:t>’</a:t>
            </a:r>
            <a:r>
              <a:rPr sz="1500" dirty="0">
                <a:latin typeface="Times New Roman"/>
                <a:cs typeface="Times New Roman"/>
              </a:rPr>
              <a:t>t </a:t>
            </a: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et</a:t>
            </a:r>
            <a:endParaRPr sz="1500">
              <a:latin typeface="Times New Roman"/>
              <a:cs typeface="Times New Roman"/>
            </a:endParaRPr>
          </a:p>
          <a:p>
            <a:pPr marL="12700" fontAlgn="auto">
              <a:spcBef>
                <a:spcPts val="18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RST7.5</a:t>
            </a:r>
            <a:r>
              <a:rPr sz="1500" spc="-5" dirty="0">
                <a:latin typeface="Times New Roman"/>
                <a:cs typeface="Times New Roman"/>
              </a:rPr>
              <a:t> fli</a:t>
            </a:r>
            <a:r>
              <a:rPr sz="1500" dirty="0">
                <a:latin typeface="Times New Roman"/>
                <a:cs typeface="Times New Roman"/>
              </a:rPr>
              <a:t>p</a:t>
            </a:r>
            <a:r>
              <a:rPr sz="1500" spc="-5" dirty="0">
                <a:latin typeface="Times New Roman"/>
                <a:cs typeface="Times New Roman"/>
              </a:rPr>
              <a:t> fl</a:t>
            </a:r>
            <a:r>
              <a:rPr sz="1500" dirty="0">
                <a:latin typeface="Times New Roman"/>
                <a:cs typeface="Times New Roman"/>
              </a:rPr>
              <a:t>op, and</a:t>
            </a:r>
            <a:r>
              <a:rPr sz="1500" spc="-5" dirty="0">
                <a:latin typeface="Times New Roman"/>
                <a:cs typeface="Times New Roman"/>
              </a:rPr>
              <a:t> s</a:t>
            </a:r>
            <a:r>
              <a:rPr sz="1500" dirty="0">
                <a:latin typeface="Times New Roman"/>
                <a:cs typeface="Times New Roman"/>
              </a:rPr>
              <a:t>et 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  <a:p>
            <a:pPr marL="12700" fontAlgn="auto">
              <a:spcBef>
                <a:spcPts val="18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</a:t>
            </a:r>
            <a:r>
              <a:rPr sz="1500" dirty="0">
                <a:latin typeface="Times New Roman"/>
                <a:cs typeface="Times New Roman"/>
              </a:rPr>
              <a:t>r RST6.5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</a:t>
            </a:r>
            <a:r>
              <a:rPr sz="1500" spc="-5" dirty="0">
                <a:latin typeface="Times New Roman"/>
                <a:cs typeface="Times New Roman"/>
              </a:rPr>
              <a:t>ff</a:t>
            </a:r>
            <a:r>
              <a:rPr sz="1500" dirty="0">
                <a:latin typeface="Times New Roman"/>
                <a:cs typeface="Times New Roman"/>
              </a:rPr>
              <a:t>. Don</a:t>
            </a:r>
            <a:r>
              <a:rPr sz="1500" spc="-5" dirty="0">
                <a:latin typeface="Times New Roman"/>
                <a:cs typeface="Times New Roman"/>
              </a:rPr>
              <a:t>’</a:t>
            </a:r>
            <a:r>
              <a:rPr sz="1500" dirty="0">
                <a:latin typeface="Times New Roman"/>
                <a:cs typeface="Times New Roman"/>
              </a:rPr>
              <a:t>t ca</a:t>
            </a: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es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12700" fontAlgn="auto">
              <a:spcBef>
                <a:spcPts val="18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ss</a:t>
            </a:r>
            <a:r>
              <a:rPr sz="1500" dirty="0">
                <a:latin typeface="Times New Roman"/>
                <a:cs typeface="Times New Roman"/>
              </a:rPr>
              <a:t>u</a:t>
            </a:r>
            <a:r>
              <a:rPr sz="1500" spc="-5" dirty="0">
                <a:latin typeface="Times New Roman"/>
                <a:cs typeface="Times New Roman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ed 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8975" y="5491163"/>
            <a:ext cx="3635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S</a:t>
            </a:r>
            <a:r>
              <a:rPr sz="1500" spc="-5" dirty="0">
                <a:latin typeface="Times New Roman"/>
                <a:cs typeface="Times New Roman"/>
              </a:rPr>
              <a:t>IM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150" y="5491163"/>
            <a:ext cx="1555750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</a:t>
            </a:r>
            <a:r>
              <a:rPr sz="1500" spc="-5" dirty="0">
                <a:latin typeface="Times New Roman"/>
                <a:cs typeface="Times New Roman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y 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tti</a:t>
            </a:r>
            <a:r>
              <a:rPr sz="1500" dirty="0">
                <a:latin typeface="Times New Roman"/>
                <a:cs typeface="Times New Roman"/>
              </a:rPr>
              <a:t>ng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73850" y="1528763"/>
            <a:ext cx="1014413" cy="223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ccumulator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4013" y="1778641"/>
            <a:ext cx="1905000" cy="42418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7780" indent="-5715" fontAlgn="auto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SD</a:t>
            </a:r>
            <a:r>
              <a:rPr sz="1400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17780" marR="31115" fontAlgn="auto">
              <a:lnSpc>
                <a:spcPct val="112300"/>
              </a:lnSpc>
              <a:spcBef>
                <a:spcPts val="1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7.5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6.5</a:t>
            </a:r>
            <a:endParaRPr sz="1400">
              <a:latin typeface="Arial"/>
              <a:cs typeface="Arial"/>
            </a:endParaRPr>
          </a:p>
          <a:p>
            <a:pPr marL="15875" marR="5080" indent="1270" fontAlgn="auto">
              <a:lnSpc>
                <a:spcPct val="113300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5.5 IE M7.5 M6.5 M5.5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86688" y="3024188"/>
            <a:ext cx="373062" cy="223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61620" algn="l"/>
              </a:tabLst>
              <a:defRPr/>
            </a:pPr>
            <a:r>
              <a:rPr sz="1400" spc="-5" dirty="0">
                <a:latin typeface="Arial"/>
                <a:cs typeface="Arial"/>
              </a:rPr>
              <a:t>1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1425" y="3024188"/>
            <a:ext cx="852488" cy="223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5270" algn="l"/>
                <a:tab pos="497840" algn="l"/>
                <a:tab pos="741045" algn="l"/>
              </a:tabLst>
              <a:defRPr/>
            </a:pPr>
            <a:r>
              <a:rPr sz="1400" spc="-5" dirty="0">
                <a:latin typeface="Arial"/>
                <a:cs typeface="Arial"/>
              </a:rPr>
              <a:t>0	0	0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78688" y="3022600"/>
            <a:ext cx="392112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670" algn="l"/>
              </a:tabLst>
              <a:defRPr/>
            </a:pPr>
            <a:r>
              <a:rPr sz="1400" spc="-5" dirty="0">
                <a:latin typeface="Arial"/>
                <a:cs typeface="Arial"/>
              </a:rPr>
              <a:t>1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1425" y="4046538"/>
            <a:ext cx="1838325" cy="223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5270" algn="l"/>
                <a:tab pos="497840" algn="l"/>
                <a:tab pos="741045" algn="l"/>
                <a:tab pos="969644" algn="l"/>
                <a:tab pos="1238250" algn="l"/>
                <a:tab pos="1477645" algn="l"/>
                <a:tab pos="1727200" algn="l"/>
              </a:tabLst>
              <a:defRPr/>
            </a:pPr>
            <a:r>
              <a:rPr sz="1400" spc="-5" dirty="0">
                <a:latin typeface="Arial"/>
                <a:cs typeface="Arial"/>
              </a:rPr>
              <a:t>0	0	0	0	1	0	0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9950" name="object 30"/>
          <p:cNvSpPr>
            <a:spLocks/>
          </p:cNvSpPr>
          <p:nvPr/>
        </p:nvSpPr>
        <p:spPr bwMode="auto">
          <a:xfrm>
            <a:off x="3424238" y="3187700"/>
            <a:ext cx="3922712" cy="1444625"/>
          </a:xfrm>
          <a:custGeom>
            <a:avLst/>
            <a:gdLst>
              <a:gd name="T0" fmla="*/ 0 w 3923029"/>
              <a:gd name="T1" fmla="*/ 0 h 1444625"/>
              <a:gd name="T2" fmla="*/ 3922396 w 3923029"/>
              <a:gd name="T3" fmla="*/ 1444625 h 1444625"/>
              <a:gd name="T4" fmla="*/ 0 60000 65536"/>
              <a:gd name="T5" fmla="*/ 0 60000 65536"/>
              <a:gd name="T6" fmla="*/ 0 w 3923029"/>
              <a:gd name="T7" fmla="*/ 0 h 1444625"/>
              <a:gd name="T8" fmla="*/ 3923029 w 3923029"/>
              <a:gd name="T9" fmla="*/ 1444625 h 1444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23029" h="1444625">
                <a:moveTo>
                  <a:pt x="0" y="0"/>
                </a:moveTo>
                <a:lnTo>
                  <a:pt x="3922712" y="1444625"/>
                </a:ln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51" name="object 31"/>
          <p:cNvSpPr>
            <a:spLocks/>
          </p:cNvSpPr>
          <p:nvPr/>
        </p:nvSpPr>
        <p:spPr bwMode="auto">
          <a:xfrm>
            <a:off x="7346950" y="4632325"/>
            <a:ext cx="0" cy="527050"/>
          </a:xfrm>
          <a:custGeom>
            <a:avLst/>
            <a:gdLst>
              <a:gd name="T0" fmla="*/ 0 h 527050"/>
              <a:gd name="T1" fmla="*/ 527050 h 527050"/>
              <a:gd name="T2" fmla="*/ 0 60000 65536"/>
              <a:gd name="T3" fmla="*/ 0 60000 65536"/>
              <a:gd name="T4" fmla="*/ 0 h 527050"/>
              <a:gd name="T5" fmla="*/ 527050 h 5270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27050">
                <a:moveTo>
                  <a:pt x="0" y="0"/>
                </a:moveTo>
                <a:lnTo>
                  <a:pt x="0" y="527050"/>
                </a:ln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52" name="object 32"/>
          <p:cNvSpPr>
            <a:spLocks/>
          </p:cNvSpPr>
          <p:nvPr/>
        </p:nvSpPr>
        <p:spPr bwMode="auto">
          <a:xfrm>
            <a:off x="7304088" y="5145088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53" name="object 33"/>
          <p:cNvSpPr>
            <a:spLocks/>
          </p:cNvSpPr>
          <p:nvPr/>
        </p:nvSpPr>
        <p:spPr bwMode="auto">
          <a:xfrm>
            <a:off x="4632325" y="4233863"/>
            <a:ext cx="2216150" cy="498475"/>
          </a:xfrm>
          <a:custGeom>
            <a:avLst/>
            <a:gdLst>
              <a:gd name="T0" fmla="*/ 0 w 2216150"/>
              <a:gd name="T1" fmla="*/ 0 h 498475"/>
              <a:gd name="T2" fmla="*/ 2216150 w 2216150"/>
              <a:gd name="T3" fmla="*/ 498475 h 498475"/>
              <a:gd name="T4" fmla="*/ 0 60000 65536"/>
              <a:gd name="T5" fmla="*/ 0 60000 65536"/>
              <a:gd name="T6" fmla="*/ 0 w 2216150"/>
              <a:gd name="T7" fmla="*/ 0 h 498475"/>
              <a:gd name="T8" fmla="*/ 2216150 w 2216150"/>
              <a:gd name="T9" fmla="*/ 498475 h 4984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16150" h="498475">
                <a:moveTo>
                  <a:pt x="0" y="0"/>
                </a:moveTo>
                <a:lnTo>
                  <a:pt x="2216150" y="498475"/>
                </a:lnTo>
              </a:path>
            </a:pathLst>
          </a:cu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54" name="object 34"/>
          <p:cNvSpPr>
            <a:spLocks/>
          </p:cNvSpPr>
          <p:nvPr/>
        </p:nvSpPr>
        <p:spPr bwMode="auto">
          <a:xfrm>
            <a:off x="6402388" y="4732338"/>
            <a:ext cx="458787" cy="412750"/>
          </a:xfrm>
          <a:custGeom>
            <a:avLst/>
            <a:gdLst>
              <a:gd name="T0" fmla="*/ 458405 w 458470"/>
              <a:gd name="T1" fmla="*/ 0 h 412750"/>
              <a:gd name="T2" fmla="*/ 0 w 458470"/>
              <a:gd name="T3" fmla="*/ 412572 h 412750"/>
              <a:gd name="T4" fmla="*/ 0 60000 65536"/>
              <a:gd name="T5" fmla="*/ 0 60000 65536"/>
              <a:gd name="T6" fmla="*/ 0 w 458470"/>
              <a:gd name="T7" fmla="*/ 0 h 412750"/>
              <a:gd name="T8" fmla="*/ 458470 w 458470"/>
              <a:gd name="T9" fmla="*/ 412750 h 4127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8470" h="412750">
                <a:moveTo>
                  <a:pt x="458088" y="0"/>
                </a:moveTo>
                <a:lnTo>
                  <a:pt x="0" y="412572"/>
                </a:lnTo>
              </a:path>
            </a:pathLst>
          </a:cu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55" name="object 35"/>
          <p:cNvSpPr>
            <a:spLocks/>
          </p:cNvSpPr>
          <p:nvPr/>
        </p:nvSpPr>
        <p:spPr bwMode="auto">
          <a:xfrm>
            <a:off x="6350000" y="5103813"/>
            <a:ext cx="92075" cy="88900"/>
          </a:xfrm>
          <a:custGeom>
            <a:avLst/>
            <a:gdLst>
              <a:gd name="T0" fmla="*/ 34773 w 92710"/>
              <a:gd name="T1" fmla="*/ 0 h 89535"/>
              <a:gd name="T2" fmla="*/ 0 w 92710"/>
              <a:gd name="T3" fmla="*/ 88584 h 89535"/>
              <a:gd name="T4" fmla="*/ 91746 w 92710"/>
              <a:gd name="T5" fmla="*/ 63238 h 89535"/>
              <a:gd name="T6" fmla="*/ 34773 w 92710"/>
              <a:gd name="T7" fmla="*/ 0 h 89535"/>
              <a:gd name="T8" fmla="*/ 0 60000 65536"/>
              <a:gd name="T9" fmla="*/ 0 60000 65536"/>
              <a:gd name="T10" fmla="*/ 0 60000 65536"/>
              <a:gd name="T11" fmla="*/ 0 60000 65536"/>
              <a:gd name="T12" fmla="*/ 0 w 92710"/>
              <a:gd name="T13" fmla="*/ 0 h 89535"/>
              <a:gd name="T14" fmla="*/ 92710 w 92710"/>
              <a:gd name="T15" fmla="*/ 89535 h 89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710" h="89535">
                <a:moveTo>
                  <a:pt x="35013" y="0"/>
                </a:moveTo>
                <a:lnTo>
                  <a:pt x="0" y="89217"/>
                </a:lnTo>
                <a:lnTo>
                  <a:pt x="92379" y="63690"/>
                </a:lnTo>
                <a:lnTo>
                  <a:pt x="35013" y="0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56" name="object 36"/>
          <p:cNvSpPr>
            <a:spLocks/>
          </p:cNvSpPr>
          <p:nvPr/>
        </p:nvSpPr>
        <p:spPr bwMode="auto">
          <a:xfrm>
            <a:off x="6634163" y="4732338"/>
            <a:ext cx="227012" cy="411162"/>
          </a:xfrm>
          <a:custGeom>
            <a:avLst/>
            <a:gdLst>
              <a:gd name="T0" fmla="*/ 227012 w 227329"/>
              <a:gd name="T1" fmla="*/ 0 h 410845"/>
              <a:gd name="T2" fmla="*/ 0 w 227329"/>
              <a:gd name="T3" fmla="*/ 410895 h 410845"/>
              <a:gd name="T4" fmla="*/ 0 60000 65536"/>
              <a:gd name="T5" fmla="*/ 0 60000 65536"/>
              <a:gd name="T6" fmla="*/ 0 w 227329"/>
              <a:gd name="T7" fmla="*/ 0 h 410845"/>
              <a:gd name="T8" fmla="*/ 227329 w 227329"/>
              <a:gd name="T9" fmla="*/ 410845 h 4108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7329" h="410845">
                <a:moveTo>
                  <a:pt x="227329" y="0"/>
                </a:moveTo>
                <a:lnTo>
                  <a:pt x="0" y="410578"/>
                </a:lnTo>
              </a:path>
            </a:pathLst>
          </a:cu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57" name="object 37"/>
          <p:cNvSpPr>
            <a:spLocks/>
          </p:cNvSpPr>
          <p:nvPr/>
        </p:nvSpPr>
        <p:spPr bwMode="auto">
          <a:xfrm>
            <a:off x="6599238" y="5110163"/>
            <a:ext cx="79375" cy="95250"/>
          </a:xfrm>
          <a:custGeom>
            <a:avLst/>
            <a:gdLst>
              <a:gd name="T0" fmla="*/ 4025 w 79375"/>
              <a:gd name="T1" fmla="*/ 0 h 95885"/>
              <a:gd name="T2" fmla="*/ 0 w 79375"/>
              <a:gd name="T3" fmla="*/ 95123 h 95885"/>
              <a:gd name="T4" fmla="*/ 79019 w 79375"/>
              <a:gd name="T5" fmla="*/ 41241 h 95885"/>
              <a:gd name="T6" fmla="*/ 4025 w 79375"/>
              <a:gd name="T7" fmla="*/ 0 h 95885"/>
              <a:gd name="T8" fmla="*/ 0 60000 65536"/>
              <a:gd name="T9" fmla="*/ 0 60000 65536"/>
              <a:gd name="T10" fmla="*/ 0 60000 65536"/>
              <a:gd name="T11" fmla="*/ 0 60000 65536"/>
              <a:gd name="T12" fmla="*/ 0 w 79375"/>
              <a:gd name="T13" fmla="*/ 0 h 95885"/>
              <a:gd name="T14" fmla="*/ 79375 w 79375"/>
              <a:gd name="T15" fmla="*/ 95885 h 958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375" h="95885">
                <a:moveTo>
                  <a:pt x="4025" y="0"/>
                </a:moveTo>
                <a:lnTo>
                  <a:pt x="0" y="95757"/>
                </a:lnTo>
                <a:lnTo>
                  <a:pt x="79019" y="41516"/>
                </a:lnTo>
                <a:lnTo>
                  <a:pt x="4025" y="0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58" name="object 38"/>
          <p:cNvSpPr>
            <a:spLocks/>
          </p:cNvSpPr>
          <p:nvPr/>
        </p:nvSpPr>
        <p:spPr bwMode="auto">
          <a:xfrm>
            <a:off x="6861175" y="4732338"/>
            <a:ext cx="0" cy="425450"/>
          </a:xfrm>
          <a:custGeom>
            <a:avLst/>
            <a:gdLst>
              <a:gd name="T0" fmla="*/ 0 h 425450"/>
              <a:gd name="T1" fmla="*/ 425450 h 425450"/>
              <a:gd name="T2" fmla="*/ 0 60000 65536"/>
              <a:gd name="T3" fmla="*/ 0 60000 65536"/>
              <a:gd name="T4" fmla="*/ 0 h 425450"/>
              <a:gd name="T5" fmla="*/ 425450 h 4254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25450">
                <a:moveTo>
                  <a:pt x="0" y="0"/>
                </a:moveTo>
                <a:lnTo>
                  <a:pt x="0" y="425450"/>
                </a:lnTo>
              </a:path>
            </a:pathLst>
          </a:cu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59" name="object 39"/>
          <p:cNvSpPr>
            <a:spLocks/>
          </p:cNvSpPr>
          <p:nvPr/>
        </p:nvSpPr>
        <p:spPr bwMode="auto">
          <a:xfrm>
            <a:off x="6818313" y="5143500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0" name="object 40"/>
          <p:cNvSpPr>
            <a:spLocks/>
          </p:cNvSpPr>
          <p:nvPr/>
        </p:nvSpPr>
        <p:spPr bwMode="auto">
          <a:xfrm>
            <a:off x="6861175" y="4732338"/>
            <a:ext cx="206375" cy="422275"/>
          </a:xfrm>
          <a:custGeom>
            <a:avLst/>
            <a:gdLst>
              <a:gd name="T0" fmla="*/ 0 w 205740"/>
              <a:gd name="T1" fmla="*/ 0 h 421639"/>
              <a:gd name="T2" fmla="*/ 205891 w 205740"/>
              <a:gd name="T3" fmla="*/ 422187 h 421639"/>
              <a:gd name="T4" fmla="*/ 0 60000 65536"/>
              <a:gd name="T5" fmla="*/ 0 60000 65536"/>
              <a:gd name="T6" fmla="*/ 0 w 205740"/>
              <a:gd name="T7" fmla="*/ 0 h 421639"/>
              <a:gd name="T8" fmla="*/ 205740 w 205740"/>
              <a:gd name="T9" fmla="*/ 421639 h 4216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740" h="421639">
                <a:moveTo>
                  <a:pt x="0" y="0"/>
                </a:moveTo>
                <a:lnTo>
                  <a:pt x="205257" y="421551"/>
                </a:lnTo>
              </a:path>
            </a:pathLst>
          </a:cu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1" name="object 41"/>
          <p:cNvSpPr>
            <a:spLocks/>
          </p:cNvSpPr>
          <p:nvPr/>
        </p:nvSpPr>
        <p:spPr bwMode="auto">
          <a:xfrm>
            <a:off x="7021513" y="5122863"/>
            <a:ext cx="77787" cy="95250"/>
          </a:xfrm>
          <a:custGeom>
            <a:avLst/>
            <a:gdLst>
              <a:gd name="T0" fmla="*/ 77391 w 77470"/>
              <a:gd name="T1" fmla="*/ 0 h 95885"/>
              <a:gd name="T2" fmla="*/ 0 w 77470"/>
              <a:gd name="T3" fmla="*/ 37279 h 95885"/>
              <a:gd name="T4" fmla="*/ 76371 w 77470"/>
              <a:gd name="T5" fmla="*/ 95199 h 95885"/>
              <a:gd name="T6" fmla="*/ 77391 w 77470"/>
              <a:gd name="T7" fmla="*/ 0 h 95885"/>
              <a:gd name="T8" fmla="*/ 0 60000 65536"/>
              <a:gd name="T9" fmla="*/ 0 60000 65536"/>
              <a:gd name="T10" fmla="*/ 0 60000 65536"/>
              <a:gd name="T11" fmla="*/ 0 60000 65536"/>
              <a:gd name="T12" fmla="*/ 0 w 77470"/>
              <a:gd name="T13" fmla="*/ 0 h 95885"/>
              <a:gd name="T14" fmla="*/ 77470 w 77470"/>
              <a:gd name="T15" fmla="*/ 95885 h 958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470" h="95885">
                <a:moveTo>
                  <a:pt x="77076" y="0"/>
                </a:moveTo>
                <a:lnTo>
                  <a:pt x="0" y="37528"/>
                </a:lnTo>
                <a:lnTo>
                  <a:pt x="76060" y="95834"/>
                </a:lnTo>
                <a:lnTo>
                  <a:pt x="77076" y="0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2" name="object 42"/>
          <p:cNvSpPr>
            <a:spLocks/>
          </p:cNvSpPr>
          <p:nvPr/>
        </p:nvSpPr>
        <p:spPr bwMode="auto">
          <a:xfrm>
            <a:off x="7564438" y="2967038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3" name="object 43"/>
          <p:cNvSpPr>
            <a:spLocks/>
          </p:cNvSpPr>
          <p:nvPr/>
        </p:nvSpPr>
        <p:spPr bwMode="auto">
          <a:xfrm>
            <a:off x="7600950" y="4314825"/>
            <a:ext cx="0" cy="814388"/>
          </a:xfrm>
          <a:custGeom>
            <a:avLst/>
            <a:gdLst>
              <a:gd name="T0" fmla="*/ 0 h 814704"/>
              <a:gd name="T1" fmla="*/ 814071 h 814704"/>
              <a:gd name="T2" fmla="*/ 0 60000 65536"/>
              <a:gd name="T3" fmla="*/ 0 60000 65536"/>
              <a:gd name="T4" fmla="*/ 0 h 814704"/>
              <a:gd name="T5" fmla="*/ 814704 h 8147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14704">
                <a:moveTo>
                  <a:pt x="0" y="0"/>
                </a:moveTo>
                <a:lnTo>
                  <a:pt x="0" y="814387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4" name="object 44"/>
          <p:cNvSpPr>
            <a:spLocks/>
          </p:cNvSpPr>
          <p:nvPr/>
        </p:nvSpPr>
        <p:spPr bwMode="auto">
          <a:xfrm>
            <a:off x="7558088" y="5114925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5" name="object 46"/>
          <p:cNvSpPr>
            <a:spLocks/>
          </p:cNvSpPr>
          <p:nvPr/>
        </p:nvSpPr>
        <p:spPr bwMode="auto">
          <a:xfrm>
            <a:off x="8062913" y="2952750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6" name="object 47"/>
          <p:cNvSpPr>
            <a:spLocks/>
          </p:cNvSpPr>
          <p:nvPr/>
        </p:nvSpPr>
        <p:spPr bwMode="auto">
          <a:xfrm>
            <a:off x="7610475" y="3254375"/>
            <a:ext cx="0" cy="727075"/>
          </a:xfrm>
          <a:custGeom>
            <a:avLst/>
            <a:gdLst>
              <a:gd name="T0" fmla="*/ 0 h 727075"/>
              <a:gd name="T1" fmla="*/ 727075 h 727075"/>
              <a:gd name="T2" fmla="*/ 0 60000 65536"/>
              <a:gd name="T3" fmla="*/ 0 60000 65536"/>
              <a:gd name="T4" fmla="*/ 0 h 727075"/>
              <a:gd name="T5" fmla="*/ 727075 h 7270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27075">
                <a:moveTo>
                  <a:pt x="0" y="0"/>
                </a:moveTo>
                <a:lnTo>
                  <a:pt x="0" y="727075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7" name="object 48"/>
          <p:cNvSpPr>
            <a:spLocks/>
          </p:cNvSpPr>
          <p:nvPr/>
        </p:nvSpPr>
        <p:spPr bwMode="auto">
          <a:xfrm>
            <a:off x="7567613" y="3967163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8" name="object 49"/>
          <p:cNvSpPr>
            <a:spLocks/>
          </p:cNvSpPr>
          <p:nvPr/>
        </p:nvSpPr>
        <p:spPr bwMode="auto">
          <a:xfrm>
            <a:off x="8108950" y="3241675"/>
            <a:ext cx="0" cy="727075"/>
          </a:xfrm>
          <a:custGeom>
            <a:avLst/>
            <a:gdLst>
              <a:gd name="T0" fmla="*/ 0 h 727075"/>
              <a:gd name="T1" fmla="*/ 727075 h 727075"/>
              <a:gd name="T2" fmla="*/ 0 60000 65536"/>
              <a:gd name="T3" fmla="*/ 0 60000 65536"/>
              <a:gd name="T4" fmla="*/ 0 h 727075"/>
              <a:gd name="T5" fmla="*/ 727075 h 7270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27075">
                <a:moveTo>
                  <a:pt x="0" y="0"/>
                </a:moveTo>
                <a:lnTo>
                  <a:pt x="0" y="727075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69" name="object 50"/>
          <p:cNvSpPr>
            <a:spLocks/>
          </p:cNvSpPr>
          <p:nvPr/>
        </p:nvSpPr>
        <p:spPr bwMode="auto">
          <a:xfrm>
            <a:off x="8066088" y="3954463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70" name="object 51"/>
          <p:cNvSpPr>
            <a:spLocks/>
          </p:cNvSpPr>
          <p:nvPr/>
        </p:nvSpPr>
        <p:spPr bwMode="auto">
          <a:xfrm>
            <a:off x="8099425" y="4314825"/>
            <a:ext cx="0" cy="827088"/>
          </a:xfrm>
          <a:custGeom>
            <a:avLst/>
            <a:gdLst>
              <a:gd name="T0" fmla="*/ 0 h 827404"/>
              <a:gd name="T1" fmla="*/ 826771 h 827404"/>
              <a:gd name="T2" fmla="*/ 0 60000 65536"/>
              <a:gd name="T3" fmla="*/ 0 60000 65536"/>
              <a:gd name="T4" fmla="*/ 0 h 827404"/>
              <a:gd name="T5" fmla="*/ 827404 h 8274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27404">
                <a:moveTo>
                  <a:pt x="0" y="0"/>
                </a:moveTo>
                <a:lnTo>
                  <a:pt x="0" y="827087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71" name="object 52"/>
          <p:cNvSpPr>
            <a:spLocks/>
          </p:cNvSpPr>
          <p:nvPr/>
        </p:nvSpPr>
        <p:spPr bwMode="auto">
          <a:xfrm>
            <a:off x="8056563" y="5127625"/>
            <a:ext cx="85725" cy="85725"/>
          </a:xfrm>
          <a:custGeom>
            <a:avLst/>
            <a:gdLst>
              <a:gd name="T0" fmla="*/ 85725 w 85725"/>
              <a:gd name="T1" fmla="*/ 0 h 85725"/>
              <a:gd name="T2" fmla="*/ 0 w 85725"/>
              <a:gd name="T3" fmla="*/ 0 h 85725"/>
              <a:gd name="T4" fmla="*/ 42862 w 85725"/>
              <a:gd name="T5" fmla="*/ 85725 h 85725"/>
              <a:gd name="T6" fmla="*/ 85725 w 85725"/>
              <a:gd name="T7" fmla="*/ 0 h 85725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5725"/>
              <a:gd name="T14" fmla="*/ 85725 w 85725"/>
              <a:gd name="T15" fmla="*/ 85725 h 85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72" name="object 53"/>
          <p:cNvSpPr>
            <a:spLocks/>
          </p:cNvSpPr>
          <p:nvPr/>
        </p:nvSpPr>
        <p:spPr bwMode="auto">
          <a:xfrm>
            <a:off x="6861175" y="4732338"/>
            <a:ext cx="917575" cy="430212"/>
          </a:xfrm>
          <a:custGeom>
            <a:avLst/>
            <a:gdLst>
              <a:gd name="T0" fmla="*/ 0 w 918209"/>
              <a:gd name="T1" fmla="*/ 0 h 430529"/>
              <a:gd name="T2" fmla="*/ 917334 w 918209"/>
              <a:gd name="T3" fmla="*/ 429755 h 430529"/>
              <a:gd name="T4" fmla="*/ 0 60000 65536"/>
              <a:gd name="T5" fmla="*/ 0 60000 65536"/>
              <a:gd name="T6" fmla="*/ 0 w 918209"/>
              <a:gd name="T7" fmla="*/ 0 h 430529"/>
              <a:gd name="T8" fmla="*/ 918209 w 918209"/>
              <a:gd name="T9" fmla="*/ 430529 h 430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8209" h="430529">
                <a:moveTo>
                  <a:pt x="0" y="0"/>
                </a:moveTo>
                <a:lnTo>
                  <a:pt x="917968" y="430072"/>
                </a:lnTo>
              </a:path>
            </a:pathLst>
          </a:cu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73" name="object 54"/>
          <p:cNvSpPr>
            <a:spLocks/>
          </p:cNvSpPr>
          <p:nvPr/>
        </p:nvSpPr>
        <p:spPr bwMode="auto">
          <a:xfrm>
            <a:off x="7748588" y="5118100"/>
            <a:ext cx="95250" cy="77788"/>
          </a:xfrm>
          <a:custGeom>
            <a:avLst/>
            <a:gdLst>
              <a:gd name="T0" fmla="*/ 36132 w 95884"/>
              <a:gd name="T1" fmla="*/ 0 h 78104"/>
              <a:gd name="T2" fmla="*/ 0 w 95884"/>
              <a:gd name="T3" fmla="*/ 77308 h 78104"/>
              <a:gd name="T4" fmla="*/ 95175 w 95884"/>
              <a:gd name="T5" fmla="*/ 74879 h 78104"/>
              <a:gd name="T6" fmla="*/ 36132 w 95884"/>
              <a:gd name="T7" fmla="*/ 0 h 78104"/>
              <a:gd name="T8" fmla="*/ 0 60000 65536"/>
              <a:gd name="T9" fmla="*/ 0 60000 65536"/>
              <a:gd name="T10" fmla="*/ 0 60000 65536"/>
              <a:gd name="T11" fmla="*/ 0 60000 65536"/>
              <a:gd name="T12" fmla="*/ 0 w 95884"/>
              <a:gd name="T13" fmla="*/ 0 h 78104"/>
              <a:gd name="T14" fmla="*/ 95884 w 95884"/>
              <a:gd name="T15" fmla="*/ 78104 h 78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884" h="78104">
                <a:moveTo>
                  <a:pt x="36372" y="0"/>
                </a:moveTo>
                <a:lnTo>
                  <a:pt x="0" y="77622"/>
                </a:lnTo>
                <a:lnTo>
                  <a:pt x="95808" y="75183"/>
                </a:lnTo>
                <a:lnTo>
                  <a:pt x="36372" y="0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240463" y="2219325"/>
          <a:ext cx="1979609" cy="75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537"/>
                <a:gridCol w="252412"/>
                <a:gridCol w="239712"/>
                <a:gridCol w="239712"/>
                <a:gridCol w="252412"/>
                <a:gridCol w="139700"/>
                <a:gridCol w="112712"/>
                <a:gridCol w="239712"/>
                <a:gridCol w="146050"/>
                <a:gridCol w="120650"/>
              </a:tblGrid>
              <a:tr h="51117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4475">
                <a:tc gridSpan="6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3333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3333CC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microprocessor is completing an RST 7.5 interrupt </a:t>
            </a:r>
            <a:r>
              <a:rPr lang="en-US" sz="2400" dirty="0" err="1" smtClean="0"/>
              <a:t>request.check</a:t>
            </a:r>
            <a:r>
              <a:rPr lang="en-US" sz="2400" dirty="0" smtClean="0"/>
              <a:t> to see if RST 6.5 is </a:t>
            </a:r>
            <a:r>
              <a:rPr lang="en-US" sz="2400" dirty="0" err="1" smtClean="0"/>
              <a:t>pending.If</a:t>
            </a:r>
            <a:r>
              <a:rPr lang="en-US" sz="2400" dirty="0" smtClean="0"/>
              <a:t> it is </a:t>
            </a:r>
            <a:r>
              <a:rPr lang="en-US" sz="2400" dirty="0" err="1" smtClean="0"/>
              <a:t>pending,enable</a:t>
            </a:r>
            <a:r>
              <a:rPr lang="en-US" sz="2400" dirty="0" smtClean="0"/>
              <a:t> RST 6.5 without affecting any other </a:t>
            </a:r>
            <a:r>
              <a:rPr lang="en-US" sz="2400" dirty="0" err="1" smtClean="0"/>
              <a:t>interrupts,otherwise,return</a:t>
            </a:r>
            <a:r>
              <a:rPr lang="en-US" sz="2400" dirty="0" smtClean="0"/>
              <a:t> to the main program.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1800" dirty="0" smtClean="0"/>
              <a:t>RIM</a:t>
            </a:r>
          </a:p>
          <a:p>
            <a:pPr lvl="3"/>
            <a:r>
              <a:rPr lang="en-US" sz="1800" dirty="0" smtClean="0"/>
              <a:t>MOV B,A</a:t>
            </a:r>
          </a:p>
          <a:p>
            <a:pPr lvl="3"/>
            <a:r>
              <a:rPr lang="en-US" sz="1800" dirty="0" smtClean="0"/>
              <a:t>ANI 20H</a:t>
            </a:r>
          </a:p>
          <a:p>
            <a:pPr lvl="3"/>
            <a:r>
              <a:rPr lang="en-US" sz="1800" dirty="0" smtClean="0"/>
              <a:t>JNZ NEXT</a:t>
            </a:r>
          </a:p>
          <a:p>
            <a:pPr lvl="3"/>
            <a:r>
              <a:rPr lang="en-US" sz="1800" dirty="0" smtClean="0"/>
              <a:t>EI</a:t>
            </a:r>
          </a:p>
          <a:p>
            <a:pPr lvl="3"/>
            <a:r>
              <a:rPr lang="en-US" sz="1800" dirty="0" smtClean="0"/>
              <a:t>RET</a:t>
            </a:r>
          </a:p>
          <a:p>
            <a:pPr lvl="1"/>
            <a:r>
              <a:rPr lang="en-US" sz="1800" dirty="0" smtClean="0"/>
              <a:t>NEXT:MOV A,B</a:t>
            </a:r>
          </a:p>
          <a:p>
            <a:pPr lvl="3"/>
            <a:r>
              <a:rPr lang="en-US" sz="1800" dirty="0" smtClean="0"/>
              <a:t>ANI 0DH</a:t>
            </a:r>
          </a:p>
          <a:p>
            <a:pPr lvl="3"/>
            <a:r>
              <a:rPr lang="en-US" sz="1800" dirty="0" smtClean="0"/>
              <a:t>ORI 08H</a:t>
            </a:r>
          </a:p>
          <a:p>
            <a:pPr lvl="3"/>
            <a:r>
              <a:rPr lang="en-US" sz="1800" dirty="0" smtClean="0"/>
              <a:t>SIM</a:t>
            </a:r>
          </a:p>
          <a:p>
            <a:pPr lvl="3"/>
            <a:r>
              <a:rPr lang="en-US" sz="1800" dirty="0" smtClean="0"/>
              <a:t>JMP SERV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30753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TRAP</a:t>
            </a:r>
            <a:endParaRPr sz="4400"/>
          </a:p>
        </p:txBody>
      </p:sp>
      <p:sp>
        <p:nvSpPr>
          <p:cNvPr id="210947" name="object 3"/>
          <p:cNvSpPr txBox="1">
            <a:spLocks noChangeArrowheads="1"/>
          </p:cNvSpPr>
          <p:nvPr/>
        </p:nvSpPr>
        <p:spPr bwMode="auto">
          <a:xfrm>
            <a:off x="765175" y="1971675"/>
            <a:ext cx="75946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TRAP is the only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non-maskable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interrupt.</a:t>
            </a:r>
          </a:p>
          <a:p>
            <a:pPr marL="755650" lvl="1" indent="-285750">
              <a:lnSpc>
                <a:spcPts val="2588"/>
              </a:lnSpc>
              <a:spcBef>
                <a:spcPts val="625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It does not need to be enabled because it </a:t>
            </a:r>
            <a:r>
              <a:rPr lang="en-US" sz="24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cannot be disabled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5600" indent="-342900">
              <a:spcBef>
                <a:spcPts val="288"/>
              </a:spcBef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has the highest priority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amongst interrupts.</a:t>
            </a:r>
          </a:p>
          <a:p>
            <a:pPr marL="355600" indent="-342900">
              <a:spcBef>
                <a:spcPts val="338"/>
              </a:spcBef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80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edge and level sensitive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55650" lvl="1" indent="-285750">
              <a:spcBef>
                <a:spcPts val="300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It needs to be high and stay high to be recognized.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Once it is recognized, it won’t be recognized again until it goes low, then high again.</a:t>
            </a:r>
          </a:p>
          <a:p>
            <a:pPr marL="755650" lvl="1" indent="-285750">
              <a:buFont typeface="Times New Roman" pitchFamily="18" charset="0"/>
              <a:buChar char="–"/>
              <a:tabLst>
                <a:tab pos="355600" algn="l"/>
              </a:tabLst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025"/>
              </a:lnSpc>
              <a:spcBef>
                <a:spcPts val="1600"/>
              </a:spcBef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TRAP is usually used for power failure and emergency shutoff.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as s/w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to set up s/w breakpoints as a debugging technique.</a:t>
            </a:r>
          </a:p>
          <a:p>
            <a:r>
              <a:rPr lang="en-US" dirty="0" smtClean="0"/>
              <a:t>A breakpoint is a RST instruction in a program where the execution of the program stops temporarily and program control is transferred to the RST location.</a:t>
            </a:r>
          </a:p>
          <a:p>
            <a:r>
              <a:rPr lang="en-US" dirty="0" smtClean="0"/>
              <a:t>Program transferred from the RST location to the breakpoint service routine to allow user to examine register or memory </a:t>
            </a:r>
            <a:r>
              <a:rPr lang="en-US" dirty="0" err="1" smtClean="0"/>
              <a:t>contents,when</a:t>
            </a:r>
            <a:r>
              <a:rPr lang="en-US" dirty="0" smtClean="0"/>
              <a:t> specified key is pressed.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breakpoint facility at RST 5 for </a:t>
            </a:r>
            <a:r>
              <a:rPr lang="en-US" dirty="0" err="1" smtClean="0"/>
              <a:t>user.when</a:t>
            </a:r>
            <a:r>
              <a:rPr lang="en-US" dirty="0" smtClean="0"/>
              <a:t> user writes RST5 </a:t>
            </a:r>
            <a:r>
              <a:rPr lang="en-US" dirty="0" err="1" smtClean="0"/>
              <a:t>then,program</a:t>
            </a:r>
            <a:r>
              <a:rPr lang="en-US" dirty="0" smtClean="0"/>
              <a:t> should </a:t>
            </a:r>
          </a:p>
          <a:p>
            <a:r>
              <a:rPr lang="en-US" dirty="0" smtClean="0"/>
              <a:t>1.be interrupted at the instruction RST 5.</a:t>
            </a:r>
          </a:p>
          <a:p>
            <a:r>
              <a:rPr lang="en-US" dirty="0" smtClean="0"/>
              <a:t>2.display the accumulator content and the flags when </a:t>
            </a:r>
            <a:r>
              <a:rPr lang="en-US" dirty="0" err="1" smtClean="0"/>
              <a:t>hexkey</a:t>
            </a:r>
            <a:r>
              <a:rPr lang="en-US" dirty="0" smtClean="0"/>
              <a:t> A is pressed.</a:t>
            </a:r>
          </a:p>
          <a:p>
            <a:r>
              <a:rPr lang="en-US" dirty="0" smtClean="0"/>
              <a:t>Exit the breakpoint routine and continue execution when the zero key is pressed.</a:t>
            </a:r>
          </a:p>
          <a:p>
            <a:r>
              <a:rPr lang="en-US" dirty="0" smtClean="0"/>
              <a:t>Assume that keyboard subroutine can be called </a:t>
            </a:r>
            <a:r>
              <a:rPr lang="en-US" dirty="0" smtClean="0"/>
              <a:t>from </a:t>
            </a:r>
            <a:r>
              <a:rPr lang="en-US" dirty="0" smtClean="0"/>
              <a:t>your program.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Breakpoint subroutine can be implemented with the instruction RST 5.It will call KBRD subroutine that checks a key pressed.</a:t>
            </a:r>
          </a:p>
          <a:p>
            <a:pPr lvl="4"/>
            <a:r>
              <a:rPr lang="en-US" sz="1200" dirty="0" smtClean="0"/>
              <a:t>BRKPNT: PUSH PSW</a:t>
            </a:r>
          </a:p>
          <a:p>
            <a:pPr lvl="7"/>
            <a:r>
              <a:rPr lang="en-US" sz="1200" dirty="0" smtClean="0"/>
              <a:t>PUSH B</a:t>
            </a:r>
          </a:p>
          <a:p>
            <a:pPr lvl="7"/>
            <a:r>
              <a:rPr lang="en-US" sz="1200" dirty="0" smtClean="0"/>
              <a:t>PUSH D</a:t>
            </a:r>
          </a:p>
          <a:p>
            <a:pPr lvl="7"/>
            <a:r>
              <a:rPr lang="en-US" sz="1200" dirty="0" smtClean="0"/>
              <a:t>PUSH H</a:t>
            </a:r>
          </a:p>
          <a:p>
            <a:pPr lvl="5"/>
            <a:r>
              <a:rPr lang="en-US" sz="1200" dirty="0" smtClean="0"/>
              <a:t>KYCHK: CALL KBRD</a:t>
            </a:r>
          </a:p>
          <a:p>
            <a:pPr lvl="5"/>
            <a:r>
              <a:rPr lang="en-US" sz="1200" dirty="0" smtClean="0"/>
              <a:t>CPI 0AH</a:t>
            </a:r>
          </a:p>
          <a:p>
            <a:pPr lvl="5"/>
            <a:r>
              <a:rPr lang="en-US" sz="1200" dirty="0" smtClean="0"/>
              <a:t>JNZ RETKY</a:t>
            </a:r>
          </a:p>
          <a:p>
            <a:pPr lvl="5"/>
            <a:r>
              <a:rPr lang="en-US" sz="1200" dirty="0" smtClean="0"/>
              <a:t>LXI H,0007H</a:t>
            </a:r>
          </a:p>
          <a:p>
            <a:pPr lvl="5"/>
            <a:r>
              <a:rPr lang="en-US" sz="1200" dirty="0" smtClean="0"/>
              <a:t>DAD SP</a:t>
            </a:r>
          </a:p>
          <a:p>
            <a:pPr lvl="5"/>
            <a:r>
              <a:rPr lang="en-US" sz="1200" dirty="0" smtClean="0"/>
              <a:t>MOV A,M</a:t>
            </a:r>
          </a:p>
          <a:p>
            <a:pPr lvl="5"/>
            <a:r>
              <a:rPr lang="en-US" sz="1200" dirty="0" smtClean="0"/>
              <a:t>OUT PORT1</a:t>
            </a:r>
          </a:p>
          <a:p>
            <a:pPr lvl="5"/>
            <a:r>
              <a:rPr lang="en-US" sz="1200" dirty="0" smtClean="0"/>
              <a:t>DCX H</a:t>
            </a:r>
          </a:p>
          <a:p>
            <a:pPr lvl="5"/>
            <a:r>
              <a:rPr lang="en-US" sz="1200" dirty="0" smtClean="0"/>
              <a:t>MOV A,M</a:t>
            </a:r>
          </a:p>
          <a:p>
            <a:pPr lvl="5"/>
            <a:r>
              <a:rPr lang="en-US" sz="1200" dirty="0" smtClean="0"/>
              <a:t>OUT PORT2</a:t>
            </a:r>
          </a:p>
          <a:p>
            <a:pPr lvl="5"/>
            <a:r>
              <a:rPr lang="en-US" sz="1200" dirty="0" smtClean="0"/>
              <a:t>JMP KYCHK</a:t>
            </a:r>
          </a:p>
          <a:p>
            <a:pPr lvl="5"/>
            <a:r>
              <a:rPr lang="en-US" sz="1200" dirty="0" smtClean="0"/>
              <a:t>RETKY:CPI 00H</a:t>
            </a:r>
          </a:p>
          <a:p>
            <a:pPr lvl="5"/>
            <a:r>
              <a:rPr lang="en-US" sz="1200" dirty="0" smtClean="0"/>
              <a:t>JNZ KYCHK</a:t>
            </a:r>
          </a:p>
          <a:p>
            <a:pPr lvl="5"/>
            <a:r>
              <a:rPr lang="en-US" sz="1200" dirty="0" smtClean="0"/>
              <a:t>POP H</a:t>
            </a:r>
          </a:p>
          <a:p>
            <a:pPr lvl="5"/>
            <a:r>
              <a:rPr lang="en-US" sz="1200" dirty="0" smtClean="0"/>
              <a:t>POP D</a:t>
            </a:r>
          </a:p>
          <a:p>
            <a:pPr lvl="5"/>
            <a:r>
              <a:rPr lang="en-US" sz="1200" dirty="0" smtClean="0"/>
              <a:t>POP B</a:t>
            </a:r>
          </a:p>
          <a:p>
            <a:pPr lvl="5"/>
            <a:r>
              <a:rPr lang="en-US" sz="1200" dirty="0" smtClean="0"/>
              <a:t>POP PSW</a:t>
            </a:r>
          </a:p>
          <a:p>
            <a:pPr lvl="5"/>
            <a:r>
              <a:rPr lang="en-US" sz="1200" dirty="0" smtClean="0"/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5709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The</a:t>
            </a:r>
            <a:r>
              <a:rPr sz="4400" b="0" spc="-10" dirty="0"/>
              <a:t> </a:t>
            </a:r>
            <a:r>
              <a:rPr sz="4400" b="0" spc="-5" dirty="0"/>
              <a:t>8085</a:t>
            </a:r>
            <a:r>
              <a:rPr sz="4400" b="0" spc="-10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  <p:sp>
        <p:nvSpPr>
          <p:cNvPr id="172035" name="object 3"/>
          <p:cNvSpPr txBox="1">
            <a:spLocks noChangeArrowheads="1"/>
          </p:cNvSpPr>
          <p:nvPr/>
        </p:nvSpPr>
        <p:spPr bwMode="auto">
          <a:xfrm>
            <a:off x="765175" y="2014538"/>
            <a:ext cx="7513638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interrupt process in the 8085 is controlled by a single flip flop inside the microprocessor. This </a:t>
            </a:r>
            <a:r>
              <a:rPr lang="en-US" sz="28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Interrupt Enable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flip flop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is controlled using the two instructions “EI” and “DI”.</a:t>
            </a:r>
          </a:p>
          <a:p>
            <a:pPr marL="354013" indent="-341313">
              <a:spcBef>
                <a:spcPts val="50"/>
              </a:spcBef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400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8085 has a single </a:t>
            </a:r>
            <a:r>
              <a:rPr lang="en-US" sz="28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Non-Maskable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interrupt.</a:t>
            </a:r>
          </a:p>
          <a:p>
            <a:pPr marL="354013" indent="-341313">
              <a:spcBef>
                <a:spcPts val="588"/>
              </a:spcBef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–	The non-maskable interrupt is </a:t>
            </a:r>
            <a:r>
              <a:rPr lang="en-US" sz="2400" u="sng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not affected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by the value of the Interrupt Enable flip flop.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is stored in memory from 2000h to 205fh.to check the first segment of the program up to location 2025h, a breakpoint routine call is inserted at location 2026h.if the SP is initialized at 2099h,answer the following questions.</a:t>
            </a:r>
          </a:p>
          <a:p>
            <a:r>
              <a:rPr lang="en-US" dirty="0" smtClean="0"/>
              <a:t>(a) specify the contents of memory locations 2098h and 2097h.</a:t>
            </a:r>
          </a:p>
          <a:p>
            <a:r>
              <a:rPr lang="en-US" dirty="0" smtClean="0"/>
              <a:t>(b) specify the memory locations where the accumulator contents and the flags are stored when the microprocessor executes instruction PUSH PSW in the breakpoint routine.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(c) specify the memory locations where HL register contents are stored after executing the instruction PUSH H.</a:t>
            </a:r>
          </a:p>
          <a:p>
            <a:r>
              <a:rPr lang="en-US" dirty="0" smtClean="0"/>
              <a:t>(d) specify the contents of the stack pointer when the breakpoint routine returns from the KBRD routine.</a:t>
            </a:r>
          </a:p>
          <a:p>
            <a:r>
              <a:rPr lang="en-US" dirty="0" smtClean="0"/>
              <a:t>(e) what address is placed in the program counter when instruction RET is executed?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9505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rn</a:t>
            </a:r>
            <a:r>
              <a:rPr sz="4400" b="0" spc="-10" dirty="0"/>
              <a:t>a</a:t>
            </a:r>
            <a:r>
              <a:rPr sz="4400" b="0" spc="-5" dirty="0"/>
              <a:t>l</a:t>
            </a:r>
            <a:r>
              <a:rPr sz="4400" b="0" spc="-10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</a:t>
            </a:r>
            <a:r>
              <a:rPr sz="4400" b="0" spc="-15" dirty="0"/>
              <a:t> </a:t>
            </a:r>
            <a:r>
              <a:rPr sz="4400" b="0" spc="-5" dirty="0"/>
              <a:t>Priority</a:t>
            </a:r>
            <a:endParaRPr sz="4400"/>
          </a:p>
        </p:txBody>
      </p:sp>
      <p:sp>
        <p:nvSpPr>
          <p:cNvPr id="211971" name="object 3"/>
          <p:cNvSpPr txBox="1">
            <a:spLocks noChangeArrowheads="1"/>
          </p:cNvSpPr>
          <p:nvPr/>
        </p:nvSpPr>
        <p:spPr bwMode="auto">
          <a:xfrm>
            <a:off x="765175" y="2020888"/>
            <a:ext cx="7608888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025"/>
              </a:lnSpc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Internally, the 8085 implements an </a:t>
            </a:r>
            <a:r>
              <a:rPr lang="en-US" sz="28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interrupt priority scheme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55650" lvl="1" indent="-285750">
              <a:spcBef>
                <a:spcPts val="250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interrupts are ordered as follows:</a:t>
            </a:r>
          </a:p>
          <a:p>
            <a:pPr marL="1155700" lvl="2" indent="-228600">
              <a:spcBef>
                <a:spcPts val="250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TRAP</a:t>
            </a:r>
          </a:p>
          <a:p>
            <a:pPr marL="1155700" lvl="2" indent="-228600">
              <a:spcBef>
                <a:spcPts val="238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RST 7.5</a:t>
            </a:r>
          </a:p>
          <a:p>
            <a:pPr marL="1155700" lvl="2" indent="-228600">
              <a:spcBef>
                <a:spcPts val="238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RST 6.5</a:t>
            </a:r>
          </a:p>
          <a:p>
            <a:pPr marL="1155700" lvl="2" indent="-228600">
              <a:spcBef>
                <a:spcPts val="238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RST 5.5</a:t>
            </a:r>
          </a:p>
          <a:p>
            <a:pPr marL="1155700" lvl="2" indent="-228600">
              <a:spcBef>
                <a:spcPts val="238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</a:t>
            </a:r>
          </a:p>
          <a:p>
            <a:pPr marL="1155700" lvl="2" indent="-228600"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ts val="2588"/>
              </a:lnSpc>
              <a:spcBef>
                <a:spcPts val="1463"/>
              </a:spcBef>
              <a:buFontTx/>
              <a:buChar char="–"/>
              <a:tabLst>
                <a:tab pos="355600" algn="l"/>
              </a:tabLst>
            </a:pPr>
            <a:r>
              <a:rPr lang="en-US" sz="24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However, TRAP has lower priority than the HLD signal used for DMA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5709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The</a:t>
            </a:r>
            <a:r>
              <a:rPr sz="4400" b="0" spc="-10" dirty="0"/>
              <a:t> </a:t>
            </a:r>
            <a:r>
              <a:rPr sz="4400" b="0" spc="-5" dirty="0"/>
              <a:t>8085</a:t>
            </a:r>
            <a:r>
              <a:rPr sz="4400" b="0" spc="-10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5775" y="1814513"/>
          <a:ext cx="8153400" cy="4278313"/>
        </p:xfrm>
        <a:graphic>
          <a:graphicData uri="http://schemas.openxmlformats.org/drawingml/2006/table">
            <a:tbl>
              <a:tblPr/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762000">
                <a:tc>
                  <a:txBody>
                    <a:bodyPr/>
                    <a:lstStyle/>
                    <a:p>
                      <a:pPr marL="330200" marR="0" lvl="0" indent="-1555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Interrupt 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Maskable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36538" marR="0" lvl="0" indent="-53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Masking Method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Vectored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1763" marR="0" lvl="0" indent="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Triggerin g Method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 / EI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0" indent="193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Level Sensitive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 5.5 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 6.5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 / EI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0" indent="193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Level Sensitive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 7.5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 / EI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0" indent="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Edge Sensitive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TRAP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Level &amp; Edge Sensitive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0538"/>
            <a:ext cx="5581650" cy="1343025"/>
          </a:xfrm>
        </p:spPr>
        <p:txBody>
          <a:bodyPr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1704975" indent="-1692275" eaLnBrk="1" fontAlgn="auto" hangingPunct="1">
              <a:spcAft>
                <a:spcPts val="0"/>
              </a:spcAft>
              <a:defRPr/>
            </a:pPr>
            <a:r>
              <a:rPr lang="en-US" sz="4400" b="0" smtClean="0">
                <a:latin typeface="Times New Roman" pitchFamily="18" charset="0"/>
                <a:cs typeface="Times New Roman" pitchFamily="18" charset="0"/>
              </a:rPr>
              <a:t>Additional Concepts and Processes</a:t>
            </a:r>
            <a:endParaRPr lang="en-US" sz="4400" u="sng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19" name="object 3"/>
          <p:cNvSpPr txBox="1">
            <a:spLocks noChangeArrowheads="1"/>
          </p:cNvSpPr>
          <p:nvPr/>
        </p:nvSpPr>
        <p:spPr bwMode="auto">
          <a:xfrm>
            <a:off x="765175" y="2012950"/>
            <a:ext cx="7362825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FontTx/>
              <a:buChar char="•"/>
              <a:tabLst>
                <a:tab pos="3556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Programmable Interrupt Controller 8259 A</a:t>
            </a:r>
          </a:p>
          <a:p>
            <a:pPr marL="755650" lvl="1" indent="-285750">
              <a:spcBef>
                <a:spcPts val="688"/>
              </a:spcBef>
              <a:buFontTx/>
              <a:buChar char="–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 programmable interrupt managing device</a:t>
            </a:r>
          </a:p>
          <a:p>
            <a:pPr marL="1155700" lvl="2" indent="-228600">
              <a:spcBef>
                <a:spcPts val="588"/>
              </a:spcBef>
              <a:buFontTx/>
              <a:buChar char="•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It manages 8 interrupt requests.</a:t>
            </a:r>
          </a:p>
          <a:p>
            <a:pPr marL="1155700" lvl="2" indent="-228600">
              <a:spcBef>
                <a:spcPts val="575"/>
              </a:spcBef>
              <a:buFontTx/>
              <a:buChar char="•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It can vector an interrupt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anywhere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in memory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without additional H/W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2" indent="-228600">
              <a:spcBef>
                <a:spcPts val="575"/>
              </a:spcBef>
              <a:buFontTx/>
              <a:buChar char="•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It can support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8 levels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of interrupt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priorities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2" indent="-228600">
              <a:spcBef>
                <a:spcPts val="575"/>
              </a:spcBef>
              <a:buFontTx/>
              <a:buChar char="•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priority scheme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can be extended to 64 levels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using a hierarchy 0f 8259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5709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The</a:t>
            </a:r>
            <a:r>
              <a:rPr sz="4400" b="0" spc="-10" dirty="0"/>
              <a:t> </a:t>
            </a:r>
            <a:r>
              <a:rPr sz="4400" b="0" spc="-5" dirty="0"/>
              <a:t>8085</a:t>
            </a:r>
            <a:r>
              <a:rPr sz="4400" b="0" spc="-10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  <p:sp>
        <p:nvSpPr>
          <p:cNvPr id="173059" name="object 3"/>
          <p:cNvSpPr txBox="1">
            <a:spLocks noChangeArrowheads="1"/>
          </p:cNvSpPr>
          <p:nvPr/>
        </p:nvSpPr>
        <p:spPr bwMode="auto">
          <a:xfrm>
            <a:off x="765175" y="1971675"/>
            <a:ext cx="72453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FontTx/>
              <a:buChar char="•"/>
              <a:tabLst>
                <a:tab pos="355600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8085 has 5 interrupt inputs.</a:t>
            </a:r>
          </a:p>
          <a:p>
            <a:pPr marL="755650" lvl="1" indent="-285750">
              <a:spcBef>
                <a:spcPts val="300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INTR input.</a:t>
            </a:r>
          </a:p>
          <a:p>
            <a:pPr marL="1155700" lvl="2" indent="-228600">
              <a:spcBef>
                <a:spcPts val="250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INTR input is the only </a:t>
            </a:r>
            <a:r>
              <a:rPr lang="en-US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non-vectored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interrupt.</a:t>
            </a:r>
          </a:p>
          <a:p>
            <a:pPr marL="1155700" lvl="2" indent="-228600">
              <a:spcBef>
                <a:spcPts val="238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INTR is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maskable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using the EI/DI instruction pair.</a:t>
            </a:r>
          </a:p>
          <a:p>
            <a:pPr marL="1155700" lvl="2" indent="-228600"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ts val="2588"/>
              </a:lnSpc>
              <a:spcBef>
                <a:spcPts val="1463"/>
              </a:spcBef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RST 5.5, RST 6.5, RST 7.5 are all </a:t>
            </a:r>
            <a:r>
              <a:rPr lang="en-US" sz="24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automatically vectored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2" indent="-228600">
              <a:spcBef>
                <a:spcPts val="213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RST 5.5, RST 6.5, and RST 7.5 are all </a:t>
            </a:r>
            <a:r>
              <a:rPr lang="en-US" sz="20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55700" lvl="2" indent="-228600">
              <a:spcBef>
                <a:spcPts val="38"/>
              </a:spcBef>
              <a:buFont typeface="Times New Roman" pitchFamily="18" charset="0"/>
              <a:buChar char="•"/>
              <a:tabLst>
                <a:tab pos="355600" algn="l"/>
              </a:tabLst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buFontTx/>
              <a:buChar char="–"/>
              <a:tabLst>
                <a:tab pos="355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TRAP is the only </a:t>
            </a:r>
            <a:r>
              <a:rPr lang="en-US" sz="240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non-maskable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interrupt in the 8085</a:t>
            </a:r>
          </a:p>
          <a:p>
            <a:pPr marL="1155700" lvl="2" indent="-228600">
              <a:spcBef>
                <a:spcPts val="250"/>
              </a:spcBef>
              <a:buFontTx/>
              <a:buChar char="•"/>
              <a:tabLst>
                <a:tab pos="355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TRAP is also </a:t>
            </a:r>
            <a:r>
              <a:rPr lang="en-US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automatically vectored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894016">
            <a:normAutofit fontScale="90000"/>
          </a:bodyPr>
          <a:lstStyle/>
          <a:p>
            <a:pPr marL="15709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400" b="0" spc="-5" dirty="0"/>
              <a:t>The</a:t>
            </a:r>
            <a:r>
              <a:rPr sz="4400" b="0" spc="-10" dirty="0"/>
              <a:t> </a:t>
            </a:r>
            <a:r>
              <a:rPr sz="4400" b="0" spc="-5" dirty="0"/>
              <a:t>8085</a:t>
            </a:r>
            <a:r>
              <a:rPr sz="4400" b="0" spc="-10" dirty="0"/>
              <a:t> </a:t>
            </a:r>
            <a:r>
              <a:rPr sz="4400" b="0" spc="-5" dirty="0"/>
              <a:t>Int</a:t>
            </a:r>
            <a:r>
              <a:rPr sz="4400" b="0" spc="-10" dirty="0"/>
              <a:t>e</a:t>
            </a:r>
            <a:r>
              <a:rPr sz="4400" b="0" spc="-5" dirty="0"/>
              <a:t>rrupts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39938" y="2728913"/>
          <a:ext cx="5565775" cy="3105150"/>
        </p:xfrm>
        <a:graphic>
          <a:graphicData uri="http://schemas.openxmlformats.org/drawingml/2006/table">
            <a:tbl>
              <a:tblPr/>
              <a:tblGrid>
                <a:gridCol w="2370137"/>
                <a:gridCol w="1609725"/>
                <a:gridCol w="158591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Interrupt 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Maskable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Vectored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 5.5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 6.5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RST 7.5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TRAP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Reading a novel at your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desk,where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there is a telephone</a:t>
            </a:r>
          </a:p>
          <a:p>
            <a:pPr eaLnBrk="1" hangingPunct="1">
              <a:buNone/>
            </a:pP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Steps to receive and respond to a telephone call</a:t>
            </a:r>
          </a:p>
          <a:p>
            <a:pPr marL="514350" indent="-514350" eaLnBrk="1" hangingPunct="1">
              <a:buFont typeface="+mj-lt"/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Telephone system should be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enabled,receiver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should be on the hook.</a:t>
            </a:r>
          </a:p>
          <a:p>
            <a:pPr marL="514350" indent="-514350" eaLnBrk="1" hangingPunct="1">
              <a:buFont typeface="+mj-lt"/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You glance at the light at certain intervals to check whether someone is calling.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you see blinking light ,you should pick up the receiver, say hello wait for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response,so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line is busy and no more calls can be received until you replace the receiver.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270</TotalTime>
  <Words>3954</Words>
  <Application>Microsoft Office PowerPoint</Application>
  <PresentationFormat>On-screen Show (4:3)</PresentationFormat>
  <Paragraphs>647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Flow</vt:lpstr>
      <vt:lpstr>Interrupts</vt:lpstr>
      <vt:lpstr>Interrupts</vt:lpstr>
      <vt:lpstr>Slide 3</vt:lpstr>
      <vt:lpstr>Interrupts</vt:lpstr>
      <vt:lpstr>Responding to Interrupts</vt:lpstr>
      <vt:lpstr>The 8085 Interrupts</vt:lpstr>
      <vt:lpstr>The 8085 Interrupts</vt:lpstr>
      <vt:lpstr>The 8085 Interrupts</vt:lpstr>
      <vt:lpstr>Example</vt:lpstr>
      <vt:lpstr>Slide 10</vt:lpstr>
      <vt:lpstr>How 8085 interrupt process works?? </vt:lpstr>
      <vt:lpstr>Slide 12</vt:lpstr>
      <vt:lpstr>Slide 13</vt:lpstr>
      <vt:lpstr>Interrupt Vectors and the Vector Table</vt:lpstr>
      <vt:lpstr>The 8085 Non-Vectored Interrupt Process</vt:lpstr>
      <vt:lpstr>The 8085 Non-Vectored Interrupt Process</vt:lpstr>
      <vt:lpstr>The 8085 Non-Vectored Interrupt Process</vt:lpstr>
      <vt:lpstr>Program</vt:lpstr>
      <vt:lpstr>Slide 19</vt:lpstr>
      <vt:lpstr>Slide 20</vt:lpstr>
      <vt:lpstr>Restart Sequence</vt:lpstr>
      <vt:lpstr>Restart Sequence</vt:lpstr>
      <vt:lpstr>Slide 23</vt:lpstr>
      <vt:lpstr>Hardware Generation of RST Opcode</vt:lpstr>
      <vt:lpstr>Hardware Generation of RST</vt:lpstr>
      <vt:lpstr>Hardware Generation of RST Opcode</vt:lpstr>
      <vt:lpstr>Issues in Implementing INTR Interrupts</vt:lpstr>
      <vt:lpstr>Issues in Implementing INTR Interrupts</vt:lpstr>
      <vt:lpstr>Issues in Implementing INTR Interrupts</vt:lpstr>
      <vt:lpstr>Multiple Interrupts &amp; Priorities</vt:lpstr>
      <vt:lpstr>The Priority Encoder</vt:lpstr>
      <vt:lpstr>Multiple Interrupts &amp; Priorities</vt:lpstr>
      <vt:lpstr>Multiple Interrupts and Priority</vt:lpstr>
      <vt:lpstr>The 8085 Maskable/Vectored Interrupts</vt:lpstr>
      <vt:lpstr>Masking RST 5.5, RST 6.5 and RST 7.5</vt:lpstr>
      <vt:lpstr>Maskable Interrupts</vt:lpstr>
      <vt:lpstr>The 8085 Maskable/Vectored Interrupt Process</vt:lpstr>
      <vt:lpstr>The 8085 Maskable/Vectored Interrupt Process</vt:lpstr>
      <vt:lpstr>Manipulating the Masks</vt:lpstr>
      <vt:lpstr>How SIM Interprets the</vt:lpstr>
      <vt:lpstr>SIM and the Interrupt Mask</vt:lpstr>
      <vt:lpstr>SIM and the Interrupt Mask</vt:lpstr>
      <vt:lpstr>SIM and the Interrupt Mask</vt:lpstr>
      <vt:lpstr>Using the SIM Instruction to Modify the Interrupt Masks</vt:lpstr>
      <vt:lpstr>Using the SIM Instruction to Modify the Interrupt Masks</vt:lpstr>
      <vt:lpstr>Triggering Levels</vt:lpstr>
      <vt:lpstr>Determining the Current Mask Settings using RIM instruction </vt:lpstr>
      <vt:lpstr>How RIM sets the Accumulator’s different bits</vt:lpstr>
      <vt:lpstr>The RIM Instruction and the Masks</vt:lpstr>
      <vt:lpstr>The RIM Instruction and the Masks</vt:lpstr>
      <vt:lpstr>Pending Interrupts</vt:lpstr>
      <vt:lpstr>Using RIM and SIM to set Individual Masks</vt:lpstr>
      <vt:lpstr>Using RIM and SIM to set</vt:lpstr>
      <vt:lpstr>Example</vt:lpstr>
      <vt:lpstr>Slide 55</vt:lpstr>
      <vt:lpstr>TRAP</vt:lpstr>
      <vt:lpstr>Restart as s/w instructions</vt:lpstr>
      <vt:lpstr>example</vt:lpstr>
      <vt:lpstr>BREAKPOINT SUBROUTINE</vt:lpstr>
      <vt:lpstr>Assignment </vt:lpstr>
      <vt:lpstr>Slide 61</vt:lpstr>
      <vt:lpstr>Internal Interrupt Priority</vt:lpstr>
      <vt:lpstr>The 8085 Interrupts</vt:lpstr>
      <vt:lpstr>Additional Concepts and Processes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guest\</dc:creator>
  <cp:lastModifiedBy>Administrator</cp:lastModifiedBy>
  <cp:revision>39</cp:revision>
  <dcterms:created xsi:type="dcterms:W3CDTF">2015-08-20T04:55:20Z</dcterms:created>
  <dcterms:modified xsi:type="dcterms:W3CDTF">2015-09-07T05:31:25Z</dcterms:modified>
</cp:coreProperties>
</file>