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9144000"/>
  <p:notesSz cx="6997700" cy="92837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9">
          <p15:clr>
            <a:srgbClr val="000000"/>
          </p15:clr>
        </p15:guide>
        <p15:guide id="2" pos="52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A994B0-97D7-4A2C-8C42-4FAB6B0A5312}">
  <a:tblStyle styleId="{C0A994B0-97D7-4A2C-8C42-4FAB6B0A53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9" orient="horz"/>
        <p:guide pos="5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3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9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Proper Subset: If A is a subset of B and A is not equal to B then A is a proper subset of 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Proper Subset: If A is a subset of B and A is not equal to B then A is a proper subset of B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82" name="Google Shape;282;p2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6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08" name="Google Shape;308;p2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2" name="Google Shape;62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3" name="Google Shape;63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db-book.com/" TargetMode="External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674937" y="5726112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6</a:t>
            </a:r>
            <a:r>
              <a:rPr b="1" baseline="30000" i="0" lang="en-US" sz="16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6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b="0" i="0" lang="en-US" sz="16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1200"/>
              <a:buFont typeface="Helvetica Neue"/>
              <a:buNone/>
            </a:pPr>
            <a:r>
              <a:rPr b="1" i="0" lang="en-US" sz="1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"/>
              </a:rPr>
              <a:t>www.db-book.com</a:t>
            </a:r>
            <a:r>
              <a:rPr b="1" i="0" lang="en-US" sz="1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descr="Cover-6Ed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92237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4481512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fld id="{00000000-1234-1234-1234-123412341234}" type="slidenum"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3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b="1" baseline="30000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30" name="Google Shape;3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about:bla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2: Intro to Relational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60425" y="1077912"/>
            <a:ext cx="7978775" cy="531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key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of one or more attributes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superkey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values for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sufficient to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a unique tuple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each possible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r(R)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where K ⊆ R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and {ID, name} are both superkeys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  <a:p>
            <a:pPr indent="-194309" lvl="1" marL="74295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Candidate key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Superkey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candidate key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minimal subset of super key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{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is a candidate key for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{ID, name} is NOT a candidate key as subset of ID can uniquely identify all tuples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860425" y="1077912"/>
            <a:ext cx="7978775" cy="531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to uniquely identify the tuple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one primary key per table is permitted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of the candidate keys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selected as the primary key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Care 1: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name of person is not to considered as primary key as many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with the same name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exist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Care 2: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such that its attribute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are never or very rarely changed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address cannot be considered as primary key as it can be changed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a super key also. BUT, NOT ALL THE SUPER KEYS ARE PRIMARY KEY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the candidate keys except primary key are called alternate keys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Employee (EmpID, EmpName, DOB, Gender, Dept_No)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Super keys: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EmpID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EmpID + EmpName  (</a:t>
            </a:r>
            <a:r>
              <a:rPr b="0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Redundant attribute (EmpName) permitted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EmpID + DOB, EmpID + DOB + Gender, EmpID + Dept_No, EmpName + DOB, EmpName + DOB + Gender,……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Candidate keys: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EmpID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EmpName + DOB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EmpName +Dept_No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DOB + Gender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minimal super keys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divide them further, they lose the property of a key.Dept_No alone cannot uniquely identify all the tuples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531812" y="1077912"/>
            <a:ext cx="8612187" cy="531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Foreign key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constraint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 in one relation must appear in another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relation r1 includes among its attributes the primary key of an another relation r2 (attribute x)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attribute x is called as foreign key from r1, referencing r2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relation r1 is called referencing relation of the foreign key dependency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relation r2 is called referenced relation of the foreign 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Dept_name is foreign key from instructor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instructor is a foreign key from instructor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department is the primary key of department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Ensures consistency, parent child relationship (To have a parent record for every child)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not always refer to primary keys, it can be attributes with unique value</a:t>
            </a:r>
            <a:endParaRPr/>
          </a:p>
          <a:p>
            <a:pPr indent="-194309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Relax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_________ key is a minimal super key.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key which is a set of one or more columns that can identify a record uniquely is called _________ key.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(SID, FNAME, LNAME, COURSEID)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Keys ?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Candidate Keys ?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 ?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Foreign Key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Staff (StfID, StfNAME, StfPhone, StfState, StfAge)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Keys ?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Candidate Keys ?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 ?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Foreign Key ?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Relax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_________ key is a minimal super key.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key which is a set of one or more columns that can identify a record uniquely is called _________ key.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(SID, FNAME, LNAME, COURSEID)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Keys ?, 2. Primary Key ? 3. Foreign Key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Staff (StfID, StfNAME, StfPhone, StfState, StfAge)</a:t>
            </a:r>
            <a:endParaRPr/>
          </a:p>
          <a:p>
            <a:pPr indent="-342900" lvl="2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Keys ?, 2. Primary Key ? 3. Foreign Key ?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 startAt="5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Differentiate among Candidate Key and Primary Key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1: Candidate key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2: Super key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3: 1: a) SID,  b) FNAME + LNAME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3: 3: SID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3: 4: COURSEID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1: a) StfID, b) StfPhone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3: StfID (StfPhone may change)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4: No foreign key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Schema Diagram for University Database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35012"/>
            <a:ext cx="9144000" cy="555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7899400" y="5037137"/>
            <a:ext cx="13017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</a:t>
            </a:r>
            <a:endParaRPr/>
          </a:p>
        </p:txBody>
      </p:sp>
      <p:cxnSp>
        <p:nvCxnSpPr>
          <p:cNvPr id="198" name="Google Shape;198;p29"/>
          <p:cNvCxnSpPr/>
          <p:nvPr/>
        </p:nvCxnSpPr>
        <p:spPr>
          <a:xfrm>
            <a:off x="6896100" y="4646612"/>
            <a:ext cx="1003300" cy="5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9" name="Google Shape;199;p29"/>
          <p:cNvSpPr txBox="1"/>
          <p:nvPr/>
        </p:nvSpPr>
        <p:spPr>
          <a:xfrm>
            <a:off x="6269037" y="5803900"/>
            <a:ext cx="13017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Foreign Key</a:t>
            </a:r>
            <a:endParaRPr/>
          </a:p>
        </p:txBody>
      </p:sp>
      <p:cxnSp>
        <p:nvCxnSpPr>
          <p:cNvPr id="200" name="Google Shape;200;p29"/>
          <p:cNvCxnSpPr/>
          <p:nvPr/>
        </p:nvCxnSpPr>
        <p:spPr>
          <a:xfrm flipH="1">
            <a:off x="6269037" y="5037137"/>
            <a:ext cx="415925" cy="936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01" name="Google Shape;201;p29"/>
          <p:cNvSpPr txBox="1"/>
          <p:nvPr/>
        </p:nvSpPr>
        <p:spPr>
          <a:xfrm>
            <a:off x="7512050" y="1936750"/>
            <a:ext cx="13017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</a:t>
            </a:r>
            <a:endParaRPr/>
          </a:p>
        </p:txBody>
      </p:sp>
      <p:cxnSp>
        <p:nvCxnSpPr>
          <p:cNvPr id="202" name="Google Shape;202;p29"/>
          <p:cNvCxnSpPr/>
          <p:nvPr/>
        </p:nvCxnSpPr>
        <p:spPr>
          <a:xfrm flipH="1" rot="10800000">
            <a:off x="7135812" y="2105025"/>
            <a:ext cx="376237" cy="682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Relational Query Languages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838200" y="1077912"/>
            <a:ext cx="80327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query languages are concise and formal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Lack of the “syntactic sugar” of commercial languages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they illustrate the fundamental techniques for extracting data from the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Procedural vs. non-procedural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Relational algebra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Procedural language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a set of operations that take one or two relations as input and produce a new relation as their result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 relational calculus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 Procedural language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uses predicate logic to define the result desired without giving any specific algebraic procedure for obtaining that result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relational ca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lculus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 Procedural language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variables that take on values from an attributes domain, rather than values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an entire tuple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Relational Operations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procedural query languages provide a set of operations that can be applied to either a single relation or a pair of relations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operations result in a single relation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Selection of tuples, selection of attributes, join, cartesian product, union, intersection, difference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 in Ch 6. Relational Algebra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of tuples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798512" y="1077912"/>
            <a:ext cx="1639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r</a:t>
            </a: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430212" y="3978275"/>
            <a:ext cx="2952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30186" lvl="0" marL="23018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tuples with A=B and D &gt; 5</a:t>
            </a:r>
            <a:endParaRPr/>
          </a:p>
          <a:p>
            <a:pPr indent="-230186" lvl="0" marL="230186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 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A=B and D &gt; 5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(r)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2662" y="1176337"/>
            <a:ext cx="2092325" cy="429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 Relation</a:t>
            </a:r>
            <a:endParaRPr/>
          </a:p>
        </p:txBody>
      </p:sp>
      <p:pic>
        <p:nvPicPr>
          <p:cNvPr descr="2"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1912937"/>
            <a:ext cx="5291137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062662" y="1319212"/>
            <a:ext cx="15811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columns)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 flipH="1">
            <a:off x="2324100" y="1524000"/>
            <a:ext cx="3889375" cy="377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flipH="1">
            <a:off x="3694112" y="1577975"/>
            <a:ext cx="2557462" cy="323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/>
          <p:nvPr/>
        </p:nvCxnSpPr>
        <p:spPr>
          <a:xfrm flipH="1">
            <a:off x="4905375" y="1550987"/>
            <a:ext cx="1320800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6265862" y="2508250"/>
            <a:ext cx="2324100" cy="113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rows)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Shows a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 among a set of  values</a:t>
            </a:r>
            <a:endParaRPr/>
          </a:p>
        </p:txBody>
      </p:sp>
      <p:cxnSp>
        <p:nvCxnSpPr>
          <p:cNvPr id="92" name="Google Shape;92;p15"/>
          <p:cNvCxnSpPr/>
          <p:nvPr/>
        </p:nvCxnSpPr>
        <p:spPr>
          <a:xfrm rot="10800000">
            <a:off x="5827712" y="2473325"/>
            <a:ext cx="369887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 flipH="1">
            <a:off x="5815012" y="2692400"/>
            <a:ext cx="369887" cy="11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 flipH="1">
            <a:off x="5803900" y="2703512"/>
            <a:ext cx="392112" cy="312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 flipH="1">
            <a:off x="5815012" y="2713037"/>
            <a:ext cx="381000" cy="555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5997575" y="3919537"/>
            <a:ext cx="291782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Table/Relation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collection of such relationships</a:t>
            </a:r>
            <a:endParaRPr/>
          </a:p>
        </p:txBody>
      </p:sp>
      <p:cxnSp>
        <p:nvCxnSpPr>
          <p:cNvPr id="97" name="Google Shape;97;p15"/>
          <p:cNvCxnSpPr/>
          <p:nvPr/>
        </p:nvCxnSpPr>
        <p:spPr>
          <a:xfrm rot="10800000">
            <a:off x="5281612" y="5705475"/>
            <a:ext cx="276225" cy="593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/>
          <p:nvPr/>
        </p:nvCxnSpPr>
        <p:spPr>
          <a:xfrm rot="10800000">
            <a:off x="4135437" y="5773737"/>
            <a:ext cx="1409700" cy="523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9" name="Google Shape;99;p15"/>
          <p:cNvSpPr txBox="1"/>
          <p:nvPr/>
        </p:nvSpPr>
        <p:spPr>
          <a:xfrm>
            <a:off x="5570537" y="6057900"/>
            <a:ext cx="19415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of Columns (Attributes)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906462" y="1335087"/>
            <a:ext cx="2441575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407987" y="4140200"/>
            <a:ext cx="7029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782637" y="3811587"/>
            <a:ext cx="3009900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Select A and C</a:t>
            </a:r>
            <a:endParaRPr/>
          </a:p>
          <a:p>
            <a:pPr indent="-102870" lvl="1" marL="457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0099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Projection</a:t>
            </a:r>
            <a:endParaRPr/>
          </a:p>
          <a:p>
            <a:pPr indent="-102870" lvl="1" marL="457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0099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Π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C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(r) 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662" y="1192212"/>
            <a:ext cx="2792412" cy="456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787400" y="193675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Joining two relations – Cartesian Product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98512" y="1077912"/>
            <a:ext cx="70294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r, 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98512" y="3135312"/>
            <a:ext cx="70294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062" y="1076325"/>
            <a:ext cx="2432050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 of two relations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798512" y="1077912"/>
            <a:ext cx="686117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r, s: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798512" y="3238500"/>
            <a:ext cx="702945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∪ s:</a:t>
            </a:r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087" y="1138237"/>
            <a:ext cx="2357437" cy="421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823912" y="666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difference of two relations</a:t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798512" y="1077912"/>
            <a:ext cx="686117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63" name="Google Shape;263;p36"/>
          <p:cNvSpPr txBox="1"/>
          <p:nvPr/>
        </p:nvSpPr>
        <p:spPr>
          <a:xfrm>
            <a:off x="798512" y="3221037"/>
            <a:ext cx="702945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 – s:</a:t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0" y="1211262"/>
            <a:ext cx="2554287" cy="323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823912" y="238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Intersection of two relations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798512" y="10779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r, 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962" y="1106487"/>
            <a:ext cx="26574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Joining two relations – Natural Join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798512" y="1304925"/>
            <a:ext cx="6826250" cy="5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relations on schemas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respectively.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Then,  the “natural join”  of 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relation on schema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∪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obtained as follows: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each pair of tuples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have the same value on each of the attributes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add a tuple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to the result, where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the same value 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the same value 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 Example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798512" y="1077912"/>
            <a:ext cx="6843712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r, s:</a:t>
            </a:r>
            <a:endParaRPr/>
          </a:p>
        </p:txBody>
      </p:sp>
      <p:grpSp>
        <p:nvGrpSpPr>
          <p:cNvPr id="287" name="Google Shape;287;p39"/>
          <p:cNvGrpSpPr/>
          <p:nvPr/>
        </p:nvGrpSpPr>
        <p:grpSpPr>
          <a:xfrm>
            <a:off x="819150" y="3654424"/>
            <a:ext cx="7029450" cy="996950"/>
            <a:chOff x="288" y="2688"/>
            <a:chExt cx="4428" cy="258"/>
          </a:xfrm>
        </p:grpSpPr>
        <p:sp>
          <p:nvSpPr>
            <p:cNvPr id="288" name="Google Shape;288;p39"/>
            <p:cNvSpPr txBox="1"/>
            <p:nvPr/>
          </p:nvSpPr>
          <p:spPr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20"/>
                <a:buFont typeface="Arial"/>
                <a:buChar char="●"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Natural Join</a:t>
              </a:r>
              <a:endParaRPr/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99"/>
                </a:buClr>
                <a:buSzPts val="1620"/>
                <a:buFont typeface="Arial"/>
                <a:buChar char="●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     s</a:t>
              </a: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 flipH="1" rot="5400000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290" name="Google Shape;29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062" y="1169987"/>
            <a:ext cx="4276725" cy="46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/>
          <p:nvPr/>
        </p:nvSpPr>
        <p:spPr>
          <a:xfrm rot="5400000">
            <a:off x="1790700" y="4146550"/>
            <a:ext cx="188912" cy="173037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 txBox="1"/>
          <p:nvPr/>
        </p:nvSpPr>
        <p:spPr>
          <a:xfrm rot="10800000">
            <a:off x="1841897" y="4185840"/>
            <a:ext cx="86518" cy="94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2.1</a:t>
            </a:r>
            <a:endParaRPr/>
          </a:p>
        </p:txBody>
      </p:sp>
      <p:pic>
        <p:nvPicPr>
          <p:cNvPr id="299" name="Google Shape;29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012" y="795337"/>
            <a:ext cx="6686550" cy="573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Tutorial Questions</a:t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 example of natural join.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the maximum number of columns allowed per table in oracle.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the maximum number of rows allowed per table in oracle.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the maximum number of tables allowed per database in oracle.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of Chapter 2</a:t>
            </a:r>
            <a:b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200" u="sng">
                <a:solidFill>
                  <a:schemeClr val="hlink"/>
                </a:solidFill>
                <a:hlinkClick r:id="rId3"/>
              </a:rPr>
              <a:t>Chapter 3 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Schema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98512" y="10779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Introduced by Dr. E.F. (“Ted”) Codd in 1970… based on set theory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 of relation schemas prepares a whole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Schema describes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blueprint of a database that outlines the way data is organized into tables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 and constraints of data representing in a particular domain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contain any type of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tuple is divided into fields called 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17" name="Google Shape;317;p43"/>
          <p:cNvGraphicFramePr/>
          <p:nvPr/>
        </p:nvGraphicFramePr>
        <p:xfrm>
          <a:off x="814387" y="3344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{C0A994B0-97D7-4A2C-8C42-4FAB6B0A5312}</a:tableStyleId>
              </a:tblPr>
              <a:tblGrid>
                <a:gridCol w="2554275"/>
                <a:gridCol w="2552700"/>
                <a:gridCol w="2554275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700"/>
                        <a:buFont typeface="Helvetica Neue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Columns</a:t>
                      </a:r>
                      <a:endParaRPr/>
                    </a:p>
                  </a:txBody>
                  <a:tcPr marT="71275" marB="71275" marR="53450" marL="53450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700"/>
                        <a:buFont typeface="Helvetica Neue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 table</a:t>
                      </a:r>
                      <a:endParaRPr/>
                    </a:p>
                  </a:txBody>
                  <a:tcPr marT="71275" marB="71275" marR="53450" marL="53450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700"/>
                        <a:buFont typeface="Helvetica Neue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1000 columns maximum</a:t>
                      </a:r>
                      <a:endParaRPr/>
                    </a:p>
                  </a:txBody>
                  <a:tcPr marT="71275" marB="71275" marR="53450" marL="53450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" name="Google Shape;318;p43"/>
          <p:cNvGraphicFramePr/>
          <p:nvPr/>
        </p:nvGraphicFramePr>
        <p:xfrm>
          <a:off x="758825" y="385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{C0A994B0-97D7-4A2C-8C42-4FAB6B0A5312}</a:tableStyleId>
              </a:tblPr>
              <a:tblGrid>
                <a:gridCol w="2032000"/>
                <a:gridCol w="2032000"/>
                <a:gridCol w="2032000"/>
              </a:tblGrid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Constraints</a:t>
                      </a:r>
                      <a:endParaRPr/>
                    </a:p>
                  </a:txBody>
                  <a:tcPr marT="56700" marB="56700" marR="42525" marL="42525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Maximum per column</a:t>
                      </a:r>
                      <a:endParaRPr/>
                    </a:p>
                  </a:txBody>
                  <a:tcPr marT="56700" marB="56700" marR="42525" marL="42525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Unlimited</a:t>
                      </a:r>
                      <a:endParaRPr/>
                    </a:p>
                  </a:txBody>
                  <a:tcPr marT="56700" marB="56700" marR="42525" marL="42525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9" name="Google Shape;319;p43"/>
          <p:cNvGraphicFramePr/>
          <p:nvPr/>
        </p:nvGraphicFramePr>
        <p:xfrm>
          <a:off x="923925" y="2601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{C0A994B0-97D7-4A2C-8C42-4FAB6B0A5312}</a:tableStyleId>
              </a:tblPr>
              <a:tblGrid>
                <a:gridCol w="2032000"/>
                <a:gridCol w="2032000"/>
                <a:gridCol w="2032000"/>
              </a:tblGrid>
              <a:tr h="24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Helvetica Neue"/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Item</a:t>
                      </a:r>
                      <a:endParaRPr/>
                    </a:p>
                  </a:txBody>
                  <a:tcPr marT="21275" marB="21275" marR="21275" marL="21275" anchor="b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Helvetica Neue"/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of Limit</a:t>
                      </a:r>
                      <a:endParaRPr/>
                    </a:p>
                  </a:txBody>
                  <a:tcPr marT="21275" marB="21275" marR="21275" marL="21275" anchor="b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Helvetica Neue"/>
                        <a:buNone/>
                      </a:pPr>
                      <a:r>
                        <a:rPr b="1" i="0" lang="en-US" sz="1300" u="none" cap="none" strike="noStrik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Limit Value</a:t>
                      </a:r>
                      <a:endParaRPr/>
                    </a:p>
                  </a:txBody>
                  <a:tcPr marT="21275" marB="21275" marR="21275" marL="21275" anchor="b">
                    <a:solidFill>
                      <a:srgbClr val="3F3F3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" name="Google Shape;320;p43"/>
          <p:cNvGraphicFramePr/>
          <p:nvPr/>
        </p:nvGraphicFramePr>
        <p:xfrm>
          <a:off x="954087" y="433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{C0A994B0-97D7-4A2C-8C42-4FAB6B0A5312}</a:tableStyleId>
              </a:tblPr>
              <a:tblGrid>
                <a:gridCol w="2032000"/>
                <a:gridCol w="2032000"/>
                <a:gridCol w="2032000"/>
              </a:tblGrid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Rows</a:t>
                      </a:r>
                      <a:endParaRPr/>
                    </a:p>
                  </a:txBody>
                  <a:tcPr marT="56700" marB="56700" marR="42525" marL="42525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Maximum number per table</a:t>
                      </a:r>
                      <a:endParaRPr/>
                    </a:p>
                  </a:txBody>
                  <a:tcPr marT="56700" marB="56700" marR="42525" marL="42525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Unlimited</a:t>
                      </a:r>
                      <a:endParaRPr/>
                    </a:p>
                  </a:txBody>
                  <a:tcPr marT="56700" marB="56700" marR="42525" marL="42525"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1" name="Google Shape;321;p43"/>
          <p:cNvGraphicFramePr/>
          <p:nvPr/>
        </p:nvGraphicFramePr>
        <p:xfrm>
          <a:off x="909637" y="514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{C0A994B0-97D7-4A2C-8C42-4FAB6B0A5312}</a:tableStyleId>
              </a:tblPr>
              <a:tblGrid>
                <a:gridCol w="2032000"/>
                <a:gridCol w="2032000"/>
                <a:gridCol w="2032000"/>
              </a:tblGrid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Tables</a:t>
                      </a:r>
                      <a:endParaRPr/>
                    </a:p>
                  </a:txBody>
                  <a:tcPr marT="56700" marB="56700" marR="42525" marL="42525"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Maximum per database</a:t>
                      </a:r>
                      <a:endParaRPr/>
                    </a:p>
                  </a:txBody>
                  <a:tcPr marT="56700" marB="56700" marR="42525" marL="42525"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22222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Unlimited</a:t>
                      </a:r>
                      <a:endParaRPr/>
                    </a:p>
                  </a:txBody>
                  <a:tcPr marT="56700" marB="56700" marR="42525" marL="42525"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Schema and Instance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98512" y="1077912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Schema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 is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schema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instructor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ID,  name, dept_name, salary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Formally, given sets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</a:t>
            </a:r>
            <a:r>
              <a:rPr b="0" i="1" lang="en-US" sz="1800" u="none">
                <a:solidFill>
                  <a:srgbClr val="008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subset of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… 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Thus, a relation is a set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-tuples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where each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∈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Instance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current values of a relation are specified by a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element </a:t>
            </a:r>
            <a:r>
              <a:rPr b="1" i="1" lang="en-US" sz="18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b="1" i="0" lang="en-US" sz="18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represented by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table</a:t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20737" y="4737100"/>
            <a:ext cx="7404100" cy="164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Types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103312" y="1219200"/>
            <a:ext cx="777398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of the attribute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set of allowed values for each attribute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values are (normally) required to be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that is, indivisible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1) For the instructor phone field is used, If the instructor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one phone, single value in a field</a:t>
            </a:r>
            <a:endParaRPr/>
          </a:p>
          <a:p>
            <a:pPr indent="-228600" lvl="4" marL="17716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series of phones, multiple values in a field separated by delimiter (comma/space)</a:t>
            </a:r>
            <a:endParaRPr/>
          </a:p>
          <a:p>
            <a:pPr indent="-228600" lvl="4" marL="17716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Nonatomic (as sub part is useful)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2) Phone is having country + state code + number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 / NonAtomic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dependent</a:t>
            </a:r>
            <a:endParaRPr/>
          </a:p>
          <a:p>
            <a:pPr indent="-228600" lvl="4" marL="17716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all together as a one number, then Atomic</a:t>
            </a:r>
            <a:endParaRPr/>
          </a:p>
          <a:p>
            <a:pPr indent="-228600" lvl="4" marL="17716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subparts to treat separately, then NonAtomic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Types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103312" y="1219200"/>
            <a:ext cx="712628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of the attribute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special value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a member of every domain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utilized if the value is unknown or does not exist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If the instructor does not have a phone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03250" y="12700"/>
            <a:ext cx="8077200" cy="606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 are Ordered or Unordered?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798512" y="1077912"/>
            <a:ext cx="7735887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Order of tuples is irrelevant (tuples may be stored in an arbitrary order)</a:t>
            </a:r>
            <a:endParaRPr/>
          </a:p>
          <a:p>
            <a:pPr indent="-10287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Example: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 with unordered tuples</a:t>
            </a:r>
            <a:endParaRPr/>
          </a:p>
        </p:txBody>
      </p:sp>
      <p:pic>
        <p:nvPicPr>
          <p:cNvPr descr="2"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550" y="2128837"/>
            <a:ext cx="4953000" cy="373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3370262" y="5949950"/>
            <a:ext cx="22923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Until explicitly asked….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98512" y="1077912"/>
            <a:ext cx="8077200" cy="517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database consists of multiple relations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about an University is broken up into parts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Design: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Id, name, dept_name, salary, student_Id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in Bad Database design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Repetition of information (e.g., two students have the same instructor)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need for null values  (e.g., represent an student with no advisor)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theory deals with how to design “good” relational schemas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60425" y="1077912"/>
            <a:ext cx="7978775" cy="531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locate data uniquely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of </a:t>
            </a:r>
            <a:endParaRPr/>
          </a:p>
          <a:p>
            <a:pPr indent="-342900" lvl="2" marL="6858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Attribute </a:t>
            </a:r>
            <a:endParaRPr/>
          </a:p>
          <a:p>
            <a:pPr indent="-342900" lvl="2" marL="6858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than one attribute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Superkey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Candidate key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Foreign key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