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</p:sldIdLst>
  <p:sldSz cy="6858000" cx="9144000"/>
  <p:notesSz cx="6997700" cy="9283700"/>
  <p:embeddedFontLst>
    <p:embeddedFont>
      <p:font typeface="Helvetica Neue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4">
          <p15:clr>
            <a:srgbClr val="000000"/>
          </p15:clr>
        </p15:guide>
        <p15:guide id="2" pos="549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2F1CFF-440B-4C0D-AA52-6ADBA5C79ABC}">
  <a:tblStyle styleId="{B22F1CFF-440B-4C0D-AA52-6ADBA5C79AB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4" orient="horz"/>
        <p:guide pos="54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5" Type="http://schemas.openxmlformats.org/officeDocument/2006/relationships/font" Target="fonts/HelveticaNeue-boldItalic.fntdata"/><Relationship Id="rId104" Type="http://schemas.openxmlformats.org/officeDocument/2006/relationships/font" Target="fonts/HelveticaNeue-italic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font" Target="fonts/HelveticaNeue-bold.fntdata"/><Relationship Id="rId102" Type="http://schemas.openxmlformats.org/officeDocument/2006/relationships/font" Target="fonts/HelveticaNeue-regular.fntdata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3" name="Google Shape;283;p2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0" name="Google Shape;290;p2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27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2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1" name="Google Shape;311;p3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30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8" name="Google Shape;358;p3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3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9" name="Google Shape;369;p3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37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1" name="Google Shape;381;p3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3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8" name="Google Shape;448;p4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Google Shape;449;p4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2" name="Google Shape;462;p4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4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2" name="Google Shape;482;p4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4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5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2" name="Google Shape;512;p4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4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6" name="Google Shape;556;p4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4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7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7" name="Google Shape;627;p4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8" name="Google Shape;628;p4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4" name="Google Shape;634;p5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5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2" name="Google Shape;642;p5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3" name="Google Shape;643;p5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2" name="Google Shape;652;p5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p5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69" name="Google Shape;669;p5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0" name="Google Shape;670;p5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0" name="Google Shape;680;p5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Google Shape;681;p5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7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8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09" name="Google Shape;709;p5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0" name="Google Shape;710;p5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6" name="Google Shape;716;p59:notes"/>
          <p:cNvSpPr/>
          <p:nvPr>
            <p:ph idx="2" type="sldImg"/>
          </p:nvPr>
        </p:nvSpPr>
        <p:spPr>
          <a:xfrm>
            <a:off x="1187450" y="703262"/>
            <a:ext cx="4622800" cy="34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7" name="Google Shape;717;p5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3" name="Google Shape;723;p6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4" name="Google Shape;724;p6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0" name="Google Shape;730;p6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6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7" name="Google Shape;737;p6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8" name="Google Shape;738;p6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2" name="Google Shape;752;p6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Google Shape;753;p6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9" name="Google Shape;759;p6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0" name="Google Shape;760;p6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5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7" name="Google Shape;767;p6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6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75" name="Google Shape;775;p6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6" name="Google Shape;776;p6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7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6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8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93" name="Google Shape;793;p6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4" name="Google Shape;794;p6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00" name="Google Shape;800;p6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1" name="Google Shape;801;p6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06" name="Google Shape;806;p7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7" name="Google Shape;807;p7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7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3" name="Google Shape;813;p7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4" name="Google Shape;814;p7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0" name="Google Shape;820;p7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1" name="Google Shape;821;p7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9" name="Google Shape;829;p7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0" name="Google Shape;830;p7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9" name="Google Shape;839;p7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0" name="Google Shape;840;p7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5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9" name="Google Shape;849;p7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0" name="Google Shape;850;p7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2" name="Google Shape;862;p7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3" name="Google Shape;863;p77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8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8" name="Google Shape;868;p7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9" name="Google Shape;869;p7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5" name="Google Shape;875;p7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6" name="Google Shape;876;p7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8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3" name="Google Shape;883;p8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4" name="Google Shape;884;p8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5" name="Google Shape;895;p8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6" name="Google Shape;896;p8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8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8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8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9" name="Google Shape;909;p8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0" name="Google Shape;910;p8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6" name="Google Shape;916;p8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7" name="Google Shape;917;p8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85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3" name="Google Shape;923;p8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4" name="Google Shape;924;p8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38" name="Google Shape;938;p8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9" name="Google Shape;939;p8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5" name="Google Shape;945;p8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6" name="Google Shape;946;p87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88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7" name="Google Shape;957;p8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8" name="Google Shape;958;p8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5" name="Google Shape;965;p8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6" name="Google Shape;966;p8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9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7" name="Google Shape;977;p9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8" name="Google Shape;978;p9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8" name="Google Shape;988;p9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9" name="Google Shape;989;p9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9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01" name="Google Shape;1001;p9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2" name="Google Shape;1002;p9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9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9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9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9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C33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4" name="Google Shape;64;p12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 rot="5400000">
            <a:off x="2193131" y="-2849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800"/>
              <a:buFont typeface="Arimo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55600" lvl="3" marL="18288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8" name="Google Shape;5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9" name="Google Shape;5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db-book.com/" TargetMode="External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1"/>
          <p:cNvSpPr txBox="1"/>
          <p:nvPr/>
        </p:nvSpPr>
        <p:spPr>
          <a:xfrm>
            <a:off x="2674937" y="5726112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6</a:t>
            </a:r>
            <a:r>
              <a:rPr b="1" baseline="30000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b="0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"/>
              </a:rPr>
              <a:t>www.db-book.com</a:t>
            </a:r>
            <a: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pic>
        <p:nvPicPr>
          <p:cNvPr descr="Cover-6Ed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92237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4481512" y="6613525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</a:t>
            </a:r>
            <a:fld id="{00000000-1234-1234-1234-123412341234}" type="slidenum"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3"/>
          <p:cNvSpPr txBox="1"/>
          <p:nvPr/>
        </p:nvSpPr>
        <p:spPr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- 6</a:t>
            </a:r>
            <a:r>
              <a:rPr b="1" baseline="30000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over-6Ed" id="26" name="Google Shape;26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175" y="0"/>
            <a:ext cx="668337" cy="815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9.jpg"/><Relationship Id="rId4" Type="http://schemas.openxmlformats.org/officeDocument/2006/relationships/image" Target="../media/image22.jpg"/><Relationship Id="rId5" Type="http://schemas.openxmlformats.org/officeDocument/2006/relationships/image" Target="../media/image2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://ch10_storageandfilestructure.ppt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hyperlink" Target="http://users.cms.caltech.edu/~donnie/cs121/CS121Lec02.pdf" TargetMode="External"/><Relationship Id="rId4" Type="http://schemas.openxmlformats.org/officeDocument/2006/relationships/hyperlink" Target="http://www.inf.unibz.it/~nutt/Teaching/IDBs0910/IDBExercises/4-sol-relAlg.pdf" TargetMode="External"/><Relationship Id="rId5" Type="http://schemas.openxmlformats.org/officeDocument/2006/relationships/hyperlink" Target="http://cir.dcs.uni-pannon.hu/cikkek/DB_relational_algebra_v2.pdf" TargetMode="External"/><Relationship Id="rId6" Type="http://schemas.openxmlformats.org/officeDocument/2006/relationships/hyperlink" Target="https://www.inf.usi.ch/faculty/soule/teaching/2014-spring/04_Relational_Algebra_With_SQL_Equivalents.pdf" TargetMode="External"/><Relationship Id="rId7" Type="http://schemas.openxmlformats.org/officeDocument/2006/relationships/hyperlink" Target="http://users.cms.caltech.edu/~donnie/cs121/CS121Lec03.pdf" TargetMode="External"/><Relationship Id="rId8" Type="http://schemas.openxmlformats.org/officeDocument/2006/relationships/hyperlink" Target="https://www.cs.cornell.edu/projects/btr/bioinformaticsschool/slides/gehrk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6: Formal Relational Query Languages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Operation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98512" y="1077912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 Unary Operator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Notation: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attribute names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relation name.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result is defined as the relation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columns obtained by erasing the columns that are not listed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Duplicate rows are removed from result, since relations are sets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To eliminate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attribute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	 ∏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ID, name, salary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5825" y="1778000"/>
            <a:ext cx="1914525" cy="54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Union Operation – Example 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98512" y="1077912"/>
            <a:ext cx="6861175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r, s: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798512" y="3238500"/>
            <a:ext cx="702945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∪ s: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51692" l="0" r="0" t="0"/>
          <a:stretch/>
        </p:blipFill>
        <p:spPr>
          <a:xfrm>
            <a:off x="2986087" y="1138237"/>
            <a:ext cx="2357437" cy="20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Union Operation – Example 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98512" y="1077912"/>
            <a:ext cx="6861175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r, s: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798512" y="3238500"/>
            <a:ext cx="702945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∪ s: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6087" y="1138237"/>
            <a:ext cx="2357437" cy="421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Union Operation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798512" y="1077912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∪  Binary Operator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Notation: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∪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Defined as: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∪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∪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be valid.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r,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have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arity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(same number of attributes)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2.  The attribute domains must be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compatible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(example: 2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column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	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deals with the same type of values as does the 2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nd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column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to find all courses taught in the Fall 2009 semester, or in the Spring 2010 semester, or in both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b="0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semester=“Fall”  Λ year=2009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 </a:t>
            </a:r>
            <a:r>
              <a:rPr b="1" i="0" lang="en-US" sz="3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∪</a:t>
            </a:r>
            <a: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b="0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semester=“Spring”  Λ year=2010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  <a:p>
            <a:pPr indent="-240030" lvl="0" marL="342900" rtl="0" algn="l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823912" y="666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difference of two relations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98512" y="1077912"/>
            <a:ext cx="6861175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798512" y="3221037"/>
            <a:ext cx="702945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 – s: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40142" l="0" r="0" t="0"/>
          <a:stretch/>
        </p:blipFill>
        <p:spPr>
          <a:xfrm>
            <a:off x="2921000" y="1211262"/>
            <a:ext cx="2554287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823912" y="666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difference of two relations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798512" y="1077912"/>
            <a:ext cx="6861175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798512" y="3221037"/>
            <a:ext cx="702945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 – s: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0" y="1211262"/>
            <a:ext cx="2554287" cy="323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Difference Operation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798512" y="1077912"/>
            <a:ext cx="6499225" cy="491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‘-’  Binary Operator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Notation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– 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Defined as: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– 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= {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 ∉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1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differences must be taken between </a:t>
            </a:r>
            <a:r>
              <a:rPr b="1" i="0" lang="en-US" sz="1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compatible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have the </a:t>
            </a:r>
            <a:r>
              <a:rPr b="0" i="0" lang="en-US" sz="1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domains of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compatible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to find all courses taught in the Fall 2009 semester, but not in the Spring 2010 semester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semester=“Fall”  Λ year=2009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 </a:t>
            </a:r>
            <a:r>
              <a:rPr b="1" i="0" lang="en-US" sz="20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−</a:t>
            </a:r>
            <a:r>
              <a:rPr b="1" i="0" lang="en-US" sz="16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br>
              <a:rPr b="1" i="0" lang="en-US" sz="16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semester=“Spring”  Λ year=2010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87400" y="193675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Cartesian-Product Operation –  Example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798512" y="1077912"/>
            <a:ext cx="702945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r, 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798512" y="3135312"/>
            <a:ext cx="702945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 b="59211" l="0" r="0" t="0"/>
          <a:stretch/>
        </p:blipFill>
        <p:spPr>
          <a:xfrm>
            <a:off x="2913062" y="1076325"/>
            <a:ext cx="2432050" cy="19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787400" y="193675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Cartesian-Product Operation –  Example</a:t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798512" y="1077912"/>
            <a:ext cx="702945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r, 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798512" y="3135312"/>
            <a:ext cx="702945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3062" y="1076325"/>
            <a:ext cx="2432050" cy="46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Cartesian-Product Operation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989012" y="1092200"/>
            <a:ext cx="789146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‘X’ Binary Operator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Notation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Defined as: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q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that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 of r(R) and s(S) are disjoint (i.e.,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∩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∅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attributes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r(R)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s(S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are not disjoint, then renaming must be used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647700" y="42862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6:  Formal  Relational Query Languages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71537" y="116522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Relational Algebra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 Relational Calculus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 Relational Calculus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Composition of Operations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762000" y="7620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build expressions using multiple operations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σ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A=C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x 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x s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A=C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x 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1225" y="2916237"/>
            <a:ext cx="139700" cy="29051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2438400" y="5610225"/>
            <a:ext cx="184150" cy="36671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4762" y="1949450"/>
            <a:ext cx="1757362" cy="4103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Rename Operation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798512" y="1077912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ρ ‘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Unary Operator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us to name, and therefore to refer to, the results of relational-algebra expressions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us to refer to a relation by more than one name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			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ρ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returns the expression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under the name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relational-algebra expression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has arity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returns the result of expression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under the name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with the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attributes renamed to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…., A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1" name="Google Shape;25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4312" y="4249737"/>
            <a:ext cx="2979737" cy="66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Query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814387" y="1093787"/>
            <a:ext cx="79073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largest salary in the university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 find instructor salaries that are less than some other instructor salary (i.e. not maximum)</a:t>
            </a:r>
            <a:endParaRPr/>
          </a:p>
          <a:p>
            <a:pPr indent="-228600" lvl="3" marL="14287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a copy of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 a new name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instructor.salary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instructor.salary &lt; </a:t>
            </a:r>
            <a:r>
              <a:rPr b="0" baseline="-25000" i="1" lang="en-US" sz="24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d.salary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b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x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ρ</a:t>
            </a:r>
            <a:r>
              <a:rPr b="0" baseline="-25000" i="1" lang="en-US" sz="28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(instructor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)))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2: Find the largest salary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salary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(instructor) – </a:t>
            </a:r>
            <a:b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instructor.salary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instructor.salary &lt; </a:t>
            </a:r>
            <a:r>
              <a:rPr b="0" baseline="-25000" i="1" lang="en-US" sz="24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d.salary  </a:t>
            </a:r>
            <a:b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x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ρ</a:t>
            </a:r>
            <a:r>
              <a:rPr b="0" baseline="-25000" i="1" lang="en-US" sz="24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(instructor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)))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Queries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798512" y="1077912"/>
            <a:ext cx="81534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names of all instructors in the Physics department, along with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all courses they have taught</a:t>
            </a:r>
            <a:endParaRPr/>
          </a:p>
        </p:txBody>
      </p:sp>
      <p:sp>
        <p:nvSpPr>
          <p:cNvPr id="265" name="Google Shape;265;p36"/>
          <p:cNvSpPr txBox="1"/>
          <p:nvPr/>
        </p:nvSpPr>
        <p:spPr>
          <a:xfrm>
            <a:off x="730250" y="1841500"/>
            <a:ext cx="86614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1" marL="793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1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instructor.ID,course_id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(σ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dept_name=“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Physics”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b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σ 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instructor.ID=teaches.ID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857250" y="3427412"/>
            <a:ext cx="86614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1" marL="793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2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instructor.ID,course_id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(σ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instructor.ID=teaches.ID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b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σ 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dept_name=“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Physics”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instructor)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 Definition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798512" y="1077912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basic expression in the relational algebra consists of either one of the following: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relation in the database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constant relation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be relational-algebra expressions; the following are all relational-algebra expressions: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∪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predicate on attributes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list consisting of some of the attributes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ρ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x is the new name for the result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Operations</a:t>
            </a:r>
            <a:endParaRPr/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798512" y="1077912"/>
            <a:ext cx="7848600" cy="307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operations that do not add any power to the relational algebra, but that simplify common queries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Whenever it is used, utilizes basic operations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6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intersection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Set-Intersection Operation</a:t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798512" y="1077912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Notation: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∩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Defined as: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∩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{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have the </a:t>
            </a:r>
            <a:r>
              <a:rPr b="0" i="1" lang="en-US" sz="18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arity</a:t>
            </a:r>
            <a:r>
              <a:rPr b="0" i="0" lang="en-US" sz="18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 of </a:t>
            </a:r>
            <a:r>
              <a:rPr b="0" i="1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compatible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∩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(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823912" y="238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Set-Intersection Operation – Example</a:t>
            </a:r>
            <a:endParaRPr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798512" y="1509712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r, 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∩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</p:txBody>
      </p:sp>
      <p:pic>
        <p:nvPicPr>
          <p:cNvPr id="295" name="Google Shape;2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962" y="1550987"/>
            <a:ext cx="26574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Operation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838200" y="1109662"/>
            <a:ext cx="7204075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assignment operation (←) provides a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convenient way to express complex queries</a:t>
            </a:r>
            <a:endParaRPr/>
          </a:p>
          <a:p>
            <a:pPr indent="-285750" lvl="1" marL="6286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Write query as a sequential program consisting of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series of assignments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followed by an expression whose value is displayed as a result of the query</a:t>
            </a:r>
            <a:endParaRPr/>
          </a:p>
          <a:p>
            <a:pPr indent="-285750" lvl="1" marL="6286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must always be made to a temporary relation variable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Operation</a:t>
            </a:r>
            <a:endParaRPr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Cartesian Product of two relation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Gives all the possible tuples that are paired together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called cross join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it might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feasible for 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Huge relations where number of tuples are in thousands and 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 of both relations are considerable large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Operation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Combination of Cartesian product followed by selection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operation pairs two tuples from different relations if and only if the given join condition is satisfied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Join (Theta Join, Equi Join, Natural Join)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Join (Left outer Join, Right outer Join, Full outer Join)</a:t>
            </a:r>
            <a:endParaRPr/>
          </a:p>
          <a:p>
            <a:pPr indent="-142875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Relational Algebra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798512" y="1077912"/>
            <a:ext cx="761523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Procedural language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Six basic operators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select: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(Sigma)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project: ∏ (Pi)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union: ∪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difference: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Cartesian product: 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rename: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ρ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(Rho)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787400" y="193675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Cartesian-Product Operation –  Example</a:t>
            </a:r>
            <a:endParaRPr/>
          </a:p>
        </p:txBody>
      </p:sp>
      <p:sp>
        <p:nvSpPr>
          <p:cNvPr id="315" name="Google Shape;315;p43"/>
          <p:cNvSpPr txBox="1"/>
          <p:nvPr/>
        </p:nvSpPr>
        <p:spPr>
          <a:xfrm>
            <a:off x="798512" y="1077912"/>
            <a:ext cx="702945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r, 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316" name="Google Shape;316;p43"/>
          <p:cNvSpPr txBox="1"/>
          <p:nvPr/>
        </p:nvSpPr>
        <p:spPr>
          <a:xfrm>
            <a:off x="798512" y="3135312"/>
            <a:ext cx="702945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3062" y="1076325"/>
            <a:ext cx="2432050" cy="46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Join</a:t>
            </a:r>
            <a:endParaRPr/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inner-join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includes only tuples with matching attributes, </a:t>
            </a:r>
            <a:r>
              <a:rPr b="0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 are discarded in resulting relation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Theta Join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 Join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Join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Theta (θ) Join</a:t>
            </a:r>
            <a:endParaRPr/>
          </a:p>
        </p:txBody>
      </p:sp>
      <p:sp>
        <p:nvSpPr>
          <p:cNvPr id="329" name="Google Shape;329;p45"/>
          <p:cNvSpPr txBox="1"/>
          <p:nvPr>
            <p:ph idx="1" type="body"/>
          </p:nvPr>
        </p:nvSpPr>
        <p:spPr>
          <a:xfrm>
            <a:off x="814387" y="1093787"/>
            <a:ext cx="7858125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 in Theta join is the join condition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Combines tuples from different relations provided they satisfy the theta condition</a:t>
            </a:r>
            <a:endParaRPr/>
          </a:p>
          <a:p>
            <a:pPr indent="-280035" lvl="0" marL="3429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R1 ⋈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R1 and R2 are relations with their attributes (A1, A2, .., An ) and (B1, B2,.. ,Bn) such that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Attribute matches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is R1 ∩ R2 = Φ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Theta join can use all kinds of comparison operators</a:t>
            </a:r>
            <a:endParaRPr/>
          </a:p>
        </p:txBody>
      </p:sp>
      <p:sp>
        <p:nvSpPr>
          <p:cNvPr id="330" name="Google Shape;330;p45"/>
          <p:cNvSpPr txBox="1"/>
          <p:nvPr/>
        </p:nvSpPr>
        <p:spPr>
          <a:xfrm>
            <a:off x="787400" y="2105025"/>
            <a:ext cx="8178800" cy="928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theta join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operation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   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is defined 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     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s)</a:t>
            </a:r>
            <a:endParaRPr/>
          </a:p>
        </p:txBody>
      </p:sp>
      <p:sp>
        <p:nvSpPr>
          <p:cNvPr id="331" name="Google Shape;331;p45"/>
          <p:cNvSpPr/>
          <p:nvPr/>
        </p:nvSpPr>
        <p:spPr>
          <a:xfrm flipH="1" rot="5400000">
            <a:off x="1836737" y="2728912"/>
            <a:ext cx="152400" cy="15240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45"/>
          <p:cNvSpPr/>
          <p:nvPr/>
        </p:nvSpPr>
        <p:spPr>
          <a:xfrm flipH="1" rot="5400000">
            <a:off x="4010025" y="2262187"/>
            <a:ext cx="152400" cy="15240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Theta (θ) Join</a:t>
            </a:r>
            <a:endParaRPr/>
          </a:p>
        </p:txBody>
      </p:sp>
      <p:sp>
        <p:nvSpPr>
          <p:cNvPr id="338" name="Google Shape;338;p46"/>
          <p:cNvSpPr txBox="1"/>
          <p:nvPr>
            <p:ph idx="1" type="body"/>
          </p:nvPr>
        </p:nvSpPr>
        <p:spPr>
          <a:xfrm>
            <a:off x="1687512" y="3406775"/>
            <a:ext cx="6084887" cy="44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⋈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Student.Std = Subject.Class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SUBJECT</a:t>
            </a:r>
            <a:endParaRPr/>
          </a:p>
        </p:txBody>
      </p:sp>
      <p:sp>
        <p:nvSpPr>
          <p:cNvPr id="339" name="Google Shape;339;p46"/>
          <p:cNvSpPr txBox="1"/>
          <p:nvPr/>
        </p:nvSpPr>
        <p:spPr>
          <a:xfrm>
            <a:off x="1717675" y="1041400"/>
            <a:ext cx="25225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  <a:endParaRPr/>
          </a:p>
        </p:txBody>
      </p:sp>
      <p:sp>
        <p:nvSpPr>
          <p:cNvPr id="340" name="Google Shape;340;p46"/>
          <p:cNvSpPr txBox="1"/>
          <p:nvPr/>
        </p:nvSpPr>
        <p:spPr>
          <a:xfrm>
            <a:off x="5334000" y="876300"/>
            <a:ext cx="2092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Subjects</a:t>
            </a:r>
            <a:endParaRPr/>
          </a:p>
        </p:txBody>
      </p:sp>
      <p:graphicFrame>
        <p:nvGraphicFramePr>
          <p:cNvPr id="341" name="Google Shape;341;p46"/>
          <p:cNvGraphicFramePr/>
          <p:nvPr/>
        </p:nvGraphicFramePr>
        <p:xfrm>
          <a:off x="1717675" y="387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SID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Name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Std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Class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Subject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Alex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Math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Alex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English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Maria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Music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Maria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Sports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2" name="Google Shape;342;p46"/>
          <p:cNvGraphicFramePr/>
          <p:nvPr/>
        </p:nvGraphicFramePr>
        <p:xfrm>
          <a:off x="1441450" y="1474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1039800"/>
                <a:gridCol w="1038225"/>
                <a:gridCol w="10398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SID</a:t>
                      </a:r>
                      <a:endParaRPr/>
                    </a:p>
                  </a:txBody>
                  <a:tcPr marT="47600" marB="47600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Name</a:t>
                      </a:r>
                      <a:endParaRPr/>
                    </a:p>
                  </a:txBody>
                  <a:tcPr marT="47600" marB="47600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Std</a:t>
                      </a:r>
                      <a:endParaRPr/>
                    </a:p>
                  </a:txBody>
                  <a:tcPr marT="47600" marB="47600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</a:t>
                      </a:r>
                      <a:endParaRPr/>
                    </a:p>
                  </a:txBody>
                  <a:tcPr marT="47600" marB="47600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Alex</a:t>
                      </a:r>
                      <a:endParaRPr/>
                    </a:p>
                  </a:txBody>
                  <a:tcPr marT="47600" marB="47600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/>
                    </a:p>
                  </a:txBody>
                  <a:tcPr marT="47600" marB="47600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102</a:t>
                      </a:r>
                      <a:endParaRPr/>
                    </a:p>
                  </a:txBody>
                  <a:tcPr marT="47600" marB="47600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Maria</a:t>
                      </a:r>
                      <a:endParaRPr/>
                    </a:p>
                  </a:txBody>
                  <a:tcPr marT="47600" marB="47600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/>
                    </a:p>
                  </a:txBody>
                  <a:tcPr marT="47600" marB="47600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Google Shape;343;p46"/>
          <p:cNvGraphicFramePr/>
          <p:nvPr/>
        </p:nvGraphicFramePr>
        <p:xfrm>
          <a:off x="5375275" y="1258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1019175"/>
                <a:gridCol w="101757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Class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Subject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Math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English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Music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Sports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 Join</a:t>
            </a:r>
            <a:endParaRPr/>
          </a:p>
        </p:txBody>
      </p:sp>
      <p:sp>
        <p:nvSpPr>
          <p:cNvPr id="349" name="Google Shape;349;p47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Theta join uses only 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equality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comparison operator it is said to be Equi-Join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early example conrresponds to equi join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Join</a:t>
            </a:r>
            <a:endParaRPr/>
          </a:p>
        </p:txBody>
      </p:sp>
      <p:sp>
        <p:nvSpPr>
          <p:cNvPr id="355" name="Google Shape;355;p48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use any comparison operator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concatenate the way Cartesian product does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Instead, Natural Join can only be performed if the there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at least one common attribute exists between relation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Those attributes must have same name and domain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Acts on those matching attributes where the values of attributes in both relation is same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/>
        </p:nvSpPr>
        <p:spPr>
          <a:xfrm>
            <a:off x="798512" y="1103312"/>
            <a:ext cx="21415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Notation:  r     s</a:t>
            </a:r>
            <a:endParaRPr/>
          </a:p>
        </p:txBody>
      </p:sp>
      <p:sp>
        <p:nvSpPr>
          <p:cNvPr id="362" name="Google Shape;362;p4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Join Operation</a:t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798512" y="1495425"/>
            <a:ext cx="8215312" cy="5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relations on schemas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respectively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Then,  r     s  is a relation on schema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∪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obtained as follows: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each pair of tuples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have the same value on each of the attributes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∩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add a tuple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to the result, where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has the same value 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3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has the same value 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3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C,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E,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B, 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schema =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C,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defined as: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∏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r.A, r.B, r.C, r.D, s.E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1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r.B = s.B </a:t>
            </a:r>
            <a:r>
              <a:rPr b="1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∧</a:t>
            </a:r>
            <a:r>
              <a:rPr b="1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r.D = s.D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</p:txBody>
      </p:sp>
      <p:sp>
        <p:nvSpPr>
          <p:cNvPr id="364" name="Google Shape;364;p49"/>
          <p:cNvSpPr/>
          <p:nvPr/>
        </p:nvSpPr>
        <p:spPr>
          <a:xfrm flipH="1" rot="5400000">
            <a:off x="2514600" y="1219200"/>
            <a:ext cx="152400" cy="15240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5" name="Google Shape;365;p49"/>
          <p:cNvSpPr/>
          <p:nvPr/>
        </p:nvSpPr>
        <p:spPr>
          <a:xfrm flipH="1" rot="5400000">
            <a:off x="1787525" y="5651500"/>
            <a:ext cx="152400" cy="15240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6" name="Google Shape;366;p49"/>
          <p:cNvSpPr/>
          <p:nvPr/>
        </p:nvSpPr>
        <p:spPr>
          <a:xfrm flipH="1" rot="5400000">
            <a:off x="2095500" y="1893887"/>
            <a:ext cx="152400" cy="15240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Join Example</a:t>
            </a:r>
            <a:endParaRPr/>
          </a:p>
        </p:txBody>
      </p:sp>
      <p:sp>
        <p:nvSpPr>
          <p:cNvPr id="373" name="Google Shape;373;p50"/>
          <p:cNvSpPr txBox="1"/>
          <p:nvPr>
            <p:ph idx="1" type="body"/>
          </p:nvPr>
        </p:nvSpPr>
        <p:spPr>
          <a:xfrm>
            <a:off x="798512" y="1077912"/>
            <a:ext cx="6843712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 r, s:</a:t>
            </a:r>
            <a:endParaRPr/>
          </a:p>
        </p:txBody>
      </p:sp>
      <p:grpSp>
        <p:nvGrpSpPr>
          <p:cNvPr id="374" name="Google Shape;374;p50"/>
          <p:cNvGrpSpPr/>
          <p:nvPr/>
        </p:nvGrpSpPr>
        <p:grpSpPr>
          <a:xfrm>
            <a:off x="819150" y="3654424"/>
            <a:ext cx="7029450" cy="996950"/>
            <a:chOff x="288" y="2688"/>
            <a:chExt cx="4428" cy="258"/>
          </a:xfrm>
        </p:grpSpPr>
        <p:sp>
          <p:nvSpPr>
            <p:cNvPr id="375" name="Google Shape;375;p50"/>
            <p:cNvSpPr txBox="1"/>
            <p:nvPr/>
          </p:nvSpPr>
          <p:spPr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20"/>
                <a:buFont typeface="Arial"/>
                <a:buChar char="●"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     s</a:t>
              </a:r>
              <a:endParaRPr/>
            </a:p>
          </p:txBody>
        </p:sp>
        <p:sp>
          <p:nvSpPr>
            <p:cNvPr id="376" name="Google Shape;376;p50"/>
            <p:cNvSpPr/>
            <p:nvPr/>
          </p:nvSpPr>
          <p:spPr>
            <a:xfrm flipH="1" rot="5400000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377" name="Google Shape;37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3062" y="1169987"/>
            <a:ext cx="4276725" cy="46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0"/>
          <p:cNvSpPr/>
          <p:nvPr/>
        </p:nvSpPr>
        <p:spPr>
          <a:xfrm flipH="1" rot="5400000">
            <a:off x="1428750" y="3762375"/>
            <a:ext cx="152400" cy="15240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Join – Example</a:t>
            </a:r>
            <a:endParaRPr/>
          </a:p>
        </p:txBody>
      </p:sp>
      <p:sp>
        <p:nvSpPr>
          <p:cNvPr id="385" name="Google Shape;385;p51"/>
          <p:cNvSpPr txBox="1"/>
          <p:nvPr>
            <p:ph idx="1" type="body"/>
          </p:nvPr>
        </p:nvSpPr>
        <p:spPr>
          <a:xfrm>
            <a:off x="742950" y="3448050"/>
            <a:ext cx="6991350" cy="842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     teaches</a:t>
            </a:r>
            <a:endParaRPr/>
          </a:p>
        </p:txBody>
      </p:sp>
      <p:sp>
        <p:nvSpPr>
          <p:cNvPr id="386" name="Google Shape;386;p51"/>
          <p:cNvSpPr/>
          <p:nvPr/>
        </p:nvSpPr>
        <p:spPr>
          <a:xfrm flipH="1" rot="5400000">
            <a:off x="2212975" y="3983037"/>
            <a:ext cx="152400" cy="15240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p51"/>
          <p:cNvSpPr txBox="1"/>
          <p:nvPr/>
        </p:nvSpPr>
        <p:spPr>
          <a:xfrm>
            <a:off x="1493837" y="4740275"/>
            <a:ext cx="1204912" cy="3190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/>
          </a:p>
        </p:txBody>
      </p:sp>
      <p:sp>
        <p:nvSpPr>
          <p:cNvPr id="388" name="Google Shape;388;p51"/>
          <p:cNvSpPr txBox="1"/>
          <p:nvPr/>
        </p:nvSpPr>
        <p:spPr>
          <a:xfrm>
            <a:off x="4313237" y="4740275"/>
            <a:ext cx="1325562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endParaRPr/>
          </a:p>
        </p:txBody>
      </p:sp>
      <p:sp>
        <p:nvSpPr>
          <p:cNvPr id="389" name="Google Shape;389;p51"/>
          <p:cNvSpPr txBox="1"/>
          <p:nvPr/>
        </p:nvSpPr>
        <p:spPr>
          <a:xfrm>
            <a:off x="1493837" y="5121275"/>
            <a:ext cx="1233487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10101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12121</a:t>
            </a:r>
            <a:endParaRPr/>
          </a:p>
        </p:txBody>
      </p:sp>
      <p:sp>
        <p:nvSpPr>
          <p:cNvPr id="390" name="Google Shape;390;p51"/>
          <p:cNvSpPr txBox="1"/>
          <p:nvPr/>
        </p:nvSpPr>
        <p:spPr>
          <a:xfrm>
            <a:off x="4313237" y="5121275"/>
            <a:ext cx="1357312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Comp. Sci.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Finance</a:t>
            </a:r>
            <a:endParaRPr/>
          </a:p>
        </p:txBody>
      </p:sp>
      <p:sp>
        <p:nvSpPr>
          <p:cNvPr id="391" name="Google Shape;391;p51"/>
          <p:cNvSpPr txBox="1"/>
          <p:nvPr/>
        </p:nvSpPr>
        <p:spPr>
          <a:xfrm>
            <a:off x="5607050" y="4740275"/>
            <a:ext cx="1463675" cy="3190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endParaRPr/>
          </a:p>
        </p:txBody>
      </p:sp>
      <p:sp>
        <p:nvSpPr>
          <p:cNvPr id="392" name="Google Shape;392;p51"/>
          <p:cNvSpPr txBox="1"/>
          <p:nvPr/>
        </p:nvSpPr>
        <p:spPr>
          <a:xfrm>
            <a:off x="5621337" y="5121275"/>
            <a:ext cx="1462087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CS-101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FIN-201</a:t>
            </a:r>
            <a:endParaRPr/>
          </a:p>
        </p:txBody>
      </p:sp>
      <p:sp>
        <p:nvSpPr>
          <p:cNvPr id="393" name="Google Shape;393;p51"/>
          <p:cNvSpPr txBox="1"/>
          <p:nvPr/>
        </p:nvSpPr>
        <p:spPr>
          <a:xfrm>
            <a:off x="2713037" y="4740275"/>
            <a:ext cx="16002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endParaRPr/>
          </a:p>
        </p:txBody>
      </p:sp>
      <p:sp>
        <p:nvSpPr>
          <p:cNvPr id="394" name="Google Shape;394;p51"/>
          <p:cNvSpPr txBox="1"/>
          <p:nvPr/>
        </p:nvSpPr>
        <p:spPr>
          <a:xfrm>
            <a:off x="2713037" y="5121275"/>
            <a:ext cx="16002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Srinivasan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Wu</a:t>
            </a:r>
            <a:endParaRPr/>
          </a:p>
        </p:txBody>
      </p:sp>
      <p:sp>
        <p:nvSpPr>
          <p:cNvPr id="395" name="Google Shape;395;p51"/>
          <p:cNvSpPr txBox="1"/>
          <p:nvPr/>
        </p:nvSpPr>
        <p:spPr>
          <a:xfrm>
            <a:off x="620712" y="842962"/>
            <a:ext cx="529907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endParaRPr/>
          </a:p>
        </p:txBody>
      </p:sp>
      <p:sp>
        <p:nvSpPr>
          <p:cNvPr id="396" name="Google Shape;396;p51"/>
          <p:cNvSpPr txBox="1"/>
          <p:nvPr/>
        </p:nvSpPr>
        <p:spPr>
          <a:xfrm>
            <a:off x="4705350" y="858837"/>
            <a:ext cx="2735262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teaches</a:t>
            </a:r>
            <a:endParaRPr/>
          </a:p>
        </p:txBody>
      </p:sp>
      <p:grpSp>
        <p:nvGrpSpPr>
          <p:cNvPr id="397" name="Google Shape;397;p51"/>
          <p:cNvGrpSpPr/>
          <p:nvPr/>
        </p:nvGrpSpPr>
        <p:grpSpPr>
          <a:xfrm>
            <a:off x="5154612" y="1193800"/>
            <a:ext cx="3546475" cy="1327150"/>
            <a:chOff x="1536" y="2576"/>
            <a:chExt cx="2064" cy="768"/>
          </a:xfrm>
        </p:grpSpPr>
        <p:sp>
          <p:nvSpPr>
            <p:cNvPr id="398" name="Google Shape;398;p51"/>
            <p:cNvSpPr txBox="1"/>
            <p:nvPr/>
          </p:nvSpPr>
          <p:spPr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ID</a:t>
              </a:r>
              <a:endParaRPr/>
            </a:p>
          </p:txBody>
        </p:sp>
        <p:sp>
          <p:nvSpPr>
            <p:cNvPr id="399" name="Google Shape;399;p51"/>
            <p:cNvSpPr txBox="1"/>
            <p:nvPr/>
          </p:nvSpPr>
          <p:spPr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course_id</a:t>
              </a:r>
              <a:endParaRPr/>
            </a:p>
          </p:txBody>
        </p:sp>
        <p:sp>
          <p:nvSpPr>
            <p:cNvPr id="400" name="Google Shape;400;p51"/>
            <p:cNvSpPr txBox="1"/>
            <p:nvPr/>
          </p:nvSpPr>
          <p:spPr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10101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12121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76766</a:t>
              </a:r>
              <a:endParaRPr/>
            </a:p>
          </p:txBody>
        </p:sp>
        <p:sp>
          <p:nvSpPr>
            <p:cNvPr id="401" name="Google Shape;401;p51"/>
            <p:cNvSpPr txBox="1"/>
            <p:nvPr/>
          </p:nvSpPr>
          <p:spPr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CS-101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FIN-201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BIO-101</a:t>
              </a:r>
              <a:endParaRPr/>
            </a:p>
          </p:txBody>
        </p:sp>
      </p:grpSp>
      <p:grpSp>
        <p:nvGrpSpPr>
          <p:cNvPr id="402" name="Google Shape;402;p51"/>
          <p:cNvGrpSpPr/>
          <p:nvPr/>
        </p:nvGrpSpPr>
        <p:grpSpPr>
          <a:xfrm>
            <a:off x="831850" y="1162050"/>
            <a:ext cx="4170362" cy="1484312"/>
            <a:chOff x="1288" y="1229"/>
            <a:chExt cx="2806" cy="771"/>
          </a:xfrm>
        </p:grpSpPr>
        <p:sp>
          <p:nvSpPr>
            <p:cNvPr id="403" name="Google Shape;403;p51"/>
            <p:cNvSpPr txBox="1"/>
            <p:nvPr/>
          </p:nvSpPr>
          <p:spPr>
            <a:xfrm>
              <a:off x="3272" y="1472"/>
              <a:ext cx="822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Comp. Sci.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Finance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Music</a:t>
              </a:r>
              <a:endParaRPr/>
            </a:p>
          </p:txBody>
        </p:sp>
        <p:sp>
          <p:nvSpPr>
            <p:cNvPr id="404" name="Google Shape;404;p51"/>
            <p:cNvSpPr txBox="1"/>
            <p:nvPr/>
          </p:nvSpPr>
          <p:spPr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ID</a:t>
              </a:r>
              <a:endParaRPr/>
            </a:p>
          </p:txBody>
        </p:sp>
        <p:sp>
          <p:nvSpPr>
            <p:cNvPr id="405" name="Google Shape;405;p51"/>
            <p:cNvSpPr txBox="1"/>
            <p:nvPr/>
          </p:nvSpPr>
          <p:spPr>
            <a:xfrm>
              <a:off x="3269" y="1232"/>
              <a:ext cx="807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dept_name</a:t>
              </a:r>
              <a:endParaRPr/>
            </a:p>
          </p:txBody>
        </p:sp>
        <p:sp>
          <p:nvSpPr>
            <p:cNvPr id="406" name="Google Shape;406;p51"/>
            <p:cNvSpPr txBox="1"/>
            <p:nvPr/>
          </p:nvSpPr>
          <p:spPr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10101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12121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15151</a:t>
              </a:r>
              <a:endParaRPr/>
            </a:p>
          </p:txBody>
        </p:sp>
        <p:sp>
          <p:nvSpPr>
            <p:cNvPr id="407" name="Google Shape;407;p51"/>
            <p:cNvSpPr txBox="1"/>
            <p:nvPr/>
          </p:nvSpPr>
          <p:spPr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name</a:t>
              </a:r>
              <a:endParaRPr/>
            </a:p>
          </p:txBody>
        </p:sp>
        <p:sp>
          <p:nvSpPr>
            <p:cNvPr id="408" name="Google Shape;408;p51"/>
            <p:cNvSpPr txBox="1"/>
            <p:nvPr/>
          </p:nvSpPr>
          <p:spPr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Srinivasan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Wu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Mozart</a:t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Join</a:t>
            </a:r>
            <a:endParaRPr/>
          </a:p>
        </p:txBody>
      </p:sp>
      <p:sp>
        <p:nvSpPr>
          <p:cNvPr id="414" name="Google Shape;414;p52"/>
          <p:cNvSpPr txBox="1"/>
          <p:nvPr>
            <p:ph idx="1" type="body"/>
          </p:nvPr>
        </p:nvSpPr>
        <p:spPr>
          <a:xfrm>
            <a:off x="661987" y="1093787"/>
            <a:ext cx="8178800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names of all instructors in the Comp. Sci. department together with the course titles of all the courses that the instructors teach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name, title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=“Comp. Sci.”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join is associative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rgbClr val="00487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     teaches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is equivalent to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(</a:t>
            </a:r>
            <a:r>
              <a:rPr b="0" i="1" lang="en-US" sz="1800" u="none">
                <a:solidFill>
                  <a:srgbClr val="99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teaches     course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415" name="Google Shape;415;p52"/>
          <p:cNvSpPr/>
          <p:nvPr/>
        </p:nvSpPr>
        <p:spPr>
          <a:xfrm flipH="1" rot="5400000">
            <a:off x="3824287" y="2744787"/>
            <a:ext cx="152400" cy="15240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p52"/>
          <p:cNvSpPr/>
          <p:nvPr/>
        </p:nvSpPr>
        <p:spPr>
          <a:xfrm flipH="1" rot="5400000">
            <a:off x="7620000" y="1966912"/>
            <a:ext cx="152400" cy="15240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Google Shape;417;p52"/>
          <p:cNvSpPr/>
          <p:nvPr/>
        </p:nvSpPr>
        <p:spPr>
          <a:xfrm flipH="1" rot="5400000">
            <a:off x="6491287" y="1951037"/>
            <a:ext cx="152400" cy="15240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" name="Google Shape;418;p52"/>
          <p:cNvSpPr/>
          <p:nvPr/>
        </p:nvSpPr>
        <p:spPr>
          <a:xfrm flipH="1" rot="5400000">
            <a:off x="2590800" y="2743200"/>
            <a:ext cx="152400" cy="15240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" name="Google Shape;419;p52"/>
          <p:cNvSpPr/>
          <p:nvPr/>
        </p:nvSpPr>
        <p:spPr>
          <a:xfrm flipH="1" rot="5400000">
            <a:off x="2576512" y="2971800"/>
            <a:ext cx="152400" cy="15240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" name="Google Shape;420;p52"/>
          <p:cNvSpPr/>
          <p:nvPr/>
        </p:nvSpPr>
        <p:spPr>
          <a:xfrm flipH="1" rot="5400000">
            <a:off x="3825875" y="3017837"/>
            <a:ext cx="152400" cy="15240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Relational Algebra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798512" y="1077912"/>
            <a:ext cx="761523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operators take one or  two relations as inputs and produce a new relation as a result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Fundamental and Unary operators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select: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(Sigma)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project: ∏ (Pi)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rename: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ρ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(Rho)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Fundamental and Binary operators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union: ∪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difference: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Cartesian product: x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</a:t>
            </a:r>
            <a:endParaRPr/>
          </a:p>
        </p:txBody>
      </p:sp>
      <p:graphicFrame>
        <p:nvGraphicFramePr>
          <p:cNvPr id="426" name="Google Shape;426;p53"/>
          <p:cNvGraphicFramePr/>
          <p:nvPr/>
        </p:nvGraphicFramePr>
        <p:xfrm>
          <a:off x="1471612" y="1420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1343025"/>
                <a:gridCol w="1341425"/>
                <a:gridCol w="134302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CID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Course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Dept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Database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Mechanics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Electronics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7" name="Google Shape;427;p53"/>
          <p:cNvSpPr txBox="1"/>
          <p:nvPr/>
        </p:nvSpPr>
        <p:spPr>
          <a:xfrm>
            <a:off x="2895600" y="1116012"/>
            <a:ext cx="11223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Courses</a:t>
            </a:r>
            <a:endParaRPr/>
          </a:p>
        </p:txBody>
      </p:sp>
      <p:graphicFrame>
        <p:nvGraphicFramePr>
          <p:cNvPr id="428" name="Google Shape;428;p53"/>
          <p:cNvGraphicFramePr/>
          <p:nvPr/>
        </p:nvGraphicFramePr>
        <p:xfrm>
          <a:off x="5846762" y="145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1031875"/>
                <a:gridCol w="103187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Dept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Head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Alex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Maya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Mira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9" name="Google Shape;429;p53"/>
          <p:cNvSpPr txBox="1"/>
          <p:nvPr/>
        </p:nvSpPr>
        <p:spPr>
          <a:xfrm>
            <a:off x="6262687" y="1157287"/>
            <a:ext cx="10525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HoD</a:t>
            </a:r>
            <a:endParaRPr/>
          </a:p>
        </p:txBody>
      </p:sp>
      <p:graphicFrame>
        <p:nvGraphicFramePr>
          <p:cNvPr id="430" name="Google Shape;430;p53"/>
          <p:cNvGraphicFramePr/>
          <p:nvPr/>
        </p:nvGraphicFramePr>
        <p:xfrm>
          <a:off x="2133600" y="4103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Dept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CID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Course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Head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Database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Alex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Mechanics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Maya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Electronics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Mira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1" name="Google Shape;431;p53"/>
          <p:cNvSpPr txBox="1"/>
          <p:nvPr/>
        </p:nvSpPr>
        <p:spPr>
          <a:xfrm>
            <a:off x="3630612" y="3760787"/>
            <a:ext cx="22860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Courses ⋈ HoD</a:t>
            </a:r>
            <a:endParaRPr/>
          </a:p>
        </p:txBody>
      </p:sp>
      <p:sp>
        <p:nvSpPr>
          <p:cNvPr id="432" name="Google Shape;432;p53"/>
          <p:cNvSpPr txBox="1"/>
          <p:nvPr/>
        </p:nvSpPr>
        <p:spPr>
          <a:xfrm>
            <a:off x="1704975" y="3268662"/>
            <a:ext cx="57626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all courses with their department Head names.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If…</a:t>
            </a:r>
            <a:endParaRPr/>
          </a:p>
        </p:txBody>
      </p:sp>
      <p:graphicFrame>
        <p:nvGraphicFramePr>
          <p:cNvPr id="438" name="Google Shape;438;p54"/>
          <p:cNvGraphicFramePr/>
          <p:nvPr/>
        </p:nvGraphicFramePr>
        <p:xfrm>
          <a:off x="1149350" y="1420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1449375"/>
                <a:gridCol w="1450975"/>
                <a:gridCol w="144937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CID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Course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Dept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Database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Mechanics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Electronics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873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487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MU01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873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487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MusicNotes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873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487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MU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9" name="Google Shape;439;p54"/>
          <p:cNvSpPr txBox="1"/>
          <p:nvPr/>
        </p:nvSpPr>
        <p:spPr>
          <a:xfrm>
            <a:off x="2895600" y="1116012"/>
            <a:ext cx="11223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Courses</a:t>
            </a:r>
            <a:endParaRPr/>
          </a:p>
        </p:txBody>
      </p:sp>
      <p:graphicFrame>
        <p:nvGraphicFramePr>
          <p:cNvPr id="440" name="Google Shape;440;p54"/>
          <p:cNvGraphicFramePr/>
          <p:nvPr/>
        </p:nvGraphicFramePr>
        <p:xfrm>
          <a:off x="5846762" y="145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1031875"/>
                <a:gridCol w="103187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Dept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Head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Alex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Maya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Mira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FIN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XYZ</a:t>
                      </a:r>
                      <a:endParaRPr/>
                    </a:p>
                  </a:txBody>
                  <a:tcPr marT="47625" marB="47625" marR="47600" marL="47600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1" name="Google Shape;441;p54"/>
          <p:cNvSpPr txBox="1"/>
          <p:nvPr/>
        </p:nvSpPr>
        <p:spPr>
          <a:xfrm>
            <a:off x="6262687" y="1157287"/>
            <a:ext cx="10525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HoD</a:t>
            </a:r>
            <a:endParaRPr/>
          </a:p>
        </p:txBody>
      </p:sp>
      <p:graphicFrame>
        <p:nvGraphicFramePr>
          <p:cNvPr id="442" name="Google Shape;442;p54"/>
          <p:cNvGraphicFramePr/>
          <p:nvPr/>
        </p:nvGraphicFramePr>
        <p:xfrm>
          <a:off x="2133600" y="4103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A3C2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A3A3C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Dept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A3C2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A3A3C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CID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A3C2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A3A3C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Course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A3C2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A3A3C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Head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A3C2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3A3C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A3C2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3A3C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CS01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A3C2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3A3C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Database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A3C2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3A3C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Alex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A3C2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3A3C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A3C2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3A3C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A3C2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3A3C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Mechanics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A3C2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3A3C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Maya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A3C2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3A3C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A3C2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3A3C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EE01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A3C2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3A3C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Electronics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A3C2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3A3C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Mira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3" name="Google Shape;443;p54"/>
          <p:cNvSpPr txBox="1"/>
          <p:nvPr/>
        </p:nvSpPr>
        <p:spPr>
          <a:xfrm>
            <a:off x="3630612" y="3760787"/>
            <a:ext cx="22860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C2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A3A3C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Courses ⋈ HoD</a:t>
            </a:r>
            <a:endParaRPr/>
          </a:p>
        </p:txBody>
      </p:sp>
      <p:sp>
        <p:nvSpPr>
          <p:cNvPr id="444" name="Google Shape;444;p54"/>
          <p:cNvSpPr txBox="1"/>
          <p:nvPr/>
        </p:nvSpPr>
        <p:spPr>
          <a:xfrm>
            <a:off x="1704975" y="3338512"/>
            <a:ext cx="57626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C2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rgbClr val="A3A3C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all courses with their department Head names.</a:t>
            </a:r>
            <a:endParaRPr/>
          </a:p>
        </p:txBody>
      </p:sp>
      <p:sp>
        <p:nvSpPr>
          <p:cNvPr id="445" name="Google Shape;445;p54"/>
          <p:cNvSpPr txBox="1"/>
          <p:nvPr/>
        </p:nvSpPr>
        <p:spPr>
          <a:xfrm>
            <a:off x="4087812" y="5791200"/>
            <a:ext cx="692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Join</a:t>
            </a:r>
            <a:endParaRPr/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798512" y="1077912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extension of the join operation that avoids loss of information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Computes the join and then adds tuples from one relation that does not match tuples in the other relation to the resultant relation of the join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values: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signifies that the value is unknown or does not exist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comparisons involving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(roughly speaking)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 definition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3" name="Google Shape;453;p55"/>
          <p:cNvSpPr txBox="1"/>
          <p:nvPr/>
        </p:nvSpPr>
        <p:spPr>
          <a:xfrm>
            <a:off x="814387" y="3684587"/>
            <a:ext cx="7661275" cy="231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join can be expressed using basic operations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r      s can be written 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(r      s)  U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∏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     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x {(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null, …, null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)}</a:t>
            </a:r>
            <a:endParaRPr/>
          </a:p>
        </p:txBody>
      </p:sp>
      <p:grpSp>
        <p:nvGrpSpPr>
          <p:cNvPr id="454" name="Google Shape;454;p55"/>
          <p:cNvGrpSpPr/>
          <p:nvPr/>
        </p:nvGrpSpPr>
        <p:grpSpPr>
          <a:xfrm>
            <a:off x="2203450" y="4206875"/>
            <a:ext cx="307975" cy="90487"/>
            <a:chOff x="1225" y="2417"/>
            <a:chExt cx="261" cy="132"/>
          </a:xfrm>
        </p:grpSpPr>
        <p:sp>
          <p:nvSpPr>
            <p:cNvPr id="455" name="Google Shape;455;p55"/>
            <p:cNvSpPr/>
            <p:nvPr/>
          </p:nvSpPr>
          <p:spPr>
            <a:xfrm flipH="1" rot="5400000">
              <a:off x="1354" y="2417"/>
              <a:ext cx="132" cy="132"/>
            </a:xfrm>
            <a:prstGeom prst="flowChartCollat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56" name="Google Shape;456;p55"/>
            <p:cNvCxnSpPr/>
            <p:nvPr/>
          </p:nvCxnSpPr>
          <p:spPr>
            <a:xfrm rot="10800000">
              <a:off x="1228" y="2419"/>
              <a:ext cx="1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" name="Google Shape;457;p55"/>
            <p:cNvCxnSpPr/>
            <p:nvPr/>
          </p:nvCxnSpPr>
          <p:spPr>
            <a:xfrm rot="10800000">
              <a:off x="1225" y="2542"/>
              <a:ext cx="1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58" name="Google Shape;458;p55"/>
          <p:cNvSpPr/>
          <p:nvPr/>
        </p:nvSpPr>
        <p:spPr>
          <a:xfrm flipH="1" rot="5400000">
            <a:off x="2136775" y="4533900"/>
            <a:ext cx="104775" cy="193675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9" name="Google Shape;459;p55"/>
          <p:cNvSpPr/>
          <p:nvPr/>
        </p:nvSpPr>
        <p:spPr>
          <a:xfrm flipH="1" rot="5400000">
            <a:off x="3972718" y="4528343"/>
            <a:ext cx="117475" cy="220662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Join – Example</a:t>
            </a:r>
            <a:endParaRPr/>
          </a:p>
        </p:txBody>
      </p:sp>
      <p:sp>
        <p:nvSpPr>
          <p:cNvPr id="466" name="Google Shape;466;p56"/>
          <p:cNvSpPr txBox="1"/>
          <p:nvPr>
            <p:ph idx="1" type="body"/>
          </p:nvPr>
        </p:nvSpPr>
        <p:spPr>
          <a:xfrm>
            <a:off x="798512" y="1077912"/>
            <a:ext cx="68611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endParaRPr/>
          </a:p>
        </p:txBody>
      </p:sp>
      <p:sp>
        <p:nvSpPr>
          <p:cNvPr id="467" name="Google Shape;467;p56"/>
          <p:cNvSpPr txBox="1"/>
          <p:nvPr/>
        </p:nvSpPr>
        <p:spPr>
          <a:xfrm>
            <a:off x="798512" y="3581400"/>
            <a:ext cx="702945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teaches</a:t>
            </a:r>
            <a:endParaRPr/>
          </a:p>
        </p:txBody>
      </p:sp>
      <p:grpSp>
        <p:nvGrpSpPr>
          <p:cNvPr id="468" name="Google Shape;468;p56"/>
          <p:cNvGrpSpPr/>
          <p:nvPr/>
        </p:nvGrpSpPr>
        <p:grpSpPr>
          <a:xfrm>
            <a:off x="2438400" y="4089400"/>
            <a:ext cx="3276600" cy="1219200"/>
            <a:chOff x="1536" y="2576"/>
            <a:chExt cx="2064" cy="768"/>
          </a:xfrm>
        </p:grpSpPr>
        <p:sp>
          <p:nvSpPr>
            <p:cNvPr id="469" name="Google Shape;469;p56"/>
            <p:cNvSpPr txBox="1"/>
            <p:nvPr/>
          </p:nvSpPr>
          <p:spPr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ID</a:t>
              </a:r>
              <a:endParaRPr/>
            </a:p>
          </p:txBody>
        </p:sp>
        <p:sp>
          <p:nvSpPr>
            <p:cNvPr id="470" name="Google Shape;470;p56"/>
            <p:cNvSpPr txBox="1"/>
            <p:nvPr/>
          </p:nvSpPr>
          <p:spPr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course_id</a:t>
              </a:r>
              <a:endParaRPr/>
            </a:p>
          </p:txBody>
        </p:sp>
        <p:sp>
          <p:nvSpPr>
            <p:cNvPr id="471" name="Google Shape;471;p56"/>
            <p:cNvSpPr txBox="1"/>
            <p:nvPr/>
          </p:nvSpPr>
          <p:spPr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10101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12121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76766</a:t>
              </a:r>
              <a:endParaRPr/>
            </a:p>
          </p:txBody>
        </p:sp>
        <p:sp>
          <p:nvSpPr>
            <p:cNvPr id="472" name="Google Shape;472;p56"/>
            <p:cNvSpPr txBox="1"/>
            <p:nvPr/>
          </p:nvSpPr>
          <p:spPr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CS-101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FIN-201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BIO-101</a:t>
              </a:r>
              <a:endParaRPr/>
            </a:p>
          </p:txBody>
        </p:sp>
      </p:grpSp>
      <p:grpSp>
        <p:nvGrpSpPr>
          <p:cNvPr id="473" name="Google Shape;473;p56"/>
          <p:cNvGrpSpPr/>
          <p:nvPr/>
        </p:nvGrpSpPr>
        <p:grpSpPr>
          <a:xfrm>
            <a:off x="2044700" y="1951037"/>
            <a:ext cx="4675187" cy="1223962"/>
            <a:chOff x="1288" y="1229"/>
            <a:chExt cx="2704" cy="771"/>
          </a:xfrm>
        </p:grpSpPr>
        <p:sp>
          <p:nvSpPr>
            <p:cNvPr id="474" name="Google Shape;474;p56"/>
            <p:cNvSpPr txBox="1"/>
            <p:nvPr/>
          </p:nvSpPr>
          <p:spPr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Comp. Sci.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Finance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Music</a:t>
              </a:r>
              <a:endParaRPr/>
            </a:p>
          </p:txBody>
        </p:sp>
        <p:sp>
          <p:nvSpPr>
            <p:cNvPr id="475" name="Google Shape;475;p56"/>
            <p:cNvSpPr txBox="1"/>
            <p:nvPr/>
          </p:nvSpPr>
          <p:spPr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ID</a:t>
              </a:r>
              <a:endParaRPr/>
            </a:p>
          </p:txBody>
        </p:sp>
        <p:sp>
          <p:nvSpPr>
            <p:cNvPr id="476" name="Google Shape;476;p56"/>
            <p:cNvSpPr txBox="1"/>
            <p:nvPr/>
          </p:nvSpPr>
          <p:spPr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dept_name</a:t>
              </a:r>
              <a:endParaRPr/>
            </a:p>
          </p:txBody>
        </p:sp>
        <p:sp>
          <p:nvSpPr>
            <p:cNvPr id="477" name="Google Shape;477;p56"/>
            <p:cNvSpPr txBox="1"/>
            <p:nvPr/>
          </p:nvSpPr>
          <p:spPr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10101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12121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15151</a:t>
              </a:r>
              <a:endParaRPr/>
            </a:p>
          </p:txBody>
        </p:sp>
        <p:sp>
          <p:nvSpPr>
            <p:cNvPr id="478" name="Google Shape;478;p56"/>
            <p:cNvSpPr txBox="1"/>
            <p:nvPr/>
          </p:nvSpPr>
          <p:spPr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name</a:t>
              </a:r>
              <a:endParaRPr/>
            </a:p>
          </p:txBody>
        </p:sp>
        <p:sp>
          <p:nvSpPr>
            <p:cNvPr id="479" name="Google Shape;479;p56"/>
            <p:cNvSpPr txBox="1"/>
            <p:nvPr/>
          </p:nvSpPr>
          <p:spPr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Srinivasan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Wu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Mozart</a:t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Join – Example</a:t>
            </a:r>
            <a:endParaRPr/>
          </a:p>
        </p:txBody>
      </p:sp>
      <p:sp>
        <p:nvSpPr>
          <p:cNvPr id="486" name="Google Shape;486;p57"/>
          <p:cNvSpPr txBox="1"/>
          <p:nvPr>
            <p:ph idx="1" type="body"/>
          </p:nvPr>
        </p:nvSpPr>
        <p:spPr>
          <a:xfrm>
            <a:off x="715962" y="2062162"/>
            <a:ext cx="6991350" cy="842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Join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     teaches</a:t>
            </a:r>
            <a:endParaRPr/>
          </a:p>
        </p:txBody>
      </p:sp>
      <p:sp>
        <p:nvSpPr>
          <p:cNvPr id="487" name="Google Shape;487;p57"/>
          <p:cNvSpPr/>
          <p:nvPr/>
        </p:nvSpPr>
        <p:spPr>
          <a:xfrm flipH="1" rot="5400000">
            <a:off x="2227262" y="2625725"/>
            <a:ext cx="152400" cy="15240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8" name="Google Shape;488;p57"/>
          <p:cNvSpPr txBox="1"/>
          <p:nvPr/>
        </p:nvSpPr>
        <p:spPr>
          <a:xfrm>
            <a:off x="1425575" y="3133725"/>
            <a:ext cx="1204912" cy="3190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/>
          </a:p>
        </p:txBody>
      </p:sp>
      <p:sp>
        <p:nvSpPr>
          <p:cNvPr id="489" name="Google Shape;489;p57"/>
          <p:cNvSpPr txBox="1"/>
          <p:nvPr/>
        </p:nvSpPr>
        <p:spPr>
          <a:xfrm>
            <a:off x="4244975" y="3133725"/>
            <a:ext cx="1325562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endParaRPr/>
          </a:p>
        </p:txBody>
      </p:sp>
      <p:sp>
        <p:nvSpPr>
          <p:cNvPr id="490" name="Google Shape;490;p57"/>
          <p:cNvSpPr txBox="1"/>
          <p:nvPr/>
        </p:nvSpPr>
        <p:spPr>
          <a:xfrm>
            <a:off x="1425575" y="3514725"/>
            <a:ext cx="1233487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10101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12121</a:t>
            </a:r>
            <a:endParaRPr/>
          </a:p>
        </p:txBody>
      </p:sp>
      <p:sp>
        <p:nvSpPr>
          <p:cNvPr id="491" name="Google Shape;491;p57"/>
          <p:cNvSpPr txBox="1"/>
          <p:nvPr/>
        </p:nvSpPr>
        <p:spPr>
          <a:xfrm>
            <a:off x="4244975" y="3514725"/>
            <a:ext cx="1357312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Comp. Sci.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Finance</a:t>
            </a:r>
            <a:endParaRPr/>
          </a:p>
        </p:txBody>
      </p:sp>
      <p:sp>
        <p:nvSpPr>
          <p:cNvPr id="492" name="Google Shape;492;p57"/>
          <p:cNvSpPr txBox="1"/>
          <p:nvPr/>
        </p:nvSpPr>
        <p:spPr>
          <a:xfrm>
            <a:off x="5538787" y="3133725"/>
            <a:ext cx="1463675" cy="3190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endParaRPr/>
          </a:p>
        </p:txBody>
      </p:sp>
      <p:sp>
        <p:nvSpPr>
          <p:cNvPr id="493" name="Google Shape;493;p57"/>
          <p:cNvSpPr txBox="1"/>
          <p:nvPr/>
        </p:nvSpPr>
        <p:spPr>
          <a:xfrm>
            <a:off x="5553075" y="3514725"/>
            <a:ext cx="1462087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CS-101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FIN-201</a:t>
            </a:r>
            <a:endParaRPr/>
          </a:p>
        </p:txBody>
      </p:sp>
      <p:sp>
        <p:nvSpPr>
          <p:cNvPr id="494" name="Google Shape;494;p57"/>
          <p:cNvSpPr txBox="1"/>
          <p:nvPr/>
        </p:nvSpPr>
        <p:spPr>
          <a:xfrm>
            <a:off x="2644775" y="3133725"/>
            <a:ext cx="16002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endParaRPr/>
          </a:p>
        </p:txBody>
      </p:sp>
      <p:sp>
        <p:nvSpPr>
          <p:cNvPr id="495" name="Google Shape;495;p57"/>
          <p:cNvSpPr txBox="1"/>
          <p:nvPr/>
        </p:nvSpPr>
        <p:spPr>
          <a:xfrm>
            <a:off x="2644775" y="3514725"/>
            <a:ext cx="16002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Srinivasan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Wu</a:t>
            </a:r>
            <a:endParaRPr/>
          </a:p>
        </p:txBody>
      </p:sp>
      <p:sp>
        <p:nvSpPr>
          <p:cNvPr id="496" name="Google Shape;496;p57"/>
          <p:cNvSpPr txBox="1"/>
          <p:nvPr/>
        </p:nvSpPr>
        <p:spPr>
          <a:xfrm>
            <a:off x="620712" y="842962"/>
            <a:ext cx="529907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endParaRPr/>
          </a:p>
        </p:txBody>
      </p:sp>
      <p:sp>
        <p:nvSpPr>
          <p:cNvPr id="497" name="Google Shape;497;p57"/>
          <p:cNvSpPr txBox="1"/>
          <p:nvPr/>
        </p:nvSpPr>
        <p:spPr>
          <a:xfrm>
            <a:off x="4705350" y="858837"/>
            <a:ext cx="2735262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teaches</a:t>
            </a:r>
            <a:endParaRPr/>
          </a:p>
        </p:txBody>
      </p:sp>
      <p:grpSp>
        <p:nvGrpSpPr>
          <p:cNvPr id="498" name="Google Shape;498;p57"/>
          <p:cNvGrpSpPr/>
          <p:nvPr/>
        </p:nvGrpSpPr>
        <p:grpSpPr>
          <a:xfrm>
            <a:off x="5154612" y="1193800"/>
            <a:ext cx="2617787" cy="801687"/>
            <a:chOff x="1536" y="2576"/>
            <a:chExt cx="2064" cy="768"/>
          </a:xfrm>
        </p:grpSpPr>
        <p:sp>
          <p:nvSpPr>
            <p:cNvPr id="499" name="Google Shape;499;p57"/>
            <p:cNvSpPr txBox="1"/>
            <p:nvPr/>
          </p:nvSpPr>
          <p:spPr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1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ID</a:t>
              </a:r>
              <a:endParaRPr/>
            </a:p>
          </p:txBody>
        </p:sp>
        <p:sp>
          <p:nvSpPr>
            <p:cNvPr id="500" name="Google Shape;500;p57"/>
            <p:cNvSpPr txBox="1"/>
            <p:nvPr/>
          </p:nvSpPr>
          <p:spPr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1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course_id</a:t>
              </a:r>
              <a:endParaRPr/>
            </a:p>
          </p:txBody>
        </p:sp>
        <p:sp>
          <p:nvSpPr>
            <p:cNvPr id="501" name="Google Shape;501;p57"/>
            <p:cNvSpPr txBox="1"/>
            <p:nvPr/>
          </p:nvSpPr>
          <p:spPr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10101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12121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76766</a:t>
              </a:r>
              <a:endParaRPr/>
            </a:p>
          </p:txBody>
        </p:sp>
        <p:sp>
          <p:nvSpPr>
            <p:cNvPr id="502" name="Google Shape;502;p57"/>
            <p:cNvSpPr txBox="1"/>
            <p:nvPr/>
          </p:nvSpPr>
          <p:spPr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CS-101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FIN-201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BIO-101</a:t>
              </a:r>
              <a:endParaRPr/>
            </a:p>
          </p:txBody>
        </p:sp>
      </p:grpSp>
      <p:grpSp>
        <p:nvGrpSpPr>
          <p:cNvPr id="503" name="Google Shape;503;p57"/>
          <p:cNvGrpSpPr/>
          <p:nvPr/>
        </p:nvGrpSpPr>
        <p:grpSpPr>
          <a:xfrm>
            <a:off x="1049337" y="1162050"/>
            <a:ext cx="3314700" cy="874712"/>
            <a:chOff x="1288" y="1229"/>
            <a:chExt cx="2704" cy="771"/>
          </a:xfrm>
        </p:grpSpPr>
        <p:sp>
          <p:nvSpPr>
            <p:cNvPr id="504" name="Google Shape;504;p57"/>
            <p:cNvSpPr txBox="1"/>
            <p:nvPr/>
          </p:nvSpPr>
          <p:spPr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Comp. Sci.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Finance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Music</a:t>
              </a:r>
              <a:endParaRPr/>
            </a:p>
          </p:txBody>
        </p:sp>
        <p:sp>
          <p:nvSpPr>
            <p:cNvPr id="505" name="Google Shape;505;p57"/>
            <p:cNvSpPr txBox="1"/>
            <p:nvPr/>
          </p:nvSpPr>
          <p:spPr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1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ID</a:t>
              </a:r>
              <a:endParaRPr/>
            </a:p>
          </p:txBody>
        </p:sp>
        <p:sp>
          <p:nvSpPr>
            <p:cNvPr id="506" name="Google Shape;506;p57"/>
            <p:cNvSpPr txBox="1"/>
            <p:nvPr/>
          </p:nvSpPr>
          <p:spPr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1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dept_name</a:t>
              </a:r>
              <a:endParaRPr/>
            </a:p>
          </p:txBody>
        </p:sp>
        <p:sp>
          <p:nvSpPr>
            <p:cNvPr id="507" name="Google Shape;507;p57"/>
            <p:cNvSpPr txBox="1"/>
            <p:nvPr/>
          </p:nvSpPr>
          <p:spPr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10101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12121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15151</a:t>
              </a:r>
              <a:endParaRPr/>
            </a:p>
          </p:txBody>
        </p:sp>
        <p:sp>
          <p:nvSpPr>
            <p:cNvPr id="508" name="Google Shape;508;p57"/>
            <p:cNvSpPr txBox="1"/>
            <p:nvPr/>
          </p:nvSpPr>
          <p:spPr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1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name</a:t>
              </a:r>
              <a:endParaRPr/>
            </a:p>
          </p:txBody>
        </p:sp>
        <p:sp>
          <p:nvSpPr>
            <p:cNvPr id="509" name="Google Shape;509;p57"/>
            <p:cNvSpPr txBox="1"/>
            <p:nvPr/>
          </p:nvSpPr>
          <p:spPr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Srinivasan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Wu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Mozart</a:t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8"/>
          <p:cNvSpPr txBox="1"/>
          <p:nvPr/>
        </p:nvSpPr>
        <p:spPr>
          <a:xfrm>
            <a:off x="803275" y="4392612"/>
            <a:ext cx="423545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 Outer Join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instructor          teaches</a:t>
            </a:r>
            <a:endParaRPr/>
          </a:p>
        </p:txBody>
      </p:sp>
      <p:grpSp>
        <p:nvGrpSpPr>
          <p:cNvPr id="516" name="Google Shape;516;p58"/>
          <p:cNvGrpSpPr/>
          <p:nvPr/>
        </p:nvGrpSpPr>
        <p:grpSpPr>
          <a:xfrm>
            <a:off x="2138362" y="4852987"/>
            <a:ext cx="414337" cy="209550"/>
            <a:chOff x="1225" y="2417"/>
            <a:chExt cx="261" cy="132"/>
          </a:xfrm>
        </p:grpSpPr>
        <p:sp>
          <p:nvSpPr>
            <p:cNvPr id="517" name="Google Shape;517;p58"/>
            <p:cNvSpPr/>
            <p:nvPr/>
          </p:nvSpPr>
          <p:spPr>
            <a:xfrm flipH="1" rot="5400000">
              <a:off x="1354" y="2417"/>
              <a:ext cx="132" cy="132"/>
            </a:xfrm>
            <a:prstGeom prst="flowChartCollat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518" name="Google Shape;518;p58"/>
            <p:cNvCxnSpPr/>
            <p:nvPr/>
          </p:nvCxnSpPr>
          <p:spPr>
            <a:xfrm rot="10800000">
              <a:off x="1228" y="2419"/>
              <a:ext cx="1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9" name="Google Shape;519;p58"/>
            <p:cNvCxnSpPr/>
            <p:nvPr/>
          </p:nvCxnSpPr>
          <p:spPr>
            <a:xfrm rot="10800000">
              <a:off x="1225" y="2542"/>
              <a:ext cx="1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20" name="Google Shape;520;p5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Join – Example</a:t>
            </a:r>
            <a:endParaRPr/>
          </a:p>
        </p:txBody>
      </p:sp>
      <p:sp>
        <p:nvSpPr>
          <p:cNvPr id="521" name="Google Shape;521;p58"/>
          <p:cNvSpPr txBox="1"/>
          <p:nvPr>
            <p:ph idx="1" type="body"/>
          </p:nvPr>
        </p:nvSpPr>
        <p:spPr>
          <a:xfrm>
            <a:off x="715962" y="2062162"/>
            <a:ext cx="6991350" cy="842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     teaches</a:t>
            </a:r>
            <a:endParaRPr/>
          </a:p>
        </p:txBody>
      </p:sp>
      <p:sp>
        <p:nvSpPr>
          <p:cNvPr id="522" name="Google Shape;522;p58"/>
          <p:cNvSpPr/>
          <p:nvPr/>
        </p:nvSpPr>
        <p:spPr>
          <a:xfrm flipH="1" rot="5400000">
            <a:off x="2227262" y="2625725"/>
            <a:ext cx="152400" cy="15240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3" name="Google Shape;523;p58"/>
          <p:cNvSpPr txBox="1"/>
          <p:nvPr/>
        </p:nvSpPr>
        <p:spPr>
          <a:xfrm>
            <a:off x="1425575" y="3133725"/>
            <a:ext cx="1204912" cy="3190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/>
          </a:p>
        </p:txBody>
      </p:sp>
      <p:sp>
        <p:nvSpPr>
          <p:cNvPr id="524" name="Google Shape;524;p58"/>
          <p:cNvSpPr txBox="1"/>
          <p:nvPr/>
        </p:nvSpPr>
        <p:spPr>
          <a:xfrm>
            <a:off x="4244975" y="3133725"/>
            <a:ext cx="1325562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endParaRPr/>
          </a:p>
        </p:txBody>
      </p:sp>
      <p:sp>
        <p:nvSpPr>
          <p:cNvPr id="525" name="Google Shape;525;p58"/>
          <p:cNvSpPr txBox="1"/>
          <p:nvPr/>
        </p:nvSpPr>
        <p:spPr>
          <a:xfrm>
            <a:off x="1425575" y="3514725"/>
            <a:ext cx="1233487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10101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12121</a:t>
            </a:r>
            <a:endParaRPr/>
          </a:p>
        </p:txBody>
      </p:sp>
      <p:sp>
        <p:nvSpPr>
          <p:cNvPr id="526" name="Google Shape;526;p58"/>
          <p:cNvSpPr txBox="1"/>
          <p:nvPr/>
        </p:nvSpPr>
        <p:spPr>
          <a:xfrm>
            <a:off x="4244975" y="3514725"/>
            <a:ext cx="1357312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Comp. Sci.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Finance</a:t>
            </a:r>
            <a:endParaRPr/>
          </a:p>
        </p:txBody>
      </p:sp>
      <p:sp>
        <p:nvSpPr>
          <p:cNvPr id="527" name="Google Shape;527;p58"/>
          <p:cNvSpPr txBox="1"/>
          <p:nvPr/>
        </p:nvSpPr>
        <p:spPr>
          <a:xfrm>
            <a:off x="5538787" y="3133725"/>
            <a:ext cx="1463675" cy="3190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endParaRPr/>
          </a:p>
        </p:txBody>
      </p:sp>
      <p:sp>
        <p:nvSpPr>
          <p:cNvPr id="528" name="Google Shape;528;p58"/>
          <p:cNvSpPr txBox="1"/>
          <p:nvPr/>
        </p:nvSpPr>
        <p:spPr>
          <a:xfrm>
            <a:off x="5553075" y="3514725"/>
            <a:ext cx="1462087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CS-101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FIN-201</a:t>
            </a:r>
            <a:endParaRPr/>
          </a:p>
        </p:txBody>
      </p:sp>
      <p:sp>
        <p:nvSpPr>
          <p:cNvPr id="529" name="Google Shape;529;p58"/>
          <p:cNvSpPr txBox="1"/>
          <p:nvPr/>
        </p:nvSpPr>
        <p:spPr>
          <a:xfrm>
            <a:off x="2644775" y="3133725"/>
            <a:ext cx="16002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endParaRPr/>
          </a:p>
        </p:txBody>
      </p:sp>
      <p:sp>
        <p:nvSpPr>
          <p:cNvPr id="530" name="Google Shape;530;p58"/>
          <p:cNvSpPr txBox="1"/>
          <p:nvPr/>
        </p:nvSpPr>
        <p:spPr>
          <a:xfrm>
            <a:off x="2644775" y="3514725"/>
            <a:ext cx="16002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Srinivasan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Wu</a:t>
            </a:r>
            <a:endParaRPr/>
          </a:p>
        </p:txBody>
      </p:sp>
      <p:sp>
        <p:nvSpPr>
          <p:cNvPr id="531" name="Google Shape;531;p58"/>
          <p:cNvSpPr txBox="1"/>
          <p:nvPr/>
        </p:nvSpPr>
        <p:spPr>
          <a:xfrm>
            <a:off x="1450975" y="5286375"/>
            <a:ext cx="1204912" cy="3190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/>
          </a:p>
        </p:txBody>
      </p:sp>
      <p:sp>
        <p:nvSpPr>
          <p:cNvPr id="532" name="Google Shape;532;p58"/>
          <p:cNvSpPr txBox="1"/>
          <p:nvPr/>
        </p:nvSpPr>
        <p:spPr>
          <a:xfrm>
            <a:off x="4270375" y="5286375"/>
            <a:ext cx="1325562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endParaRPr/>
          </a:p>
        </p:txBody>
      </p:sp>
      <p:sp>
        <p:nvSpPr>
          <p:cNvPr id="533" name="Google Shape;533;p58"/>
          <p:cNvSpPr txBox="1"/>
          <p:nvPr/>
        </p:nvSpPr>
        <p:spPr>
          <a:xfrm>
            <a:off x="1450975" y="5667375"/>
            <a:ext cx="1233487" cy="8540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10101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12121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15151</a:t>
            </a:r>
            <a:endParaRPr/>
          </a:p>
        </p:txBody>
      </p:sp>
      <p:sp>
        <p:nvSpPr>
          <p:cNvPr id="534" name="Google Shape;534;p58"/>
          <p:cNvSpPr txBox="1"/>
          <p:nvPr/>
        </p:nvSpPr>
        <p:spPr>
          <a:xfrm>
            <a:off x="4270375" y="5667375"/>
            <a:ext cx="1357312" cy="847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Comp. Sci.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Music</a:t>
            </a:r>
            <a:endParaRPr/>
          </a:p>
        </p:txBody>
      </p:sp>
      <p:sp>
        <p:nvSpPr>
          <p:cNvPr id="535" name="Google Shape;535;p58"/>
          <p:cNvSpPr txBox="1"/>
          <p:nvPr/>
        </p:nvSpPr>
        <p:spPr>
          <a:xfrm>
            <a:off x="5564187" y="5286375"/>
            <a:ext cx="1463675" cy="3190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endParaRPr/>
          </a:p>
        </p:txBody>
      </p:sp>
      <p:sp>
        <p:nvSpPr>
          <p:cNvPr id="536" name="Google Shape;536;p58"/>
          <p:cNvSpPr txBox="1"/>
          <p:nvPr/>
        </p:nvSpPr>
        <p:spPr>
          <a:xfrm>
            <a:off x="5627687" y="5667375"/>
            <a:ext cx="1412875" cy="8493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CS-101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FIN-201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i="1" lang="en-US" sz="18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endParaRPr/>
          </a:p>
        </p:txBody>
      </p:sp>
      <p:sp>
        <p:nvSpPr>
          <p:cNvPr id="537" name="Google Shape;537;p58"/>
          <p:cNvSpPr txBox="1"/>
          <p:nvPr/>
        </p:nvSpPr>
        <p:spPr>
          <a:xfrm>
            <a:off x="2670175" y="5286375"/>
            <a:ext cx="16002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endParaRPr/>
          </a:p>
        </p:txBody>
      </p:sp>
      <p:sp>
        <p:nvSpPr>
          <p:cNvPr id="538" name="Google Shape;538;p58"/>
          <p:cNvSpPr txBox="1"/>
          <p:nvPr/>
        </p:nvSpPr>
        <p:spPr>
          <a:xfrm>
            <a:off x="2670175" y="5653087"/>
            <a:ext cx="1600200" cy="8699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Srinivasan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Mozart</a:t>
            </a:r>
            <a:endParaRPr/>
          </a:p>
        </p:txBody>
      </p:sp>
      <p:sp>
        <p:nvSpPr>
          <p:cNvPr id="539" name="Google Shape;539;p58"/>
          <p:cNvSpPr txBox="1"/>
          <p:nvPr/>
        </p:nvSpPr>
        <p:spPr>
          <a:xfrm>
            <a:off x="620712" y="842962"/>
            <a:ext cx="529907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instructor1</a:t>
            </a:r>
            <a:endParaRPr/>
          </a:p>
        </p:txBody>
      </p:sp>
      <p:sp>
        <p:nvSpPr>
          <p:cNvPr id="540" name="Google Shape;540;p58"/>
          <p:cNvSpPr txBox="1"/>
          <p:nvPr/>
        </p:nvSpPr>
        <p:spPr>
          <a:xfrm>
            <a:off x="4705350" y="858837"/>
            <a:ext cx="2735262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b="0" i="1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teaches1</a:t>
            </a:r>
            <a:endParaRPr/>
          </a:p>
        </p:txBody>
      </p:sp>
      <p:grpSp>
        <p:nvGrpSpPr>
          <p:cNvPr id="541" name="Google Shape;541;p58"/>
          <p:cNvGrpSpPr/>
          <p:nvPr/>
        </p:nvGrpSpPr>
        <p:grpSpPr>
          <a:xfrm>
            <a:off x="5154612" y="1193800"/>
            <a:ext cx="2617787" cy="801687"/>
            <a:chOff x="1536" y="2576"/>
            <a:chExt cx="2064" cy="768"/>
          </a:xfrm>
        </p:grpSpPr>
        <p:sp>
          <p:nvSpPr>
            <p:cNvPr id="542" name="Google Shape;542;p58"/>
            <p:cNvSpPr txBox="1"/>
            <p:nvPr/>
          </p:nvSpPr>
          <p:spPr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1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ID</a:t>
              </a:r>
              <a:endParaRPr/>
            </a:p>
          </p:txBody>
        </p:sp>
        <p:sp>
          <p:nvSpPr>
            <p:cNvPr id="543" name="Google Shape;543;p58"/>
            <p:cNvSpPr txBox="1"/>
            <p:nvPr/>
          </p:nvSpPr>
          <p:spPr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1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course_id</a:t>
              </a:r>
              <a:endParaRPr/>
            </a:p>
          </p:txBody>
        </p:sp>
        <p:sp>
          <p:nvSpPr>
            <p:cNvPr id="544" name="Google Shape;544;p58"/>
            <p:cNvSpPr txBox="1"/>
            <p:nvPr/>
          </p:nvSpPr>
          <p:spPr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10101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12121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76766</a:t>
              </a:r>
              <a:endParaRPr/>
            </a:p>
          </p:txBody>
        </p:sp>
        <p:sp>
          <p:nvSpPr>
            <p:cNvPr id="545" name="Google Shape;545;p58"/>
            <p:cNvSpPr txBox="1"/>
            <p:nvPr/>
          </p:nvSpPr>
          <p:spPr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CS-101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FIN-201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BIO-101</a:t>
              </a:r>
              <a:endParaRPr/>
            </a:p>
          </p:txBody>
        </p:sp>
      </p:grpSp>
      <p:grpSp>
        <p:nvGrpSpPr>
          <p:cNvPr id="546" name="Google Shape;546;p58"/>
          <p:cNvGrpSpPr/>
          <p:nvPr/>
        </p:nvGrpSpPr>
        <p:grpSpPr>
          <a:xfrm>
            <a:off x="1049337" y="1162050"/>
            <a:ext cx="3314700" cy="874712"/>
            <a:chOff x="1288" y="1229"/>
            <a:chExt cx="2704" cy="771"/>
          </a:xfrm>
        </p:grpSpPr>
        <p:sp>
          <p:nvSpPr>
            <p:cNvPr id="547" name="Google Shape;547;p58"/>
            <p:cNvSpPr txBox="1"/>
            <p:nvPr/>
          </p:nvSpPr>
          <p:spPr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Comp. Sci.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Finance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Music</a:t>
              </a:r>
              <a:endParaRPr/>
            </a:p>
          </p:txBody>
        </p:sp>
        <p:sp>
          <p:nvSpPr>
            <p:cNvPr id="548" name="Google Shape;548;p58"/>
            <p:cNvSpPr txBox="1"/>
            <p:nvPr/>
          </p:nvSpPr>
          <p:spPr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1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ID</a:t>
              </a:r>
              <a:endParaRPr/>
            </a:p>
          </p:txBody>
        </p:sp>
        <p:sp>
          <p:nvSpPr>
            <p:cNvPr id="549" name="Google Shape;549;p58"/>
            <p:cNvSpPr txBox="1"/>
            <p:nvPr/>
          </p:nvSpPr>
          <p:spPr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1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dept_name</a:t>
              </a:r>
              <a:endParaRPr/>
            </a:p>
          </p:txBody>
        </p:sp>
        <p:sp>
          <p:nvSpPr>
            <p:cNvPr id="550" name="Google Shape;550;p58"/>
            <p:cNvSpPr txBox="1"/>
            <p:nvPr/>
          </p:nvSpPr>
          <p:spPr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10101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12121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15151</a:t>
              </a:r>
              <a:endParaRPr/>
            </a:p>
          </p:txBody>
        </p:sp>
        <p:sp>
          <p:nvSpPr>
            <p:cNvPr id="551" name="Google Shape;551;p58"/>
            <p:cNvSpPr txBox="1"/>
            <p:nvPr/>
          </p:nvSpPr>
          <p:spPr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1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name</a:t>
              </a:r>
              <a:endParaRPr/>
            </a:p>
          </p:txBody>
        </p:sp>
        <p:sp>
          <p:nvSpPr>
            <p:cNvPr id="552" name="Google Shape;552;p58"/>
            <p:cNvSpPr txBox="1"/>
            <p:nvPr/>
          </p:nvSpPr>
          <p:spPr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Srinivasan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Wu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Mozart</a:t>
              </a:r>
              <a:endParaRPr/>
            </a:p>
          </p:txBody>
        </p:sp>
      </p:grpSp>
      <p:sp>
        <p:nvSpPr>
          <p:cNvPr id="553" name="Google Shape;553;p58"/>
          <p:cNvSpPr txBox="1"/>
          <p:nvPr/>
        </p:nvSpPr>
        <p:spPr>
          <a:xfrm>
            <a:off x="3935412" y="4476750"/>
            <a:ext cx="5208587" cy="6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* from instructor left outer join teaches on instructor.ID = teaches.ID;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Join – Example</a:t>
            </a:r>
            <a:endParaRPr/>
          </a:p>
        </p:txBody>
      </p:sp>
      <p:sp>
        <p:nvSpPr>
          <p:cNvPr id="560" name="Google Shape;560;p59"/>
          <p:cNvSpPr txBox="1"/>
          <p:nvPr/>
        </p:nvSpPr>
        <p:spPr>
          <a:xfrm>
            <a:off x="792162" y="3363912"/>
            <a:ext cx="407035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Full Outer Join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instructor         teaches</a:t>
            </a:r>
            <a:endParaRPr/>
          </a:p>
        </p:txBody>
      </p:sp>
      <p:grpSp>
        <p:nvGrpSpPr>
          <p:cNvPr id="561" name="Google Shape;561;p59"/>
          <p:cNvGrpSpPr/>
          <p:nvPr/>
        </p:nvGrpSpPr>
        <p:grpSpPr>
          <a:xfrm>
            <a:off x="2139950" y="3898900"/>
            <a:ext cx="387350" cy="152400"/>
            <a:chOff x="1141" y="2444"/>
            <a:chExt cx="244" cy="96"/>
          </a:xfrm>
        </p:grpSpPr>
        <p:sp>
          <p:nvSpPr>
            <p:cNvPr id="562" name="Google Shape;562;p59"/>
            <p:cNvSpPr/>
            <p:nvPr/>
          </p:nvSpPr>
          <p:spPr>
            <a:xfrm flipH="1" rot="5400000">
              <a:off x="1213" y="2444"/>
              <a:ext cx="96" cy="96"/>
            </a:xfrm>
            <a:prstGeom prst="flowChartCollat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563" name="Google Shape;563;p59"/>
            <p:cNvCxnSpPr/>
            <p:nvPr/>
          </p:nvCxnSpPr>
          <p:spPr>
            <a:xfrm rot="10800000">
              <a:off x="1144" y="2450"/>
              <a:ext cx="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4" name="Google Shape;564;p59"/>
            <p:cNvCxnSpPr/>
            <p:nvPr/>
          </p:nvCxnSpPr>
          <p:spPr>
            <a:xfrm rot="10800000">
              <a:off x="1141" y="2537"/>
              <a:ext cx="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5" name="Google Shape;565;p59"/>
            <p:cNvCxnSpPr/>
            <p:nvPr/>
          </p:nvCxnSpPr>
          <p:spPr>
            <a:xfrm rot="10800000">
              <a:off x="1321" y="2537"/>
              <a:ext cx="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6" name="Google Shape;566;p59"/>
            <p:cNvCxnSpPr/>
            <p:nvPr/>
          </p:nvCxnSpPr>
          <p:spPr>
            <a:xfrm rot="10800000">
              <a:off x="1309" y="2444"/>
              <a:ext cx="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67" name="Google Shape;567;p59"/>
          <p:cNvSpPr txBox="1"/>
          <p:nvPr/>
        </p:nvSpPr>
        <p:spPr>
          <a:xfrm>
            <a:off x="849312" y="1103312"/>
            <a:ext cx="407035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Right Outer Join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instructor        teaches</a:t>
            </a:r>
            <a:endParaRPr/>
          </a:p>
        </p:txBody>
      </p:sp>
      <p:grpSp>
        <p:nvGrpSpPr>
          <p:cNvPr id="568" name="Google Shape;568;p59"/>
          <p:cNvGrpSpPr/>
          <p:nvPr/>
        </p:nvGrpSpPr>
        <p:grpSpPr>
          <a:xfrm>
            <a:off x="2243137" y="1565275"/>
            <a:ext cx="265112" cy="157162"/>
            <a:chOff x="1050" y="991"/>
            <a:chExt cx="167" cy="99"/>
          </a:xfrm>
        </p:grpSpPr>
        <p:sp>
          <p:nvSpPr>
            <p:cNvPr id="569" name="Google Shape;569;p59"/>
            <p:cNvSpPr/>
            <p:nvPr/>
          </p:nvSpPr>
          <p:spPr>
            <a:xfrm flipH="1" rot="5400000">
              <a:off x="1050" y="992"/>
              <a:ext cx="96" cy="96"/>
            </a:xfrm>
            <a:prstGeom prst="flowChartCollat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570" name="Google Shape;570;p59"/>
            <p:cNvCxnSpPr/>
            <p:nvPr/>
          </p:nvCxnSpPr>
          <p:spPr>
            <a:xfrm rot="10800000">
              <a:off x="1153" y="991"/>
              <a:ext cx="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1" name="Google Shape;571;p59"/>
            <p:cNvCxnSpPr/>
            <p:nvPr/>
          </p:nvCxnSpPr>
          <p:spPr>
            <a:xfrm rot="10800000">
              <a:off x="1153" y="1090"/>
              <a:ext cx="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72" name="Google Shape;572;p59"/>
          <p:cNvSpPr txBox="1"/>
          <p:nvPr/>
        </p:nvSpPr>
        <p:spPr>
          <a:xfrm>
            <a:off x="1685925" y="2028825"/>
            <a:ext cx="1204912" cy="3063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/>
          </a:p>
        </p:txBody>
      </p:sp>
      <p:sp>
        <p:nvSpPr>
          <p:cNvPr id="573" name="Google Shape;573;p59"/>
          <p:cNvSpPr txBox="1"/>
          <p:nvPr/>
        </p:nvSpPr>
        <p:spPr>
          <a:xfrm>
            <a:off x="4505325" y="2028825"/>
            <a:ext cx="1338262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endParaRPr/>
          </a:p>
        </p:txBody>
      </p:sp>
      <p:sp>
        <p:nvSpPr>
          <p:cNvPr id="574" name="Google Shape;574;p59"/>
          <p:cNvSpPr txBox="1"/>
          <p:nvPr/>
        </p:nvSpPr>
        <p:spPr>
          <a:xfrm>
            <a:off x="1685925" y="2398712"/>
            <a:ext cx="1233487" cy="8651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10101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12121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76766</a:t>
            </a:r>
            <a:endParaRPr/>
          </a:p>
        </p:txBody>
      </p:sp>
      <p:sp>
        <p:nvSpPr>
          <p:cNvPr id="575" name="Google Shape;575;p59"/>
          <p:cNvSpPr txBox="1"/>
          <p:nvPr/>
        </p:nvSpPr>
        <p:spPr>
          <a:xfrm>
            <a:off x="4505325" y="2397125"/>
            <a:ext cx="1357312" cy="8604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Comp. Sci.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endParaRPr/>
          </a:p>
        </p:txBody>
      </p:sp>
      <p:sp>
        <p:nvSpPr>
          <p:cNvPr id="576" name="Google Shape;576;p59"/>
          <p:cNvSpPr txBox="1"/>
          <p:nvPr/>
        </p:nvSpPr>
        <p:spPr>
          <a:xfrm>
            <a:off x="5838825" y="2028825"/>
            <a:ext cx="1423987" cy="3063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endParaRPr/>
          </a:p>
        </p:txBody>
      </p:sp>
      <p:sp>
        <p:nvSpPr>
          <p:cNvPr id="577" name="Google Shape;577;p59"/>
          <p:cNvSpPr txBox="1"/>
          <p:nvPr/>
        </p:nvSpPr>
        <p:spPr>
          <a:xfrm>
            <a:off x="5862637" y="2397125"/>
            <a:ext cx="1412875" cy="8620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CS-101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FIN-201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BIO-101</a:t>
            </a:r>
            <a:endParaRPr/>
          </a:p>
        </p:txBody>
      </p:sp>
      <p:sp>
        <p:nvSpPr>
          <p:cNvPr id="578" name="Google Shape;578;p59"/>
          <p:cNvSpPr txBox="1"/>
          <p:nvPr/>
        </p:nvSpPr>
        <p:spPr>
          <a:xfrm>
            <a:off x="2905125" y="2028825"/>
            <a:ext cx="16002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endParaRPr/>
          </a:p>
        </p:txBody>
      </p:sp>
      <p:sp>
        <p:nvSpPr>
          <p:cNvPr id="579" name="Google Shape;579;p59"/>
          <p:cNvSpPr txBox="1"/>
          <p:nvPr/>
        </p:nvSpPr>
        <p:spPr>
          <a:xfrm>
            <a:off x="2905125" y="2395537"/>
            <a:ext cx="1600200" cy="8699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Srinivasan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endParaRPr/>
          </a:p>
        </p:txBody>
      </p:sp>
      <p:sp>
        <p:nvSpPr>
          <p:cNvPr id="580" name="Google Shape;580;p59"/>
          <p:cNvSpPr txBox="1"/>
          <p:nvPr/>
        </p:nvSpPr>
        <p:spPr>
          <a:xfrm>
            <a:off x="1838325" y="4365625"/>
            <a:ext cx="1204912" cy="3063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/>
          </a:p>
        </p:txBody>
      </p:sp>
      <p:sp>
        <p:nvSpPr>
          <p:cNvPr id="581" name="Google Shape;581;p59"/>
          <p:cNvSpPr txBox="1"/>
          <p:nvPr/>
        </p:nvSpPr>
        <p:spPr>
          <a:xfrm>
            <a:off x="4657725" y="4365625"/>
            <a:ext cx="1338262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endParaRPr/>
          </a:p>
        </p:txBody>
      </p:sp>
      <p:sp>
        <p:nvSpPr>
          <p:cNvPr id="582" name="Google Shape;582;p59"/>
          <p:cNvSpPr txBox="1"/>
          <p:nvPr/>
        </p:nvSpPr>
        <p:spPr>
          <a:xfrm>
            <a:off x="1838325" y="4735512"/>
            <a:ext cx="1233487" cy="110966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10101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12121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15151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76766</a:t>
            </a:r>
            <a:endParaRPr/>
          </a:p>
        </p:txBody>
      </p:sp>
      <p:sp>
        <p:nvSpPr>
          <p:cNvPr id="583" name="Google Shape;583;p59"/>
          <p:cNvSpPr txBox="1"/>
          <p:nvPr/>
        </p:nvSpPr>
        <p:spPr>
          <a:xfrm>
            <a:off x="4657725" y="4733925"/>
            <a:ext cx="1357312" cy="11080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Comp. Sci.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b="1" i="1" lang="en-US" sz="18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endParaRPr/>
          </a:p>
        </p:txBody>
      </p:sp>
      <p:sp>
        <p:nvSpPr>
          <p:cNvPr id="584" name="Google Shape;584;p59"/>
          <p:cNvSpPr txBox="1"/>
          <p:nvPr/>
        </p:nvSpPr>
        <p:spPr>
          <a:xfrm>
            <a:off x="5991225" y="4365625"/>
            <a:ext cx="1423987" cy="3063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endParaRPr/>
          </a:p>
        </p:txBody>
      </p:sp>
      <p:sp>
        <p:nvSpPr>
          <p:cNvPr id="585" name="Google Shape;585;p59"/>
          <p:cNvSpPr txBox="1"/>
          <p:nvPr/>
        </p:nvSpPr>
        <p:spPr>
          <a:xfrm>
            <a:off x="6015037" y="4733925"/>
            <a:ext cx="1412875" cy="11064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CS-101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FIN-201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Helvetica Neue"/>
              <a:buNone/>
            </a:pPr>
            <a:r>
              <a:rPr b="1" i="1" lang="en-US" sz="1800" u="sng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endParaRPr b="1" i="0" sz="1800" u="sng">
              <a:solidFill>
                <a:srgbClr val="007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b="1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BIO-101</a:t>
            </a:r>
            <a:endParaRPr/>
          </a:p>
        </p:txBody>
      </p:sp>
      <p:sp>
        <p:nvSpPr>
          <p:cNvPr id="586" name="Google Shape;586;p59"/>
          <p:cNvSpPr txBox="1"/>
          <p:nvPr/>
        </p:nvSpPr>
        <p:spPr>
          <a:xfrm>
            <a:off x="3057525" y="4365625"/>
            <a:ext cx="16002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endParaRPr/>
          </a:p>
        </p:txBody>
      </p:sp>
      <p:sp>
        <p:nvSpPr>
          <p:cNvPr id="587" name="Google Shape;587;p59"/>
          <p:cNvSpPr txBox="1"/>
          <p:nvPr/>
        </p:nvSpPr>
        <p:spPr>
          <a:xfrm>
            <a:off x="3057525" y="4732337"/>
            <a:ext cx="1600200" cy="11160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Srinivasan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Mozart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b="1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endParaRPr/>
          </a:p>
        </p:txBody>
      </p:sp>
      <p:sp>
        <p:nvSpPr>
          <p:cNvPr id="588" name="Google Shape;588;p59"/>
          <p:cNvSpPr txBox="1"/>
          <p:nvPr/>
        </p:nvSpPr>
        <p:spPr>
          <a:xfrm>
            <a:off x="3935412" y="1111250"/>
            <a:ext cx="5208587" cy="6461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* from instructor rightt outer join teaches on instructor.ID = teaches.ID;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</a:t>
            </a:r>
            <a:endParaRPr/>
          </a:p>
        </p:txBody>
      </p:sp>
      <p:graphicFrame>
        <p:nvGraphicFramePr>
          <p:cNvPr id="594" name="Google Shape;594;p60"/>
          <p:cNvGraphicFramePr/>
          <p:nvPr/>
        </p:nvGraphicFramePr>
        <p:xfrm>
          <a:off x="2259012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692150"/>
                <a:gridCol w="145572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Database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Mechanics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Electronics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5" name="Google Shape;595;p60"/>
          <p:cNvSpPr txBox="1"/>
          <p:nvPr/>
        </p:nvSpPr>
        <p:spPr>
          <a:xfrm>
            <a:off x="2770187" y="671512"/>
            <a:ext cx="1027112" cy="277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Courses</a:t>
            </a:r>
            <a:endParaRPr/>
          </a:p>
        </p:txBody>
      </p:sp>
      <p:graphicFrame>
        <p:nvGraphicFramePr>
          <p:cNvPr id="596" name="Google Shape;596;p60"/>
          <p:cNvGraphicFramePr/>
          <p:nvPr/>
        </p:nvGraphicFramePr>
        <p:xfrm>
          <a:off x="5043487" y="1068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1060450"/>
                <a:gridCol w="105885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Alex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Maya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Mira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7" name="Google Shape;597;p60"/>
          <p:cNvSpPr txBox="1"/>
          <p:nvPr/>
        </p:nvSpPr>
        <p:spPr>
          <a:xfrm>
            <a:off x="5624512" y="685800"/>
            <a:ext cx="9144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HoD</a:t>
            </a:r>
            <a:endParaRPr/>
          </a:p>
        </p:txBody>
      </p:sp>
      <p:graphicFrame>
        <p:nvGraphicFramePr>
          <p:cNvPr id="598" name="Google Shape;598;p60"/>
          <p:cNvGraphicFramePr/>
          <p:nvPr/>
        </p:nvGraphicFramePr>
        <p:xfrm>
          <a:off x="457200" y="28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623875"/>
                <a:gridCol w="1343025"/>
                <a:gridCol w="98425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Database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Alex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Mechanics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Electronics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Maya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9" name="Google Shape;599;p60"/>
          <p:cNvSpPr txBox="1"/>
          <p:nvPr/>
        </p:nvSpPr>
        <p:spPr>
          <a:xfrm>
            <a:off x="1454150" y="2587625"/>
            <a:ext cx="20510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Courses      </a:t>
            </a:r>
            <a:r>
              <a:rPr b="1" i="0" lang="en-US" sz="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HoD</a:t>
            </a:r>
            <a:endParaRPr/>
          </a:p>
        </p:txBody>
      </p:sp>
      <p:pic>
        <p:nvPicPr>
          <p:cNvPr descr="http://www.tutorialspoint.com/dbms/images/left_outer_join.png" id="600" name="Google Shape;60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287" y="2654300"/>
            <a:ext cx="257175" cy="158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1" name="Google Shape;601;p60"/>
          <p:cNvGraphicFramePr/>
          <p:nvPr/>
        </p:nvGraphicFramePr>
        <p:xfrm>
          <a:off x="4489450" y="2967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900100"/>
                <a:gridCol w="1274750"/>
                <a:gridCol w="87312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Database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Alex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Electronics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Maya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Mira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2" name="Google Shape;602;p60"/>
          <p:cNvSpPr txBox="1"/>
          <p:nvPr/>
        </p:nvSpPr>
        <p:spPr>
          <a:xfrm>
            <a:off x="5472112" y="2649537"/>
            <a:ext cx="2259012" cy="277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Courses        </a:t>
            </a:r>
            <a:r>
              <a:rPr b="1" i="0" lang="en-US" sz="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HoD</a:t>
            </a:r>
            <a:endParaRPr/>
          </a:p>
        </p:txBody>
      </p:sp>
      <p:pic>
        <p:nvPicPr>
          <p:cNvPr descr="http://www.tutorialspoint.com/dbms/images/right_outer_join.png" id="603" name="Google Shape;60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2676525"/>
            <a:ext cx="207962" cy="234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4" name="Google Shape;604;p60"/>
          <p:cNvGraphicFramePr/>
          <p:nvPr/>
        </p:nvGraphicFramePr>
        <p:xfrm>
          <a:off x="1606550" y="4735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Courses.A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Courses.B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HoD.A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HoD.C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Database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Alex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Mechanics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Electronics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Maya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Mira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5" name="Google Shape;605;p60"/>
          <p:cNvSpPr txBox="1"/>
          <p:nvPr/>
        </p:nvSpPr>
        <p:spPr>
          <a:xfrm>
            <a:off x="3602037" y="4454525"/>
            <a:ext cx="19669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Courses    </a:t>
            </a:r>
            <a:r>
              <a:rPr b="1" i="0" lang="en-US" sz="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HoD</a:t>
            </a:r>
            <a:endParaRPr/>
          </a:p>
        </p:txBody>
      </p:sp>
      <p:pic>
        <p:nvPicPr>
          <p:cNvPr descr="http://www.tutorialspoint.com/dbms/images/full_outer_join.png" id="606" name="Google Shape;60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6600" y="4510087"/>
            <a:ext cx="280987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</a:t>
            </a:r>
            <a:endParaRPr/>
          </a:p>
        </p:txBody>
      </p:sp>
      <p:graphicFrame>
        <p:nvGraphicFramePr>
          <p:cNvPr id="612" name="Google Shape;612;p61"/>
          <p:cNvGraphicFramePr/>
          <p:nvPr/>
        </p:nvGraphicFramePr>
        <p:xfrm>
          <a:off x="280987" y="1481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1393825"/>
                <a:gridCol w="1392225"/>
                <a:gridCol w="139382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Name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EmpId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DeptName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Harry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3415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Finance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Sally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2241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Sales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George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3401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Finance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Harriet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2202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Sales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3" name="Google Shape;613;p61"/>
          <p:cNvSpPr txBox="1"/>
          <p:nvPr/>
        </p:nvSpPr>
        <p:spPr>
          <a:xfrm>
            <a:off x="1676400" y="1082675"/>
            <a:ext cx="1371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</a:t>
            </a:r>
            <a:endParaRPr/>
          </a:p>
        </p:txBody>
      </p:sp>
      <p:graphicFrame>
        <p:nvGraphicFramePr>
          <p:cNvPr id="614" name="Google Shape;614;p61"/>
          <p:cNvGraphicFramePr/>
          <p:nvPr/>
        </p:nvGraphicFramePr>
        <p:xfrm>
          <a:off x="5043487" y="1506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1573200"/>
                <a:gridCol w="157162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DeptName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Manager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Finance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George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Sales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Harriet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Production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Charles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5" name="Google Shape;615;p61"/>
          <p:cNvSpPr txBox="1"/>
          <p:nvPr/>
        </p:nvSpPr>
        <p:spPr>
          <a:xfrm>
            <a:off x="6359525" y="1055687"/>
            <a:ext cx="7334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</a:t>
            </a:r>
            <a:endParaRPr/>
          </a:p>
        </p:txBody>
      </p:sp>
      <p:graphicFrame>
        <p:nvGraphicFramePr>
          <p:cNvPr id="616" name="Google Shape;616;p61"/>
          <p:cNvGraphicFramePr/>
          <p:nvPr/>
        </p:nvGraphicFramePr>
        <p:xfrm>
          <a:off x="346075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{B22F1CFF-440B-4C0D-AA52-6ADBA5C79ABC}</a:tableStyleId>
              </a:tblPr>
              <a:tblGrid>
                <a:gridCol w="1360475"/>
                <a:gridCol w="1362075"/>
                <a:gridCol w="1360475"/>
                <a:gridCol w="1362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EmpId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DeptName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Manager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Harry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3415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Finance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George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Sally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2241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Sales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Harriet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George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3401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Finance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George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Harriet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2202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Sales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Harriet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7" name="Google Shape;617;p61"/>
          <p:cNvSpPr txBox="1"/>
          <p:nvPr/>
        </p:nvSpPr>
        <p:spPr>
          <a:xfrm>
            <a:off x="1884362" y="3533775"/>
            <a:ext cx="23955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   </a:t>
            </a:r>
            <a:r>
              <a:rPr b="1" i="0" lang="en-US" sz="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</a:t>
            </a:r>
            <a:endParaRPr/>
          </a:p>
        </p:txBody>
      </p:sp>
      <p:pic>
        <p:nvPicPr>
          <p:cNvPr descr=" \bowtie " id="618" name="Google Shape;61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837" y="3630612"/>
            <a:ext cx="255587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utorialspoint.com/dbms/images/full_outer_join.png" id="619" name="Google Shape;61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2712" y="5146675"/>
            <a:ext cx="280987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61"/>
          <p:cNvSpPr txBox="1"/>
          <p:nvPr/>
        </p:nvSpPr>
        <p:spPr>
          <a:xfrm>
            <a:off x="6484937" y="3838575"/>
            <a:ext cx="23955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   </a:t>
            </a:r>
            <a:r>
              <a:rPr b="1" i="0" lang="en-US" sz="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</a:t>
            </a:r>
            <a:endParaRPr/>
          </a:p>
        </p:txBody>
      </p:sp>
      <p:sp>
        <p:nvSpPr>
          <p:cNvPr id="621" name="Google Shape;621;p61"/>
          <p:cNvSpPr txBox="1"/>
          <p:nvPr/>
        </p:nvSpPr>
        <p:spPr>
          <a:xfrm>
            <a:off x="6484937" y="4462462"/>
            <a:ext cx="23955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   </a:t>
            </a:r>
            <a:r>
              <a:rPr b="1" i="0" lang="en-US" sz="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</a:t>
            </a:r>
            <a:endParaRPr/>
          </a:p>
        </p:txBody>
      </p:sp>
      <p:sp>
        <p:nvSpPr>
          <p:cNvPr id="622" name="Google Shape;622;p61"/>
          <p:cNvSpPr txBox="1"/>
          <p:nvPr/>
        </p:nvSpPr>
        <p:spPr>
          <a:xfrm>
            <a:off x="6484937" y="5043487"/>
            <a:ext cx="23955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   </a:t>
            </a:r>
            <a:r>
              <a:rPr b="1" i="0" lang="en-US" sz="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</a:t>
            </a:r>
            <a:endParaRPr/>
          </a:p>
        </p:txBody>
      </p:sp>
      <p:pic>
        <p:nvPicPr>
          <p:cNvPr descr="http://www.tutorialspoint.com/dbms/images/left_outer_join.png" id="623" name="Google Shape;623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4300" y="3956050"/>
            <a:ext cx="257175" cy="15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utorialspoint.com/dbms/images/right_outer_join.png" id="624" name="Google Shape;624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86687" y="4532312"/>
            <a:ext cx="207962" cy="2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2"/>
          <p:cNvSpPr txBox="1"/>
          <p:nvPr>
            <p:ph type="title"/>
          </p:nvPr>
        </p:nvSpPr>
        <p:spPr>
          <a:xfrm>
            <a:off x="914400" y="228600"/>
            <a:ext cx="8301037" cy="442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Extended Relational-Algebra-Operations</a:t>
            </a:r>
            <a:endParaRPr/>
          </a:p>
        </p:txBody>
      </p:sp>
      <p:sp>
        <p:nvSpPr>
          <p:cNvPr id="631" name="Google Shape;631;p62"/>
          <p:cNvSpPr txBox="1"/>
          <p:nvPr>
            <p:ph idx="1" type="body"/>
          </p:nvPr>
        </p:nvSpPr>
        <p:spPr>
          <a:xfrm>
            <a:off x="798512" y="1077912"/>
            <a:ext cx="7661275" cy="174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Generalized Projection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 Functions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Operation – Example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798512" y="1077912"/>
            <a:ext cx="1639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r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8850" y="1449387"/>
            <a:ext cx="1887537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971550" y="3748087"/>
            <a:ext cx="203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30186" lvl="0" marL="23018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◼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A=B ^ D &gt; 5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(r)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850900" y="3822700"/>
            <a:ext cx="7277100" cy="1754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the rows where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and B are same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D &gt;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Generalized Projection</a:t>
            </a:r>
            <a:endParaRPr/>
          </a:p>
        </p:txBody>
      </p:sp>
      <p:sp>
        <p:nvSpPr>
          <p:cNvPr id="638" name="Google Shape;638;p63"/>
          <p:cNvSpPr txBox="1"/>
          <p:nvPr>
            <p:ph idx="1" type="body"/>
          </p:nvPr>
        </p:nvSpPr>
        <p:spPr>
          <a:xfrm>
            <a:off x="798512" y="1077912"/>
            <a:ext cx="7848600" cy="5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Extends the projection operation by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allowing arithmetic functions to be used in the projection list.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any relational-algebra expression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6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0" baseline="-25000" i="1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are arithmetic expressions involving constants and attributes in the schema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instructor(ID, name, dept_name,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salary) where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salary is annual salary, get the same information but with monthly salary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b="0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ID, name, dept_name, </a:t>
            </a:r>
            <a:r>
              <a:rPr b="1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salary/12</a:t>
            </a:r>
            <a:r>
              <a:rPr b="1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(instructor)</a:t>
            </a:r>
            <a:endParaRPr/>
          </a:p>
        </p:txBody>
      </p:sp>
      <p:pic>
        <p:nvPicPr>
          <p:cNvPr id="639" name="Google Shape;63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850" y="1870075"/>
            <a:ext cx="1954212" cy="5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4"/>
          <p:cNvSpPr txBox="1"/>
          <p:nvPr>
            <p:ph type="title"/>
          </p:nvPr>
        </p:nvSpPr>
        <p:spPr>
          <a:xfrm>
            <a:off x="806450" y="17462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 Functions and Operations</a:t>
            </a:r>
            <a:endParaRPr/>
          </a:p>
        </p:txBody>
      </p:sp>
      <p:sp>
        <p:nvSpPr>
          <p:cNvPr id="646" name="Google Shape;646;p64"/>
          <p:cNvSpPr txBox="1"/>
          <p:nvPr>
            <p:ph idx="1" type="body"/>
          </p:nvPr>
        </p:nvSpPr>
        <p:spPr>
          <a:xfrm>
            <a:off x="798512" y="1077912"/>
            <a:ext cx="7848600" cy="522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Aggregation function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takes a collection of values and returns a single value as a result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average value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minimum value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maximum value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sum of values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number of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 operation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relational algebra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any relational-algebra expression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…,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list of attributes on which to group (can be empty)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an aggregate function</a:t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an attribute name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Some books/articles use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γ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instead of      (Calligraphic G)</a:t>
            </a:r>
            <a:endParaRPr/>
          </a:p>
        </p:txBody>
      </p:sp>
      <p:pic>
        <p:nvPicPr>
          <p:cNvPr id="647" name="Google Shape;64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125" y="3438525"/>
            <a:ext cx="3703637" cy="493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G" id="648" name="Google Shape;648;p64"/>
          <p:cNvPicPr preferRelativeResize="0"/>
          <p:nvPr/>
        </p:nvPicPr>
        <p:blipFill rotWithShape="1">
          <a:blip r:embed="rId4">
            <a:alphaModFix/>
          </a:blip>
          <a:srcRect b="0" l="0" r="88987" t="0"/>
          <a:stretch/>
        </p:blipFill>
        <p:spPr>
          <a:xfrm>
            <a:off x="2930525" y="3514725"/>
            <a:ext cx="336550" cy="42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G" id="649" name="Google Shape;649;p64"/>
          <p:cNvPicPr preferRelativeResize="0"/>
          <p:nvPr/>
        </p:nvPicPr>
        <p:blipFill rotWithShape="1">
          <a:blip r:embed="rId4">
            <a:alphaModFix/>
          </a:blip>
          <a:srcRect b="0" l="0" r="88987" t="0"/>
          <a:stretch/>
        </p:blipFill>
        <p:spPr>
          <a:xfrm>
            <a:off x="5649912" y="5724525"/>
            <a:ext cx="336550" cy="4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 Operation – Example</a:t>
            </a:r>
            <a:endParaRPr/>
          </a:p>
        </p:txBody>
      </p:sp>
      <p:sp>
        <p:nvSpPr>
          <p:cNvPr id="656" name="Google Shape;656;p65"/>
          <p:cNvSpPr txBox="1"/>
          <p:nvPr>
            <p:ph idx="1" type="body"/>
          </p:nvPr>
        </p:nvSpPr>
        <p:spPr>
          <a:xfrm>
            <a:off x="798512" y="1077912"/>
            <a:ext cx="17653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657" name="Google Shape;657;p65"/>
          <p:cNvSpPr txBox="1"/>
          <p:nvPr/>
        </p:nvSpPr>
        <p:spPr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658" name="Google Shape;658;p65"/>
          <p:cNvSpPr txBox="1"/>
          <p:nvPr/>
        </p:nvSpPr>
        <p:spPr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659" name="Google Shape;659;p65"/>
          <p:cNvSpPr txBox="1"/>
          <p:nvPr/>
        </p:nvSpPr>
        <p:spPr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</a:t>
            </a:r>
            <a:endParaRPr/>
          </a:p>
        </p:txBody>
      </p:sp>
      <p:sp>
        <p:nvSpPr>
          <p:cNvPr id="660" name="Google Shape;660;p65"/>
          <p:cNvSpPr txBox="1"/>
          <p:nvPr/>
        </p:nvSpPr>
        <p:spPr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</a:t>
            </a:r>
            <a:endParaRPr/>
          </a:p>
        </p:txBody>
      </p:sp>
      <p:sp>
        <p:nvSpPr>
          <p:cNvPr id="661" name="Google Shape;661;p65"/>
          <p:cNvSpPr txBox="1"/>
          <p:nvPr/>
        </p:nvSpPr>
        <p:spPr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662" name="Google Shape;662;p65"/>
          <p:cNvSpPr txBox="1"/>
          <p:nvPr/>
        </p:nvSpPr>
        <p:spPr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/>
          </a:p>
        </p:txBody>
      </p:sp>
      <p:sp>
        <p:nvSpPr>
          <p:cNvPr id="663" name="Google Shape;663;p65"/>
          <p:cNvSpPr txBox="1"/>
          <p:nvPr/>
        </p:nvSpPr>
        <p:spPr>
          <a:xfrm>
            <a:off x="798512" y="4343400"/>
            <a:ext cx="2012950" cy="55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sum(c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(r)</a:t>
            </a:r>
            <a:endParaRPr/>
          </a:p>
        </p:txBody>
      </p:sp>
      <p:sp>
        <p:nvSpPr>
          <p:cNvPr id="664" name="Google Shape;664;p65"/>
          <p:cNvSpPr txBox="1"/>
          <p:nvPr/>
        </p:nvSpPr>
        <p:spPr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665" name="Google Shape;665;p65"/>
          <p:cNvSpPr txBox="1"/>
          <p:nvPr/>
        </p:nvSpPr>
        <p:spPr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</a:t>
            </a:r>
            <a:endParaRPr/>
          </a:p>
        </p:txBody>
      </p:sp>
      <p:pic>
        <p:nvPicPr>
          <p:cNvPr descr="CalG" id="666" name="Google Shape;666;p65"/>
          <p:cNvPicPr preferRelativeResize="0"/>
          <p:nvPr/>
        </p:nvPicPr>
        <p:blipFill rotWithShape="1">
          <a:blip r:embed="rId3">
            <a:alphaModFix/>
          </a:blip>
          <a:srcRect b="0" l="0" r="88987" t="0"/>
          <a:stretch/>
        </p:blipFill>
        <p:spPr>
          <a:xfrm>
            <a:off x="1165225" y="4383087"/>
            <a:ext cx="336550" cy="4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 Operation – Example</a:t>
            </a:r>
            <a:endParaRPr/>
          </a:p>
        </p:txBody>
      </p:sp>
      <p:sp>
        <p:nvSpPr>
          <p:cNvPr id="673" name="Google Shape;673;p66"/>
          <p:cNvSpPr txBox="1"/>
          <p:nvPr>
            <p:ph idx="1" type="body"/>
          </p:nvPr>
        </p:nvSpPr>
        <p:spPr>
          <a:xfrm>
            <a:off x="912812" y="1119187"/>
            <a:ext cx="6862762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average salary in each department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1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avg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salary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4" name="Google Shape;674;p66"/>
          <p:cNvSpPr txBox="1"/>
          <p:nvPr/>
        </p:nvSpPr>
        <p:spPr>
          <a:xfrm>
            <a:off x="1066800" y="3835400"/>
            <a:ext cx="70294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3" id="675" name="Google Shape;67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62" y="2571750"/>
            <a:ext cx="4056062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" id="676" name="Google Shape;676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9275" y="3122612"/>
            <a:ext cx="2411412" cy="2670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G" id="677" name="Google Shape;677;p66"/>
          <p:cNvPicPr preferRelativeResize="0"/>
          <p:nvPr/>
        </p:nvPicPr>
        <p:blipFill rotWithShape="1">
          <a:blip r:embed="rId5">
            <a:alphaModFix/>
          </a:blip>
          <a:srcRect b="0" l="831" r="90234" t="0"/>
          <a:stretch/>
        </p:blipFill>
        <p:spPr>
          <a:xfrm>
            <a:off x="2455862" y="1589087"/>
            <a:ext cx="273050" cy="4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 Functions (Cont.)</a:t>
            </a:r>
            <a:endParaRPr/>
          </a:p>
        </p:txBody>
      </p:sp>
      <p:sp>
        <p:nvSpPr>
          <p:cNvPr id="684" name="Google Shape;684;p67"/>
          <p:cNvSpPr txBox="1"/>
          <p:nvPr>
            <p:ph idx="1" type="body"/>
          </p:nvPr>
        </p:nvSpPr>
        <p:spPr>
          <a:xfrm>
            <a:off x="798512" y="1077912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of aggregation does not have a 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use rename operation to give it a 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convenience, we permit renaming as part of aggregate operation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5" name="Google Shape;685;p67"/>
          <p:cNvSpPr txBox="1"/>
          <p:nvPr/>
        </p:nvSpPr>
        <p:spPr>
          <a:xfrm>
            <a:off x="1498600" y="2717800"/>
            <a:ext cx="66548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0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avg</a:t>
            </a:r>
            <a:r>
              <a:rPr b="0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(salary) </a:t>
            </a:r>
            <a:r>
              <a:rPr b="1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r>
              <a:rPr b="0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avg_sal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pic>
        <p:nvPicPr>
          <p:cNvPr descr="CalG" id="686" name="Google Shape;686;p67"/>
          <p:cNvPicPr preferRelativeResize="0"/>
          <p:nvPr/>
        </p:nvPicPr>
        <p:blipFill rotWithShape="1">
          <a:blip r:embed="rId3">
            <a:alphaModFix/>
          </a:blip>
          <a:srcRect b="0" l="831" r="90234" t="0"/>
          <a:stretch/>
        </p:blipFill>
        <p:spPr>
          <a:xfrm>
            <a:off x="2913062" y="2795587"/>
            <a:ext cx="273050" cy="4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and Relational Algebra</a:t>
            </a:r>
            <a:endParaRPr/>
          </a:p>
        </p:txBody>
      </p:sp>
      <p:sp>
        <p:nvSpPr>
          <p:cNvPr id="692" name="Google Shape;692;p68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A1, A2, .. An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r1, r2, …, rm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is equivalent to the following relational algebra expression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∏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A1, .., An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r1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r2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.. x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rm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A1, A2, </a:t>
            </a: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</a:t>
            </a:r>
            <a:r>
              <a:rPr b="0" i="1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(A3)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r1, r2, …, rm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P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 </a:t>
            </a:r>
            <a:r>
              <a:rPr b="0" i="1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A1, A2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is equivalent to the following relational algebra expression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</a:t>
            </a:r>
            <a:r>
              <a:rPr b="0" baseline="-25000" i="0" lang="en-US" sz="24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A1, A2</a:t>
            </a:r>
            <a:r>
              <a:rPr b="0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1" baseline="-25000" i="0" lang="en-US" sz="24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</a:t>
            </a:r>
            <a:r>
              <a:rPr b="0" baseline="-25000" i="0" lang="en-US" sz="24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baseline="-25000" i="1" lang="en-US" sz="24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A3</a:t>
            </a:r>
            <a:r>
              <a:rPr b="0" baseline="-25000" i="0" lang="en-US" sz="24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r1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r2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.. x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rm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)))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alG" id="693" name="Google Shape;693;p68"/>
          <p:cNvPicPr preferRelativeResize="0"/>
          <p:nvPr/>
        </p:nvPicPr>
        <p:blipFill rotWithShape="1">
          <a:blip r:embed="rId3">
            <a:alphaModFix/>
          </a:blip>
          <a:srcRect b="0" l="831" r="90234" t="0"/>
          <a:stretch/>
        </p:blipFill>
        <p:spPr>
          <a:xfrm>
            <a:off x="2792412" y="4876800"/>
            <a:ext cx="273050" cy="4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and Relational Algebra</a:t>
            </a:r>
            <a:endParaRPr/>
          </a:p>
        </p:txBody>
      </p:sp>
      <p:sp>
        <p:nvSpPr>
          <p:cNvPr id="699" name="Google Shape;699;p69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selected column to display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generally, the non-aggregated attributes in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clause may be a subset of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attributes, in which case the equivalence is as follows: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A1,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(A3)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r1, r2, …, rm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P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A1, A2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is equivalent to the following relational algebra expression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∏ </a:t>
            </a:r>
            <a:r>
              <a:rPr b="1" baseline="-25000" i="1" lang="en-US" sz="2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A1,sumA3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A1,A2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1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A3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sumA3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r1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r2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.. x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rm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)))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alG" id="700" name="Google Shape;700;p69"/>
          <p:cNvPicPr preferRelativeResize="0"/>
          <p:nvPr/>
        </p:nvPicPr>
        <p:blipFill rotWithShape="1">
          <a:blip r:embed="rId3">
            <a:alphaModFix/>
          </a:blip>
          <a:srcRect b="0" l="831" r="90234" t="0"/>
          <a:stretch/>
        </p:blipFill>
        <p:spPr>
          <a:xfrm>
            <a:off x="3373437" y="4213225"/>
            <a:ext cx="273050" cy="4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</a:t>
            </a:r>
            <a:endParaRPr/>
          </a:p>
        </p:txBody>
      </p:sp>
      <p:sp>
        <p:nvSpPr>
          <p:cNvPr id="706" name="Google Shape;706;p70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these queries design relational model, write relational algebra and sql queries.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Retrieve the name and address of all employees who work for the ‘Physics” department.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the project number 10, retrieve the controlling department number and department manager’s last name and address.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names of employees who work on all the projects controlled by the department “Physics”.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Retrieve the list of project numbers for projects that involve an employee whose last name is “Patel”, either as a worker or as a manager of the department that controls the project.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Values</a:t>
            </a:r>
            <a:endParaRPr/>
          </a:p>
        </p:txBody>
      </p:sp>
      <p:sp>
        <p:nvSpPr>
          <p:cNvPr id="713" name="Google Shape;713;p71"/>
          <p:cNvSpPr txBox="1"/>
          <p:nvPr>
            <p:ph idx="1" type="body"/>
          </p:nvPr>
        </p:nvSpPr>
        <p:spPr>
          <a:xfrm>
            <a:off x="838200" y="1063625"/>
            <a:ext cx="7620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possible for tuples to have a null value, denoted by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for some of their attributes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signifies an unknown value or that a value does not exist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result of any arithmetic expression involving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 functions simply ignore null values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(as in SQL)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duplicate elimination and grouping, null is treated like any other value, and two nulls are assumed to be  the same (as in SQL)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Values</a:t>
            </a:r>
            <a:endParaRPr/>
          </a:p>
        </p:txBody>
      </p:sp>
      <p:sp>
        <p:nvSpPr>
          <p:cNvPr id="720" name="Google Shape;720;p72"/>
          <p:cNvSpPr txBox="1"/>
          <p:nvPr>
            <p:ph idx="1" type="body"/>
          </p:nvPr>
        </p:nvSpPr>
        <p:spPr>
          <a:xfrm>
            <a:off x="819150" y="1104900"/>
            <a:ext cx="7791450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Comparisons with null values return the special truth value: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was used instead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(A &lt; 5)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would not be equivalent to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&gt;= 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Three-valued logic using the truth value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OR: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      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     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unknown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unknown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AND: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= unknown,   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= false,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unknown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unknown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unknown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unknown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SQL “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unknown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evaluates to true if predicate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evaluates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of select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predicate is treated 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it evaluates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Operation – Example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798512" y="1077912"/>
            <a:ext cx="1639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r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8850" y="1449387"/>
            <a:ext cx="1887537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971550" y="3748087"/>
            <a:ext cx="203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30186" lvl="0" marL="23018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◼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A=B ^ D &gt; 5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Modification of the Database</a:t>
            </a:r>
            <a:endParaRPr/>
          </a:p>
        </p:txBody>
      </p:sp>
      <p:sp>
        <p:nvSpPr>
          <p:cNvPr id="727" name="Google Shape;727;p73"/>
          <p:cNvSpPr txBox="1"/>
          <p:nvPr>
            <p:ph idx="1" type="body"/>
          </p:nvPr>
        </p:nvSpPr>
        <p:spPr>
          <a:xfrm>
            <a:off x="798512" y="1077912"/>
            <a:ext cx="7818437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content of the database may be modified using the following operations: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these operations can be expressed using the assignment operator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Deletion</a:t>
            </a:r>
            <a:endParaRPr/>
          </a:p>
        </p:txBody>
      </p:sp>
      <p:sp>
        <p:nvSpPr>
          <p:cNvPr id="734" name="Google Shape;734;p74"/>
          <p:cNvSpPr txBox="1"/>
          <p:nvPr>
            <p:ph idx="1" type="body"/>
          </p:nvPr>
        </p:nvSpPr>
        <p:spPr>
          <a:xfrm>
            <a:off x="798512" y="1077912"/>
            <a:ext cx="8081962" cy="456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delete request is expressed similarly to a query, except instead of displaying tuples to the user, the selected tuples are removed from the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delete only whole tuples; cannot delete values on only particular attributes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deletion is expressed in relational algebra by: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←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relation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relational algebra query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Deletion Examples</a:t>
            </a:r>
            <a:endParaRPr/>
          </a:p>
        </p:txBody>
      </p:sp>
      <p:sp>
        <p:nvSpPr>
          <p:cNvPr id="741" name="Google Shape;741;p75"/>
          <p:cNvSpPr txBox="1"/>
          <p:nvPr>
            <p:ph idx="1" type="body"/>
          </p:nvPr>
        </p:nvSpPr>
        <p:spPr>
          <a:xfrm>
            <a:off x="798512" y="1077912"/>
            <a:ext cx="725487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all account records in the Perryridge branch.</a:t>
            </a:r>
            <a:endParaRPr/>
          </a:p>
        </p:txBody>
      </p:sp>
      <p:sp>
        <p:nvSpPr>
          <p:cNvPr id="742" name="Google Shape;742;p75"/>
          <p:cNvSpPr txBox="1"/>
          <p:nvPr/>
        </p:nvSpPr>
        <p:spPr>
          <a:xfrm>
            <a:off x="827087" y="3467100"/>
            <a:ext cx="8088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Delete all accounts at branches located in Needham.</a:t>
            </a:r>
            <a:endParaRPr/>
          </a:p>
        </p:txBody>
      </p:sp>
      <p:grpSp>
        <p:nvGrpSpPr>
          <p:cNvPr id="743" name="Google Shape;743;p75"/>
          <p:cNvGrpSpPr/>
          <p:nvPr/>
        </p:nvGrpSpPr>
        <p:grpSpPr>
          <a:xfrm>
            <a:off x="1225550" y="3859212"/>
            <a:ext cx="6030912" cy="1982787"/>
            <a:chOff x="809" y="2607"/>
            <a:chExt cx="3799" cy="1249"/>
          </a:xfrm>
        </p:grpSpPr>
        <p:sp>
          <p:nvSpPr>
            <p:cNvPr id="744" name="Google Shape;744;p75"/>
            <p:cNvSpPr/>
            <p:nvPr/>
          </p:nvSpPr>
          <p:spPr>
            <a:xfrm flipH="1" rot="5400000">
              <a:off x="3470" y="3221"/>
              <a:ext cx="96" cy="96"/>
            </a:xfrm>
            <a:prstGeom prst="flowChartCollat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5" name="Google Shape;745;p75"/>
            <p:cNvSpPr/>
            <p:nvPr/>
          </p:nvSpPr>
          <p:spPr>
            <a:xfrm flipH="1" rot="5400000">
              <a:off x="3428" y="2725"/>
              <a:ext cx="96" cy="96"/>
            </a:xfrm>
            <a:prstGeom prst="flowChartCollat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6" name="Google Shape;746;p75"/>
            <p:cNvSpPr txBox="1"/>
            <p:nvPr/>
          </p:nvSpPr>
          <p:spPr>
            <a:xfrm>
              <a:off x="809" y="2607"/>
              <a:ext cx="3799" cy="1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← </a:t>
              </a:r>
              <a:r>
                <a:rPr b="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σ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branch_city = “Needham”</a:t>
              </a:r>
              <a:r>
                <a:rPr b="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</a:t>
              </a: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account      branch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)</a:t>
              </a:r>
              <a:endParaRPr b="0" i="1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← ∏ 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account_number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</a:t>
              </a: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branch_name, balance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(</a:t>
              </a: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← ∏</a:t>
              </a:r>
              <a:r>
                <a:rPr b="0" i="1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customer_name, account_number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</a:t>
              </a: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depositor)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account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← account – </a:t>
              </a: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depositor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← depositor – </a:t>
              </a: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</p:grpSp>
      <p:sp>
        <p:nvSpPr>
          <p:cNvPr id="747" name="Google Shape;747;p75"/>
          <p:cNvSpPr txBox="1"/>
          <p:nvPr/>
        </p:nvSpPr>
        <p:spPr>
          <a:xfrm>
            <a:off x="814387" y="2247900"/>
            <a:ext cx="6407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loan records with amount in the range of 0 to 50</a:t>
            </a:r>
            <a:endParaRPr/>
          </a:p>
        </p:txBody>
      </p:sp>
      <p:sp>
        <p:nvSpPr>
          <p:cNvPr id="748" name="Google Shape;748;p75"/>
          <p:cNvSpPr txBox="1"/>
          <p:nvPr/>
        </p:nvSpPr>
        <p:spPr>
          <a:xfrm>
            <a:off x="1227137" y="2676525"/>
            <a:ext cx="58531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amount ≥ 0 and amount ≤ 50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749" name="Google Shape;749;p75"/>
          <p:cNvSpPr txBox="1"/>
          <p:nvPr/>
        </p:nvSpPr>
        <p:spPr>
          <a:xfrm>
            <a:off x="1165225" y="1431925"/>
            <a:ext cx="7121525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 </a:t>
            </a:r>
            <a:r>
              <a:rPr b="0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= “Perryridge”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</a:t>
            </a:r>
            <a:endParaRPr/>
          </a:p>
        </p:txBody>
      </p:sp>
      <p:sp>
        <p:nvSpPr>
          <p:cNvPr id="756" name="Google Shape;756;p76"/>
          <p:cNvSpPr txBox="1"/>
          <p:nvPr>
            <p:ph idx="1" type="body"/>
          </p:nvPr>
        </p:nvSpPr>
        <p:spPr>
          <a:xfrm>
            <a:off x="838200" y="11430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insert data into a relation, we either: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specify a tuple to be inserted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a query whose result is a set of tuples to be inserted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relational algebra, an insertion is expressed by: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←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∪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relation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relational algebra expression.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insertion of a single tuple is expressed by letting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be a constant relation containing one tuple.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 Examples</a:t>
            </a:r>
            <a:endParaRPr/>
          </a:p>
        </p:txBody>
      </p:sp>
      <p:sp>
        <p:nvSpPr>
          <p:cNvPr id="763" name="Google Shape;763;p77"/>
          <p:cNvSpPr txBox="1"/>
          <p:nvPr>
            <p:ph idx="1" type="body"/>
          </p:nvPr>
        </p:nvSpPr>
        <p:spPr>
          <a:xfrm>
            <a:off x="798512" y="1077912"/>
            <a:ext cx="7661275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information in the database specifying that Smith has $1200 in account A-973 at the Perryridge branch.</a:t>
            </a:r>
            <a:endParaRPr/>
          </a:p>
        </p:txBody>
      </p:sp>
      <p:sp>
        <p:nvSpPr>
          <p:cNvPr id="764" name="Google Shape;764;p77"/>
          <p:cNvSpPr txBox="1"/>
          <p:nvPr/>
        </p:nvSpPr>
        <p:spPr>
          <a:xfrm>
            <a:off x="1241425" y="1925637"/>
            <a:ext cx="6251575" cy="80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account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∪  {(“A-973”,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“Perryridge”, 1200)}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 ←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depositor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∪  {(“Smith”, “A-973”)}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Updating</a:t>
            </a:r>
            <a:endParaRPr/>
          </a:p>
        </p:txBody>
      </p:sp>
      <p:sp>
        <p:nvSpPr>
          <p:cNvPr id="771" name="Google Shape;771;p78"/>
          <p:cNvSpPr txBox="1"/>
          <p:nvPr>
            <p:ph idx="1" type="body"/>
          </p:nvPr>
        </p:nvSpPr>
        <p:spPr>
          <a:xfrm>
            <a:off x="838200" y="11430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mechanism to change a value in a tuple without charging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values in the tuple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generalized projection operator to do this task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either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attribute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if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is not updated, or,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attribute is to be updated F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an expression, involving only constants and the attributes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which gives the new value for the attribute</a:t>
            </a:r>
            <a:endParaRPr/>
          </a:p>
        </p:txBody>
      </p:sp>
      <p:pic>
        <p:nvPicPr>
          <p:cNvPr id="772" name="Google Shape;77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8575" y="2386012"/>
            <a:ext cx="2128837" cy="44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Examples</a:t>
            </a:r>
            <a:endParaRPr/>
          </a:p>
        </p:txBody>
      </p:sp>
      <p:sp>
        <p:nvSpPr>
          <p:cNvPr id="779" name="Google Shape;779;p79"/>
          <p:cNvSpPr txBox="1"/>
          <p:nvPr>
            <p:ph idx="1" type="body"/>
          </p:nvPr>
        </p:nvSpPr>
        <p:spPr>
          <a:xfrm>
            <a:off x="838200" y="1177925"/>
            <a:ext cx="8153400" cy="65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interest payments by increasing all balances by 5 percent.</a:t>
            </a:r>
            <a:endParaRPr/>
          </a:p>
        </p:txBody>
      </p:sp>
      <p:sp>
        <p:nvSpPr>
          <p:cNvPr id="780" name="Google Shape;780;p79"/>
          <p:cNvSpPr txBox="1"/>
          <p:nvPr/>
        </p:nvSpPr>
        <p:spPr>
          <a:xfrm>
            <a:off x="857250" y="3022600"/>
            <a:ext cx="7600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Pay all accounts with balances over $10,000 6 percent interest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and pay all others 5 percent </a:t>
            </a:r>
            <a:endParaRPr/>
          </a:p>
        </p:txBody>
      </p:sp>
      <p:sp>
        <p:nvSpPr>
          <p:cNvPr id="781" name="Google Shape;781;p79"/>
          <p:cNvSpPr txBox="1"/>
          <p:nvPr/>
        </p:nvSpPr>
        <p:spPr>
          <a:xfrm>
            <a:off x="1143000" y="3984625"/>
            <a:ext cx="769620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account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←  ∏ 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account_number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 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1.06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(σ 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 &gt; 10000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∪  ∏ 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account_number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 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1.05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(σ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 ≤ 10000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82" name="Google Shape;782;p79"/>
          <p:cNvGrpSpPr/>
          <p:nvPr/>
        </p:nvGrpSpPr>
        <p:grpSpPr>
          <a:xfrm>
            <a:off x="1066800" y="1676400"/>
            <a:ext cx="7570787" cy="928687"/>
            <a:chOff x="526" y="965"/>
            <a:chExt cx="4769" cy="585"/>
          </a:xfrm>
        </p:grpSpPr>
        <p:sp>
          <p:nvSpPr>
            <p:cNvPr id="783" name="Google Shape;783;p79"/>
            <p:cNvSpPr txBox="1"/>
            <p:nvPr/>
          </p:nvSpPr>
          <p:spPr>
            <a:xfrm>
              <a:off x="830" y="965"/>
              <a:ext cx="437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account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← ∏ 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account_number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 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branch_name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 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balance 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 1.05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</a:t>
              </a: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account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)</a:t>
              </a:r>
              <a:endParaRPr/>
            </a:p>
          </p:txBody>
        </p:sp>
        <p:sp>
          <p:nvSpPr>
            <p:cNvPr id="784" name="Google Shape;784;p79"/>
            <p:cNvSpPr txBox="1"/>
            <p:nvPr/>
          </p:nvSpPr>
          <p:spPr>
            <a:xfrm>
              <a:off x="526" y="1319"/>
              <a:ext cx="476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8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</a:t>
            </a:r>
            <a:endParaRPr/>
          </a:p>
        </p:txBody>
      </p:sp>
      <p:sp>
        <p:nvSpPr>
          <p:cNvPr id="790" name="Google Shape;790;p80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</a:pPr>
            <a:r>
              <a:rPr b="1" i="0" lang="en-US" sz="3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Ch. 10 Storage and File Structure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Division Operator</a:t>
            </a:r>
            <a:endParaRPr/>
          </a:p>
        </p:txBody>
      </p:sp>
      <p:sp>
        <p:nvSpPr>
          <p:cNvPr id="797" name="Google Shape;797;p81"/>
          <p:cNvSpPr txBox="1"/>
          <p:nvPr>
            <p:ph idx="1" type="body"/>
          </p:nvPr>
        </p:nvSpPr>
        <p:spPr>
          <a:xfrm>
            <a:off x="838200" y="1109662"/>
            <a:ext cx="7858125" cy="519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relations r(R) and s(S), such that S ⊂ R,  r ÷ s is the largest relation t(R-S) such that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t x s ⊆ 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let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ID, 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∏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ID, 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and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s(course_id) = ∏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dept_name=“Biology”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r ÷ s gives us students who have taken all courses in the Biology department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 write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÷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temp1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← ∏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← ∏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∏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R-S,S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temp2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628650" rtl="0" algn="l">
              <a:lnSpc>
                <a:spcPct val="13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result to the right of the ← is assigned to the relation variable on the left of the ←</a:t>
            </a:r>
            <a:endParaRPr/>
          </a:p>
          <a:p>
            <a:pPr indent="-285750" lvl="1" marL="628650" rtl="0" algn="l">
              <a:lnSpc>
                <a:spcPct val="13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use variable in subsequent expressions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2"/>
          <p:cNvSpPr txBox="1"/>
          <p:nvPr>
            <p:ph type="title"/>
          </p:nvPr>
        </p:nvSpPr>
        <p:spPr>
          <a:xfrm>
            <a:off x="768350" y="24415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 Relational Calculus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Operation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798512" y="1077912"/>
            <a:ext cx="6861175" cy="413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 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Unary operator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Notation: 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called the </a:t>
            </a:r>
            <a:r>
              <a:rPr b="1" i="0" lang="en-US" sz="1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 predicate</a:t>
            </a:r>
            <a:endParaRPr b="1" i="1" sz="160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Defined as: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{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p(t)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Where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formula in propositional calculus consisting of </a:t>
            </a:r>
            <a:r>
              <a:rPr b="1" i="0" lang="en-US" sz="1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terms</a:t>
            </a:r>
            <a:r>
              <a:rPr b="0" i="0" lang="en-US" sz="1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connected by : ∧ (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∨ (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¬ (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</a:t>
            </a:r>
            <a:r>
              <a:rPr b="1" i="0" lang="en-US" sz="1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one of: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&lt;attribute&gt;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&lt;attribute&gt; or &lt;constant&gt;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where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one of:  =, ≠, &gt;, ≥. &lt;. ≤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selection: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dept_name=“Physics”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 Relational Calculus</a:t>
            </a:r>
            <a:endParaRPr/>
          </a:p>
        </p:txBody>
      </p:sp>
      <p:sp>
        <p:nvSpPr>
          <p:cNvPr id="810" name="Google Shape;810;p83"/>
          <p:cNvSpPr txBox="1"/>
          <p:nvPr>
            <p:ph idx="1" type="body"/>
          </p:nvPr>
        </p:nvSpPr>
        <p:spPr>
          <a:xfrm>
            <a:off x="871537" y="1165225"/>
            <a:ext cx="8137525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nonprocedural query language, where each query is of the form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the set of all tuples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such that predicate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true for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 variable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denotes the value of tuple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attribute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denotes that tuple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in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formula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that of the predicate calculus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Predicate Calculus Formula</a:t>
            </a:r>
            <a:endParaRPr/>
          </a:p>
        </p:txBody>
      </p:sp>
      <p:sp>
        <p:nvSpPr>
          <p:cNvPr id="817" name="Google Shape;817;p84"/>
          <p:cNvSpPr txBox="1"/>
          <p:nvPr>
            <p:ph idx="1" type="body"/>
          </p:nvPr>
        </p:nvSpPr>
        <p:spPr>
          <a:xfrm>
            <a:off x="871537" y="116522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Set of attributes and constants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Set of comparison operators:  (e.g., &lt;, ≤, =, ≠, &gt;, ≥)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Set of connectives:  and (∧), or (v)‚ not (¬)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	Implication (⇒): x ⇒ y, if x if true, then y is true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x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⇒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≡ ¬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Set of quantifiers: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▶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∃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≡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”there exists” a tuple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such that predicate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is true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▶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∀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 ≡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true “for all” tuples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8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Queries</a:t>
            </a:r>
            <a:endParaRPr/>
          </a:p>
        </p:txBody>
      </p:sp>
      <p:sp>
        <p:nvSpPr>
          <p:cNvPr id="824" name="Google Shape;824;p85"/>
          <p:cNvSpPr txBox="1"/>
          <p:nvPr>
            <p:ph idx="1" type="body"/>
          </p:nvPr>
        </p:nvSpPr>
        <p:spPr>
          <a:xfrm>
            <a:off x="876300" y="1165225"/>
            <a:ext cx="7593012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ID, name, dept_name, salary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instructors whose salary is greater than $80,000</a:t>
            </a:r>
            <a:endParaRPr/>
          </a:p>
        </p:txBody>
      </p:sp>
      <p:sp>
        <p:nvSpPr>
          <p:cNvPr id="825" name="Google Shape;825;p85"/>
          <p:cNvSpPr txBox="1"/>
          <p:nvPr/>
        </p:nvSpPr>
        <p:spPr>
          <a:xfrm>
            <a:off x="871537" y="2755900"/>
            <a:ext cx="7412037" cy="333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As in the previous query, but output only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attribute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∃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 ∈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∧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salary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&gt; 80000)}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Notice that a relation on schema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is implicitly defined by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the query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6" name="Google Shape;826;p85"/>
          <p:cNvSpPr txBox="1"/>
          <p:nvPr/>
        </p:nvSpPr>
        <p:spPr>
          <a:xfrm>
            <a:off x="2714625" y="2030412"/>
            <a:ext cx="43672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∧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[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salary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&gt; 80000}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Queries</a:t>
            </a:r>
            <a:endParaRPr/>
          </a:p>
        </p:txBody>
      </p:sp>
      <p:sp>
        <p:nvSpPr>
          <p:cNvPr id="833" name="Google Shape;833;p86"/>
          <p:cNvSpPr txBox="1"/>
          <p:nvPr>
            <p:ph idx="1" type="body"/>
          </p:nvPr>
        </p:nvSpPr>
        <p:spPr>
          <a:xfrm>
            <a:off x="871537" y="1165225"/>
            <a:ext cx="78486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names of all instructors whose department is in the Watson building</a:t>
            </a:r>
            <a:endParaRPr/>
          </a:p>
        </p:txBody>
      </p:sp>
      <p:sp>
        <p:nvSpPr>
          <p:cNvPr id="834" name="Google Shape;834;p86"/>
          <p:cNvSpPr txBox="1"/>
          <p:nvPr/>
        </p:nvSpPr>
        <p:spPr>
          <a:xfrm>
            <a:off x="1414462" y="4160837"/>
            <a:ext cx="71342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∃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]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∧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semester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“Fall” ∧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[year]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2009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v ∃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] ∧ 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semester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“Spring” ∧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[year]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2010)}</a:t>
            </a:r>
            <a:endParaRPr/>
          </a:p>
        </p:txBody>
      </p:sp>
      <p:sp>
        <p:nvSpPr>
          <p:cNvPr id="835" name="Google Shape;835;p86"/>
          <p:cNvSpPr txBox="1"/>
          <p:nvPr/>
        </p:nvSpPr>
        <p:spPr>
          <a:xfrm>
            <a:off x="868362" y="3238500"/>
            <a:ext cx="8102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Find the set of all courses taught in the Fall 2009 semester, or in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the Spring 2010 semester, or both</a:t>
            </a:r>
            <a:endParaRPr/>
          </a:p>
        </p:txBody>
      </p:sp>
      <p:sp>
        <p:nvSpPr>
          <p:cNvPr id="836" name="Google Shape;836;p86"/>
          <p:cNvSpPr txBox="1"/>
          <p:nvPr/>
        </p:nvSpPr>
        <p:spPr>
          <a:xfrm>
            <a:off x="1554162" y="2090737"/>
            <a:ext cx="6662737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∃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∧ ∃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“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∧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“Watson” ))}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8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Queries</a:t>
            </a:r>
            <a:endParaRPr/>
          </a:p>
        </p:txBody>
      </p:sp>
      <p:sp>
        <p:nvSpPr>
          <p:cNvPr id="843" name="Google Shape;843;p87"/>
          <p:cNvSpPr txBox="1"/>
          <p:nvPr/>
        </p:nvSpPr>
        <p:spPr>
          <a:xfrm>
            <a:off x="1350962" y="2017712"/>
            <a:ext cx="71342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∃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]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∧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semester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“Fall” ∧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[year]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2009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∧ ∃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] ∧ 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semester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“Spring” ∧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[year]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2010)}</a:t>
            </a:r>
            <a:endParaRPr/>
          </a:p>
        </p:txBody>
      </p:sp>
      <p:sp>
        <p:nvSpPr>
          <p:cNvPr id="844" name="Google Shape;844;p87"/>
          <p:cNvSpPr txBox="1"/>
          <p:nvPr/>
        </p:nvSpPr>
        <p:spPr>
          <a:xfrm>
            <a:off x="804862" y="1095375"/>
            <a:ext cx="8102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Find the set of all courses taught in the Fall 2009 semester, and in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the Spring 2010 semester</a:t>
            </a:r>
            <a:endParaRPr/>
          </a:p>
        </p:txBody>
      </p:sp>
      <p:sp>
        <p:nvSpPr>
          <p:cNvPr id="845" name="Google Shape;845;p87"/>
          <p:cNvSpPr txBox="1"/>
          <p:nvPr/>
        </p:nvSpPr>
        <p:spPr>
          <a:xfrm>
            <a:off x="1328737" y="4614862"/>
            <a:ext cx="71342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∃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]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∧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semester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“Fall” ∧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[year]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2009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∧ ¬ ∃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] ∧ 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semester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“Spring” ∧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[year]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2010)}</a:t>
            </a:r>
            <a:endParaRPr/>
          </a:p>
        </p:txBody>
      </p:sp>
      <p:sp>
        <p:nvSpPr>
          <p:cNvPr id="846" name="Google Shape;846;p87"/>
          <p:cNvSpPr txBox="1"/>
          <p:nvPr/>
        </p:nvSpPr>
        <p:spPr>
          <a:xfrm>
            <a:off x="782637" y="3692525"/>
            <a:ext cx="8102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Find the set of all courses taught in the Fall 2009 semester, but not in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the Spring 2010 semester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8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Safety of Expressions</a:t>
            </a:r>
            <a:endParaRPr/>
          </a:p>
        </p:txBody>
      </p:sp>
      <p:sp>
        <p:nvSpPr>
          <p:cNvPr id="853" name="Google Shape;853;p88"/>
          <p:cNvSpPr txBox="1"/>
          <p:nvPr>
            <p:ph idx="1" type="body"/>
          </p:nvPr>
        </p:nvSpPr>
        <p:spPr>
          <a:xfrm>
            <a:off x="871537" y="116522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possible to write tuple calculus expressions that generate infinite relations.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{ t | ¬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results in an infinite relation if the domain of any attribute of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infinite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guard against the problem, we restrict the set of allowable expressions to safe expressions.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expression 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)}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tuple relational calculus is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safe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every component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appears in one of the relations, tuples, or constants that appear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this is more than just a syntax condition.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{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5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∨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 is not safe --- it defines an infinite set with attribute values that do not appear in any relation or tuples or constants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Universal Quantification</a:t>
            </a:r>
            <a:endParaRPr/>
          </a:p>
        </p:txBody>
      </p:sp>
      <p:sp>
        <p:nvSpPr>
          <p:cNvPr id="859" name="Google Shape;859;p89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students who have taken all courses offered in the Biology department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∃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]) ∧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(∀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]=“Biology” ⇒  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∃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] ∧  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course_id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]))}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 that without the existential quantification on student, the above query would be unsafe if the Biology department has not offered any courses. 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0"/>
          <p:cNvSpPr txBox="1"/>
          <p:nvPr>
            <p:ph type="title"/>
          </p:nvPr>
        </p:nvSpPr>
        <p:spPr>
          <a:xfrm>
            <a:off x="768350" y="24415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 Relational Calculus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 Relational Calculus</a:t>
            </a:r>
            <a:endParaRPr/>
          </a:p>
        </p:txBody>
      </p:sp>
      <p:sp>
        <p:nvSpPr>
          <p:cNvPr id="872" name="Google Shape;872;p91"/>
          <p:cNvSpPr txBox="1"/>
          <p:nvPr>
            <p:ph idx="1" type="body"/>
          </p:nvPr>
        </p:nvSpPr>
        <p:spPr>
          <a:xfrm>
            <a:off x="871537" y="116522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nonprocedural query language equivalent in power to the tuple relational calculus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query is an expression of the form: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{ &lt;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x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x</a:t>
            </a:r>
            <a:r>
              <a:rPr b="0" baseline="-25000" i="1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|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x</a:t>
            </a:r>
            <a:r>
              <a:rPr b="0" baseline="-25000" i="1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)}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baseline="-25000" i="0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baseline="-25000" i="0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x</a:t>
            </a:r>
            <a:r>
              <a:rPr b="0" baseline="-25000" i="1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represent domain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represents a formula similar to that of the predicate calculus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Queries</a:t>
            </a:r>
            <a:endParaRPr/>
          </a:p>
        </p:txBody>
      </p:sp>
      <p:sp>
        <p:nvSpPr>
          <p:cNvPr id="879" name="Google Shape;879;p92"/>
          <p:cNvSpPr txBox="1"/>
          <p:nvPr>
            <p:ph idx="1" type="body"/>
          </p:nvPr>
        </p:nvSpPr>
        <p:spPr>
          <a:xfrm>
            <a:off x="876300" y="1165225"/>
            <a:ext cx="7700962" cy="359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ID, name, dept_name, salary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instructors whose salary is greater than $80,000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 i, n, d, s&gt;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 i, n, d, s&gt;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∧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80000}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in the previous query, but output only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attribute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 i&gt;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 i, n, d, s&gt;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∧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80000}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names of all instructors whose department is in the Watson building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 n &gt;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∃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i, d, s (&lt;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i, n, d, 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∧ ∃ b, a (&lt;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d, b, a&gt;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∧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“Watson” ))}</a:t>
            </a:r>
            <a:endParaRPr/>
          </a:p>
          <a:p>
            <a:pPr indent="-194309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0" name="Google Shape;880;p92"/>
          <p:cNvSpPr txBox="1"/>
          <p:nvPr/>
        </p:nvSpPr>
        <p:spPr>
          <a:xfrm>
            <a:off x="871537" y="2755900"/>
            <a:ext cx="74120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Operation – Example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77825" y="1077912"/>
            <a:ext cx="2441575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07987" y="4140200"/>
            <a:ext cx="7029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04812" y="3659187"/>
            <a:ext cx="2057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53351" l="0" r="0" t="0"/>
          <a:stretch/>
        </p:blipFill>
        <p:spPr>
          <a:xfrm>
            <a:off x="2443162" y="1189037"/>
            <a:ext cx="270827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723900" y="3597275"/>
            <a:ext cx="1468437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∏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Queries</a:t>
            </a:r>
            <a:endParaRPr/>
          </a:p>
        </p:txBody>
      </p:sp>
      <p:sp>
        <p:nvSpPr>
          <p:cNvPr id="887" name="Google Shape;887;p93"/>
          <p:cNvSpPr txBox="1"/>
          <p:nvPr/>
        </p:nvSpPr>
        <p:spPr>
          <a:xfrm>
            <a:off x="1247775" y="1784350"/>
            <a:ext cx="7134225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&lt;c&gt;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∃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a, s, y, b, r, t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c, a, s, y, b, 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∧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“Fall” ∧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2009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v ∃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s, y, b, r, t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c, a, s, y, b, 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∧ 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“Spring” ∧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2010)}</a:t>
            </a:r>
            <a:endParaRPr/>
          </a:p>
        </p:txBody>
      </p:sp>
      <p:sp>
        <p:nvSpPr>
          <p:cNvPr id="888" name="Google Shape;888;p93"/>
          <p:cNvSpPr txBox="1"/>
          <p:nvPr/>
        </p:nvSpPr>
        <p:spPr>
          <a:xfrm>
            <a:off x="868362" y="1079500"/>
            <a:ext cx="8102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Find the set of all courses taught in the Fall 2009 semester, or in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the Spring 2010 semester, or both</a:t>
            </a:r>
            <a:endParaRPr/>
          </a:p>
        </p:txBody>
      </p:sp>
      <p:sp>
        <p:nvSpPr>
          <p:cNvPr id="889" name="Google Shape;889;p93"/>
          <p:cNvSpPr txBox="1"/>
          <p:nvPr/>
        </p:nvSpPr>
        <p:spPr>
          <a:xfrm>
            <a:off x="1554162" y="2090737"/>
            <a:ext cx="66627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0" name="Google Shape;890;p93"/>
          <p:cNvSpPr txBox="1"/>
          <p:nvPr/>
        </p:nvSpPr>
        <p:spPr>
          <a:xfrm>
            <a:off x="1338262" y="3055937"/>
            <a:ext cx="7134225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case can also be written as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&lt;c&gt;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∃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a, s, y, b, r, t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c, a, s, y, b, 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∧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(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“Fall” ∧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2009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  v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“Spring” ∧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2010))}</a:t>
            </a:r>
            <a:endParaRPr/>
          </a:p>
        </p:txBody>
      </p:sp>
      <p:sp>
        <p:nvSpPr>
          <p:cNvPr id="891" name="Google Shape;891;p93"/>
          <p:cNvSpPr txBox="1"/>
          <p:nvPr/>
        </p:nvSpPr>
        <p:spPr>
          <a:xfrm>
            <a:off x="758825" y="4044950"/>
            <a:ext cx="8102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Find the set of all courses taught in the Fall 2009 semester, and in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the Spring 2010 semester</a:t>
            </a:r>
            <a:endParaRPr/>
          </a:p>
        </p:txBody>
      </p:sp>
      <p:sp>
        <p:nvSpPr>
          <p:cNvPr id="892" name="Google Shape;892;p93"/>
          <p:cNvSpPr txBox="1"/>
          <p:nvPr/>
        </p:nvSpPr>
        <p:spPr>
          <a:xfrm>
            <a:off x="1244600" y="4883150"/>
            <a:ext cx="71342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&lt;c&gt;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∃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a, s, y, b, r, t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c, a, s, y, b, 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∧ 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“Fall” ∧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2009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∧ ∃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s, y, b, r, 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&lt;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c, a, s, y, b, 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] ∧ 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“Spring” ∧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2010)}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Safety of Expressions</a:t>
            </a:r>
            <a:endParaRPr/>
          </a:p>
        </p:txBody>
      </p:sp>
      <p:sp>
        <p:nvSpPr>
          <p:cNvPr id="899" name="Google Shape;899;p94"/>
          <p:cNvSpPr txBox="1"/>
          <p:nvPr>
            <p:ph idx="1" type="body"/>
          </p:nvPr>
        </p:nvSpPr>
        <p:spPr>
          <a:xfrm>
            <a:off x="871537" y="116522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expression: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{ &lt;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x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x</a:t>
            </a:r>
            <a:r>
              <a:rPr b="0" baseline="-25000" i="1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|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x</a:t>
            </a:r>
            <a:r>
              <a:rPr b="0" baseline="-25000" i="1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)}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safe if all of the following hold: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values that appear in tuples of the expression are values 	from </a:t>
            </a:r>
            <a:r>
              <a:rPr b="0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(that is, the values appear either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in a tuple of a 	relation mentioned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every “there exists” subformula of the form ∃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)), the 	subformula is true if and only if there is a value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	such that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is true.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every “for all” subformula of the form ∀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)), the subformula is true if and only 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is true for all values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9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Universal Quantification</a:t>
            </a:r>
            <a:endParaRPr/>
          </a:p>
        </p:txBody>
      </p:sp>
      <p:sp>
        <p:nvSpPr>
          <p:cNvPr id="905" name="Google Shape;905;p95"/>
          <p:cNvSpPr txBox="1"/>
          <p:nvPr>
            <p:ph idx="1" type="body"/>
          </p:nvPr>
        </p:nvSpPr>
        <p:spPr>
          <a:xfrm>
            <a:off x="479425" y="1231900"/>
            <a:ext cx="802798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students who have taken all courses offered in the Biology department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{&lt;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| ∃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n, d, tc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 &lt;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i, n, d, tc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∈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∧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(∀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ci, ti, dn, cr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&lt;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ci, ti, dn, cr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∈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∧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dn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=“Biology”                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⇒  ∃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si, se, y, g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&lt;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i, ci, si, se, y, g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∈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 that without the existential quantification on student, the above query would be unsafe if the Biology department has not offered any courses. </a:t>
            </a:r>
            <a:endParaRPr/>
          </a:p>
        </p:txBody>
      </p:sp>
      <p:sp>
        <p:nvSpPr>
          <p:cNvPr id="906" name="Google Shape;906;p95"/>
          <p:cNvSpPr txBox="1"/>
          <p:nvPr/>
        </p:nvSpPr>
        <p:spPr>
          <a:xfrm>
            <a:off x="2863850" y="5537200"/>
            <a:ext cx="4972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Above query fixes bug in page 246, last query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9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Modification of the Database</a:t>
            </a:r>
            <a:endParaRPr/>
          </a:p>
        </p:txBody>
      </p:sp>
      <p:sp>
        <p:nvSpPr>
          <p:cNvPr id="913" name="Google Shape;913;p96"/>
          <p:cNvSpPr txBox="1"/>
          <p:nvPr>
            <p:ph idx="1" type="body"/>
          </p:nvPr>
        </p:nvSpPr>
        <p:spPr>
          <a:xfrm>
            <a:off x="798512" y="1077912"/>
            <a:ext cx="7165975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content of the database may be modified using the following operations: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these operations can be expressed using the assignment operator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9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Deletion</a:t>
            </a:r>
            <a:endParaRPr/>
          </a:p>
        </p:txBody>
      </p:sp>
      <p:sp>
        <p:nvSpPr>
          <p:cNvPr id="920" name="Google Shape;920;p97"/>
          <p:cNvSpPr txBox="1"/>
          <p:nvPr>
            <p:ph idx="1" type="body"/>
          </p:nvPr>
        </p:nvSpPr>
        <p:spPr>
          <a:xfrm>
            <a:off x="798512" y="1077912"/>
            <a:ext cx="7080250" cy="456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delete request is expressed similarly to a query, except instead of displaying tuples to the user, the selected tuples are removed from the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delete only whole tuples; cannot delete values on only particular attributes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deletion is expressed in relational algebra by: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←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relation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relational algebra query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9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Deletion Examples</a:t>
            </a:r>
            <a:endParaRPr/>
          </a:p>
        </p:txBody>
      </p:sp>
      <p:sp>
        <p:nvSpPr>
          <p:cNvPr id="927" name="Google Shape;927;p98"/>
          <p:cNvSpPr txBox="1"/>
          <p:nvPr>
            <p:ph idx="1" type="body"/>
          </p:nvPr>
        </p:nvSpPr>
        <p:spPr>
          <a:xfrm>
            <a:off x="798512" y="1077912"/>
            <a:ext cx="725487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all account records in the Perryridge branch.</a:t>
            </a:r>
            <a:endParaRPr/>
          </a:p>
        </p:txBody>
      </p:sp>
      <p:sp>
        <p:nvSpPr>
          <p:cNvPr id="928" name="Google Shape;928;p98"/>
          <p:cNvSpPr txBox="1"/>
          <p:nvPr/>
        </p:nvSpPr>
        <p:spPr>
          <a:xfrm>
            <a:off x="827087" y="3467100"/>
            <a:ext cx="8088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Delete all accounts at branches located in Needham.</a:t>
            </a:r>
            <a:endParaRPr/>
          </a:p>
        </p:txBody>
      </p:sp>
      <p:grpSp>
        <p:nvGrpSpPr>
          <p:cNvPr id="929" name="Google Shape;929;p98"/>
          <p:cNvGrpSpPr/>
          <p:nvPr/>
        </p:nvGrpSpPr>
        <p:grpSpPr>
          <a:xfrm>
            <a:off x="1225550" y="3859212"/>
            <a:ext cx="6030912" cy="1982787"/>
            <a:chOff x="809" y="2607"/>
            <a:chExt cx="3799" cy="1249"/>
          </a:xfrm>
        </p:grpSpPr>
        <p:sp>
          <p:nvSpPr>
            <p:cNvPr id="930" name="Google Shape;930;p98"/>
            <p:cNvSpPr/>
            <p:nvPr/>
          </p:nvSpPr>
          <p:spPr>
            <a:xfrm flipH="1" rot="5400000">
              <a:off x="3470" y="3221"/>
              <a:ext cx="96" cy="96"/>
            </a:xfrm>
            <a:prstGeom prst="flowChartCollat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1" name="Google Shape;931;p98"/>
            <p:cNvSpPr/>
            <p:nvPr/>
          </p:nvSpPr>
          <p:spPr>
            <a:xfrm flipH="1" rot="5400000">
              <a:off x="3428" y="2725"/>
              <a:ext cx="96" cy="96"/>
            </a:xfrm>
            <a:prstGeom prst="flowChartCollat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2" name="Google Shape;932;p98"/>
            <p:cNvSpPr txBox="1"/>
            <p:nvPr/>
          </p:nvSpPr>
          <p:spPr>
            <a:xfrm>
              <a:off x="809" y="2607"/>
              <a:ext cx="3799" cy="1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← </a:t>
              </a:r>
              <a:r>
                <a:rPr b="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σ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branch_city = “Needham”</a:t>
              </a:r>
              <a:r>
                <a:rPr b="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</a:t>
              </a: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account      branch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)</a:t>
              </a:r>
              <a:endParaRPr b="0" i="1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← ∏ 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account_number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</a:t>
              </a: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branch_name, balance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(</a:t>
              </a: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← ∏</a:t>
              </a:r>
              <a:r>
                <a:rPr b="0" i="1" lang="en-US" sz="1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customer_name, account_number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</a:t>
              </a: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depositor)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account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← account – </a:t>
              </a: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depositor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← depositor – </a:t>
              </a: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</p:grpSp>
      <p:sp>
        <p:nvSpPr>
          <p:cNvPr id="933" name="Google Shape;933;p98"/>
          <p:cNvSpPr txBox="1"/>
          <p:nvPr/>
        </p:nvSpPr>
        <p:spPr>
          <a:xfrm>
            <a:off x="814387" y="2247900"/>
            <a:ext cx="6407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loan records with amount in the range of 0 to 50</a:t>
            </a:r>
            <a:endParaRPr/>
          </a:p>
        </p:txBody>
      </p:sp>
      <p:sp>
        <p:nvSpPr>
          <p:cNvPr id="934" name="Google Shape;934;p98"/>
          <p:cNvSpPr txBox="1"/>
          <p:nvPr/>
        </p:nvSpPr>
        <p:spPr>
          <a:xfrm>
            <a:off x="1227137" y="2676525"/>
            <a:ext cx="58531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amount ≥ 0 and amount ≤ 50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935" name="Google Shape;935;p98"/>
          <p:cNvSpPr txBox="1"/>
          <p:nvPr/>
        </p:nvSpPr>
        <p:spPr>
          <a:xfrm>
            <a:off x="1165225" y="1431925"/>
            <a:ext cx="7121525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 </a:t>
            </a:r>
            <a:r>
              <a:rPr b="0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= “Perryridge”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9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</a:t>
            </a:r>
            <a:endParaRPr/>
          </a:p>
        </p:txBody>
      </p:sp>
      <p:sp>
        <p:nvSpPr>
          <p:cNvPr id="942" name="Google Shape;942;p99"/>
          <p:cNvSpPr txBox="1"/>
          <p:nvPr>
            <p:ph idx="1" type="body"/>
          </p:nvPr>
        </p:nvSpPr>
        <p:spPr>
          <a:xfrm>
            <a:off x="838200" y="11430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insert data into a relation, we either: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specify a tuple to be inserted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a query whose result is a set of tuples to be inserted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relational algebra, an insertion is expressed by: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←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∪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relation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relational algebra expression.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insertion of a single tuple is expressed by letting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be a constant relation containing one tuple. 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 Examples</a:t>
            </a:r>
            <a:endParaRPr/>
          </a:p>
        </p:txBody>
      </p:sp>
      <p:sp>
        <p:nvSpPr>
          <p:cNvPr id="949" name="Google Shape;949;p100"/>
          <p:cNvSpPr txBox="1"/>
          <p:nvPr>
            <p:ph idx="1" type="body"/>
          </p:nvPr>
        </p:nvSpPr>
        <p:spPr>
          <a:xfrm>
            <a:off x="798512" y="1077912"/>
            <a:ext cx="7661275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information in the database specifying that Smith has $1200 in account A-973 at the Perryridge branch.</a:t>
            </a:r>
            <a:endParaRPr/>
          </a:p>
        </p:txBody>
      </p:sp>
      <p:sp>
        <p:nvSpPr>
          <p:cNvPr id="950" name="Google Shape;950;p100"/>
          <p:cNvSpPr txBox="1"/>
          <p:nvPr/>
        </p:nvSpPr>
        <p:spPr>
          <a:xfrm>
            <a:off x="796925" y="3289300"/>
            <a:ext cx="7432675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Provide as a gift for all loan customers in the Perryridge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branch, a $200 savings account.  Let the loan number serve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as the account number for the new savings account.</a:t>
            </a:r>
            <a:endParaRPr/>
          </a:p>
        </p:txBody>
      </p:sp>
      <p:sp>
        <p:nvSpPr>
          <p:cNvPr id="951" name="Google Shape;951;p100"/>
          <p:cNvSpPr txBox="1"/>
          <p:nvPr/>
        </p:nvSpPr>
        <p:spPr>
          <a:xfrm>
            <a:off x="1241425" y="1925637"/>
            <a:ext cx="6251575" cy="80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account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∪  {(“A-973”,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“Perryridge”, 1200)}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 ←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depositor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∪  {(“Smith”, “A-973”)}</a:t>
            </a:r>
            <a:endParaRPr/>
          </a:p>
        </p:txBody>
      </p:sp>
      <p:grpSp>
        <p:nvGrpSpPr>
          <p:cNvPr id="952" name="Google Shape;952;p100"/>
          <p:cNvGrpSpPr/>
          <p:nvPr/>
        </p:nvGrpSpPr>
        <p:grpSpPr>
          <a:xfrm>
            <a:off x="1368425" y="4376737"/>
            <a:ext cx="5835650" cy="1219200"/>
            <a:chOff x="622" y="2797"/>
            <a:chExt cx="3676" cy="768"/>
          </a:xfrm>
        </p:grpSpPr>
        <p:sp>
          <p:nvSpPr>
            <p:cNvPr id="953" name="Google Shape;953;p100"/>
            <p:cNvSpPr/>
            <p:nvPr/>
          </p:nvSpPr>
          <p:spPr>
            <a:xfrm flipH="1" rot="5400000">
              <a:off x="3221" y="2892"/>
              <a:ext cx="88" cy="96"/>
            </a:xfrm>
            <a:prstGeom prst="flowChartCollat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4" name="Google Shape;954;p100"/>
            <p:cNvSpPr txBox="1"/>
            <p:nvPr/>
          </p:nvSpPr>
          <p:spPr>
            <a:xfrm>
              <a:off x="622" y="2797"/>
              <a:ext cx="3676" cy="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Helvetica Neue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← (σ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branch_name = “Perryridge” 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</a:t>
              </a:r>
              <a:r>
                <a:rPr b="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borrower    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loan))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Helvetica Neue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account 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← </a:t>
              </a:r>
              <a:r>
                <a:rPr b="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account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∪ ∏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loan_number, </a:t>
              </a:r>
              <a:r>
                <a:rPr b="0" baseline="-25000" i="1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branch_name,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200</a:t>
              </a:r>
              <a:r>
                <a:rPr b="0" i="1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</a:t>
              </a:r>
              <a:r>
                <a:rPr b="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Helvetica Neu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depositor ← </a:t>
              </a:r>
              <a:r>
                <a:rPr b="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depositor 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∪ ∏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customer_name, loan_number 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</a:t>
              </a:r>
              <a:r>
                <a:rPr b="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)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0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Updating</a:t>
            </a:r>
            <a:endParaRPr/>
          </a:p>
        </p:txBody>
      </p:sp>
      <p:sp>
        <p:nvSpPr>
          <p:cNvPr id="961" name="Google Shape;961;p101"/>
          <p:cNvSpPr txBox="1"/>
          <p:nvPr>
            <p:ph idx="1" type="body"/>
          </p:nvPr>
        </p:nvSpPr>
        <p:spPr>
          <a:xfrm>
            <a:off x="838200" y="11430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mechanism to change a value in a tuple without charging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values in the tuple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generalized projection operator to do this task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either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attribute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if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is not updated, or,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attribute is to be updated F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an expression, involving only constants and the attributes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which gives the new value for the attribute</a:t>
            </a:r>
            <a:endParaRPr/>
          </a:p>
        </p:txBody>
      </p:sp>
      <p:pic>
        <p:nvPicPr>
          <p:cNvPr id="962" name="Google Shape;962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8575" y="2386012"/>
            <a:ext cx="2128837" cy="44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0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Examples</a:t>
            </a:r>
            <a:endParaRPr/>
          </a:p>
        </p:txBody>
      </p:sp>
      <p:sp>
        <p:nvSpPr>
          <p:cNvPr id="969" name="Google Shape;969;p102"/>
          <p:cNvSpPr txBox="1"/>
          <p:nvPr>
            <p:ph idx="1" type="body"/>
          </p:nvPr>
        </p:nvSpPr>
        <p:spPr>
          <a:xfrm>
            <a:off x="838200" y="1177925"/>
            <a:ext cx="8153400" cy="65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interest payments by increasing all balances by 5 percent.</a:t>
            </a:r>
            <a:endParaRPr/>
          </a:p>
        </p:txBody>
      </p:sp>
      <p:sp>
        <p:nvSpPr>
          <p:cNvPr id="970" name="Google Shape;970;p102"/>
          <p:cNvSpPr txBox="1"/>
          <p:nvPr/>
        </p:nvSpPr>
        <p:spPr>
          <a:xfrm>
            <a:off x="857250" y="3022600"/>
            <a:ext cx="7600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Pay all accounts with balances over $10,000 6 percent interest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and pay all others 5 percent </a:t>
            </a:r>
            <a:endParaRPr/>
          </a:p>
        </p:txBody>
      </p:sp>
      <p:sp>
        <p:nvSpPr>
          <p:cNvPr id="971" name="Google Shape;971;p102"/>
          <p:cNvSpPr txBox="1"/>
          <p:nvPr/>
        </p:nvSpPr>
        <p:spPr>
          <a:xfrm>
            <a:off x="1143000" y="3984625"/>
            <a:ext cx="769620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account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←  ∏ 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account_number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 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1.06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(σ 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 &gt; 10000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∪  ∏ 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account_number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 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1.05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(σ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 ≤ 10000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72" name="Google Shape;972;p102"/>
          <p:cNvGrpSpPr/>
          <p:nvPr/>
        </p:nvGrpSpPr>
        <p:grpSpPr>
          <a:xfrm>
            <a:off x="1066800" y="1676400"/>
            <a:ext cx="7570787" cy="928687"/>
            <a:chOff x="526" y="965"/>
            <a:chExt cx="4769" cy="585"/>
          </a:xfrm>
        </p:grpSpPr>
        <p:sp>
          <p:nvSpPr>
            <p:cNvPr id="973" name="Google Shape;973;p102"/>
            <p:cNvSpPr txBox="1"/>
            <p:nvPr/>
          </p:nvSpPr>
          <p:spPr>
            <a:xfrm>
              <a:off x="830" y="965"/>
              <a:ext cx="437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account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← ∏ 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account_number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 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branch_name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 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balance 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 1.05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</a:t>
              </a:r>
              <a:r>
                <a:rPr b="0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account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)</a:t>
              </a:r>
              <a:endParaRPr/>
            </a:p>
          </p:txBody>
        </p:sp>
        <p:sp>
          <p:nvSpPr>
            <p:cNvPr id="974" name="Google Shape;974;p102"/>
            <p:cNvSpPr txBox="1"/>
            <p:nvPr/>
          </p:nvSpPr>
          <p:spPr>
            <a:xfrm>
              <a:off x="526" y="1319"/>
              <a:ext cx="476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Operation – Example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77825" y="1077912"/>
            <a:ext cx="2441575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407987" y="4140200"/>
            <a:ext cx="7029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404812" y="3659187"/>
            <a:ext cx="2057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3162" y="1189037"/>
            <a:ext cx="2708275" cy="443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723900" y="3597275"/>
            <a:ext cx="1468437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∏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3"/>
          <p:cNvSpPr txBox="1"/>
          <p:nvPr>
            <p:ph type="title"/>
          </p:nvPr>
        </p:nvSpPr>
        <p:spPr>
          <a:xfrm>
            <a:off x="1587500" y="114300"/>
            <a:ext cx="6781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Queries</a:t>
            </a:r>
            <a:endParaRPr/>
          </a:p>
        </p:txBody>
      </p:sp>
      <p:sp>
        <p:nvSpPr>
          <p:cNvPr id="981" name="Google Shape;981;p103"/>
          <p:cNvSpPr txBox="1"/>
          <p:nvPr/>
        </p:nvSpPr>
        <p:spPr>
          <a:xfrm>
            <a:off x="798512" y="1077912"/>
            <a:ext cx="75009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names of all customers who have a loan and an account at bank.</a:t>
            </a:r>
            <a:endParaRPr/>
          </a:p>
        </p:txBody>
      </p:sp>
      <p:sp>
        <p:nvSpPr>
          <p:cNvPr id="982" name="Google Shape;982;p103"/>
          <p:cNvSpPr txBox="1"/>
          <p:nvPr/>
        </p:nvSpPr>
        <p:spPr>
          <a:xfrm>
            <a:off x="914400" y="1828800"/>
            <a:ext cx="7569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∩ ∏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3" name="Google Shape;983;p103"/>
          <p:cNvSpPr txBox="1"/>
          <p:nvPr>
            <p:ph idx="1" type="body"/>
          </p:nvPr>
        </p:nvSpPr>
        <p:spPr>
          <a:xfrm>
            <a:off x="798512" y="2895600"/>
            <a:ext cx="78486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name of all customers who have a loan at the bank and the loan amount</a:t>
            </a:r>
            <a:endParaRPr/>
          </a:p>
        </p:txBody>
      </p:sp>
      <p:sp>
        <p:nvSpPr>
          <p:cNvPr id="984" name="Google Shape;984;p103"/>
          <p:cNvSpPr txBox="1"/>
          <p:nvPr/>
        </p:nvSpPr>
        <p:spPr>
          <a:xfrm>
            <a:off x="952500" y="3810000"/>
            <a:ext cx="756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customer_name, loan_number, amount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(borrower     loan)</a:t>
            </a:r>
            <a:endParaRPr/>
          </a:p>
        </p:txBody>
      </p:sp>
      <p:sp>
        <p:nvSpPr>
          <p:cNvPr id="985" name="Google Shape;985;p103"/>
          <p:cNvSpPr/>
          <p:nvPr/>
        </p:nvSpPr>
        <p:spPr>
          <a:xfrm flipH="1" rot="5400000">
            <a:off x="6492875" y="3946525"/>
            <a:ext cx="152400" cy="18415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04"/>
          <p:cNvSpPr txBox="1"/>
          <p:nvPr/>
        </p:nvSpPr>
        <p:spPr>
          <a:xfrm>
            <a:off x="609600" y="1676400"/>
            <a:ext cx="8077200" cy="140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495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1</a:t>
            </a:r>
            <a:endParaRPr/>
          </a:p>
          <a:p>
            <a:pPr indent="0" lvl="2" marL="914400" marR="0" rtl="0" algn="l">
              <a:lnSpc>
                <a:spcPct val="12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b="0" baseline="-25000" i="1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1" lang="en-US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“Downtown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 ∩</a:t>
            </a:r>
            <a:endParaRPr/>
          </a:p>
          <a:p>
            <a:pPr indent="0" lvl="2" marL="914400" marR="0" rtl="0" algn="l">
              <a:lnSpc>
                <a:spcPct val="12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∏</a:t>
            </a:r>
            <a:r>
              <a:rPr b="0" baseline="-25000" i="1" lang="en-US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1" lang="en-US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“Uptown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</p:txBody>
      </p:sp>
      <p:grpSp>
        <p:nvGrpSpPr>
          <p:cNvPr id="992" name="Google Shape;992;p104"/>
          <p:cNvGrpSpPr/>
          <p:nvPr/>
        </p:nvGrpSpPr>
        <p:grpSpPr>
          <a:xfrm>
            <a:off x="838200" y="3276600"/>
            <a:ext cx="7054850" cy="1606550"/>
            <a:chOff x="566" y="2788"/>
            <a:chExt cx="4444" cy="1012"/>
          </a:xfrm>
        </p:grpSpPr>
        <p:sp>
          <p:nvSpPr>
            <p:cNvPr id="993" name="Google Shape;993;p104"/>
            <p:cNvSpPr/>
            <p:nvPr/>
          </p:nvSpPr>
          <p:spPr>
            <a:xfrm flipH="1" rot="5400000">
              <a:off x="3641" y="3157"/>
              <a:ext cx="124" cy="96"/>
            </a:xfrm>
            <a:prstGeom prst="flowChartCollat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4" name="Google Shape;994;p104"/>
            <p:cNvSpPr txBox="1"/>
            <p:nvPr/>
          </p:nvSpPr>
          <p:spPr>
            <a:xfrm>
              <a:off x="566" y="2788"/>
              <a:ext cx="4444" cy="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79400" lvl="1" marL="7366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44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Query 2</a:t>
              </a:r>
              <a:endParaRPr/>
            </a:p>
            <a:p>
              <a:pPr indent="-279400" lvl="1" marL="736600" marR="0" rtl="0" algn="l">
                <a:lnSpc>
                  <a:spcPct val="120000"/>
                </a:lnSpc>
                <a:spcBef>
                  <a:spcPts val="80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	 ∏</a:t>
              </a:r>
              <a:r>
                <a:rPr b="0" baseline="-25000" i="1" lang="en-US" sz="23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customer_name, branch_name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depositor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account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)</a:t>
              </a:r>
              <a:b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	        ÷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ρ</a:t>
              </a:r>
              <a:r>
                <a:rPr b="0" baseline="-25000" i="1" lang="en-US" sz="2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temp(branch_name</a:t>
              </a:r>
              <a:r>
                <a:rPr b="0" baseline="-25000" i="1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)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({(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“Downtown”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)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“Uptown”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)})</a:t>
              </a:r>
              <a:endParaRPr/>
            </a:p>
            <a:p>
              <a:pPr indent="-279400" lvl="1" marL="736600" marR="0" rtl="0" algn="l">
                <a:lnSpc>
                  <a:spcPct val="12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Note that Query 2 uses a constant relation.</a:t>
              </a:r>
              <a:endParaRPr/>
            </a:p>
          </p:txBody>
        </p:sp>
      </p:grpSp>
      <p:sp>
        <p:nvSpPr>
          <p:cNvPr id="995" name="Google Shape;995;p104"/>
          <p:cNvSpPr txBox="1"/>
          <p:nvPr>
            <p:ph type="title"/>
          </p:nvPr>
        </p:nvSpPr>
        <p:spPr>
          <a:xfrm>
            <a:off x="1335087" y="117475"/>
            <a:ext cx="75104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Queries</a:t>
            </a:r>
            <a:endParaRPr/>
          </a:p>
        </p:txBody>
      </p:sp>
      <p:sp>
        <p:nvSpPr>
          <p:cNvPr id="996" name="Google Shape;996;p104"/>
          <p:cNvSpPr txBox="1"/>
          <p:nvPr>
            <p:ph idx="1" type="body"/>
          </p:nvPr>
        </p:nvSpPr>
        <p:spPr>
          <a:xfrm>
            <a:off x="798512" y="1077912"/>
            <a:ext cx="7661275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customers who have an account from at least the “Downtown” and the Uptown” branches.</a:t>
            </a:r>
            <a:endParaRPr/>
          </a:p>
        </p:txBody>
      </p:sp>
      <p:sp>
        <p:nvSpPr>
          <p:cNvPr id="997" name="Google Shape;997;p104"/>
          <p:cNvSpPr/>
          <p:nvPr/>
        </p:nvSpPr>
        <p:spPr>
          <a:xfrm flipH="1" rot="5400000">
            <a:off x="6873081" y="2270918"/>
            <a:ext cx="152400" cy="182562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8" name="Google Shape;998;p104"/>
          <p:cNvSpPr/>
          <p:nvPr/>
        </p:nvSpPr>
        <p:spPr>
          <a:xfrm flipH="1" rot="5400000">
            <a:off x="7026275" y="2803525"/>
            <a:ext cx="152400" cy="18415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05"/>
          <p:cNvSpPr txBox="1"/>
          <p:nvPr>
            <p:ph idx="1" type="body"/>
          </p:nvPr>
        </p:nvSpPr>
        <p:spPr>
          <a:xfrm>
            <a:off x="798512" y="1077912"/>
            <a:ext cx="78486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customers who have an account at all branches located in Brooklyn city.</a:t>
            </a:r>
            <a:endParaRPr/>
          </a:p>
        </p:txBody>
      </p:sp>
      <p:sp>
        <p:nvSpPr>
          <p:cNvPr id="1005" name="Google Shape;1005;p10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Bank Example Queries</a:t>
            </a:r>
            <a:endParaRPr/>
          </a:p>
        </p:txBody>
      </p:sp>
      <p:grpSp>
        <p:nvGrpSpPr>
          <p:cNvPr id="1006" name="Google Shape;1006;p105"/>
          <p:cNvGrpSpPr/>
          <p:nvPr/>
        </p:nvGrpSpPr>
        <p:grpSpPr>
          <a:xfrm>
            <a:off x="850900" y="1824037"/>
            <a:ext cx="7486650" cy="968375"/>
            <a:chOff x="494" y="1325"/>
            <a:chExt cx="4716" cy="610"/>
          </a:xfrm>
        </p:grpSpPr>
        <p:sp>
          <p:nvSpPr>
            <p:cNvPr id="1007" name="Google Shape;1007;p105"/>
            <p:cNvSpPr/>
            <p:nvPr/>
          </p:nvSpPr>
          <p:spPr>
            <a:xfrm rot="-5400000">
              <a:off x="3826" y="1479"/>
              <a:ext cx="94" cy="110"/>
            </a:xfrm>
            <a:prstGeom prst="flowChartCollat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8" name="Google Shape;1008;p105"/>
            <p:cNvSpPr txBox="1"/>
            <p:nvPr/>
          </p:nvSpPr>
          <p:spPr>
            <a:xfrm>
              <a:off x="494" y="1325"/>
              <a:ext cx="4716" cy="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Helvetica Neu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	</a:t>
              </a:r>
              <a:r>
                <a:rPr b="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∏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customer_name, branch_name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</a:t>
              </a:r>
              <a:r>
                <a:rPr b="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depositor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</a:t>
              </a:r>
              <a:r>
                <a:rPr b="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account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)</a:t>
              </a:r>
              <a:b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b="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	÷ ∏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branch_name </a:t>
              </a:r>
              <a:r>
                <a:rPr b="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(σ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branch_city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= “Brooklyn” 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</a:t>
              </a:r>
              <a:r>
                <a:rPr b="0" i="1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</a:t>
              </a: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))</a:t>
              </a:r>
              <a:endParaRPr/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06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of Chapter 6</a:t>
            </a:r>
            <a:endParaRPr/>
          </a:p>
        </p:txBody>
      </p:sp>
      <p:sp>
        <p:nvSpPr>
          <p:cNvPr id="1014" name="Google Shape;1014;p10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0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0" name="Google Shape;1020;p107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http://users.cms.caltech.edu/~donnie/cs121/CS121Lec02.pdf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http://www.inf.unibz.it/~nutt/Teaching/IDBs0910/IDBExercises/4-sol-relAlg.pdf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http://cir.dcs.uni-pannon.hu/cikkek/DB_relational_algebra_v2.pdf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https://www.inf.usi.ch/faculty/soule/teaching/2014-spring/04_Relational_Algebra_With_SQL_Equivalents.pdf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http://users.cms.caltech.edu/~donnie/cs121/CS121Lec03.pdf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https://www.cs.cornell.edu/projects/btr/bioinformaticsschool/slides/gehrke.pdf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http://www.cs.toronto.edu/~faye/343/f07/lectures/wk3/03_RAlgebra.pdf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