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1" r:id="rId1"/>
  </p:sldMasterIdLst>
  <p:notesMasterIdLst>
    <p:notesMasterId r:id="rId43"/>
  </p:notesMasterIdLst>
  <p:sldIdLst>
    <p:sldId id="257" r:id="rId2"/>
    <p:sldId id="365" r:id="rId3"/>
    <p:sldId id="388" r:id="rId4"/>
    <p:sldId id="389" r:id="rId5"/>
    <p:sldId id="366" r:id="rId6"/>
    <p:sldId id="369" r:id="rId7"/>
    <p:sldId id="367" r:id="rId8"/>
    <p:sldId id="370" r:id="rId9"/>
    <p:sldId id="377" r:id="rId10"/>
    <p:sldId id="378" r:id="rId11"/>
    <p:sldId id="368" r:id="rId12"/>
    <p:sldId id="371" r:id="rId13"/>
    <p:sldId id="379" r:id="rId14"/>
    <p:sldId id="303" r:id="rId15"/>
    <p:sldId id="304" r:id="rId16"/>
    <p:sldId id="361" r:id="rId17"/>
    <p:sldId id="302" r:id="rId18"/>
    <p:sldId id="263" r:id="rId19"/>
    <p:sldId id="264" r:id="rId20"/>
    <p:sldId id="305" r:id="rId21"/>
    <p:sldId id="383" r:id="rId22"/>
    <p:sldId id="385" r:id="rId23"/>
    <p:sldId id="384" r:id="rId24"/>
    <p:sldId id="386" r:id="rId25"/>
    <p:sldId id="390" r:id="rId26"/>
    <p:sldId id="391" r:id="rId27"/>
    <p:sldId id="392" r:id="rId28"/>
    <p:sldId id="306" r:id="rId29"/>
    <p:sldId id="307" r:id="rId30"/>
    <p:sldId id="380" r:id="rId31"/>
    <p:sldId id="310" r:id="rId32"/>
    <p:sldId id="309" r:id="rId33"/>
    <p:sldId id="314" r:id="rId34"/>
    <p:sldId id="381" r:id="rId35"/>
    <p:sldId id="311" r:id="rId36"/>
    <p:sldId id="313" r:id="rId37"/>
    <p:sldId id="343" r:id="rId38"/>
    <p:sldId id="348" r:id="rId39"/>
    <p:sldId id="267" r:id="rId40"/>
    <p:sldId id="268" r:id="rId41"/>
    <p:sldId id="39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63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65B48-20FB-4D68-BDC4-DBDB36044005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F76CB-636D-48F4-A3A6-CF5468019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76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BA634CB-4B4F-4B9C-A98C-BD5011CB7C06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091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F422B73-CABC-42CA-B5DB-B49B55708AB4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2838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3846FFB-1D8A-455D-B7F2-A650ABCCC936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30078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B707089-563F-4EEF-9855-3FD4DCFF57C7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34798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5A3D8E4-1F0D-4CDB-8785-9F912DAD4468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69119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5A3D8E4-1F0D-4CDB-8785-9F912DAD4468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0073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5A3D8E4-1F0D-4CDB-8785-9F912DAD4468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3460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F422B73-CABC-42CA-B5DB-B49B55708AB4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7394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CB7AAE8-DE2C-428F-B335-F29C4BF9055B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4321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CB7AAE8-DE2C-428F-B335-F29C4BF9055B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87355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F422B73-CABC-42CA-B5DB-B49B55708AB4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3443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18EE-EB72-4F1B-BCAB-B50DA1748E88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6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1A2B-2B01-4C15-873C-D14EE2779C0F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1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FD8B-31A5-4389-8F38-0890CF4AA25A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82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 rtlCol="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fld id="{577EDF59-5613-4F17-8E24-9CEBBCCAD357}" type="datetime1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7-</a:t>
            </a:r>
            <a:fld id="{DD85B132-8C94-4A42-8958-98402D94CD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13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3556-9808-49CE-8373-FD1104AC514D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77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9CF1-A64B-46A5-A62B-F3BCAFA394DF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220-56CC-42AC-B3F6-532812BE2296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7F43-C385-465A-B4AB-1FFC9EDEBA66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7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AC92-FC6A-4E91-8BFA-DBE5AF78A83B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2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1A1C-C437-42D3-B53E-73B0CE4F8D33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8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BFBA-7CF8-4FCE-8D9C-97DA9AA3983F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6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C735-933D-41AF-AA93-8E08DB07D080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5FA06-B6C6-4D16-AFAC-4D87F1CD565F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6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799" y="2286000"/>
            <a:ext cx="8824646" cy="124831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IN" dirty="0" smtClean="0"/>
              <a:t>8. Relational </a:t>
            </a:r>
            <a:r>
              <a:rPr lang="en-IN" dirty="0"/>
              <a:t>Database Design</a:t>
            </a:r>
            <a:endParaRPr lang="en-US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3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9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92" b="-7390"/>
          <a:stretch/>
        </p:blipFill>
        <p:spPr bwMode="auto">
          <a:xfrm>
            <a:off x="3079568" y="2239766"/>
            <a:ext cx="4876800" cy="93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91320" y="484188"/>
            <a:ext cx="10862480" cy="11160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Functional Dependency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1492359" y="3581400"/>
            <a:ext cx="9971760" cy="3276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value of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Dept_Name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value of Budget</a:t>
            </a:r>
          </a:p>
          <a:p>
            <a:pPr>
              <a:lnSpc>
                <a:spcPct val="90000"/>
              </a:lnSpc>
              <a:spcAft>
                <a:spcPts val="0"/>
              </a:spcAft>
              <a:defRPr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Dept_Name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determinant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0"/>
              </a:spcAft>
              <a:defRPr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Budget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functionally dependent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Dept_Name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9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0D816DC-777C-4C95-8CEC-2CA0675C0309}" type="slidenum">
              <a:rPr lang="en-US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eaLnBrk="1" hangingPunct="1"/>
              <a:t>10</a:t>
            </a:fld>
            <a:endParaRPr lang="en-US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6768268" y="1882005"/>
            <a:ext cx="9973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Budget</a:t>
            </a:r>
            <a:endParaRPr lang="en-US" sz="2000" dirty="0"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2920465" y="1835036"/>
            <a:ext cx="15536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 smtClean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Dept_Name</a:t>
            </a:r>
            <a:endParaRPr lang="en-US" sz="2000" dirty="0"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Functional Dependencies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Rules help </a:t>
            </a:r>
            <a:r>
              <a:rPr lang="en-IN" sz="3200" dirty="0"/>
              <a:t>to recognize situations where a schema ought to be split, or decomposed, into two or more </a:t>
            </a:r>
            <a:r>
              <a:rPr lang="en-IN" sz="3200" dirty="0" smtClean="0"/>
              <a:t>schemas</a:t>
            </a:r>
          </a:p>
          <a:p>
            <a:r>
              <a:rPr lang="en-IN" sz="3200" dirty="0" smtClean="0"/>
              <a:t>Finding </a:t>
            </a:r>
            <a:r>
              <a:rPr lang="en-IN" sz="3200" dirty="0"/>
              <a:t>the right decomposition is much harder for schemas with a large number of attributes and several functional </a:t>
            </a:r>
            <a:r>
              <a:rPr lang="en-IN" sz="3200" dirty="0" smtClean="0"/>
              <a:t>dependencies</a:t>
            </a:r>
          </a:p>
          <a:p>
            <a:r>
              <a:rPr lang="en-IN" sz="3200" dirty="0" smtClean="0"/>
              <a:t>To </a:t>
            </a:r>
            <a:r>
              <a:rPr lang="en-IN" sz="3200" dirty="0"/>
              <a:t>deal with this, </a:t>
            </a:r>
            <a:r>
              <a:rPr lang="en-IN" sz="3200" dirty="0" smtClean="0"/>
              <a:t>required to study a </a:t>
            </a:r>
            <a:r>
              <a:rPr lang="en-IN" sz="3200" dirty="0"/>
              <a:t>formal </a:t>
            </a:r>
            <a:r>
              <a:rPr lang="en-IN" sz="3200" dirty="0" smtClean="0"/>
              <a:t>methodology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6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Keys and Functional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dirty="0"/>
              <a:t>database models a set of entities and relationships in the real </a:t>
            </a:r>
            <a:r>
              <a:rPr lang="en-IN" dirty="0" smtClean="0"/>
              <a:t>world </a:t>
            </a:r>
          </a:p>
          <a:p>
            <a:r>
              <a:rPr lang="en-IN" dirty="0" smtClean="0"/>
              <a:t>But, there are variety </a:t>
            </a:r>
            <a:r>
              <a:rPr lang="en-IN" dirty="0"/>
              <a:t>of constraints (rules) on the data </a:t>
            </a:r>
            <a:r>
              <a:rPr lang="en-IN" dirty="0" smtClean="0"/>
              <a:t>also</a:t>
            </a:r>
          </a:p>
          <a:p>
            <a:pPr lvl="1"/>
            <a:r>
              <a:rPr lang="en-IN" dirty="0" smtClean="0"/>
              <a:t>For </a:t>
            </a:r>
            <a:r>
              <a:rPr lang="en-IN" dirty="0"/>
              <a:t>example, some of the constraints </a:t>
            </a:r>
            <a:r>
              <a:rPr lang="en-IN" dirty="0" smtClean="0"/>
              <a:t>for </a:t>
            </a:r>
            <a:r>
              <a:rPr lang="en-IN" dirty="0"/>
              <a:t>a university database are</a:t>
            </a:r>
            <a:r>
              <a:rPr lang="en-IN" dirty="0" smtClean="0"/>
              <a:t>:</a:t>
            </a:r>
          </a:p>
          <a:p>
            <a:pPr marL="914400" lvl="1" indent="-457200">
              <a:buAutoNum type="arabicPeriod"/>
            </a:pPr>
            <a:r>
              <a:rPr lang="en-IN" dirty="0" smtClean="0"/>
              <a:t>Students </a:t>
            </a:r>
            <a:r>
              <a:rPr lang="en-IN" dirty="0"/>
              <a:t>and instructors are uniquely identified by their </a:t>
            </a:r>
            <a:r>
              <a:rPr lang="en-IN" dirty="0" smtClean="0"/>
              <a:t>ID</a:t>
            </a:r>
          </a:p>
          <a:p>
            <a:pPr marL="914400" lvl="1" indent="-457200">
              <a:buAutoNum type="arabicPeriod"/>
            </a:pPr>
            <a:r>
              <a:rPr lang="en-IN" dirty="0" smtClean="0"/>
              <a:t>Each </a:t>
            </a:r>
            <a:r>
              <a:rPr lang="en-IN" dirty="0"/>
              <a:t>student and instructor has only one </a:t>
            </a:r>
            <a:r>
              <a:rPr lang="en-IN" dirty="0" smtClean="0"/>
              <a:t>name</a:t>
            </a:r>
          </a:p>
          <a:p>
            <a:pPr marL="914400" lvl="1" indent="-457200">
              <a:buAutoNum type="arabicPeriod"/>
            </a:pPr>
            <a:r>
              <a:rPr lang="en-IN" dirty="0" smtClean="0"/>
              <a:t>Each </a:t>
            </a:r>
            <a:r>
              <a:rPr lang="en-IN" dirty="0"/>
              <a:t>instructor and student is (primarily) associated with only one </a:t>
            </a:r>
            <a:r>
              <a:rPr lang="en-IN" dirty="0" smtClean="0"/>
              <a:t>department</a:t>
            </a:r>
          </a:p>
          <a:p>
            <a:pPr marL="914400" lvl="1" indent="-457200">
              <a:buAutoNum type="arabicPeriod"/>
            </a:pPr>
            <a:r>
              <a:rPr lang="en-IN" dirty="0" smtClean="0"/>
              <a:t>Each </a:t>
            </a:r>
            <a:r>
              <a:rPr lang="en-IN" dirty="0"/>
              <a:t>department has only one value for its budget, and only one associated </a:t>
            </a:r>
            <a:r>
              <a:rPr lang="en-IN" dirty="0" smtClean="0"/>
              <a:t>building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Keys and Functional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20919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Legal </a:t>
            </a:r>
            <a:r>
              <a:rPr lang="en-IN" dirty="0"/>
              <a:t>instance of the </a:t>
            </a:r>
            <a:r>
              <a:rPr lang="en-IN" dirty="0" smtClean="0"/>
              <a:t>relation</a:t>
            </a:r>
          </a:p>
          <a:p>
            <a:pPr lvl="1"/>
            <a:r>
              <a:rPr lang="en-IN" dirty="0" smtClean="0"/>
              <a:t>An </a:t>
            </a:r>
            <a:r>
              <a:rPr lang="en-IN" dirty="0"/>
              <a:t>instance of a relation that satisfies all such real-world </a:t>
            </a:r>
            <a:r>
              <a:rPr lang="en-IN" dirty="0" smtClean="0"/>
              <a:t>constraints</a:t>
            </a:r>
          </a:p>
          <a:p>
            <a:r>
              <a:rPr lang="en-IN" dirty="0" smtClean="0"/>
              <a:t>Legal </a:t>
            </a:r>
            <a:r>
              <a:rPr lang="en-IN" dirty="0"/>
              <a:t>instance of a </a:t>
            </a:r>
            <a:r>
              <a:rPr lang="en-IN" dirty="0" smtClean="0"/>
              <a:t>database</a:t>
            </a:r>
          </a:p>
          <a:p>
            <a:pPr lvl="1"/>
            <a:r>
              <a:rPr lang="en-IN" dirty="0" smtClean="0"/>
              <a:t>An instance of a database where </a:t>
            </a:r>
            <a:r>
              <a:rPr lang="en-IN" dirty="0"/>
              <a:t>all the relation instances are legal </a:t>
            </a:r>
            <a:r>
              <a:rPr lang="en-IN" dirty="0" smtClean="0"/>
              <a:t>instances</a:t>
            </a:r>
          </a:p>
          <a:p>
            <a:r>
              <a:rPr lang="en-IN" dirty="0" smtClean="0"/>
              <a:t>Some </a:t>
            </a:r>
            <a:r>
              <a:rPr lang="en-IN" dirty="0"/>
              <a:t>of the most commonly used </a:t>
            </a:r>
            <a:r>
              <a:rPr lang="en-IN" dirty="0">
                <a:solidFill>
                  <a:srgbClr val="C00000"/>
                </a:solidFill>
              </a:rPr>
              <a:t>types of real-world constraints can be represented formally </a:t>
            </a:r>
            <a:r>
              <a:rPr lang="en-IN" dirty="0" smtClean="0">
                <a:solidFill>
                  <a:srgbClr val="0070C0"/>
                </a:solidFill>
              </a:rPr>
              <a:t>as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Keys (super key, </a:t>
            </a:r>
            <a:r>
              <a:rPr lang="en-IN" sz="2800" dirty="0">
                <a:solidFill>
                  <a:srgbClr val="0070C0"/>
                </a:solidFill>
              </a:rPr>
              <a:t>candidate </a:t>
            </a:r>
            <a:r>
              <a:rPr lang="en-IN" sz="2800" dirty="0" smtClean="0">
                <a:solidFill>
                  <a:srgbClr val="0070C0"/>
                </a:solidFill>
              </a:rPr>
              <a:t>key </a:t>
            </a:r>
            <a:r>
              <a:rPr lang="en-IN" sz="2800" dirty="0">
                <a:solidFill>
                  <a:srgbClr val="0070C0"/>
                </a:solidFill>
              </a:rPr>
              <a:t>and primary </a:t>
            </a:r>
            <a:r>
              <a:rPr lang="en-IN" sz="2800" dirty="0" smtClean="0">
                <a:solidFill>
                  <a:srgbClr val="0070C0"/>
                </a:solidFill>
              </a:rPr>
              <a:t>key), </a:t>
            </a:r>
            <a:r>
              <a:rPr lang="en-IN" sz="2800" dirty="0"/>
              <a:t>or </a:t>
            </a:r>
            <a:r>
              <a:rPr lang="en-IN" sz="2800" dirty="0">
                <a:solidFill>
                  <a:srgbClr val="0070C0"/>
                </a:solidFill>
              </a:rPr>
              <a:t>as functional </a:t>
            </a:r>
            <a:r>
              <a:rPr lang="en-IN" sz="2800" dirty="0" smtClean="0">
                <a:solidFill>
                  <a:srgbClr val="0070C0"/>
                </a:solidFill>
              </a:rPr>
              <a:t>dependencies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Guidelines for Relational Schemas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Informal measures of quality for relation schema design </a:t>
            </a:r>
          </a:p>
          <a:p>
            <a:pPr lvl="1"/>
            <a:r>
              <a:rPr lang="en-IN" dirty="0" smtClean="0"/>
              <a:t>Semantics of the attributes </a:t>
            </a:r>
          </a:p>
          <a:p>
            <a:pPr lvl="1"/>
            <a:r>
              <a:rPr lang="en-IN" dirty="0" smtClean="0"/>
              <a:t>Reducing the redundant values in tuples </a:t>
            </a:r>
          </a:p>
          <a:p>
            <a:pPr lvl="1"/>
            <a:r>
              <a:rPr lang="en-IN" dirty="0" smtClean="0"/>
              <a:t>Disallowing the possibility of generating spurious tuples </a:t>
            </a:r>
          </a:p>
          <a:p>
            <a:r>
              <a:rPr lang="en-IN" dirty="0" smtClean="0"/>
              <a:t>These measures are not always independent of one another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Guidelines for Relational Schemas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0128" cy="493179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Semantics of the attributes </a:t>
            </a:r>
          </a:p>
          <a:p>
            <a:pPr lvl="1"/>
            <a:r>
              <a:rPr lang="en-IN" sz="2800" dirty="0" smtClean="0"/>
              <a:t>How the attribute values in a tuple relate to one another</a:t>
            </a:r>
          </a:p>
          <a:p>
            <a:pPr lvl="1"/>
            <a:r>
              <a:rPr lang="en-IN" sz="2800" dirty="0" smtClean="0"/>
              <a:t>Do not combine attributes from multiple entity types and relationship types into a single relation</a:t>
            </a:r>
          </a:p>
          <a:p>
            <a:pPr lvl="2"/>
            <a:r>
              <a:rPr lang="en-IN" sz="2200" dirty="0" smtClean="0"/>
              <a:t>A relation schema corresponds to one entity type or one relation </a:t>
            </a:r>
          </a:p>
          <a:p>
            <a:pPr marL="457200" lvl="1" indent="0">
              <a:buNone/>
            </a:pPr>
            <a:endParaRPr lang="en-IN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8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17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Design Guidelines for Relational Schemas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934" y="1006868"/>
            <a:ext cx="12007065" cy="5750550"/>
          </a:xfrm>
        </p:spPr>
        <p:txBody>
          <a:bodyPr>
            <a:noAutofit/>
          </a:bodyPr>
          <a:lstStyle/>
          <a:p>
            <a:r>
              <a:rPr lang="en-IN" sz="3200" dirty="0" smtClean="0"/>
              <a:t>Reducing the redundant values in tuples</a:t>
            </a:r>
          </a:p>
          <a:p>
            <a:pPr lvl="1"/>
            <a:r>
              <a:rPr lang="en-IN" sz="2800" dirty="0" smtClean="0"/>
              <a:t>Redundant information in more than one place within a database, creating problems: </a:t>
            </a:r>
          </a:p>
          <a:p>
            <a:pPr lvl="2"/>
            <a:r>
              <a:rPr lang="en-IN" sz="2200" b="1" dirty="0" smtClean="0">
                <a:solidFill>
                  <a:srgbClr val="C00000"/>
                </a:solidFill>
              </a:rPr>
              <a:t>Redundant Storage: Some information is stored repeatedly</a:t>
            </a:r>
          </a:p>
          <a:p>
            <a:pPr lvl="2"/>
            <a:r>
              <a:rPr lang="en-IN" sz="2200" b="1" dirty="0" smtClean="0">
                <a:solidFill>
                  <a:srgbClr val="0070C0"/>
                </a:solidFill>
              </a:rPr>
              <a:t>Update Anomalies: If one copy of such repeated data is updated, an inconsistency is created unless all copies are similarly updated</a:t>
            </a:r>
          </a:p>
          <a:p>
            <a:pPr lvl="2"/>
            <a:r>
              <a:rPr lang="en-IN" sz="2200" b="1" dirty="0" smtClean="0">
                <a:solidFill>
                  <a:srgbClr val="C00000"/>
                </a:solidFill>
              </a:rPr>
              <a:t>Insertion Anomalies: It may not be possible to store certain information unless some other, unrelated, information is stored as well</a:t>
            </a:r>
          </a:p>
          <a:p>
            <a:pPr lvl="2"/>
            <a:r>
              <a:rPr lang="en-IN" sz="2200" b="1" dirty="0" smtClean="0">
                <a:solidFill>
                  <a:srgbClr val="0070C0"/>
                </a:solidFill>
              </a:rPr>
              <a:t>Deletion Anomalies: It may not be possible to delete certain information without losing some other, unrelated, information as well</a:t>
            </a:r>
          </a:p>
          <a:p>
            <a:pPr lvl="1"/>
            <a:r>
              <a:rPr lang="en-IN" sz="2800" dirty="0" smtClean="0"/>
              <a:t>Design the base relation schemas </a:t>
            </a:r>
            <a:r>
              <a:rPr lang="en-GB" altLang="en-US" sz="2800" dirty="0"/>
              <a:t>by replacing the </a:t>
            </a:r>
            <a:r>
              <a:rPr lang="en-GB" altLang="en-US" sz="2800" dirty="0" smtClean="0"/>
              <a:t>schema </a:t>
            </a:r>
            <a:r>
              <a:rPr lang="en-IN" sz="2800" dirty="0" smtClean="0"/>
              <a:t>so that no insertion, deletion, or modification anomalies are present in the relations</a:t>
            </a:r>
          </a:p>
          <a:p>
            <a:pPr lvl="1"/>
            <a:r>
              <a:rPr lang="en-IN" sz="2800" dirty="0" smtClean="0"/>
              <a:t>If any anomalies are present, note them clearly and make sure that the programs that update the database will operate correctly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Guidelines for Relational Schemas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39"/>
            <a:ext cx="10515600" cy="4593823"/>
          </a:xfrm>
        </p:spPr>
        <p:txBody>
          <a:bodyPr>
            <a:normAutofit/>
          </a:bodyPr>
          <a:lstStyle/>
          <a:p>
            <a:r>
              <a:rPr lang="en-IN" sz="3200" dirty="0" smtClean="0"/>
              <a:t>Disallowing the possibility of generating spurious tuples </a:t>
            </a:r>
          </a:p>
          <a:p>
            <a:pPr lvl="1"/>
            <a:r>
              <a:rPr lang="en-IN" sz="2800" dirty="0" smtClean="0">
                <a:solidFill>
                  <a:srgbClr val="C00000"/>
                </a:solidFill>
              </a:rPr>
              <a:t>Design relation schemas so that they can be joined</a:t>
            </a:r>
            <a:r>
              <a:rPr lang="en-IN" sz="2800" dirty="0" smtClean="0"/>
              <a:t> with equality conditions on attributes that are </a:t>
            </a:r>
            <a:r>
              <a:rPr lang="en-IN" sz="2800" dirty="0" smtClean="0">
                <a:solidFill>
                  <a:srgbClr val="C00000"/>
                </a:solidFill>
              </a:rPr>
              <a:t>either primary keys or foreign keys </a:t>
            </a:r>
            <a:r>
              <a:rPr lang="en-IN" sz="2800" dirty="0" smtClean="0"/>
              <a:t>in a way that guarantees that no spurious tuples are generated</a:t>
            </a:r>
          </a:p>
          <a:p>
            <a:pPr lvl="1"/>
            <a:r>
              <a:rPr lang="en-IN" sz="2800" dirty="0" smtClean="0">
                <a:solidFill>
                  <a:srgbClr val="C00000"/>
                </a:solidFill>
              </a:rPr>
              <a:t>Avoid relations that contain matching attributes that are not (foreign key, primary key) </a:t>
            </a:r>
            <a:r>
              <a:rPr lang="en-IN" sz="2800" dirty="0" smtClean="0"/>
              <a:t>combinations, because joining on such attributes may produce spurious tuples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Data Normalization Process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methodology for organizing attributes into tables so that redundancy among the non-key attributes is eliminated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b="1" dirty="0" smtClean="0"/>
              <a:t>The output of the data normalization process is a properly structured relational database</a:t>
            </a:r>
          </a:p>
        </p:txBody>
      </p:sp>
      <p:sp>
        <p:nvSpPr>
          <p:cNvPr id="358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C65D833-BC94-4497-91F6-953DFB3D14B7}" type="slidenum">
              <a:rPr lang="en-US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eaLnBrk="1" hangingPunct="1"/>
              <a:t>18</a:t>
            </a:fld>
            <a:endParaRPr lang="en-US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2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Data Normalization Technique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/>
              <a:t>Input: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  <a:defRPr/>
            </a:pPr>
            <a:r>
              <a:rPr lang="en-US" sz="2400" dirty="0" smtClean="0"/>
              <a:t>All </a:t>
            </a:r>
            <a:r>
              <a:rPr lang="en-US" sz="2400" dirty="0"/>
              <a:t>the attributes that must be incorporated into the database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  <a:defRPr/>
            </a:pPr>
            <a:endParaRPr lang="en-US" sz="2400" dirty="0"/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  <a:defRPr/>
            </a:pPr>
            <a:r>
              <a:rPr lang="en-US" sz="2400" dirty="0" smtClean="0"/>
              <a:t>A </a:t>
            </a:r>
            <a:r>
              <a:rPr lang="en-US" sz="2400" dirty="0"/>
              <a:t>list of all the defining associations between the attributes (i.e., the </a:t>
            </a:r>
            <a:r>
              <a:rPr lang="en-US" sz="2400" b="1" dirty="0"/>
              <a:t>functional dependencies</a:t>
            </a:r>
            <a:r>
              <a:rPr lang="en-US" sz="2400" dirty="0" smtClean="0"/>
              <a:t>)</a:t>
            </a:r>
            <a:endParaRPr lang="en-US" sz="2400" dirty="0"/>
          </a:p>
          <a:p>
            <a:pPr lvl="2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200" dirty="0" smtClean="0"/>
              <a:t>A means </a:t>
            </a:r>
            <a:r>
              <a:rPr lang="en-US" sz="2200" dirty="0"/>
              <a:t>of expressing that the value of one particular attribute is associated with a single, specific value of another </a:t>
            </a:r>
            <a:r>
              <a:rPr lang="en-US" sz="2200" dirty="0" smtClean="0"/>
              <a:t>attribute</a:t>
            </a:r>
            <a:endParaRPr lang="en-US" sz="2200" dirty="0"/>
          </a:p>
          <a:p>
            <a:pPr lvl="2">
              <a:defRPr/>
            </a:pPr>
            <a:r>
              <a:rPr lang="en-IN" sz="2200" dirty="0" smtClean="0"/>
              <a:t>If </a:t>
            </a:r>
            <a:r>
              <a:rPr lang="en-IN" sz="2200" dirty="0"/>
              <a:t>we know the value of A and we examine the relation that holds this dependency, we will find only one value of B in all of the tuples that have a given value of A, at any moment in </a:t>
            </a:r>
            <a:r>
              <a:rPr lang="en-IN" sz="2200" dirty="0" smtClean="0"/>
              <a:t>time</a:t>
            </a:r>
          </a:p>
          <a:p>
            <a:pPr lvl="2">
              <a:defRPr/>
            </a:pPr>
            <a:r>
              <a:rPr lang="en-IN" sz="2200" dirty="0" smtClean="0"/>
              <a:t>However</a:t>
            </a:r>
            <a:r>
              <a:rPr lang="en-IN" sz="2200" dirty="0"/>
              <a:t>, that for a given value of B there may be several different values of </a:t>
            </a:r>
            <a:r>
              <a:rPr lang="en-IN" sz="2200" dirty="0" smtClean="0"/>
              <a:t>A </a:t>
            </a:r>
          </a:p>
        </p:txBody>
      </p:sp>
      <p:sp>
        <p:nvSpPr>
          <p:cNvPr id="368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13BE5CC-23F0-4D20-A8BB-5D5C080EB5DC}" type="slidenum">
              <a:rPr lang="en-US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eaLnBrk="1" hangingPunct="1"/>
              <a:t>19</a:t>
            </a:fld>
            <a:endParaRPr lang="en-US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0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University Relational Schema</a:t>
            </a:r>
            <a:endParaRPr lang="en-IN" dirty="0"/>
          </a:p>
        </p:txBody>
      </p:sp>
      <p:sp>
        <p:nvSpPr>
          <p:cNvPr id="201731" name="Content Placeholder 2"/>
          <p:cNvSpPr>
            <a:spLocks noGrp="1"/>
          </p:cNvSpPr>
          <p:nvPr>
            <p:ph idx="1"/>
          </p:nvPr>
        </p:nvSpPr>
        <p:spPr>
          <a:xfrm>
            <a:off x="838200" y="1552717"/>
            <a:ext cx="10761324" cy="4903788"/>
          </a:xfrm>
        </p:spPr>
        <p:txBody>
          <a:bodyPr>
            <a:normAutofit lnSpcReduction="10000"/>
          </a:bodyPr>
          <a:lstStyle/>
          <a:p>
            <a:r>
              <a:rPr lang="en-IN" altLang="en-US" sz="2400" dirty="0"/>
              <a:t>Classroom (</a:t>
            </a:r>
            <a:r>
              <a:rPr lang="en-IN" altLang="en-US" sz="2400" u="sng" dirty="0"/>
              <a:t>building,</a:t>
            </a:r>
            <a:r>
              <a:rPr lang="en-IN" altLang="en-US" sz="2400" dirty="0"/>
              <a:t> </a:t>
            </a:r>
            <a:r>
              <a:rPr lang="en-IN" altLang="en-US" sz="2400" u="sng" dirty="0"/>
              <a:t>room number</a:t>
            </a:r>
            <a:r>
              <a:rPr lang="en-IN" altLang="en-US" sz="2400" dirty="0"/>
              <a:t>, capacity)</a:t>
            </a:r>
          </a:p>
          <a:p>
            <a:r>
              <a:rPr lang="en-IN" altLang="en-US" sz="2400" dirty="0"/>
              <a:t>Department (</a:t>
            </a:r>
            <a:r>
              <a:rPr lang="en-IN" altLang="en-US" sz="2400" u="sng" dirty="0" err="1"/>
              <a:t>dept</a:t>
            </a:r>
            <a:r>
              <a:rPr lang="en-IN" altLang="en-US" sz="2400" u="sng" dirty="0"/>
              <a:t> name</a:t>
            </a:r>
            <a:r>
              <a:rPr lang="en-IN" altLang="en-US" sz="2400" dirty="0"/>
              <a:t>, building, budget)</a:t>
            </a:r>
          </a:p>
          <a:p>
            <a:r>
              <a:rPr lang="en-IN" altLang="en-US" sz="2400" dirty="0"/>
              <a:t>Course (</a:t>
            </a:r>
            <a:r>
              <a:rPr lang="en-IN" altLang="en-US" sz="2400" u="sng" dirty="0" err="1"/>
              <a:t>course_id</a:t>
            </a:r>
            <a:r>
              <a:rPr lang="en-IN" altLang="en-US" sz="2400" dirty="0"/>
              <a:t>, title, </a:t>
            </a:r>
            <a:r>
              <a:rPr lang="en-IN" altLang="en-US" sz="2400" dirty="0" err="1"/>
              <a:t>dept</a:t>
            </a:r>
            <a:r>
              <a:rPr lang="en-IN" altLang="en-US" sz="2400" dirty="0"/>
              <a:t> name, credits)</a:t>
            </a:r>
          </a:p>
          <a:p>
            <a:r>
              <a:rPr lang="en-IN" altLang="en-US" sz="2400" dirty="0"/>
              <a:t>Instructor (</a:t>
            </a:r>
            <a:r>
              <a:rPr lang="en-IN" altLang="en-US" sz="2400" u="sng" dirty="0" err="1"/>
              <a:t>i_ID</a:t>
            </a:r>
            <a:r>
              <a:rPr lang="en-IN" altLang="en-US" sz="2400" dirty="0"/>
              <a:t>, name, </a:t>
            </a:r>
            <a:r>
              <a:rPr lang="en-IN" altLang="en-US" sz="2400" dirty="0" err="1"/>
              <a:t>dept</a:t>
            </a:r>
            <a:r>
              <a:rPr lang="en-IN" altLang="en-US" sz="2400" dirty="0"/>
              <a:t> name, salary)</a:t>
            </a:r>
          </a:p>
          <a:p>
            <a:r>
              <a:rPr lang="en-IN" altLang="en-US" sz="2400" dirty="0"/>
              <a:t>Section (</a:t>
            </a:r>
            <a:r>
              <a:rPr lang="en-IN" altLang="en-US" sz="2400" u="sng" dirty="0"/>
              <a:t>course id</a:t>
            </a:r>
            <a:r>
              <a:rPr lang="en-IN" altLang="en-US" sz="2400" dirty="0"/>
              <a:t>, </a:t>
            </a:r>
            <a:r>
              <a:rPr lang="en-IN" altLang="en-US" sz="2400" u="sng" dirty="0"/>
              <a:t>sec id</a:t>
            </a:r>
            <a:r>
              <a:rPr lang="en-IN" altLang="en-US" sz="2400" dirty="0"/>
              <a:t>,</a:t>
            </a:r>
            <a:r>
              <a:rPr lang="en-IN" altLang="en-US" sz="2400" u="sng" dirty="0"/>
              <a:t> semester</a:t>
            </a:r>
            <a:r>
              <a:rPr lang="en-IN" altLang="en-US" sz="2400" dirty="0"/>
              <a:t>, </a:t>
            </a:r>
            <a:r>
              <a:rPr lang="en-IN" altLang="en-US" sz="2400" u="sng" dirty="0"/>
              <a:t>year</a:t>
            </a:r>
            <a:r>
              <a:rPr lang="en-IN" altLang="en-US" sz="2400" dirty="0"/>
              <a:t>, building, room number, time slot id)</a:t>
            </a:r>
          </a:p>
          <a:p>
            <a:r>
              <a:rPr lang="en-IN" altLang="en-US" sz="2400" dirty="0"/>
              <a:t>Teaches (</a:t>
            </a:r>
            <a:r>
              <a:rPr lang="en-IN" altLang="en-US" sz="2400" u="sng" dirty="0" err="1"/>
              <a:t>i_ID</a:t>
            </a:r>
            <a:r>
              <a:rPr lang="en-IN" altLang="en-US" sz="2400" dirty="0"/>
              <a:t>, </a:t>
            </a:r>
            <a:r>
              <a:rPr lang="en-IN" altLang="en-US" sz="2400" u="sng" dirty="0"/>
              <a:t>course id</a:t>
            </a:r>
            <a:r>
              <a:rPr lang="en-IN" altLang="en-US" sz="2400" dirty="0"/>
              <a:t>, </a:t>
            </a:r>
            <a:r>
              <a:rPr lang="en-IN" altLang="en-US" sz="2400" u="sng" dirty="0"/>
              <a:t>sec id</a:t>
            </a:r>
            <a:r>
              <a:rPr lang="en-IN" altLang="en-US" sz="2400" dirty="0"/>
              <a:t>, </a:t>
            </a:r>
            <a:r>
              <a:rPr lang="en-IN" altLang="en-US" sz="2400" u="sng" dirty="0"/>
              <a:t>semester</a:t>
            </a:r>
            <a:r>
              <a:rPr lang="en-IN" altLang="en-US" sz="2400" dirty="0"/>
              <a:t>, </a:t>
            </a:r>
            <a:r>
              <a:rPr lang="en-IN" altLang="en-US" sz="2400" u="sng" dirty="0"/>
              <a:t>year</a:t>
            </a:r>
            <a:r>
              <a:rPr lang="en-IN" altLang="en-US" sz="2400" dirty="0"/>
              <a:t>)</a:t>
            </a:r>
          </a:p>
          <a:p>
            <a:r>
              <a:rPr lang="en-IN" altLang="en-US" sz="2400" dirty="0"/>
              <a:t>Student (</a:t>
            </a:r>
            <a:r>
              <a:rPr lang="en-IN" altLang="en-US" sz="2400" u="sng" dirty="0" err="1"/>
              <a:t>s_ID</a:t>
            </a:r>
            <a:r>
              <a:rPr lang="en-IN" altLang="en-US" sz="2400" dirty="0"/>
              <a:t>, name, </a:t>
            </a:r>
            <a:r>
              <a:rPr lang="en-IN" altLang="en-US" sz="2400" dirty="0" err="1"/>
              <a:t>dept</a:t>
            </a:r>
            <a:r>
              <a:rPr lang="en-IN" altLang="en-US" sz="2400" dirty="0"/>
              <a:t> name, tot cred)</a:t>
            </a:r>
          </a:p>
          <a:p>
            <a:r>
              <a:rPr lang="en-IN" altLang="en-US" sz="2400" dirty="0"/>
              <a:t>Takes (</a:t>
            </a:r>
            <a:r>
              <a:rPr lang="en-IN" altLang="en-US" sz="2400" u="sng" dirty="0"/>
              <a:t>ID</a:t>
            </a:r>
            <a:r>
              <a:rPr lang="en-IN" altLang="en-US" sz="2400" dirty="0"/>
              <a:t>, </a:t>
            </a:r>
            <a:r>
              <a:rPr lang="en-IN" altLang="en-US" sz="2400" u="sng" dirty="0"/>
              <a:t>course id</a:t>
            </a:r>
            <a:r>
              <a:rPr lang="en-IN" altLang="en-US" sz="2400" dirty="0"/>
              <a:t>, </a:t>
            </a:r>
            <a:r>
              <a:rPr lang="en-IN" altLang="en-US" sz="2400" u="sng" dirty="0"/>
              <a:t>sec id</a:t>
            </a:r>
            <a:r>
              <a:rPr lang="en-IN" altLang="en-US" sz="2400" dirty="0"/>
              <a:t>, </a:t>
            </a:r>
            <a:r>
              <a:rPr lang="en-IN" altLang="en-US" sz="2400" u="sng" dirty="0"/>
              <a:t>semester</a:t>
            </a:r>
            <a:r>
              <a:rPr lang="en-IN" altLang="en-US" sz="2400" dirty="0"/>
              <a:t>, </a:t>
            </a:r>
            <a:r>
              <a:rPr lang="en-IN" altLang="en-US" sz="2400" u="sng" dirty="0"/>
              <a:t>year</a:t>
            </a:r>
            <a:r>
              <a:rPr lang="en-IN" altLang="en-US" sz="2400" dirty="0"/>
              <a:t>, grade)</a:t>
            </a:r>
          </a:p>
          <a:p>
            <a:r>
              <a:rPr lang="en-IN" altLang="en-US" sz="2400" dirty="0"/>
              <a:t>Advisor (</a:t>
            </a:r>
            <a:r>
              <a:rPr lang="en-IN" altLang="en-US" sz="2400" u="sng" dirty="0" err="1"/>
              <a:t>s_ID</a:t>
            </a:r>
            <a:r>
              <a:rPr lang="en-IN" altLang="en-US" sz="2400" dirty="0"/>
              <a:t>, </a:t>
            </a:r>
            <a:r>
              <a:rPr lang="en-IN" altLang="en-US" sz="2400" dirty="0" err="1"/>
              <a:t>i_ID</a:t>
            </a:r>
            <a:r>
              <a:rPr lang="en-IN" altLang="en-US" sz="2400" dirty="0"/>
              <a:t>)</a:t>
            </a:r>
          </a:p>
          <a:p>
            <a:r>
              <a:rPr lang="en-IN" altLang="en-US" sz="2400" dirty="0"/>
              <a:t>time slot (</a:t>
            </a:r>
            <a:r>
              <a:rPr lang="en-IN" altLang="en-US" sz="2400" u="sng" dirty="0"/>
              <a:t>time slot id</a:t>
            </a:r>
            <a:r>
              <a:rPr lang="en-IN" altLang="en-US" sz="2400" dirty="0"/>
              <a:t>, </a:t>
            </a:r>
            <a:r>
              <a:rPr lang="en-IN" altLang="en-US" sz="2400" u="sng" dirty="0"/>
              <a:t>day</a:t>
            </a:r>
            <a:r>
              <a:rPr lang="en-IN" altLang="en-US" sz="2400" dirty="0"/>
              <a:t>, </a:t>
            </a:r>
            <a:r>
              <a:rPr lang="en-IN" altLang="en-US" sz="2400" u="sng" dirty="0"/>
              <a:t>start time</a:t>
            </a:r>
            <a:r>
              <a:rPr lang="en-IN" altLang="en-US" sz="2400" dirty="0"/>
              <a:t>, end time)</a:t>
            </a:r>
          </a:p>
          <a:p>
            <a:r>
              <a:rPr lang="en-IN" altLang="en-US" sz="2400" dirty="0" err="1"/>
              <a:t>Prereq</a:t>
            </a:r>
            <a:r>
              <a:rPr lang="en-IN" altLang="en-US" sz="2400" dirty="0"/>
              <a:t> (</a:t>
            </a:r>
            <a:r>
              <a:rPr lang="en-IN" altLang="en-US" sz="2400" u="sng" dirty="0"/>
              <a:t>course id</a:t>
            </a:r>
            <a:r>
              <a:rPr lang="en-IN" altLang="en-US" sz="2400" dirty="0"/>
              <a:t>, </a:t>
            </a:r>
            <a:r>
              <a:rPr lang="en-IN" altLang="en-US" sz="2400" u="sng" dirty="0" err="1"/>
              <a:t>prereq</a:t>
            </a:r>
            <a:r>
              <a:rPr lang="en-IN" altLang="en-US" sz="2400" u="sng" dirty="0"/>
              <a:t> id</a:t>
            </a:r>
            <a:r>
              <a:rPr lang="en-IN" alt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904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Dependencies (FDs)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Autofit/>
          </a:bodyPr>
          <a:lstStyle/>
          <a:p>
            <a:pPr>
              <a:tabLst>
                <a:tab pos="2917825" algn="ctr"/>
              </a:tabLst>
            </a:pPr>
            <a:r>
              <a:rPr lang="en-US" altLang="en-US" dirty="0" smtClean="0"/>
              <a:t>Example:  Consider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(A</a:t>
            </a:r>
            <a:r>
              <a:rPr lang="en-US" altLang="en-US" i="1" dirty="0" smtClean="0"/>
              <a:t>, B</a:t>
            </a:r>
            <a:r>
              <a:rPr lang="en-US" altLang="en-US" dirty="0" smtClean="0"/>
              <a:t>) with the following instance of </a:t>
            </a:r>
            <a:r>
              <a:rPr lang="en-US" altLang="en-US" i="1" dirty="0" smtClean="0"/>
              <a:t>r</a:t>
            </a:r>
            <a:endParaRPr lang="en-US" altLang="en-US" dirty="0" smtClean="0"/>
          </a:p>
          <a:p>
            <a:pPr>
              <a:tabLst>
                <a:tab pos="2917825" algn="ctr"/>
              </a:tabLst>
            </a:pPr>
            <a:endParaRPr lang="en-US" altLang="en-US" dirty="0" smtClean="0"/>
          </a:p>
          <a:p>
            <a:pPr>
              <a:tabLst>
                <a:tab pos="2917825" algn="ctr"/>
              </a:tabLst>
            </a:pPr>
            <a:endParaRPr lang="en-US" altLang="en-US" dirty="0" smtClean="0"/>
          </a:p>
          <a:p>
            <a:pPr>
              <a:tabLst>
                <a:tab pos="2917825" algn="ctr"/>
              </a:tabLst>
            </a:pPr>
            <a:r>
              <a:rPr lang="en-US" altLang="en-US" dirty="0" smtClean="0"/>
              <a:t>On this instance,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 does </a:t>
            </a:r>
            <a:r>
              <a:rPr lang="en-US" altLang="en-US" b="1" dirty="0" smtClean="0"/>
              <a:t>NOT</a:t>
            </a:r>
            <a:r>
              <a:rPr lang="en-US" altLang="en-US" dirty="0" smtClean="0"/>
              <a:t> hold, but 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does hold</a:t>
            </a:r>
          </a:p>
          <a:p>
            <a:r>
              <a:rPr lang="en-IN" dirty="0" smtClean="0"/>
              <a:t>Reason to identify FDs that hold for all possible values for attributes of a relation 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These represent the types of integrity constraints that we need to identify</a:t>
            </a:r>
          </a:p>
          <a:p>
            <a:pPr lvl="1"/>
            <a:r>
              <a:rPr lang="en-IN" dirty="0" smtClean="0">
                <a:solidFill>
                  <a:srgbClr val="0070C0"/>
                </a:solidFill>
              </a:rPr>
              <a:t>Such constraints indicate the limitations on the values that a relation can legitimately assume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In other words, they identify the legal instances which are possible</a:t>
            </a:r>
            <a:endParaRPr lang="en-US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150467" y="2347472"/>
            <a:ext cx="7778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457200" indent="-4572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buFontTx/>
              <a:buAutoNum type="arabicPlain"/>
            </a:pPr>
            <a:r>
              <a:rPr lang="en-US" altLang="en-US" sz="1800" dirty="0"/>
              <a:t>4</a:t>
            </a:r>
          </a:p>
          <a:p>
            <a:pPr algn="ctr"/>
            <a:r>
              <a:rPr lang="en-US" altLang="en-US" sz="1800" dirty="0"/>
              <a:t>1     5</a:t>
            </a:r>
          </a:p>
          <a:p>
            <a:pPr algn="ctr"/>
            <a:r>
              <a:rPr lang="en-US" altLang="en-US" sz="1800" dirty="0"/>
              <a:t>3     7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0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Functional Dependency - Check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Given </a:t>
            </a:r>
            <a:r>
              <a:rPr lang="en-IN" dirty="0"/>
              <a:t>the following relation instance.</a:t>
            </a:r>
          </a:p>
          <a:p>
            <a:pPr marL="0" indent="0" algn="ctr">
              <a:buNone/>
            </a:pPr>
            <a:r>
              <a:rPr lang="en-IN" u="sng" dirty="0" smtClean="0"/>
              <a:t>X </a:t>
            </a:r>
            <a:r>
              <a:rPr lang="en-IN" u="sng" dirty="0"/>
              <a:t> Y  Z</a:t>
            </a:r>
          </a:p>
          <a:p>
            <a:pPr marL="0" indent="0" algn="ctr">
              <a:buNone/>
            </a:pPr>
            <a:r>
              <a:rPr lang="en-IN" dirty="0" smtClean="0"/>
              <a:t>1 </a:t>
            </a:r>
            <a:r>
              <a:rPr lang="en-IN" dirty="0"/>
              <a:t> 4  2</a:t>
            </a:r>
          </a:p>
          <a:p>
            <a:pPr marL="0" indent="0" algn="ctr">
              <a:buNone/>
            </a:pPr>
            <a:r>
              <a:rPr lang="en-IN" dirty="0"/>
              <a:t>1  5  3</a:t>
            </a:r>
          </a:p>
          <a:p>
            <a:pPr marL="0" indent="0" algn="ctr">
              <a:buNone/>
            </a:pPr>
            <a:r>
              <a:rPr lang="en-IN" dirty="0"/>
              <a:t>1  6  3</a:t>
            </a:r>
          </a:p>
          <a:p>
            <a:pPr marL="0" indent="0" algn="ctr">
              <a:buNone/>
            </a:pPr>
            <a:r>
              <a:rPr lang="en-IN" u="sng" dirty="0"/>
              <a:t>3  2  2</a:t>
            </a:r>
          </a:p>
          <a:p>
            <a:pPr marL="0" indent="0">
              <a:buNone/>
            </a:pPr>
            <a:r>
              <a:rPr lang="en-IN" dirty="0" smtClean="0"/>
              <a:t>Which </a:t>
            </a:r>
            <a:r>
              <a:rPr lang="en-IN" dirty="0"/>
              <a:t>of the following functional dependencies are satisfied by the instance?</a:t>
            </a:r>
          </a:p>
          <a:p>
            <a:pPr marL="514350" indent="-514350">
              <a:buAutoNum type="alphaLcParenBoth"/>
            </a:pPr>
            <a:r>
              <a:rPr lang="en-IN" b="1" dirty="0" smtClean="0"/>
              <a:t>X </a:t>
            </a:r>
            <a:r>
              <a:rPr lang="en-IN" b="1" dirty="0"/>
              <a:t>-&gt; </a:t>
            </a:r>
            <a:r>
              <a:rPr lang="en-IN" b="1" dirty="0" smtClean="0"/>
              <a:t>Y	 </a:t>
            </a:r>
            <a:r>
              <a:rPr lang="en-IN" b="1" dirty="0"/>
              <a:t>(b) </a:t>
            </a:r>
            <a:r>
              <a:rPr lang="en-IN" b="1" dirty="0" smtClean="0"/>
              <a:t>Y </a:t>
            </a:r>
            <a:r>
              <a:rPr lang="en-IN" b="1" dirty="0"/>
              <a:t>-&gt; </a:t>
            </a:r>
            <a:r>
              <a:rPr lang="en-IN" b="1" dirty="0" smtClean="0"/>
              <a:t>Z  	(</a:t>
            </a:r>
            <a:r>
              <a:rPr lang="en-IN" b="1" dirty="0"/>
              <a:t>c) </a:t>
            </a:r>
            <a:r>
              <a:rPr lang="en-IN" b="1" dirty="0" smtClean="0"/>
              <a:t>X </a:t>
            </a:r>
            <a:r>
              <a:rPr lang="en-IN" b="1" dirty="0"/>
              <a:t>-&gt; Z </a:t>
            </a:r>
            <a:r>
              <a:rPr lang="en-IN" b="1" dirty="0" smtClean="0"/>
              <a:t>		(</a:t>
            </a:r>
            <a:r>
              <a:rPr lang="en-IN" b="1" dirty="0"/>
              <a:t>d) </a:t>
            </a:r>
            <a:r>
              <a:rPr lang="en-IN" b="1" dirty="0" smtClean="0"/>
              <a:t>Y </a:t>
            </a:r>
            <a:r>
              <a:rPr lang="en-IN" b="1" dirty="0"/>
              <a:t>-&gt; </a:t>
            </a:r>
            <a:r>
              <a:rPr lang="en-IN" b="1" dirty="0" smtClean="0"/>
              <a:t>X 		(e) Z -&gt; X 		(f) Z -&gt; Y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In </a:t>
            </a:r>
            <a:r>
              <a:rPr lang="en-IN" dirty="0"/>
              <a:t>option (a), its given </a:t>
            </a:r>
            <a:r>
              <a:rPr lang="en-IN" dirty="0" smtClean="0"/>
              <a:t>X-&gt;</a:t>
            </a:r>
            <a:r>
              <a:rPr lang="en-IN" dirty="0"/>
              <a:t>Y, it means that the value of </a:t>
            </a:r>
            <a:r>
              <a:rPr lang="en-IN" dirty="0" smtClean="0"/>
              <a:t>X </a:t>
            </a:r>
            <a:r>
              <a:rPr lang="en-IN" dirty="0"/>
              <a:t>uniquely determines the value of Y. </a:t>
            </a:r>
            <a:r>
              <a:rPr lang="en-IN" dirty="0" smtClean="0"/>
              <a:t>But, </a:t>
            </a:r>
            <a:r>
              <a:rPr lang="en-IN" dirty="0"/>
              <a:t>here the value </a:t>
            </a:r>
            <a:r>
              <a:rPr lang="en-IN" dirty="0" smtClean="0"/>
              <a:t>1 </a:t>
            </a:r>
            <a:r>
              <a:rPr lang="en-IN" dirty="0"/>
              <a:t>of </a:t>
            </a:r>
            <a:r>
              <a:rPr lang="en-IN" dirty="0" smtClean="0"/>
              <a:t>X, </a:t>
            </a:r>
            <a:r>
              <a:rPr lang="en-IN" dirty="0"/>
              <a:t>gives </a:t>
            </a:r>
            <a:r>
              <a:rPr lang="en-IN" dirty="0" smtClean="0"/>
              <a:t>three different </a:t>
            </a:r>
            <a:r>
              <a:rPr lang="en-IN" dirty="0"/>
              <a:t>values of Y i.e. </a:t>
            </a:r>
            <a:r>
              <a:rPr lang="en-IN" dirty="0" smtClean="0"/>
              <a:t>4, 5 </a:t>
            </a:r>
            <a:r>
              <a:rPr lang="en-IN" dirty="0"/>
              <a:t>and </a:t>
            </a:r>
            <a:r>
              <a:rPr lang="en-IN" dirty="0" smtClean="0"/>
              <a:t>6. </a:t>
            </a:r>
            <a:r>
              <a:rPr lang="en-IN" dirty="0"/>
              <a:t>Therefore this FD is not satisfied by the instance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(a) X </a:t>
            </a:r>
            <a:r>
              <a:rPr lang="en-IN" b="1" dirty="0">
                <a:solidFill>
                  <a:srgbClr val="FF0000"/>
                </a:solidFill>
              </a:rPr>
              <a:t>-&gt; </a:t>
            </a:r>
            <a:r>
              <a:rPr lang="en-IN" b="1" dirty="0" smtClean="0">
                <a:solidFill>
                  <a:srgbClr val="FF0000"/>
                </a:solidFill>
              </a:rPr>
              <a:t>Y		</a:t>
            </a:r>
            <a:r>
              <a:rPr lang="en-IN" dirty="0" smtClean="0">
                <a:solidFill>
                  <a:srgbClr val="00B050"/>
                </a:solidFill>
              </a:rPr>
              <a:t>(b</a:t>
            </a:r>
            <a:r>
              <a:rPr lang="en-IN" dirty="0">
                <a:solidFill>
                  <a:srgbClr val="00B050"/>
                </a:solidFill>
              </a:rPr>
              <a:t>) Y -&gt; </a:t>
            </a:r>
            <a:r>
              <a:rPr lang="en-IN" dirty="0" smtClean="0">
                <a:solidFill>
                  <a:srgbClr val="00B050"/>
                </a:solidFill>
              </a:rPr>
              <a:t>Z</a:t>
            </a:r>
            <a:r>
              <a:rPr lang="en-IN" dirty="0" smtClean="0"/>
              <a:t>		</a:t>
            </a:r>
            <a:r>
              <a:rPr lang="en-IN" b="1" dirty="0" smtClean="0">
                <a:solidFill>
                  <a:srgbClr val="FF0000"/>
                </a:solidFill>
              </a:rPr>
              <a:t>(</a:t>
            </a:r>
            <a:r>
              <a:rPr lang="en-IN" b="1" dirty="0">
                <a:solidFill>
                  <a:srgbClr val="FF0000"/>
                </a:solidFill>
              </a:rPr>
              <a:t>c) X -&gt; Z </a:t>
            </a:r>
            <a:r>
              <a:rPr lang="en-IN" b="1" dirty="0" smtClean="0">
                <a:solidFill>
                  <a:srgbClr val="FF0000"/>
                </a:solidFill>
              </a:rPr>
              <a:t>  </a:t>
            </a:r>
            <a:r>
              <a:rPr lang="en-IN" b="1" dirty="0">
                <a:solidFill>
                  <a:srgbClr val="FF0000"/>
                </a:solidFill>
              </a:rPr>
              <a:t>	</a:t>
            </a:r>
            <a:r>
              <a:rPr lang="en-IN" dirty="0">
                <a:solidFill>
                  <a:srgbClr val="00B050"/>
                </a:solidFill>
              </a:rPr>
              <a:t> (d)  Y -&gt; </a:t>
            </a:r>
            <a:r>
              <a:rPr lang="en-IN" dirty="0" smtClean="0">
                <a:solidFill>
                  <a:srgbClr val="00B050"/>
                </a:solidFill>
              </a:rPr>
              <a:t>X	</a:t>
            </a:r>
            <a:r>
              <a:rPr lang="en-IN" b="1" dirty="0" smtClean="0">
                <a:solidFill>
                  <a:srgbClr val="FF0000"/>
                </a:solidFill>
              </a:rPr>
              <a:t>(e</a:t>
            </a:r>
            <a:r>
              <a:rPr lang="en-IN" b="1" dirty="0">
                <a:solidFill>
                  <a:srgbClr val="FF0000"/>
                </a:solidFill>
              </a:rPr>
              <a:t>) Z -&gt; X </a:t>
            </a:r>
            <a:r>
              <a:rPr lang="en-IN" b="1" dirty="0" smtClean="0">
                <a:solidFill>
                  <a:srgbClr val="FF0000"/>
                </a:solidFill>
              </a:rPr>
              <a:t>   </a:t>
            </a:r>
            <a:r>
              <a:rPr lang="en-IN" b="1" dirty="0">
                <a:solidFill>
                  <a:srgbClr val="FF0000"/>
                </a:solidFill>
              </a:rPr>
              <a:t>	(f) Z -&gt; </a:t>
            </a:r>
            <a:r>
              <a:rPr lang="en-IN" b="1" dirty="0" smtClean="0">
                <a:solidFill>
                  <a:srgbClr val="FF0000"/>
                </a:solidFill>
              </a:rPr>
              <a:t>Y  		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Functional Dependency - Check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Given </a:t>
            </a:r>
            <a:r>
              <a:rPr lang="en-IN" dirty="0"/>
              <a:t>the following relation instance.</a:t>
            </a:r>
          </a:p>
          <a:p>
            <a:pPr marL="0" indent="0" algn="ctr">
              <a:buNone/>
            </a:pPr>
            <a:r>
              <a:rPr lang="en-IN" u="sng" dirty="0" smtClean="0"/>
              <a:t>X </a:t>
            </a:r>
            <a:r>
              <a:rPr lang="en-IN" u="sng" dirty="0"/>
              <a:t> Y  Z</a:t>
            </a:r>
          </a:p>
          <a:p>
            <a:pPr marL="0" indent="0" algn="ctr">
              <a:buNone/>
            </a:pPr>
            <a:r>
              <a:rPr lang="en-IN" dirty="0" smtClean="0"/>
              <a:t>1 </a:t>
            </a:r>
            <a:r>
              <a:rPr lang="en-IN" dirty="0"/>
              <a:t> 4  2</a:t>
            </a:r>
          </a:p>
          <a:p>
            <a:pPr marL="0" indent="0" algn="ctr">
              <a:buNone/>
            </a:pPr>
            <a:r>
              <a:rPr lang="en-IN" dirty="0"/>
              <a:t>1  5  3</a:t>
            </a:r>
          </a:p>
          <a:p>
            <a:pPr marL="0" indent="0" algn="ctr">
              <a:buNone/>
            </a:pPr>
            <a:r>
              <a:rPr lang="en-IN" dirty="0"/>
              <a:t>1  6  3</a:t>
            </a:r>
          </a:p>
          <a:p>
            <a:pPr marL="0" indent="0" algn="ctr">
              <a:buNone/>
            </a:pPr>
            <a:r>
              <a:rPr lang="en-IN" u="sng" dirty="0"/>
              <a:t>3  2  2</a:t>
            </a:r>
          </a:p>
          <a:p>
            <a:pPr marL="0" indent="0">
              <a:buNone/>
            </a:pPr>
            <a:r>
              <a:rPr lang="en-IN" dirty="0" smtClean="0"/>
              <a:t>Which </a:t>
            </a:r>
            <a:r>
              <a:rPr lang="en-IN" dirty="0"/>
              <a:t>of the following functional dependencies are satisfied by the instance?</a:t>
            </a:r>
          </a:p>
          <a:p>
            <a:pPr marL="514350" indent="-514350">
              <a:buAutoNum type="alphaLcParenBoth"/>
            </a:pPr>
            <a:r>
              <a:rPr lang="en-IN" dirty="0" smtClean="0"/>
              <a:t>XY </a:t>
            </a:r>
            <a:r>
              <a:rPr lang="en-IN" dirty="0"/>
              <a:t>-&gt; Z and Z -&gt; Y </a:t>
            </a:r>
            <a:r>
              <a:rPr lang="en-IN" dirty="0" smtClean="0"/>
              <a:t>		 (b) </a:t>
            </a:r>
            <a:r>
              <a:rPr lang="en-IN" dirty="0"/>
              <a:t>YZ -&gt; X and X -&gt; </a:t>
            </a:r>
            <a:r>
              <a:rPr lang="en-IN" dirty="0" smtClean="0"/>
              <a:t>Z		</a:t>
            </a:r>
          </a:p>
          <a:p>
            <a:pPr marL="0" indent="0">
              <a:buNone/>
            </a:pPr>
            <a:r>
              <a:rPr lang="en-IN" dirty="0" smtClean="0"/>
              <a:t>(c)    YZ </a:t>
            </a:r>
            <a:r>
              <a:rPr lang="en-IN" dirty="0"/>
              <a:t>-&gt; X and Y -&gt; </a:t>
            </a:r>
            <a:r>
              <a:rPr lang="en-IN" dirty="0" smtClean="0"/>
              <a:t>Z		 (</a:t>
            </a:r>
            <a:r>
              <a:rPr lang="en-IN" dirty="0"/>
              <a:t>d) XZ -&gt; Y and Y -&gt; X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0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Dependency -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IN" u="sng" dirty="0"/>
              <a:t>X  Y  Z</a:t>
            </a:r>
          </a:p>
          <a:p>
            <a:pPr marL="0" indent="0" algn="ctr">
              <a:buNone/>
            </a:pPr>
            <a:r>
              <a:rPr lang="en-IN" dirty="0"/>
              <a:t>1  4  2</a:t>
            </a:r>
          </a:p>
          <a:p>
            <a:pPr marL="0" indent="0" algn="ctr">
              <a:buNone/>
            </a:pPr>
            <a:r>
              <a:rPr lang="en-IN" dirty="0"/>
              <a:t>1  5  3</a:t>
            </a:r>
          </a:p>
          <a:p>
            <a:pPr marL="0" indent="0" algn="ctr">
              <a:buNone/>
            </a:pPr>
            <a:r>
              <a:rPr lang="en-IN" dirty="0"/>
              <a:t>1  6  3</a:t>
            </a:r>
          </a:p>
          <a:p>
            <a:pPr marL="0" indent="0" algn="ctr">
              <a:buNone/>
            </a:pPr>
            <a:r>
              <a:rPr lang="en-IN" u="sng" dirty="0"/>
              <a:t>3  2  2</a:t>
            </a:r>
          </a:p>
          <a:p>
            <a:r>
              <a:rPr lang="en-IN" dirty="0" smtClean="0"/>
              <a:t>Option </a:t>
            </a:r>
            <a:r>
              <a:rPr lang="en-IN" dirty="0"/>
              <a:t>(a</a:t>
            </a:r>
            <a:r>
              <a:rPr lang="en-IN" dirty="0" smtClean="0"/>
              <a:t>): XY </a:t>
            </a:r>
            <a:r>
              <a:rPr lang="en-IN" dirty="0"/>
              <a:t>-&gt; Z and Z -&gt; </a:t>
            </a:r>
            <a:r>
              <a:rPr lang="en-IN" dirty="0" smtClean="0"/>
              <a:t>Y</a:t>
            </a:r>
          </a:p>
          <a:p>
            <a:pPr lvl="1"/>
            <a:r>
              <a:rPr lang="en-IN" dirty="0" smtClean="0"/>
              <a:t>Given </a:t>
            </a:r>
            <a:r>
              <a:rPr lang="en-IN" dirty="0"/>
              <a:t>Z-&gt;Y, it means that the value of Z uniquely determines the value of Y. But here the value 2 of Z, gives two different values of Y i.e. 4 and 2. </a:t>
            </a:r>
            <a:r>
              <a:rPr lang="en-IN" dirty="0">
                <a:solidFill>
                  <a:srgbClr val="FF0000"/>
                </a:solidFill>
              </a:rPr>
              <a:t>Therefore this FD is not satisfied by the instance.</a:t>
            </a:r>
          </a:p>
          <a:p>
            <a:r>
              <a:rPr lang="en-IN" dirty="0" smtClean="0"/>
              <a:t>Option (b): </a:t>
            </a:r>
            <a:r>
              <a:rPr lang="en-IN" dirty="0"/>
              <a:t>YZ -&gt; X and X -&gt; Z</a:t>
            </a:r>
            <a:endParaRPr lang="en-IN" dirty="0" smtClean="0"/>
          </a:p>
          <a:p>
            <a:pPr lvl="1"/>
            <a:r>
              <a:rPr lang="en-IN" dirty="0" smtClean="0"/>
              <a:t>Given </a:t>
            </a:r>
            <a:r>
              <a:rPr lang="en-IN" dirty="0"/>
              <a:t>X-&gt;Z, it means that the value of X uniquely determines the value of Z. But here the value 1 of X, gives two different values of Z i.e. 2 and 3. </a:t>
            </a:r>
            <a:r>
              <a:rPr lang="en-IN" dirty="0">
                <a:solidFill>
                  <a:srgbClr val="FF0000"/>
                </a:solidFill>
              </a:rPr>
              <a:t>Therefore this FD is not satisfied by the instance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8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Dependency -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IN" u="sng" dirty="0"/>
              <a:t>X  Y  Z</a:t>
            </a:r>
          </a:p>
          <a:p>
            <a:pPr marL="0" indent="0" algn="ctr">
              <a:buNone/>
            </a:pPr>
            <a:r>
              <a:rPr lang="en-IN" dirty="0"/>
              <a:t>1  4  2</a:t>
            </a:r>
          </a:p>
          <a:p>
            <a:pPr marL="0" indent="0" algn="ctr">
              <a:buNone/>
            </a:pPr>
            <a:r>
              <a:rPr lang="en-IN" dirty="0"/>
              <a:t>1  5  3</a:t>
            </a:r>
          </a:p>
          <a:p>
            <a:pPr marL="0" indent="0" algn="ctr">
              <a:buNone/>
            </a:pPr>
            <a:r>
              <a:rPr lang="en-IN" dirty="0"/>
              <a:t>1  6  3</a:t>
            </a:r>
          </a:p>
          <a:p>
            <a:pPr marL="0" indent="0" algn="ctr">
              <a:buNone/>
            </a:pPr>
            <a:r>
              <a:rPr lang="en-IN" u="sng" dirty="0"/>
              <a:t>3  2  2</a:t>
            </a:r>
          </a:p>
          <a:p>
            <a:r>
              <a:rPr lang="en-IN" dirty="0" smtClean="0"/>
              <a:t>Option (c): </a:t>
            </a:r>
            <a:r>
              <a:rPr lang="en-IN" dirty="0"/>
              <a:t>YZ -&gt; X and Y -&gt; Z</a:t>
            </a:r>
          </a:p>
          <a:p>
            <a:pPr lvl="1"/>
            <a:r>
              <a:rPr lang="en-IN" dirty="0"/>
              <a:t>Given Y-</a:t>
            </a:r>
            <a:r>
              <a:rPr lang="en-IN" dirty="0" smtClean="0"/>
              <a:t>&gt; Z, </a:t>
            </a:r>
            <a:r>
              <a:rPr lang="en-IN" dirty="0"/>
              <a:t>here the value of Y uniquely determines the value of </a:t>
            </a:r>
            <a:r>
              <a:rPr lang="en-IN" dirty="0" smtClean="0"/>
              <a:t>Z. </a:t>
            </a:r>
            <a:r>
              <a:rPr lang="en-IN" dirty="0"/>
              <a:t>Therefore this </a:t>
            </a:r>
            <a:r>
              <a:rPr lang="en-IN" dirty="0">
                <a:solidFill>
                  <a:srgbClr val="00B050"/>
                </a:solidFill>
              </a:rPr>
              <a:t>FD is satisfied by the instance.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Now take FD </a:t>
            </a:r>
            <a:r>
              <a:rPr lang="en-IN" dirty="0" smtClean="0"/>
              <a:t>YZ-&gt; X, </a:t>
            </a:r>
            <a:r>
              <a:rPr lang="en-IN" dirty="0"/>
              <a:t>here </a:t>
            </a:r>
            <a:r>
              <a:rPr lang="en-IN" dirty="0" smtClean="0"/>
              <a:t>(4,2), (5,3), (6,3), (2,2) uniquely </a:t>
            </a:r>
            <a:r>
              <a:rPr lang="en-IN" dirty="0"/>
              <a:t>determine the value of </a:t>
            </a:r>
            <a:r>
              <a:rPr lang="en-IN" dirty="0" smtClean="0"/>
              <a:t>X.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>
                <a:solidFill>
                  <a:srgbClr val="00B050"/>
                </a:solidFill>
              </a:rPr>
              <a:t>Therefore this FD </a:t>
            </a:r>
            <a:r>
              <a:rPr lang="en-IN" dirty="0" smtClean="0">
                <a:solidFill>
                  <a:srgbClr val="00B050"/>
                </a:solidFill>
              </a:rPr>
              <a:t>(YZ-&gt;X)</a:t>
            </a:r>
            <a:r>
              <a:rPr lang="en-IN" dirty="0">
                <a:solidFill>
                  <a:srgbClr val="00B050"/>
                </a:solidFill>
              </a:rPr>
              <a:t> is </a:t>
            </a:r>
            <a:r>
              <a:rPr lang="en-IN" dirty="0" smtClean="0">
                <a:solidFill>
                  <a:srgbClr val="00B050"/>
                </a:solidFill>
              </a:rPr>
              <a:t>satisfied </a:t>
            </a:r>
            <a:r>
              <a:rPr lang="en-IN" dirty="0">
                <a:solidFill>
                  <a:srgbClr val="00B050"/>
                </a:solidFill>
              </a:rPr>
              <a:t>by the instance</a:t>
            </a:r>
            <a:r>
              <a:rPr lang="en-IN" dirty="0" smtClean="0">
                <a:solidFill>
                  <a:srgbClr val="00B050"/>
                </a:solidFill>
              </a:rPr>
              <a:t>.</a:t>
            </a:r>
          </a:p>
          <a:p>
            <a:pPr lvl="1"/>
            <a:endParaRPr lang="en-IN" dirty="0">
              <a:solidFill>
                <a:srgbClr val="00B050"/>
              </a:solidFill>
            </a:endParaRPr>
          </a:p>
          <a:p>
            <a:r>
              <a:rPr lang="en-IN" dirty="0" smtClean="0"/>
              <a:t>Option </a:t>
            </a:r>
            <a:r>
              <a:rPr lang="en-IN" dirty="0"/>
              <a:t>(d</a:t>
            </a:r>
            <a:r>
              <a:rPr lang="en-IN" dirty="0" smtClean="0"/>
              <a:t>): </a:t>
            </a:r>
            <a:r>
              <a:rPr lang="en-IN" dirty="0"/>
              <a:t>XZ -&gt; Y and Y -&gt; X</a:t>
            </a:r>
          </a:p>
          <a:p>
            <a:pPr lvl="1"/>
            <a:r>
              <a:rPr lang="en-IN" dirty="0" smtClean="0"/>
              <a:t>Given </a:t>
            </a:r>
            <a:r>
              <a:rPr lang="en-IN" dirty="0"/>
              <a:t>Y-&gt;X, here the value of Y uniquely determines the value of X. Therefore this FD is satisfied by the instance. </a:t>
            </a:r>
            <a:endParaRPr lang="en-IN" dirty="0" smtClean="0"/>
          </a:p>
          <a:p>
            <a:pPr lvl="1"/>
            <a:r>
              <a:rPr lang="en-IN" dirty="0" smtClean="0"/>
              <a:t>Now </a:t>
            </a:r>
            <a:r>
              <a:rPr lang="en-IN" dirty="0"/>
              <a:t>take FD XZ-&gt;Y, here (1,3) cannot uniquely determine the value of Y. (1,3) gives two values for Y i.e. 5 and 6.</a:t>
            </a:r>
            <a:r>
              <a:rPr lang="en-IN" dirty="0">
                <a:solidFill>
                  <a:srgbClr val="FF0000"/>
                </a:solidFill>
              </a:rPr>
              <a:t> Therefore this FD (XZ-&gt;Y) is not satisfied by the instance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3422" cy="4351338"/>
          </a:xfrm>
        </p:spPr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Possible FDs</a:t>
            </a:r>
          </a:p>
          <a:p>
            <a:pPr lvl="1"/>
            <a:r>
              <a:rPr lang="en-IN" dirty="0" smtClean="0"/>
              <a:t>STUD_NO </a:t>
            </a:r>
            <a:r>
              <a:rPr lang="en-IN" dirty="0"/>
              <a:t>is unique for each </a:t>
            </a:r>
            <a:r>
              <a:rPr lang="en-IN" dirty="0" smtClean="0"/>
              <a:t>student</a:t>
            </a:r>
          </a:p>
          <a:p>
            <a:pPr lvl="2"/>
            <a:r>
              <a:rPr lang="en-IN" dirty="0" smtClean="0"/>
              <a:t>STUD_NO</a:t>
            </a:r>
            <a:r>
              <a:rPr lang="en-IN" dirty="0">
                <a:solidFill>
                  <a:srgbClr val="40424E"/>
                </a:solidFill>
                <a:latin typeface="urw-din"/>
                <a:sym typeface="Wingdings" panose="05000000000000000000" pitchFamily="2" charset="2"/>
              </a:rPr>
              <a:t>  </a:t>
            </a:r>
            <a:r>
              <a:rPr lang="en-IN" dirty="0" smtClean="0"/>
              <a:t>STUD_NAME</a:t>
            </a:r>
          </a:p>
          <a:p>
            <a:pPr lvl="2"/>
            <a:r>
              <a:rPr lang="en-IN" dirty="0" smtClean="0"/>
              <a:t>STUD_NO</a:t>
            </a:r>
            <a:r>
              <a:rPr lang="en-IN" dirty="0">
                <a:solidFill>
                  <a:srgbClr val="40424E"/>
                </a:solidFill>
                <a:latin typeface="urw-din"/>
                <a:sym typeface="Wingdings" panose="05000000000000000000" pitchFamily="2" charset="2"/>
              </a:rPr>
              <a:t>  </a:t>
            </a:r>
            <a:r>
              <a:rPr lang="en-IN" dirty="0" smtClean="0"/>
              <a:t>STUD_PHONE</a:t>
            </a:r>
          </a:p>
          <a:p>
            <a:pPr lvl="2"/>
            <a:r>
              <a:rPr lang="en-IN" dirty="0" smtClean="0"/>
              <a:t>STUD_NO</a:t>
            </a:r>
            <a:r>
              <a:rPr lang="en-IN" dirty="0">
                <a:solidFill>
                  <a:srgbClr val="40424E"/>
                </a:solidFill>
                <a:latin typeface="urw-din"/>
                <a:sym typeface="Wingdings" panose="05000000000000000000" pitchFamily="2" charset="2"/>
              </a:rPr>
              <a:t>  </a:t>
            </a:r>
            <a:r>
              <a:rPr lang="en-IN" dirty="0" smtClean="0"/>
              <a:t>STUD_STATE</a:t>
            </a:r>
          </a:p>
          <a:p>
            <a:pPr lvl="2"/>
            <a:r>
              <a:rPr lang="en-IN" dirty="0" smtClean="0"/>
              <a:t>STUD_NO</a:t>
            </a:r>
            <a:r>
              <a:rPr lang="en-IN" dirty="0">
                <a:solidFill>
                  <a:srgbClr val="40424E"/>
                </a:solidFill>
                <a:latin typeface="urw-din"/>
                <a:sym typeface="Wingdings" panose="05000000000000000000" pitchFamily="2" charset="2"/>
              </a:rPr>
              <a:t>  </a:t>
            </a:r>
            <a:r>
              <a:rPr lang="en-IN" dirty="0" smtClean="0"/>
              <a:t>STUD_COUNTRY</a:t>
            </a:r>
          </a:p>
          <a:p>
            <a:pPr lvl="2"/>
            <a:r>
              <a:rPr lang="en-IN" dirty="0" smtClean="0"/>
              <a:t>STUD_NO </a:t>
            </a:r>
            <a:r>
              <a:rPr lang="en-IN" dirty="0">
                <a:solidFill>
                  <a:srgbClr val="40424E"/>
                </a:solidFill>
                <a:latin typeface="urw-din"/>
                <a:sym typeface="Wingdings" panose="05000000000000000000" pitchFamily="2" charset="2"/>
              </a:rPr>
              <a:t></a:t>
            </a:r>
            <a:r>
              <a:rPr lang="en-IN" dirty="0" smtClean="0"/>
              <a:t> STUD_AGE</a:t>
            </a:r>
          </a:p>
          <a:p>
            <a:pPr lvl="2"/>
            <a:r>
              <a:rPr lang="en-IN" dirty="0">
                <a:solidFill>
                  <a:srgbClr val="0070C0"/>
                </a:solidFill>
                <a:latin typeface="urw-din"/>
              </a:rPr>
              <a:t>STUD_STATE </a:t>
            </a:r>
            <a:r>
              <a:rPr lang="en-IN" dirty="0">
                <a:solidFill>
                  <a:srgbClr val="0070C0"/>
                </a:solidFill>
                <a:latin typeface="urw-din"/>
                <a:sym typeface="Wingdings" panose="05000000000000000000" pitchFamily="2" charset="2"/>
              </a:rPr>
              <a:t> </a:t>
            </a:r>
            <a:r>
              <a:rPr lang="en-IN" dirty="0">
                <a:solidFill>
                  <a:srgbClr val="0070C0"/>
                </a:solidFill>
                <a:latin typeface="urw-din"/>
              </a:rPr>
              <a:t>STUD_COUNTRY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6388" name="Picture 4" descr="image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2"/>
          <a:stretch/>
        </p:blipFill>
        <p:spPr bwMode="auto">
          <a:xfrm>
            <a:off x="2837130" y="1475995"/>
            <a:ext cx="6962775" cy="153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57654" y="3475038"/>
            <a:ext cx="53425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40424E"/>
                </a:solidFill>
                <a:latin typeface="urw-din"/>
              </a:rPr>
              <a:t>Check FD: STUD_STATE </a:t>
            </a:r>
            <a:r>
              <a:rPr lang="en-IN" dirty="0" smtClean="0">
                <a:solidFill>
                  <a:srgbClr val="40424E"/>
                </a:solidFill>
                <a:latin typeface="urw-din"/>
                <a:sym typeface="Wingdings" panose="05000000000000000000" pitchFamily="2" charset="2"/>
              </a:rPr>
              <a:t> </a:t>
            </a:r>
            <a:r>
              <a:rPr lang="en-IN" dirty="0" smtClean="0">
                <a:solidFill>
                  <a:srgbClr val="40424E"/>
                </a:solidFill>
                <a:latin typeface="urw-din"/>
              </a:rPr>
              <a:t>STUD_COUNTRY ?</a:t>
            </a:r>
          </a:p>
          <a:p>
            <a:endParaRPr lang="en-IN" dirty="0" smtClean="0">
              <a:solidFill>
                <a:srgbClr val="40424E"/>
              </a:solidFill>
              <a:latin typeface="urw-din"/>
            </a:endParaRPr>
          </a:p>
          <a:p>
            <a:r>
              <a:rPr lang="en-IN" dirty="0" smtClean="0">
                <a:solidFill>
                  <a:srgbClr val="40424E"/>
                </a:solidFill>
                <a:latin typeface="urw-din"/>
              </a:rPr>
              <a:t>Yes, possible FD, as </a:t>
            </a:r>
            <a:r>
              <a:rPr lang="en-IN" dirty="0">
                <a:solidFill>
                  <a:srgbClr val="40424E"/>
                </a:solidFill>
                <a:latin typeface="urw-din"/>
              </a:rPr>
              <a:t>if two records have same STUD_STATE, they will have same STUD_COUNTRY as </a:t>
            </a:r>
            <a:r>
              <a:rPr lang="en-IN" dirty="0" smtClean="0">
                <a:solidFill>
                  <a:srgbClr val="40424E"/>
                </a:solidFill>
                <a:latin typeface="urw-din"/>
              </a:rPr>
              <a:t>well</a:t>
            </a:r>
            <a:endParaRPr lang="en-IN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33069" y="5184254"/>
            <a:ext cx="4962418" cy="117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urw-din"/>
              </a:rPr>
              <a:t>Chec</a:t>
            </a:r>
            <a:r>
              <a:rPr lang="en-US" altLang="en-US" dirty="0" smtClean="0">
                <a:latin typeface="urw-din"/>
              </a:rPr>
              <a:t>k FD: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urw-din"/>
              </a:rPr>
              <a:t>STUD_NAME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urw-din"/>
              </a:rPr>
              <a:t> 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urw-din"/>
                <a:sym typeface="Wingdings" panose="05000000000000000000" pitchFamily="2" charset="2"/>
              </a:rPr>
              <a:t>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urw-din"/>
              </a:rPr>
              <a:t>STUD_ADDR 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urw-din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urw-din"/>
              </a:rPr>
              <a:t>No, Not possible, as two students’ having same name, determines two different States.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60964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035265" cy="4351338"/>
          </a:xfrm>
        </p:spPr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FDs set: Set </a:t>
            </a:r>
            <a:r>
              <a:rPr lang="en-IN" dirty="0"/>
              <a:t>of all FDs present in the relation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{</a:t>
            </a:r>
            <a:r>
              <a:rPr lang="en-IN" sz="2000" dirty="0"/>
              <a:t>STUD_NO</a:t>
            </a:r>
            <a:r>
              <a:rPr lang="en-IN" sz="2000" dirty="0">
                <a:sym typeface="Wingdings" panose="05000000000000000000" pitchFamily="2" charset="2"/>
              </a:rPr>
              <a:t>  </a:t>
            </a:r>
            <a:r>
              <a:rPr lang="en-IN" sz="2000" dirty="0"/>
              <a:t>STUD_NAME, </a:t>
            </a:r>
          </a:p>
          <a:p>
            <a:pPr marL="914400" lvl="2" indent="0">
              <a:buNone/>
            </a:pPr>
            <a:r>
              <a:rPr lang="en-IN" dirty="0" smtClean="0"/>
              <a:t>  STUD_NO</a:t>
            </a:r>
            <a:r>
              <a:rPr lang="en-IN" dirty="0" smtClean="0"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STUD_PHONE</a:t>
            </a:r>
          </a:p>
          <a:p>
            <a:pPr marL="914400" lvl="2" indent="0">
              <a:buNone/>
            </a:pPr>
            <a:r>
              <a:rPr lang="en-IN" dirty="0" smtClean="0"/>
              <a:t>  STUD_NO</a:t>
            </a:r>
            <a:r>
              <a:rPr lang="en-IN" dirty="0" smtClean="0">
                <a:solidFill>
                  <a:srgbClr val="40424E"/>
                </a:solidFill>
                <a:latin typeface="urw-din"/>
                <a:sym typeface="Wingdings" panose="05000000000000000000" pitchFamily="2" charset="2"/>
              </a:rPr>
              <a:t> </a:t>
            </a:r>
            <a:r>
              <a:rPr lang="en-IN" dirty="0">
                <a:solidFill>
                  <a:srgbClr val="40424E"/>
                </a:solidFill>
                <a:latin typeface="urw-din"/>
                <a:sym typeface="Wingdings" panose="05000000000000000000" pitchFamily="2" charset="2"/>
              </a:rPr>
              <a:t> </a:t>
            </a:r>
            <a:r>
              <a:rPr lang="en-IN" dirty="0" smtClean="0"/>
              <a:t>STUD_STATE</a:t>
            </a:r>
          </a:p>
          <a:p>
            <a:pPr marL="914400" lvl="2" indent="0">
              <a:buNone/>
            </a:pPr>
            <a:r>
              <a:rPr lang="en-IN" dirty="0" smtClean="0"/>
              <a:t>  STUD_NO</a:t>
            </a:r>
            <a:r>
              <a:rPr lang="en-IN" dirty="0" smtClean="0">
                <a:solidFill>
                  <a:srgbClr val="40424E"/>
                </a:solidFill>
                <a:latin typeface="urw-din"/>
                <a:sym typeface="Wingdings" panose="05000000000000000000" pitchFamily="2" charset="2"/>
              </a:rPr>
              <a:t> </a:t>
            </a:r>
            <a:r>
              <a:rPr lang="en-IN" dirty="0">
                <a:solidFill>
                  <a:srgbClr val="40424E"/>
                </a:solidFill>
                <a:latin typeface="urw-din"/>
                <a:sym typeface="Wingdings" panose="05000000000000000000" pitchFamily="2" charset="2"/>
              </a:rPr>
              <a:t> </a:t>
            </a:r>
            <a:r>
              <a:rPr lang="en-IN" dirty="0" smtClean="0"/>
              <a:t>STUD_COUNTRY</a:t>
            </a:r>
          </a:p>
          <a:p>
            <a:pPr marL="914400" lvl="2" indent="0">
              <a:buNone/>
            </a:pPr>
            <a:r>
              <a:rPr lang="en-IN" dirty="0" smtClean="0"/>
              <a:t>  STUD_NO </a:t>
            </a:r>
            <a:r>
              <a:rPr lang="en-IN" dirty="0">
                <a:solidFill>
                  <a:srgbClr val="40424E"/>
                </a:solidFill>
                <a:latin typeface="urw-din"/>
                <a:sym typeface="Wingdings" panose="05000000000000000000" pitchFamily="2" charset="2"/>
              </a:rPr>
              <a:t></a:t>
            </a:r>
            <a:r>
              <a:rPr lang="en-IN" dirty="0" smtClean="0"/>
              <a:t> STUD_AGE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IN" dirty="0" smtClean="0"/>
              <a:t>  STUD_STATE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 smtClean="0"/>
              <a:t>STUD_COUNTRY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IN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6388" name="Picture 4" descr="image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2"/>
          <a:stretch/>
        </p:blipFill>
        <p:spPr bwMode="auto">
          <a:xfrm>
            <a:off x="2837130" y="1475995"/>
            <a:ext cx="6962775" cy="153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19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Functional Dependency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46714" cy="4782004"/>
          </a:xfrm>
        </p:spPr>
        <p:txBody>
          <a:bodyPr>
            <a:normAutofit fontScale="77500" lnSpcReduction="2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FD Set:  ?</a:t>
            </a:r>
          </a:p>
          <a:p>
            <a:pPr marL="1077913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 { </a:t>
            </a:r>
          </a:p>
          <a:p>
            <a:pPr marL="1077913" indent="0">
              <a:buNone/>
            </a:pPr>
            <a:r>
              <a:rPr lang="en-IN" dirty="0">
                <a:sym typeface="Wingdings" panose="05000000000000000000" pitchFamily="2" charset="2"/>
              </a:rPr>
              <a:t> </a:t>
            </a:r>
            <a:r>
              <a:rPr lang="en-IN" dirty="0" smtClean="0">
                <a:sym typeface="Wingdings" panose="05000000000000000000" pitchFamily="2" charset="2"/>
              </a:rPr>
              <a:t>  CB</a:t>
            </a:r>
          </a:p>
          <a:p>
            <a:pPr marL="1246188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ABC</a:t>
            </a:r>
          </a:p>
          <a:p>
            <a:pPr marL="1246188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ABD</a:t>
            </a:r>
          </a:p>
          <a:p>
            <a:pPr marL="1246188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CDB</a:t>
            </a:r>
          </a:p>
          <a:p>
            <a:pPr marL="1246188" indent="0">
              <a:buNone/>
            </a:pPr>
            <a:r>
              <a:rPr lang="en-IN" dirty="0">
                <a:sym typeface="Wingdings" panose="05000000000000000000" pitchFamily="2" charset="2"/>
              </a:rPr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333" t="32828" r="20002" b="41582"/>
          <a:stretch/>
        </p:blipFill>
        <p:spPr>
          <a:xfrm>
            <a:off x="457200" y="1221869"/>
            <a:ext cx="11277600" cy="263236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724400" y="1983012"/>
            <a:ext cx="6495288" cy="4782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>
                <a:sym typeface="Wingdings" panose="05000000000000000000" pitchFamily="2" charset="2"/>
              </a:rPr>
              <a:t>Check FDs?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AB    </a:t>
            </a:r>
          </a:p>
          <a:p>
            <a:pPr marL="914400" lvl="2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 (Violating Tuples: 1 and 2)</a:t>
            </a:r>
            <a:endParaRPr lang="en-IN" dirty="0">
              <a:sym typeface="Wingdings" panose="05000000000000000000" pitchFamily="2" charset="2"/>
            </a:endParaRP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BA    </a:t>
            </a:r>
          </a:p>
          <a:p>
            <a:pPr marL="914400" lvl="2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(Violating Tuples: </a:t>
            </a:r>
            <a:r>
              <a:rPr lang="en-IN" dirty="0" smtClean="0">
                <a:sym typeface="Wingdings" panose="05000000000000000000" pitchFamily="2" charset="2"/>
              </a:rPr>
              <a:t>2 </a:t>
            </a:r>
            <a:r>
              <a:rPr lang="en-IN" dirty="0">
                <a:sym typeface="Wingdings" panose="05000000000000000000" pitchFamily="2" charset="2"/>
              </a:rPr>
              <a:t>and </a:t>
            </a:r>
            <a:r>
              <a:rPr lang="en-IN" dirty="0" smtClean="0">
                <a:sym typeface="Wingdings" panose="05000000000000000000" pitchFamily="2" charset="2"/>
              </a:rPr>
              <a:t>3)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DC     </a:t>
            </a:r>
          </a:p>
          <a:p>
            <a:pPr marL="914400" lvl="2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(</a:t>
            </a:r>
            <a:r>
              <a:rPr lang="en-IN" dirty="0">
                <a:sym typeface="Wingdings" panose="05000000000000000000" pitchFamily="2" charset="2"/>
              </a:rPr>
              <a:t>Violating Tuples: </a:t>
            </a:r>
            <a:r>
              <a:rPr lang="en-IN" dirty="0" smtClean="0">
                <a:sym typeface="Wingdings" panose="05000000000000000000" pitchFamily="2" charset="2"/>
              </a:rPr>
              <a:t>3 </a:t>
            </a:r>
            <a:r>
              <a:rPr lang="en-IN" dirty="0">
                <a:sym typeface="Wingdings" panose="05000000000000000000" pitchFamily="2" charset="2"/>
              </a:rPr>
              <a:t>and </a:t>
            </a:r>
            <a:r>
              <a:rPr lang="en-IN" dirty="0" smtClean="0">
                <a:sym typeface="Wingdings" panose="05000000000000000000" pitchFamily="2" charset="2"/>
              </a:rPr>
              <a:t>4)</a:t>
            </a:r>
          </a:p>
        </p:txBody>
      </p:sp>
    </p:spTree>
    <p:extLst>
      <p:ext uri="{BB962C8B-B14F-4D97-AF65-F5344CB8AC3E}">
        <p14:creationId xmlns:p14="http://schemas.microsoft.com/office/powerpoint/2010/main" val="109324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7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7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7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Functional Dependencies (FDs)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i="1" dirty="0" smtClean="0">
                <a:sym typeface="Monotype Sorts" pitchFamily="2" charset="2"/>
              </a:rPr>
              <a:t>A </a:t>
            </a:r>
            <a:r>
              <a:rPr lang="en-US" altLang="en-US" sz="3200" dirty="0" smtClean="0">
                <a:sym typeface="Monotype Sorts" pitchFamily="2" charset="2"/>
              </a:rPr>
              <a:t>functional dependency is </a:t>
            </a:r>
            <a:r>
              <a:rPr lang="en-US" altLang="en-US" sz="3200" b="1" dirty="0" smtClean="0">
                <a:solidFill>
                  <a:srgbClr val="000099"/>
                </a:solidFill>
                <a:sym typeface="Monotype Sorts" pitchFamily="2" charset="2"/>
              </a:rPr>
              <a:t>trivial</a:t>
            </a:r>
            <a:r>
              <a:rPr lang="en-US" altLang="en-US" sz="3200" dirty="0" smtClean="0">
                <a:sym typeface="Monotype Sorts" pitchFamily="2" charset="2"/>
              </a:rPr>
              <a:t> if it is satisfied by all instances of a relation</a:t>
            </a:r>
          </a:p>
          <a:p>
            <a:pPr lvl="1"/>
            <a:r>
              <a:rPr lang="en-US" altLang="en-US" sz="2800" dirty="0" smtClean="0">
                <a:sym typeface="Monotype Sorts" pitchFamily="2" charset="2"/>
              </a:rPr>
              <a:t>Example</a:t>
            </a:r>
            <a:r>
              <a:rPr lang="en-US" altLang="en-US" sz="2800" i="1" dirty="0" smtClean="0">
                <a:sym typeface="Monotype Sorts" pitchFamily="2" charset="2"/>
              </a:rPr>
              <a:t>:</a:t>
            </a:r>
          </a:p>
          <a:p>
            <a:pPr lvl="2"/>
            <a:r>
              <a:rPr lang="en-US" altLang="en-US" sz="2400" i="1" dirty="0" smtClean="0">
                <a:sym typeface="Monotype Sorts" pitchFamily="2" charset="2"/>
              </a:rPr>
              <a:t> ID, name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>
                <a:sym typeface="Symbol" panose="05050102010706020507" pitchFamily="18" charset="2"/>
              </a:rPr>
              <a:t></a:t>
            </a:r>
            <a:r>
              <a:rPr lang="en-US" altLang="en-US" sz="2400" dirty="0" smtClean="0">
                <a:sym typeface="Monotype Sorts" pitchFamily="2" charset="2"/>
              </a:rPr>
              <a:t> </a:t>
            </a:r>
            <a:r>
              <a:rPr lang="en-US" altLang="en-US" sz="2400" i="1" dirty="0" smtClean="0">
                <a:sym typeface="Monotype Sorts" pitchFamily="2" charset="2"/>
              </a:rPr>
              <a:t>ID</a:t>
            </a:r>
          </a:p>
          <a:p>
            <a:pPr lvl="2"/>
            <a:r>
              <a:rPr lang="en-US" altLang="en-US" sz="2400" i="1" dirty="0" smtClean="0">
                <a:sym typeface="Monotype Sorts" pitchFamily="2" charset="2"/>
              </a:rPr>
              <a:t> name </a:t>
            </a:r>
            <a:r>
              <a:rPr lang="en-US" altLang="en-US" sz="2400" dirty="0" smtClean="0">
                <a:sym typeface="Symbol" panose="05050102010706020507" pitchFamily="18" charset="2"/>
              </a:rPr>
              <a:t></a:t>
            </a:r>
            <a:r>
              <a:rPr lang="en-US" altLang="en-US" sz="2400" dirty="0" smtClean="0">
                <a:sym typeface="Monotype Sorts" pitchFamily="2" charset="2"/>
              </a:rPr>
              <a:t> </a:t>
            </a:r>
            <a:r>
              <a:rPr lang="en-US" altLang="en-US" sz="2400" i="1" dirty="0" smtClean="0">
                <a:sym typeface="Monotype Sorts" pitchFamily="2" charset="2"/>
              </a:rPr>
              <a:t>name</a:t>
            </a:r>
          </a:p>
          <a:p>
            <a:pPr lvl="1"/>
            <a:r>
              <a:rPr lang="en-US" altLang="en-US" sz="2800" dirty="0" smtClean="0">
                <a:sym typeface="Monotype Sorts" pitchFamily="2" charset="2"/>
              </a:rPr>
              <a:t>In general, </a:t>
            </a:r>
            <a:r>
              <a:rPr lang="en-US" altLang="en-US" sz="2800" dirty="0" smtClean="0">
                <a:sym typeface="Symbol" panose="05050102010706020507" pitchFamily="18" charset="2"/>
              </a:rPr>
              <a:t> </a:t>
            </a:r>
            <a:r>
              <a:rPr lang="en-US" altLang="en-US" sz="2800" dirty="0" smtClean="0">
                <a:sym typeface="Monotype Sorts" pitchFamily="2" charset="2"/>
              </a:rPr>
              <a:t> </a:t>
            </a:r>
            <a:r>
              <a:rPr lang="en-US" altLang="en-US" sz="2800" i="1" dirty="0" smtClean="0">
                <a:sym typeface="Symbol" panose="05050102010706020507" pitchFamily="18" charset="2"/>
              </a:rPr>
              <a:t> </a:t>
            </a:r>
            <a:r>
              <a:rPr lang="en-US" altLang="en-US" sz="2800" dirty="0" smtClean="0">
                <a:sym typeface="Symbol" panose="05050102010706020507" pitchFamily="18" charset="2"/>
              </a:rPr>
              <a:t>is trivial if</a:t>
            </a:r>
            <a:r>
              <a:rPr lang="en-US" altLang="en-US" sz="2800" i="1" dirty="0" smtClean="0">
                <a:sym typeface="Symbol" panose="05050102010706020507" pitchFamily="18" charset="2"/>
              </a:rPr>
              <a:t> </a:t>
            </a:r>
            <a:r>
              <a:rPr lang="en-US" altLang="en-US" sz="2800" dirty="0" smtClean="0">
                <a:sym typeface="Symbol" panose="05050102010706020507" pitchFamily="18" charset="2"/>
              </a:rPr>
              <a:t>   </a:t>
            </a:r>
          </a:p>
          <a:p>
            <a:pPr lvl="1"/>
            <a:r>
              <a:rPr lang="en-IN" sz="2800" dirty="0" smtClean="0"/>
              <a:t>Although </a:t>
            </a:r>
            <a:r>
              <a:rPr lang="en-IN" sz="2800" dirty="0" smtClean="0">
                <a:solidFill>
                  <a:srgbClr val="C00000"/>
                </a:solidFill>
              </a:rPr>
              <a:t>trivial Fds are valid, they offer no additional information about integrity constraints for the relation</a:t>
            </a:r>
          </a:p>
          <a:p>
            <a:pPr lvl="1"/>
            <a:r>
              <a:rPr lang="en-IN" sz="2800" dirty="0" smtClean="0"/>
              <a:t>As far as normalization is concerned, </a:t>
            </a:r>
            <a:r>
              <a:rPr lang="en-IN" sz="2800" dirty="0" smtClean="0">
                <a:solidFill>
                  <a:srgbClr val="C00000"/>
                </a:solidFill>
              </a:rPr>
              <a:t>trivial Fds are ignored</a:t>
            </a:r>
            <a:r>
              <a:rPr lang="en-US" altLang="en-US" sz="2800" i="1" dirty="0" smtClean="0">
                <a:solidFill>
                  <a:srgbClr val="C00000"/>
                </a:solidFill>
                <a:sym typeface="Symbol" panose="05050102010706020507" pitchFamily="18" charset="2"/>
              </a:rPr>
              <a:t/>
            </a:r>
            <a:br>
              <a:rPr lang="en-US" altLang="en-US" sz="2800" i="1" dirty="0" smtClean="0">
                <a:solidFill>
                  <a:srgbClr val="C00000"/>
                </a:solidFill>
                <a:sym typeface="Symbol" panose="05050102010706020507" pitchFamily="18" charset="2"/>
              </a:rPr>
            </a:br>
            <a:r>
              <a:rPr lang="en-US" altLang="en-US" sz="2800" i="1" dirty="0" smtClean="0">
                <a:sym typeface="Symbol" panose="05050102010706020507" pitchFamily="18" charset="2"/>
              </a:rPr>
              <a:t> </a:t>
            </a:r>
          </a:p>
          <a:p>
            <a:endParaRPr lang="en-US" altLang="en-US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1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600075"/>
            <a:ext cx="9427464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Closure of a Set of Functional Dependencies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936" y="1468438"/>
            <a:ext cx="11045952" cy="4724400"/>
          </a:xfrm>
        </p:spPr>
        <p:txBody>
          <a:bodyPr>
            <a:noAutofit/>
          </a:bodyPr>
          <a:lstStyle/>
          <a:p>
            <a:pPr algn="just"/>
            <a:r>
              <a:rPr lang="en-US" altLang="en-US" dirty="0" smtClean="0"/>
              <a:t>Given a set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 of functional dependencies, there are certain other functional dependencies that are logically implied by </a:t>
            </a:r>
            <a:r>
              <a:rPr lang="en-US" altLang="en-US" i="1" dirty="0" smtClean="0"/>
              <a:t>F</a:t>
            </a:r>
            <a:r>
              <a:rPr lang="en-IN" dirty="0" smtClean="0"/>
              <a:t> which can be inferred or deduced from the Fds in F</a:t>
            </a:r>
          </a:p>
          <a:p>
            <a:pPr algn="just"/>
            <a:r>
              <a:rPr lang="en-IN" dirty="0" smtClean="0"/>
              <a:t>For example: </a:t>
            </a:r>
            <a:r>
              <a:rPr lang="en-IN" dirty="0">
                <a:solidFill>
                  <a:srgbClr val="0070C0"/>
                </a:solidFill>
              </a:rPr>
              <a:t>I</a:t>
            </a:r>
            <a:r>
              <a:rPr lang="en-IN" dirty="0" smtClean="0">
                <a:solidFill>
                  <a:srgbClr val="0070C0"/>
                </a:solidFill>
              </a:rPr>
              <a:t>f we know that Kristi is older than Debi and that Debi is older than Traci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C00000"/>
                </a:solidFill>
              </a:rPr>
              <a:t>we are able to infer that Kristi is older than Traci. </a:t>
            </a:r>
          </a:p>
          <a:p>
            <a:pPr lvl="1" algn="just"/>
            <a:r>
              <a:rPr lang="en-IN" dirty="0" smtClean="0"/>
              <a:t>How did we make this inference? </a:t>
            </a:r>
          </a:p>
          <a:p>
            <a:pPr lvl="1" algn="just"/>
            <a:r>
              <a:rPr lang="en-IN" dirty="0" smtClean="0"/>
              <a:t>Without thinking about it or maybe knowing about it, we utilized a transitivity rule to make this inference: </a:t>
            </a:r>
            <a:r>
              <a:rPr lang="en-IN" dirty="0" smtClean="0">
                <a:solidFill>
                  <a:srgbClr val="0070C0"/>
                </a:solidFill>
              </a:rPr>
              <a:t>Kristi &gt;  Debi,  Debi &gt; Traci, then Kristi  &gt; Traci</a:t>
            </a:r>
            <a:endParaRPr lang="en-I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7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98875" cy="4351338"/>
          </a:xfrm>
        </p:spPr>
        <p:txBody>
          <a:bodyPr>
            <a:noAutofit/>
          </a:bodyPr>
          <a:lstStyle/>
          <a:p>
            <a:pPr lvl="1"/>
            <a:r>
              <a:rPr lang="en-IN" sz="3200" dirty="0" smtClean="0"/>
              <a:t>To generate </a:t>
            </a:r>
            <a:r>
              <a:rPr lang="en-IN" sz="3200" dirty="0"/>
              <a:t>a set of relation </a:t>
            </a:r>
            <a:r>
              <a:rPr lang="en-IN" sz="3200" dirty="0" smtClean="0"/>
              <a:t>schemas, </a:t>
            </a:r>
            <a:r>
              <a:rPr lang="en-IN" sz="3200" dirty="0"/>
              <a:t>that allows us to </a:t>
            </a:r>
            <a:endParaRPr lang="en-IN" sz="3200" dirty="0" smtClean="0"/>
          </a:p>
          <a:p>
            <a:pPr lvl="2"/>
            <a:r>
              <a:rPr lang="en-IN" sz="2800" dirty="0" smtClean="0">
                <a:solidFill>
                  <a:srgbClr val="C00000"/>
                </a:solidFill>
              </a:rPr>
              <a:t>Store </a:t>
            </a:r>
            <a:r>
              <a:rPr lang="en-IN" sz="2800" dirty="0">
                <a:solidFill>
                  <a:srgbClr val="C00000"/>
                </a:solidFill>
              </a:rPr>
              <a:t>information without unnecessary redundancy, yet </a:t>
            </a:r>
            <a:endParaRPr lang="en-IN" sz="2800" dirty="0" smtClean="0">
              <a:solidFill>
                <a:srgbClr val="C00000"/>
              </a:solidFill>
            </a:endParaRPr>
          </a:p>
          <a:p>
            <a:pPr lvl="2"/>
            <a:r>
              <a:rPr lang="en-IN" sz="2800" dirty="0" smtClean="0">
                <a:solidFill>
                  <a:srgbClr val="C00000"/>
                </a:solidFill>
              </a:rPr>
              <a:t>Also </a:t>
            </a:r>
            <a:r>
              <a:rPr lang="en-IN" sz="2800" dirty="0">
                <a:solidFill>
                  <a:srgbClr val="C00000"/>
                </a:solidFill>
              </a:rPr>
              <a:t>allows us to retrieve information </a:t>
            </a:r>
            <a:r>
              <a:rPr lang="en-IN" sz="2800" dirty="0" smtClean="0">
                <a:solidFill>
                  <a:srgbClr val="C00000"/>
                </a:solidFill>
              </a:rPr>
              <a:t>easily</a:t>
            </a:r>
          </a:p>
          <a:p>
            <a:pPr lvl="1"/>
            <a:r>
              <a:rPr lang="en-IN" sz="3200" dirty="0" smtClean="0"/>
              <a:t>To design </a:t>
            </a:r>
            <a:r>
              <a:rPr lang="en-IN" sz="3200" dirty="0"/>
              <a:t>schemas </a:t>
            </a:r>
            <a:r>
              <a:rPr lang="en-IN" sz="3200" dirty="0" smtClean="0"/>
              <a:t>in </a:t>
            </a:r>
            <a:r>
              <a:rPr lang="en-IN" sz="3200" dirty="0"/>
              <a:t>an appropriate normal </a:t>
            </a:r>
            <a:r>
              <a:rPr lang="en-IN" sz="3200" dirty="0" smtClean="0"/>
              <a:t>form</a:t>
            </a:r>
          </a:p>
          <a:p>
            <a:pPr lvl="2"/>
            <a:r>
              <a:rPr lang="en-IN" sz="2400" dirty="0" smtClean="0"/>
              <a:t>Need information of real-world </a:t>
            </a:r>
            <a:r>
              <a:rPr lang="en-IN" sz="2400" dirty="0"/>
              <a:t>enterprise </a:t>
            </a:r>
            <a:r>
              <a:rPr lang="en-IN" sz="2400" dirty="0" smtClean="0"/>
              <a:t>information</a:t>
            </a:r>
          </a:p>
          <a:p>
            <a:pPr lvl="2"/>
            <a:r>
              <a:rPr lang="en-IN" sz="2400" dirty="0" smtClean="0"/>
              <a:t>Some </a:t>
            </a:r>
            <a:r>
              <a:rPr lang="en-IN" sz="2400" dirty="0"/>
              <a:t>of this information exists in a well-designed E-R diagram, but additional information about the enterprise may be needed as </a:t>
            </a:r>
            <a:r>
              <a:rPr lang="en-IN" sz="2400" dirty="0" smtClean="0"/>
              <a:t>well</a:t>
            </a:r>
          </a:p>
          <a:p>
            <a:pPr lvl="2"/>
            <a:r>
              <a:rPr lang="en-IN" sz="2400" dirty="0" smtClean="0">
                <a:solidFill>
                  <a:srgbClr val="C00000"/>
                </a:solidFill>
              </a:rPr>
              <a:t>Require formal </a:t>
            </a:r>
            <a:r>
              <a:rPr lang="en-IN" sz="2400" dirty="0">
                <a:solidFill>
                  <a:srgbClr val="C00000"/>
                </a:solidFill>
              </a:rPr>
              <a:t>approach to relational database design based on the notion of functional </a:t>
            </a:r>
            <a:r>
              <a:rPr lang="en-IN" sz="2400" dirty="0" smtClean="0">
                <a:solidFill>
                  <a:srgbClr val="C00000"/>
                </a:solidFill>
              </a:rPr>
              <a:t>dependencies to define </a:t>
            </a:r>
            <a:r>
              <a:rPr lang="en-IN" sz="2400" dirty="0">
                <a:solidFill>
                  <a:srgbClr val="C00000"/>
                </a:solidFill>
              </a:rPr>
              <a:t>normal forms in terms of functional dependencies and other types of data </a:t>
            </a:r>
            <a:r>
              <a:rPr lang="en-IN" sz="2400" dirty="0" smtClean="0">
                <a:solidFill>
                  <a:srgbClr val="C00000"/>
                </a:solidFill>
              </a:rPr>
              <a:t>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5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600075"/>
            <a:ext cx="9427464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Closure of a Set of Functional Dependencies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936" y="1468438"/>
            <a:ext cx="11045952" cy="4724400"/>
          </a:xfrm>
        </p:spPr>
        <p:txBody>
          <a:bodyPr>
            <a:noAutofit/>
          </a:bodyPr>
          <a:lstStyle/>
          <a:p>
            <a:pPr algn="just"/>
            <a:r>
              <a:rPr lang="en-US" altLang="en-US" dirty="0" smtClean="0"/>
              <a:t>For example:  If 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B</a:t>
            </a:r>
            <a:r>
              <a:rPr lang="en-US" altLang="en-US" dirty="0" smtClean="0">
                <a:sym typeface="Monotype Sorts" pitchFamily="2" charset="2"/>
              </a:rPr>
              <a:t> and  </a:t>
            </a:r>
            <a:r>
              <a:rPr lang="en-US" altLang="en-US" i="1" dirty="0" smtClean="0">
                <a:sym typeface="Monotype Sorts" pitchFamily="2" charset="2"/>
              </a:rPr>
              <a:t>B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C</a:t>
            </a:r>
            <a:r>
              <a:rPr lang="en-US" altLang="en-US" dirty="0" smtClean="0">
                <a:sym typeface="Monotype Sorts" pitchFamily="2" charset="2"/>
              </a:rPr>
              <a:t>,  then we can infer that </a:t>
            </a:r>
            <a:r>
              <a:rPr lang="en-US" altLang="en-US" i="1" dirty="0" smtClean="0">
                <a:sym typeface="Monotype Sorts" pitchFamily="2" charset="2"/>
              </a:rPr>
              <a:t>A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C</a:t>
            </a:r>
            <a:endParaRPr lang="en-US" altLang="en-US" dirty="0" smtClean="0"/>
          </a:p>
          <a:p>
            <a:pPr algn="just"/>
            <a:r>
              <a:rPr lang="en-US" altLang="en-US" dirty="0" smtClean="0"/>
              <a:t>The set of </a:t>
            </a:r>
            <a:r>
              <a:rPr lang="en-US" altLang="en-US" b="1" dirty="0" smtClean="0">
                <a:solidFill>
                  <a:srgbClr val="000099"/>
                </a:solidFill>
              </a:rPr>
              <a:t>all</a:t>
            </a:r>
            <a:r>
              <a:rPr lang="en-US" altLang="en-US" dirty="0" smtClean="0"/>
              <a:t> functional dependencies logically implied by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is the </a:t>
            </a:r>
            <a:r>
              <a:rPr lang="en-US" altLang="en-US" b="1" dirty="0" smtClean="0">
                <a:solidFill>
                  <a:srgbClr val="000099"/>
                </a:solidFill>
              </a:rPr>
              <a:t>closure</a:t>
            </a:r>
            <a:r>
              <a:rPr lang="en-US" altLang="en-US" dirty="0" smtClean="0"/>
              <a:t> of </a:t>
            </a:r>
            <a:r>
              <a:rPr lang="en-US" altLang="en-US" i="1" dirty="0" smtClean="0"/>
              <a:t>F </a:t>
            </a:r>
            <a:endParaRPr lang="en-IN" dirty="0" smtClean="0"/>
          </a:p>
          <a:p>
            <a:pPr algn="just"/>
            <a:r>
              <a:rPr lang="en-US" altLang="en-US" dirty="0" smtClean="0"/>
              <a:t>We denote the </a:t>
            </a:r>
            <a:r>
              <a:rPr lang="en-US" altLang="en-US" i="1" dirty="0" smtClean="0"/>
              <a:t>closure </a:t>
            </a:r>
            <a:r>
              <a:rPr lang="en-US" altLang="en-US" dirty="0" smtClean="0"/>
              <a:t>of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by </a:t>
            </a:r>
            <a:r>
              <a:rPr lang="en-US" altLang="en-US" b="1" dirty="0" smtClean="0">
                <a:solidFill>
                  <a:srgbClr val="000099"/>
                </a:solidFill>
              </a:rPr>
              <a:t>F</a:t>
            </a:r>
            <a:r>
              <a:rPr lang="en-US" altLang="en-US" b="1" i="1" baseline="30000" dirty="0" smtClean="0">
                <a:solidFill>
                  <a:srgbClr val="000099"/>
                </a:solidFill>
              </a:rPr>
              <a:t>+</a:t>
            </a:r>
            <a:endParaRPr lang="en-US" altLang="en-US" i="1" dirty="0" smtClean="0"/>
          </a:p>
          <a:p>
            <a:pPr algn="just"/>
            <a:r>
              <a:rPr lang="en-US" altLang="en-US" dirty="0" smtClean="0"/>
              <a:t>F</a:t>
            </a:r>
            <a:r>
              <a:rPr lang="en-US" altLang="en-US" baseline="30000" dirty="0" smtClean="0"/>
              <a:t>+</a:t>
            </a:r>
            <a:r>
              <a:rPr lang="en-US" altLang="en-US" dirty="0" smtClean="0"/>
              <a:t> is a superset of </a:t>
            </a:r>
            <a:r>
              <a:rPr lang="en-US" altLang="en-US" i="1" dirty="0" smtClean="0"/>
              <a:t>F</a:t>
            </a:r>
            <a:endParaRPr lang="en-US" altLang="en-US" dirty="0" smtClean="0">
              <a:sym typeface="Greek Symbols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600075"/>
            <a:ext cx="9427464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Closure of a Set of Functional Dependencies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936" y="1468438"/>
            <a:ext cx="10762487" cy="4724400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 smtClean="0"/>
              <a:t>To infer {</a:t>
            </a:r>
            <a:r>
              <a:rPr lang="en-US" altLang="en-US" i="1" dirty="0" smtClean="0">
                <a:sym typeface="Monotype Sorts" pitchFamily="2" charset="2"/>
              </a:rPr>
              <a:t>A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C} </a:t>
            </a:r>
            <a:r>
              <a:rPr lang="en-US" altLang="en-US" dirty="0" smtClean="0"/>
              <a:t>from {{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B</a:t>
            </a:r>
            <a:r>
              <a:rPr lang="en-US" altLang="en-US" dirty="0" smtClean="0">
                <a:sym typeface="Monotype Sorts" pitchFamily="2" charset="2"/>
              </a:rPr>
              <a:t>}, {</a:t>
            </a:r>
            <a:r>
              <a:rPr lang="en-US" altLang="en-US" i="1" dirty="0" smtClean="0">
                <a:sym typeface="Monotype Sorts" pitchFamily="2" charset="2"/>
              </a:rPr>
              <a:t>B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C}}</a:t>
            </a:r>
          </a:p>
          <a:p>
            <a:pPr algn="just"/>
            <a:r>
              <a:rPr lang="en-US" altLang="en-US" i="1" dirty="0" smtClean="0">
                <a:sym typeface="Monotype Sorts" pitchFamily="2" charset="2"/>
              </a:rPr>
              <a:t>Require a</a:t>
            </a:r>
            <a:r>
              <a:rPr lang="en-IN" dirty="0" smtClean="0"/>
              <a:t> set of inference rules to infer the set of Fds in F+</a:t>
            </a:r>
          </a:p>
          <a:p>
            <a:pPr algn="just"/>
            <a:r>
              <a:rPr lang="en-IN" dirty="0" smtClean="0"/>
              <a:t>Armstrong provided a set of inference rules</a:t>
            </a:r>
            <a:endParaRPr lang="en-US" altLang="en-US" dirty="0" smtClean="0">
              <a:sym typeface="Greek Symbols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0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0352" y="600075"/>
            <a:ext cx="9528048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Closure of a Set of Functional Dependencies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352" y="1477964"/>
            <a:ext cx="10753344" cy="47148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dirty="0" smtClean="0"/>
              <a:t>We can find F</a:t>
            </a:r>
            <a:r>
              <a:rPr lang="en-US" altLang="en-US" i="1" baseline="30000" dirty="0" smtClean="0"/>
              <a:t>+, </a:t>
            </a:r>
            <a:r>
              <a:rPr lang="en-US" altLang="en-US" dirty="0" smtClean="0"/>
              <a:t> the closure of F, by repeatedly applying </a:t>
            </a:r>
            <a:br>
              <a:rPr lang="en-US" altLang="en-US" dirty="0" smtClean="0"/>
            </a:br>
            <a:r>
              <a:rPr lang="en-US" altLang="en-US" b="1" dirty="0" smtClean="0">
                <a:solidFill>
                  <a:srgbClr val="000099"/>
                </a:solidFill>
              </a:rPr>
              <a:t>Armstrong’s Axioms:</a:t>
            </a:r>
          </a:p>
          <a:p>
            <a:pPr lvl="1" algn="just"/>
            <a:r>
              <a:rPr lang="en-US" altLang="en-US" b="1" dirty="0" smtClean="0">
                <a:solidFill>
                  <a:srgbClr val="000099"/>
                </a:solidFill>
              </a:rPr>
              <a:t>Main </a:t>
            </a:r>
            <a:r>
              <a:rPr lang="en-US" altLang="en-US" dirty="0" smtClean="0"/>
              <a:t>(sufficient set of inference rules for generating closure set of FDs)</a:t>
            </a:r>
          </a:p>
          <a:p>
            <a:pPr lvl="2"/>
            <a:r>
              <a:rPr lang="en-US" altLang="en-US" dirty="0" smtClean="0"/>
              <a:t>if </a:t>
            </a:r>
            <a:r>
              <a:rPr lang="en-US" altLang="en-US" i="1" dirty="0" smtClean="0">
                <a:sym typeface="Symbol" panose="05050102010706020507" pitchFamily="18" charset="2"/>
              </a:rPr>
              <a:t></a:t>
            </a:r>
            <a:r>
              <a:rPr lang="en-US" altLang="en-US" dirty="0" smtClean="0">
                <a:sym typeface="Symbol" panose="05050102010706020507" pitchFamily="18" charset="2"/>
              </a:rPr>
              <a:t>  , then  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                         </a:t>
            </a:r>
            <a:r>
              <a:rPr lang="en-US" altLang="en-US" b="1" dirty="0" smtClean="0">
                <a:sym typeface="Symbol" panose="05050102010706020507" pitchFamily="18" charset="2"/>
              </a:rPr>
              <a:t>(</a:t>
            </a:r>
            <a:r>
              <a:rPr lang="en-US" altLang="en-US" b="1" dirty="0" smtClean="0">
                <a:solidFill>
                  <a:srgbClr val="000099"/>
                </a:solidFill>
                <a:sym typeface="Symbol" panose="05050102010706020507" pitchFamily="18" charset="2"/>
              </a:rPr>
              <a:t>Reflexivity</a:t>
            </a:r>
            <a:r>
              <a:rPr lang="en-US" altLang="en-US" b="1" dirty="0" smtClean="0">
                <a:sym typeface="Symbol" panose="05050102010706020507" pitchFamily="18" charset="2"/>
              </a:rPr>
              <a:t>)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2"/>
            <a:r>
              <a:rPr lang="en-US" altLang="en-US" dirty="0" smtClean="0">
                <a:sym typeface="Symbol" panose="05050102010706020507" pitchFamily="18" charset="2"/>
              </a:rPr>
              <a:t>if  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, </a:t>
            </a:r>
            <a:r>
              <a:rPr lang="en-US" altLang="en-US" dirty="0" smtClean="0">
                <a:sym typeface="Symbol" panose="05050102010706020507" pitchFamily="18" charset="2"/>
              </a:rPr>
              <a:t>then </a:t>
            </a:r>
            <a:r>
              <a:rPr lang="en-US" altLang="en-US" dirty="0" smtClean="0">
                <a:sym typeface="Greek Symbols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 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 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                 </a:t>
            </a:r>
            <a:r>
              <a:rPr lang="en-US" altLang="en-US" b="1" dirty="0" smtClean="0">
                <a:sym typeface="Symbol" panose="05050102010706020507" pitchFamily="18" charset="2"/>
              </a:rPr>
              <a:t>(</a:t>
            </a:r>
            <a:r>
              <a:rPr lang="en-US" altLang="en-US" b="1" dirty="0" smtClean="0">
                <a:solidFill>
                  <a:srgbClr val="000099"/>
                </a:solidFill>
                <a:sym typeface="Symbol" panose="05050102010706020507" pitchFamily="18" charset="2"/>
              </a:rPr>
              <a:t>Augmentation</a:t>
            </a:r>
            <a:r>
              <a:rPr lang="en-US" altLang="en-US" b="1" dirty="0" smtClean="0">
                <a:sym typeface="Symbol" panose="05050102010706020507" pitchFamily="18" charset="2"/>
              </a:rPr>
              <a:t>)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2"/>
            <a:r>
              <a:rPr lang="en-US" altLang="en-US" dirty="0" smtClean="0">
                <a:sym typeface="Symbol" panose="05050102010706020507" pitchFamily="18" charset="2"/>
              </a:rPr>
              <a:t>if  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, </a:t>
            </a:r>
            <a:r>
              <a:rPr lang="en-US" altLang="en-US" dirty="0" smtClean="0">
                <a:sym typeface="Symbol" panose="05050102010706020507" pitchFamily="18" charset="2"/>
              </a:rPr>
              <a:t>and </a:t>
            </a:r>
            <a:r>
              <a:rPr lang="en-US" altLang="en-US" i="1" dirty="0" smtClean="0">
                <a:sym typeface="Symbol" panose="05050102010706020507" pitchFamily="18" charset="2"/>
              </a:rPr>
              <a:t> </a:t>
            </a:r>
            <a:r>
              <a:rPr lang="en-US" altLang="en-US" dirty="0" smtClean="0">
                <a:sym typeface="Symbol" panose="05050102010706020507" pitchFamily="18" charset="2"/>
              </a:rPr>
              <a:t> </a:t>
            </a:r>
            <a:r>
              <a:rPr lang="en-US" altLang="en-US" dirty="0" smtClean="0">
                <a:sym typeface="Monotype Sorts" pitchFamily="2" charset="2"/>
              </a:rPr>
              <a:t>, then </a:t>
            </a:r>
            <a:r>
              <a:rPr lang="en-US" altLang="en-US" dirty="0" smtClean="0">
                <a:sym typeface="Symbol" panose="05050102010706020507" pitchFamily="18" charset="2"/>
              </a:rPr>
              <a:t> 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 </a:t>
            </a:r>
            <a:r>
              <a:rPr lang="en-US" altLang="en-US" dirty="0" smtClean="0">
                <a:sym typeface="Greek Symbols" pitchFamily="18" charset="2"/>
              </a:rPr>
              <a:t>   </a:t>
            </a:r>
            <a:r>
              <a:rPr lang="en-US" altLang="en-US" b="1" dirty="0" smtClean="0">
                <a:sym typeface="Greek Symbols" pitchFamily="18" charset="2"/>
              </a:rPr>
              <a:t>(</a:t>
            </a:r>
            <a:r>
              <a:rPr lang="en-US" altLang="en-US" b="1" dirty="0" smtClean="0">
                <a:solidFill>
                  <a:srgbClr val="000099"/>
                </a:solidFill>
                <a:sym typeface="Greek Symbols" pitchFamily="18" charset="2"/>
              </a:rPr>
              <a:t>Transitivity</a:t>
            </a:r>
            <a:r>
              <a:rPr lang="en-US" altLang="en-US" b="1" dirty="0" smtClean="0">
                <a:sym typeface="Greek Symbols" pitchFamily="18" charset="2"/>
              </a:rPr>
              <a:t>)</a:t>
            </a:r>
          </a:p>
          <a:p>
            <a:pPr lvl="1" algn="just"/>
            <a:r>
              <a:rPr lang="en-US" altLang="en-US" b="1" dirty="0" smtClean="0">
                <a:solidFill>
                  <a:srgbClr val="000099"/>
                </a:solidFill>
                <a:sym typeface="Greek Symbols" pitchFamily="18" charset="2"/>
              </a:rPr>
              <a:t>Others </a:t>
            </a:r>
            <a:r>
              <a:rPr lang="en-US" altLang="en-US" sz="2000" dirty="0" smtClean="0">
                <a:sym typeface="Greek Symbols" pitchFamily="18" charset="2"/>
              </a:rPr>
              <a:t>(Can be derived from main)</a:t>
            </a:r>
            <a:endParaRPr lang="en-US" altLang="en-US" dirty="0">
              <a:sym typeface="Greek Symbols" pitchFamily="18" charset="2"/>
            </a:endParaRPr>
          </a:p>
          <a:p>
            <a:pPr lvl="2"/>
            <a:r>
              <a:rPr lang="en-US" altLang="en-US" dirty="0" smtClean="0"/>
              <a:t>if </a:t>
            </a:r>
            <a:r>
              <a:rPr lang="en-US" altLang="en-US" dirty="0" smtClean="0">
                <a:sym typeface="Symbol" panose="05050102010706020507" pitchFamily="18" charset="2"/>
              </a:rPr>
              <a:t> 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 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 , </a:t>
            </a:r>
            <a:r>
              <a:rPr lang="en-US" altLang="en-US" dirty="0" smtClean="0">
                <a:sym typeface="Symbol" panose="05050102010706020507" pitchFamily="18" charset="2"/>
              </a:rPr>
              <a:t>then  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 </a:t>
            </a:r>
            <a:r>
              <a:rPr lang="en-US" altLang="en-US" dirty="0" smtClean="0">
                <a:sym typeface="Monotype Sorts" pitchFamily="2" charset="2"/>
              </a:rPr>
              <a:t> and </a:t>
            </a:r>
            <a:r>
              <a:rPr lang="en-US" altLang="en-US" dirty="0" smtClean="0">
                <a:sym typeface="Symbol" panose="05050102010706020507" pitchFamily="18" charset="2"/>
              </a:rPr>
              <a:t> 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      </a:t>
            </a:r>
            <a:r>
              <a:rPr lang="en-US" altLang="en-US" b="1" dirty="0" smtClean="0">
                <a:sym typeface="Symbol" panose="05050102010706020507" pitchFamily="18" charset="2"/>
              </a:rPr>
              <a:t>(</a:t>
            </a:r>
            <a:r>
              <a:rPr lang="en-US" altLang="en-US" b="1" dirty="0" smtClean="0">
                <a:solidFill>
                  <a:srgbClr val="000099"/>
                </a:solidFill>
                <a:sym typeface="Symbol" panose="05050102010706020507" pitchFamily="18" charset="2"/>
              </a:rPr>
              <a:t>Projection</a:t>
            </a:r>
            <a:r>
              <a:rPr lang="en-US" altLang="en-US" b="1" dirty="0" smtClean="0">
                <a:sym typeface="Symbol" panose="05050102010706020507" pitchFamily="18" charset="2"/>
              </a:rPr>
              <a:t>)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2"/>
            <a:r>
              <a:rPr lang="en-US" altLang="en-US" dirty="0" smtClean="0">
                <a:sym typeface="Symbol" panose="05050102010706020507" pitchFamily="18" charset="2"/>
              </a:rPr>
              <a:t>if  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 </a:t>
            </a:r>
            <a:r>
              <a:rPr lang="en-US" altLang="en-US" i="1" dirty="0" smtClean="0">
                <a:sym typeface="Symbol" panose="05050102010706020507" pitchFamily="18" charset="2"/>
              </a:rPr>
              <a:t>and </a:t>
            </a:r>
            <a:r>
              <a:rPr lang="en-US" altLang="en-US" dirty="0" smtClean="0">
                <a:sym typeface="Symbol" panose="05050102010706020507" pitchFamily="18" charset="2"/>
              </a:rPr>
              <a:t> 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, </a:t>
            </a:r>
            <a:r>
              <a:rPr lang="en-US" altLang="en-US" dirty="0" smtClean="0">
                <a:sym typeface="Symbol" panose="05050102010706020507" pitchFamily="18" charset="2"/>
              </a:rPr>
              <a:t>then  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 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        </a:t>
            </a:r>
            <a:r>
              <a:rPr lang="en-US" altLang="en-US" b="1" dirty="0" smtClean="0">
                <a:sym typeface="Symbol" panose="05050102010706020507" pitchFamily="18" charset="2"/>
              </a:rPr>
              <a:t>(</a:t>
            </a:r>
            <a:r>
              <a:rPr lang="en-US" altLang="en-US" b="1" dirty="0" smtClean="0">
                <a:solidFill>
                  <a:srgbClr val="000099"/>
                </a:solidFill>
                <a:sym typeface="Symbol" panose="05050102010706020507" pitchFamily="18" charset="2"/>
              </a:rPr>
              <a:t>Additive</a:t>
            </a:r>
            <a:r>
              <a:rPr lang="en-US" altLang="en-US" b="1" dirty="0" smtClean="0">
                <a:sym typeface="Symbol" panose="05050102010706020507" pitchFamily="18" charset="2"/>
              </a:rPr>
              <a:t>)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2"/>
            <a:r>
              <a:rPr lang="en-US" altLang="en-US" dirty="0" smtClean="0">
                <a:sym typeface="Symbol" panose="05050102010706020507" pitchFamily="18" charset="2"/>
              </a:rPr>
              <a:t>if  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, </a:t>
            </a:r>
            <a:r>
              <a:rPr lang="en-US" altLang="en-US" dirty="0" smtClean="0">
                <a:sym typeface="Symbol" panose="05050102010706020507" pitchFamily="18" charset="2"/>
              </a:rPr>
              <a:t>and </a:t>
            </a:r>
            <a:r>
              <a:rPr lang="en-US" altLang="en-US" i="1" dirty="0" smtClean="0">
                <a:sym typeface="Symbol" panose="05050102010706020507" pitchFamily="18" charset="2"/>
              </a:rPr>
              <a:t> </a:t>
            </a:r>
            <a:r>
              <a:rPr lang="en-US" altLang="en-US" dirty="0" smtClean="0">
                <a:sym typeface="Symbol" panose="05050102010706020507" pitchFamily="18" charset="2"/>
              </a:rPr>
              <a:t> </a:t>
            </a:r>
            <a:r>
              <a:rPr lang="en-US" altLang="en-US" i="1" dirty="0" smtClean="0">
                <a:latin typeface="GreekC" panose="00000400000000000000" pitchFamily="2" charset="0"/>
                <a:cs typeface="GreekC" panose="00000400000000000000" pitchFamily="2" charset="0"/>
                <a:sym typeface="Symbol" panose="05050102010706020507" pitchFamily="18" charset="2"/>
              </a:rPr>
              <a:t>l</a:t>
            </a:r>
            <a:r>
              <a:rPr lang="en-US" altLang="en-US" dirty="0" smtClean="0">
                <a:sym typeface="Monotype Sorts" pitchFamily="2" charset="2"/>
              </a:rPr>
              <a:t>, then </a:t>
            </a:r>
            <a:r>
              <a:rPr lang="en-US" altLang="en-US" dirty="0" smtClean="0">
                <a:sym typeface="Symbol" panose="05050102010706020507" pitchFamily="18" charset="2"/>
              </a:rPr>
              <a:t></a:t>
            </a:r>
            <a:r>
              <a:rPr lang="en-US" altLang="en-US" dirty="0" smtClean="0">
                <a:sym typeface="Greek Symbols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  </a:t>
            </a:r>
            <a:r>
              <a:rPr lang="en-US" altLang="en-US" i="1" dirty="0" smtClean="0">
                <a:latin typeface="GreekC" panose="00000400000000000000" pitchFamily="2" charset="0"/>
                <a:cs typeface="GreekC" panose="00000400000000000000" pitchFamily="2" charset="0"/>
                <a:sym typeface="Symbol" panose="05050102010706020507" pitchFamily="18" charset="2"/>
              </a:rPr>
              <a:t>l 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b="1" dirty="0" smtClean="0">
                <a:sym typeface="Greek Symbols" pitchFamily="18" charset="2"/>
              </a:rPr>
              <a:t>(</a:t>
            </a:r>
            <a:r>
              <a:rPr lang="en-US" altLang="en-US" b="1" dirty="0" smtClean="0">
                <a:solidFill>
                  <a:srgbClr val="000099"/>
                </a:solidFill>
                <a:sym typeface="Greek Symbols" pitchFamily="18" charset="2"/>
              </a:rPr>
              <a:t>Pseudo Transitivity</a:t>
            </a:r>
            <a:r>
              <a:rPr lang="en-US" altLang="en-US" b="1" dirty="0" smtClean="0">
                <a:sym typeface="Greek Symbols" pitchFamily="18" charset="2"/>
              </a:rPr>
              <a:t>)</a:t>
            </a:r>
            <a:endParaRPr lang="en-US" altLang="en-US" dirty="0">
              <a:sym typeface="Greek Symbols" pitchFamily="18" charset="2"/>
            </a:endParaRPr>
          </a:p>
          <a:p>
            <a:r>
              <a:rPr lang="en-US" altLang="en-US" dirty="0" smtClean="0">
                <a:sym typeface="Greek Symbols" pitchFamily="18" charset="2"/>
              </a:rPr>
              <a:t>These rules are </a:t>
            </a:r>
          </a:p>
          <a:p>
            <a:pPr lvl="1"/>
            <a:r>
              <a:rPr lang="en-US" altLang="en-US" b="1" dirty="0" smtClean="0">
                <a:solidFill>
                  <a:srgbClr val="000099"/>
                </a:solidFill>
                <a:sym typeface="Greek Symbols" pitchFamily="18" charset="2"/>
              </a:rPr>
              <a:t>sound</a:t>
            </a:r>
            <a:r>
              <a:rPr lang="en-US" altLang="en-US" dirty="0" smtClean="0">
                <a:sym typeface="Greek Symbols" pitchFamily="18" charset="2"/>
              </a:rPr>
              <a:t> (generate only functional dependencies that actually hold),  and </a:t>
            </a:r>
          </a:p>
          <a:p>
            <a:pPr lvl="1"/>
            <a:r>
              <a:rPr lang="en-US" altLang="en-US" b="1" dirty="0" smtClean="0">
                <a:solidFill>
                  <a:srgbClr val="000099"/>
                </a:solidFill>
                <a:sym typeface="Greek Symbols" pitchFamily="18" charset="2"/>
              </a:rPr>
              <a:t>complete</a:t>
            </a:r>
            <a:r>
              <a:rPr lang="en-US" altLang="en-US" dirty="0" smtClean="0">
                <a:sym typeface="Greek Symbols" pitchFamily="18" charset="2"/>
              </a:rPr>
              <a:t> (generate all functional dependencies that hold)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257" y="365125"/>
            <a:ext cx="10711543" cy="788761"/>
          </a:xfrm>
        </p:spPr>
        <p:txBody>
          <a:bodyPr/>
          <a:lstStyle/>
          <a:p>
            <a:pPr>
              <a:defRPr/>
            </a:pPr>
            <a:r>
              <a:rPr lang="en-US" dirty="0"/>
              <a:t>Closure of a Set of Functional Dependencies</a:t>
            </a:r>
            <a:endParaRPr lang="en-US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257" y="1153886"/>
            <a:ext cx="10025743" cy="5610453"/>
          </a:xfrm>
        </p:spPr>
        <p:txBody>
          <a:bodyPr>
            <a:normAutofit/>
          </a:bodyPr>
          <a:lstStyle/>
          <a:p>
            <a:pPr>
              <a:tabLst>
                <a:tab pos="803275" algn="l"/>
              </a:tabLst>
            </a:pPr>
            <a:r>
              <a:rPr lang="en-US" altLang="en-US" i="1" dirty="0" smtClean="0"/>
              <a:t>R = (A, B, C, G, H, I)</a:t>
            </a:r>
            <a:br>
              <a:rPr lang="en-US" altLang="en-US" i="1" dirty="0" smtClean="0"/>
            </a:br>
            <a:r>
              <a:rPr lang="en-US" altLang="en-US" i="1" dirty="0" smtClean="0"/>
              <a:t>F = </a:t>
            </a:r>
            <a:r>
              <a:rPr lang="en-US" altLang="en-US" dirty="0" smtClean="0"/>
              <a:t>{  </a:t>
            </a:r>
            <a:r>
              <a:rPr lang="en-US" altLang="en-US" i="1" dirty="0" smtClean="0">
                <a:sym typeface="Iconic Symbols Ext" pitchFamily="2" charset="2"/>
              </a:rPr>
              <a:t>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B</a:t>
            </a:r>
            <a:br>
              <a:rPr lang="en-US" altLang="en-US" i="1" dirty="0" smtClean="0">
                <a:sym typeface="Monotype Sorts" pitchFamily="2" charset="2"/>
              </a:rPr>
            </a:br>
            <a:r>
              <a:rPr lang="en-US" altLang="en-US" i="1" dirty="0" smtClean="0">
                <a:sym typeface="Monotype Sorts" pitchFamily="2" charset="2"/>
              </a:rPr>
              <a:t>	  </a:t>
            </a:r>
            <a:r>
              <a:rPr lang="en-US" altLang="en-US" i="1" dirty="0" smtClean="0">
                <a:sym typeface="Iconic Symbols Ext" pitchFamily="2" charset="2"/>
              </a:rPr>
              <a:t>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C</a:t>
            </a:r>
            <a:br>
              <a:rPr lang="en-US" altLang="en-US" i="1" dirty="0" smtClean="0">
                <a:sym typeface="Monotype Sorts" pitchFamily="2" charset="2"/>
              </a:rPr>
            </a:br>
            <a:r>
              <a:rPr lang="en-US" altLang="en-US" i="1" dirty="0" smtClean="0">
                <a:sym typeface="Monotype Sorts" pitchFamily="2" charset="2"/>
              </a:rPr>
              <a:t>	</a:t>
            </a:r>
            <a:r>
              <a:rPr lang="en-US" altLang="en-US" i="1" dirty="0" smtClean="0">
                <a:sym typeface="Iconic Symbols Ext" pitchFamily="2" charset="2"/>
              </a:rPr>
              <a:t>CG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H</a:t>
            </a:r>
            <a:br>
              <a:rPr lang="en-US" altLang="en-US" i="1" dirty="0" smtClean="0">
                <a:sym typeface="Monotype Sorts" pitchFamily="2" charset="2"/>
              </a:rPr>
            </a:br>
            <a:r>
              <a:rPr lang="en-US" altLang="en-US" i="1" dirty="0" smtClean="0">
                <a:sym typeface="Monotype Sorts" pitchFamily="2" charset="2"/>
              </a:rPr>
              <a:t>	</a:t>
            </a:r>
            <a:r>
              <a:rPr lang="en-US" altLang="en-US" i="1" dirty="0" smtClean="0">
                <a:sym typeface="Iconic Symbols Ext" pitchFamily="2" charset="2"/>
              </a:rPr>
              <a:t>CG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I</a:t>
            </a:r>
            <a:br>
              <a:rPr lang="en-US" altLang="en-US" i="1" dirty="0" smtClean="0">
                <a:sym typeface="Monotype Sorts" pitchFamily="2" charset="2"/>
              </a:rPr>
            </a:br>
            <a:r>
              <a:rPr lang="en-US" altLang="en-US" i="1" dirty="0" smtClean="0">
                <a:sym typeface="Monotype Sorts" pitchFamily="2" charset="2"/>
              </a:rPr>
              <a:t>	  </a:t>
            </a:r>
            <a:r>
              <a:rPr lang="en-US" altLang="en-US" i="1" dirty="0" smtClean="0">
                <a:sym typeface="Iconic Symbols Ext" pitchFamily="2" charset="2"/>
              </a:rPr>
              <a:t>B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H</a:t>
            </a:r>
            <a:r>
              <a:rPr lang="en-US" altLang="en-US" dirty="0" smtClean="0">
                <a:sym typeface="Monotype Sorts" pitchFamily="2" charset="2"/>
              </a:rPr>
              <a:t>}</a:t>
            </a:r>
            <a:endParaRPr lang="en-US" altLang="en-US" dirty="0" smtClean="0">
              <a:sym typeface="MS LineDraw" pitchFamily="49" charset="2"/>
            </a:endParaRPr>
          </a:p>
          <a:p>
            <a:pPr>
              <a:tabLst>
                <a:tab pos="803275" algn="l"/>
              </a:tabLst>
            </a:pPr>
            <a:r>
              <a:rPr lang="en-US" altLang="en-US" dirty="0" smtClean="0">
                <a:sym typeface="MS LineDraw" pitchFamily="49" charset="2"/>
              </a:rPr>
              <a:t>Some members of </a:t>
            </a:r>
            <a:r>
              <a:rPr lang="en-US" altLang="en-US" i="1" dirty="0" smtClean="0">
                <a:sym typeface="MS LineDraw" pitchFamily="49" charset="2"/>
              </a:rPr>
              <a:t>F</a:t>
            </a:r>
            <a:r>
              <a:rPr lang="en-US" altLang="en-US" baseline="30000" dirty="0" smtClean="0">
                <a:sym typeface="MS LineDraw" pitchFamily="49" charset="2"/>
              </a:rPr>
              <a:t>+ </a:t>
            </a:r>
            <a:r>
              <a:rPr lang="en-US" altLang="en-US" dirty="0" smtClean="0">
                <a:sym typeface="MS LineDraw" pitchFamily="49" charset="2"/>
              </a:rPr>
              <a:t>: {</a:t>
            </a:r>
            <a:r>
              <a:rPr lang="en-US" altLang="en-US" i="1" dirty="0" smtClean="0">
                <a:sym typeface="Monotype Sorts" pitchFamily="2" charset="2"/>
              </a:rPr>
              <a:t>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H, AG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I} ?   </a:t>
            </a:r>
          </a:p>
          <a:p>
            <a:pPr lvl="1">
              <a:tabLst>
                <a:tab pos="803275" algn="l"/>
              </a:tabLst>
            </a:pPr>
            <a:r>
              <a:rPr lang="en-US" altLang="en-US" sz="3000" i="1" dirty="0" smtClean="0">
                <a:sym typeface="Monotype Sorts" pitchFamily="2" charset="2"/>
              </a:rPr>
              <a:t>A </a:t>
            </a:r>
            <a:r>
              <a:rPr lang="en-US" altLang="en-US" sz="3000" dirty="0" smtClean="0">
                <a:sym typeface="Symbol" panose="05050102010706020507" pitchFamily="18" charset="2"/>
              </a:rPr>
              <a:t></a:t>
            </a:r>
            <a:r>
              <a:rPr lang="en-US" altLang="en-US" sz="3000" dirty="0" smtClean="0">
                <a:sym typeface="Monotype Sorts" pitchFamily="2" charset="2"/>
              </a:rPr>
              <a:t> </a:t>
            </a:r>
            <a:r>
              <a:rPr lang="en-US" altLang="en-US" sz="3000" i="1" dirty="0" smtClean="0">
                <a:sym typeface="Monotype Sorts" pitchFamily="2" charset="2"/>
              </a:rPr>
              <a:t>H        </a:t>
            </a:r>
          </a:p>
          <a:p>
            <a:pPr lvl="2">
              <a:tabLst>
                <a:tab pos="803275" algn="l"/>
              </a:tabLst>
            </a:pPr>
            <a:r>
              <a:rPr lang="en-US" altLang="en-US" sz="2600" dirty="0" smtClean="0">
                <a:sym typeface="Monotype Sorts" pitchFamily="2" charset="2"/>
              </a:rPr>
              <a:t>Achieved by:</a:t>
            </a:r>
          </a:p>
          <a:p>
            <a:pPr marL="1371600" lvl="3" indent="0">
              <a:buNone/>
              <a:tabLst>
                <a:tab pos="803275" algn="l"/>
              </a:tabLst>
            </a:pPr>
            <a:r>
              <a:rPr lang="en-US" altLang="en-US" sz="2400" dirty="0" smtClean="0">
                <a:sym typeface="Monotype Sorts" pitchFamily="2" charset="2"/>
              </a:rPr>
              <a:t>1) transitivity from </a:t>
            </a:r>
            <a:r>
              <a:rPr lang="en-US" altLang="en-US" sz="2400" i="1" dirty="0" smtClean="0">
                <a:sym typeface="Iconic Symbols Ext" pitchFamily="2" charset="2"/>
              </a:rPr>
              <a:t>A </a:t>
            </a:r>
            <a:r>
              <a:rPr lang="en-US" altLang="en-US" sz="2400" dirty="0" smtClean="0">
                <a:sym typeface="Symbol" panose="05050102010706020507" pitchFamily="18" charset="2"/>
              </a:rPr>
              <a:t></a:t>
            </a:r>
            <a:r>
              <a:rPr lang="en-US" altLang="en-US" sz="2400" dirty="0" smtClean="0">
                <a:sym typeface="Monotype Sorts" pitchFamily="2" charset="2"/>
              </a:rPr>
              <a:t> </a:t>
            </a:r>
            <a:r>
              <a:rPr lang="en-US" altLang="en-US" sz="2400" i="1" dirty="0" smtClean="0">
                <a:sym typeface="Monotype Sorts" pitchFamily="2" charset="2"/>
              </a:rPr>
              <a:t>B </a:t>
            </a:r>
          </a:p>
          <a:p>
            <a:pPr marL="1371600" lvl="3" indent="0">
              <a:buNone/>
              <a:tabLst>
                <a:tab pos="803275" algn="l"/>
              </a:tabLst>
            </a:pPr>
            <a:r>
              <a:rPr lang="en-US" altLang="en-US" sz="2400" i="1" dirty="0" smtClean="0">
                <a:sym typeface="Monotype Sorts" pitchFamily="2" charset="2"/>
              </a:rPr>
              <a:t>2) </a:t>
            </a:r>
            <a:r>
              <a:rPr lang="en-US" altLang="en-US" sz="2400" dirty="0" smtClean="0">
                <a:sym typeface="Monotype Sorts" pitchFamily="2" charset="2"/>
              </a:rPr>
              <a:t>transitivity from </a:t>
            </a:r>
            <a:r>
              <a:rPr lang="en-US" altLang="en-US" sz="2400" i="1" dirty="0" smtClean="0">
                <a:sym typeface="Iconic Symbols Ext" pitchFamily="2" charset="2"/>
              </a:rPr>
              <a:t>B </a:t>
            </a:r>
            <a:r>
              <a:rPr lang="en-US" altLang="en-US" sz="2400" dirty="0" smtClean="0">
                <a:sym typeface="Symbol" panose="05050102010706020507" pitchFamily="18" charset="2"/>
              </a:rPr>
              <a:t></a:t>
            </a:r>
            <a:r>
              <a:rPr lang="en-US" altLang="en-US" sz="2400" dirty="0" smtClean="0">
                <a:sym typeface="Monotype Sorts" pitchFamily="2" charset="2"/>
              </a:rPr>
              <a:t> </a:t>
            </a:r>
            <a:r>
              <a:rPr lang="en-US" altLang="en-US" sz="2400" i="1" dirty="0" smtClean="0">
                <a:sym typeface="Monotype Sorts" pitchFamily="2" charset="2"/>
              </a:rPr>
              <a:t>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9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uiExpand="1" build="p" bldLvl="3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257" y="365125"/>
            <a:ext cx="10711543" cy="788761"/>
          </a:xfrm>
        </p:spPr>
        <p:txBody>
          <a:bodyPr/>
          <a:lstStyle/>
          <a:p>
            <a:pPr>
              <a:defRPr/>
            </a:pPr>
            <a:r>
              <a:rPr lang="en-US" dirty="0"/>
              <a:t>Closure of a Set of Functional Dependencies</a:t>
            </a:r>
            <a:endParaRPr lang="en-US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257" y="1153886"/>
            <a:ext cx="10025743" cy="5610453"/>
          </a:xfrm>
        </p:spPr>
        <p:txBody>
          <a:bodyPr>
            <a:normAutofit/>
          </a:bodyPr>
          <a:lstStyle/>
          <a:p>
            <a:pPr>
              <a:tabLst>
                <a:tab pos="803275" algn="l"/>
              </a:tabLst>
            </a:pPr>
            <a:r>
              <a:rPr lang="en-US" altLang="en-US" i="1" dirty="0" smtClean="0"/>
              <a:t>R = (A, B, C, G, H, I)</a:t>
            </a:r>
            <a:br>
              <a:rPr lang="en-US" altLang="en-US" i="1" dirty="0" smtClean="0"/>
            </a:br>
            <a:r>
              <a:rPr lang="en-US" altLang="en-US" i="1" dirty="0" smtClean="0"/>
              <a:t>F = </a:t>
            </a:r>
            <a:r>
              <a:rPr lang="en-US" altLang="en-US" dirty="0" smtClean="0"/>
              <a:t>{  </a:t>
            </a:r>
            <a:r>
              <a:rPr lang="en-US" altLang="en-US" i="1" dirty="0" smtClean="0">
                <a:sym typeface="Iconic Symbols Ext" pitchFamily="2" charset="2"/>
              </a:rPr>
              <a:t>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B</a:t>
            </a:r>
            <a:br>
              <a:rPr lang="en-US" altLang="en-US" i="1" dirty="0" smtClean="0">
                <a:sym typeface="Monotype Sorts" pitchFamily="2" charset="2"/>
              </a:rPr>
            </a:br>
            <a:r>
              <a:rPr lang="en-US" altLang="en-US" i="1" dirty="0" smtClean="0">
                <a:sym typeface="Monotype Sorts" pitchFamily="2" charset="2"/>
              </a:rPr>
              <a:t>	  </a:t>
            </a:r>
            <a:r>
              <a:rPr lang="en-US" altLang="en-US" i="1" dirty="0" smtClean="0">
                <a:sym typeface="Iconic Symbols Ext" pitchFamily="2" charset="2"/>
              </a:rPr>
              <a:t>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C</a:t>
            </a:r>
            <a:br>
              <a:rPr lang="en-US" altLang="en-US" i="1" dirty="0" smtClean="0">
                <a:sym typeface="Monotype Sorts" pitchFamily="2" charset="2"/>
              </a:rPr>
            </a:br>
            <a:r>
              <a:rPr lang="en-US" altLang="en-US" i="1" dirty="0" smtClean="0">
                <a:sym typeface="Monotype Sorts" pitchFamily="2" charset="2"/>
              </a:rPr>
              <a:t>	</a:t>
            </a:r>
            <a:r>
              <a:rPr lang="en-US" altLang="en-US" i="1" dirty="0" smtClean="0">
                <a:sym typeface="Iconic Symbols Ext" pitchFamily="2" charset="2"/>
              </a:rPr>
              <a:t>CG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H</a:t>
            </a:r>
            <a:br>
              <a:rPr lang="en-US" altLang="en-US" i="1" dirty="0" smtClean="0">
                <a:sym typeface="Monotype Sorts" pitchFamily="2" charset="2"/>
              </a:rPr>
            </a:br>
            <a:r>
              <a:rPr lang="en-US" altLang="en-US" i="1" dirty="0" smtClean="0">
                <a:sym typeface="Monotype Sorts" pitchFamily="2" charset="2"/>
              </a:rPr>
              <a:t>	</a:t>
            </a:r>
            <a:r>
              <a:rPr lang="en-US" altLang="en-US" i="1" dirty="0" smtClean="0">
                <a:sym typeface="Iconic Symbols Ext" pitchFamily="2" charset="2"/>
              </a:rPr>
              <a:t>CG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I</a:t>
            </a:r>
            <a:br>
              <a:rPr lang="en-US" altLang="en-US" i="1" dirty="0" smtClean="0">
                <a:sym typeface="Monotype Sorts" pitchFamily="2" charset="2"/>
              </a:rPr>
            </a:br>
            <a:r>
              <a:rPr lang="en-US" altLang="en-US" i="1" dirty="0" smtClean="0">
                <a:sym typeface="Monotype Sorts" pitchFamily="2" charset="2"/>
              </a:rPr>
              <a:t>	  </a:t>
            </a:r>
            <a:r>
              <a:rPr lang="en-US" altLang="en-US" i="1" dirty="0" smtClean="0">
                <a:sym typeface="Iconic Symbols Ext" pitchFamily="2" charset="2"/>
              </a:rPr>
              <a:t>B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H</a:t>
            </a:r>
            <a:r>
              <a:rPr lang="en-US" altLang="en-US" dirty="0" smtClean="0">
                <a:sym typeface="Monotype Sorts" pitchFamily="2" charset="2"/>
              </a:rPr>
              <a:t>}</a:t>
            </a:r>
            <a:endParaRPr lang="en-US" altLang="en-US" dirty="0" smtClean="0">
              <a:sym typeface="MS LineDraw" pitchFamily="49" charset="2"/>
            </a:endParaRPr>
          </a:p>
          <a:p>
            <a:pPr>
              <a:tabLst>
                <a:tab pos="803275" algn="l"/>
              </a:tabLst>
            </a:pPr>
            <a:r>
              <a:rPr lang="en-US" altLang="en-US" dirty="0" smtClean="0">
                <a:sym typeface="MS LineDraw" pitchFamily="49" charset="2"/>
              </a:rPr>
              <a:t>Some members of </a:t>
            </a:r>
            <a:r>
              <a:rPr lang="en-US" altLang="en-US" i="1" dirty="0" smtClean="0">
                <a:sym typeface="MS LineDraw" pitchFamily="49" charset="2"/>
              </a:rPr>
              <a:t>F</a:t>
            </a:r>
            <a:r>
              <a:rPr lang="en-US" altLang="en-US" baseline="30000" dirty="0" smtClean="0">
                <a:sym typeface="MS LineDraw" pitchFamily="49" charset="2"/>
              </a:rPr>
              <a:t>+ </a:t>
            </a:r>
            <a:r>
              <a:rPr lang="en-US" altLang="en-US" dirty="0" smtClean="0">
                <a:sym typeface="MS LineDraw" pitchFamily="49" charset="2"/>
              </a:rPr>
              <a:t>: {</a:t>
            </a:r>
            <a:r>
              <a:rPr lang="en-US" altLang="en-US" i="1" dirty="0" smtClean="0">
                <a:sym typeface="Monotype Sorts" pitchFamily="2" charset="2"/>
              </a:rPr>
              <a:t>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H, AG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I} ?   </a:t>
            </a:r>
          </a:p>
          <a:p>
            <a:pPr lvl="1">
              <a:tabLst>
                <a:tab pos="803275" algn="l"/>
              </a:tabLst>
            </a:pPr>
            <a:r>
              <a:rPr lang="en-US" altLang="en-US" sz="3000" i="1" dirty="0" smtClean="0">
                <a:sym typeface="Monotype Sorts" pitchFamily="2" charset="2"/>
              </a:rPr>
              <a:t>AG </a:t>
            </a:r>
            <a:r>
              <a:rPr lang="en-US" altLang="en-US" sz="3000" dirty="0" smtClean="0">
                <a:sym typeface="Symbol" panose="05050102010706020507" pitchFamily="18" charset="2"/>
              </a:rPr>
              <a:t></a:t>
            </a:r>
            <a:r>
              <a:rPr lang="en-US" altLang="en-US" sz="3000" dirty="0" smtClean="0">
                <a:sym typeface="Monotype Sorts" pitchFamily="2" charset="2"/>
              </a:rPr>
              <a:t> </a:t>
            </a:r>
            <a:r>
              <a:rPr lang="en-US" altLang="en-US" sz="3000" i="1" dirty="0" smtClean="0">
                <a:sym typeface="Monotype Sorts" pitchFamily="2" charset="2"/>
              </a:rPr>
              <a:t>I       </a:t>
            </a:r>
            <a:endParaRPr lang="en-US" altLang="en-US" sz="3000" dirty="0" smtClean="0">
              <a:sym typeface="Monotype Sorts" pitchFamily="2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sz="2600" dirty="0" smtClean="0">
                <a:sym typeface="Monotype Sorts" pitchFamily="2" charset="2"/>
              </a:rPr>
              <a:t>Achieved by </a:t>
            </a:r>
          </a:p>
          <a:p>
            <a:pPr marL="1371600" lvl="3" indent="0">
              <a:buNone/>
              <a:tabLst>
                <a:tab pos="803275" algn="l"/>
              </a:tabLst>
            </a:pPr>
            <a:r>
              <a:rPr lang="en-US" altLang="en-US" sz="2400" dirty="0" smtClean="0">
                <a:sym typeface="Monotype Sorts" pitchFamily="2" charset="2"/>
              </a:rPr>
              <a:t>1) augmenting </a:t>
            </a:r>
            <a:r>
              <a:rPr lang="en-US" altLang="en-US" sz="2400" i="1" dirty="0" smtClean="0">
                <a:sym typeface="Iconic Symbols Ext" pitchFamily="2" charset="2"/>
              </a:rPr>
              <a:t>A </a:t>
            </a:r>
            <a:r>
              <a:rPr lang="en-US" altLang="en-US" sz="2400" dirty="0" smtClean="0">
                <a:sym typeface="Symbol" panose="05050102010706020507" pitchFamily="18" charset="2"/>
              </a:rPr>
              <a:t></a:t>
            </a:r>
            <a:r>
              <a:rPr lang="en-US" altLang="en-US" sz="2400" dirty="0" smtClean="0">
                <a:sym typeface="Monotype Sorts" pitchFamily="2" charset="2"/>
              </a:rPr>
              <a:t> </a:t>
            </a:r>
            <a:r>
              <a:rPr lang="en-US" altLang="en-US" sz="2400" i="1" dirty="0" smtClean="0">
                <a:sym typeface="Monotype Sorts" pitchFamily="2" charset="2"/>
              </a:rPr>
              <a:t>C </a:t>
            </a:r>
            <a:r>
              <a:rPr lang="en-US" altLang="en-US" sz="2400" dirty="0" smtClean="0">
                <a:sym typeface="Monotype Sorts" pitchFamily="2" charset="2"/>
              </a:rPr>
              <a:t>with G, to get </a:t>
            </a:r>
            <a:r>
              <a:rPr lang="en-US" altLang="en-US" sz="2400" i="1" dirty="0" smtClean="0">
                <a:sym typeface="Iconic Symbols Ext" pitchFamily="2" charset="2"/>
              </a:rPr>
              <a:t>AG </a:t>
            </a:r>
            <a:r>
              <a:rPr lang="en-US" altLang="en-US" sz="2400" dirty="0" smtClean="0">
                <a:sym typeface="Symbol" panose="05050102010706020507" pitchFamily="18" charset="2"/>
              </a:rPr>
              <a:t></a:t>
            </a:r>
            <a:r>
              <a:rPr lang="en-US" altLang="en-US" sz="2400" dirty="0" smtClean="0">
                <a:sym typeface="Monotype Sorts" pitchFamily="2" charset="2"/>
              </a:rPr>
              <a:t> </a:t>
            </a:r>
            <a:r>
              <a:rPr lang="en-US" altLang="en-US" sz="2400" i="1" dirty="0" smtClean="0">
                <a:sym typeface="Monotype Sorts" pitchFamily="2" charset="2"/>
              </a:rPr>
              <a:t>CG </a:t>
            </a:r>
            <a:endParaRPr lang="en-US" altLang="en-US" sz="2400" i="1" dirty="0">
              <a:sym typeface="Monotype Sorts" pitchFamily="2" charset="2"/>
            </a:endParaRPr>
          </a:p>
          <a:p>
            <a:pPr marL="1371600" lvl="3" indent="0">
              <a:buNone/>
              <a:tabLst>
                <a:tab pos="803275" algn="l"/>
              </a:tabLst>
            </a:pPr>
            <a:r>
              <a:rPr lang="en-US" altLang="en-US" sz="2400" i="1" dirty="0" smtClean="0">
                <a:sym typeface="Monotype Sorts" pitchFamily="2" charset="2"/>
              </a:rPr>
              <a:t>2</a:t>
            </a:r>
            <a:r>
              <a:rPr lang="en-US" altLang="en-US" sz="2400" dirty="0" smtClean="0">
                <a:sym typeface="Monotype Sorts" pitchFamily="2" charset="2"/>
              </a:rPr>
              <a:t>) transitivity with </a:t>
            </a:r>
            <a:r>
              <a:rPr lang="en-US" altLang="en-US" sz="2400" i="1" dirty="0" smtClean="0">
                <a:sym typeface="Iconic Symbols Ext" pitchFamily="2" charset="2"/>
              </a:rPr>
              <a:t>CG </a:t>
            </a:r>
            <a:r>
              <a:rPr lang="en-US" altLang="en-US" sz="2400" dirty="0" smtClean="0">
                <a:sym typeface="Symbol" panose="05050102010706020507" pitchFamily="18" charset="2"/>
              </a:rPr>
              <a:t></a:t>
            </a:r>
            <a:r>
              <a:rPr lang="en-US" altLang="en-US" sz="2400" dirty="0" smtClean="0">
                <a:sym typeface="Monotype Sorts" pitchFamily="2" charset="2"/>
              </a:rPr>
              <a:t> </a:t>
            </a:r>
            <a:r>
              <a:rPr lang="en-US" altLang="en-US" sz="2400" i="1" dirty="0" smtClean="0">
                <a:sym typeface="Monotype Sorts" pitchFamily="2" charset="2"/>
              </a:rPr>
              <a:t>I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2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uiExpand="1" build="p" bldLvl="3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0352" y="600075"/>
            <a:ext cx="9528048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Closure of a Set of Functional Dependencies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352" y="1477964"/>
            <a:ext cx="10753344" cy="4714875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 smtClean="0">
                <a:sym typeface="Greek Symbols" pitchFamily="18" charset="2"/>
              </a:rPr>
              <a:t>Given R = (A,B,C,D,E,F,G,H, I, J) and</a:t>
            </a:r>
          </a:p>
          <a:p>
            <a:pPr algn="just"/>
            <a:r>
              <a:rPr lang="en-US" altLang="en-US" dirty="0" smtClean="0">
                <a:sym typeface="Greek Symbols" pitchFamily="18" charset="2"/>
              </a:rPr>
              <a:t>F = {AB → E, AG → J, BE → I, E → G, GI → H}</a:t>
            </a:r>
          </a:p>
          <a:p>
            <a:pPr algn="just"/>
            <a:r>
              <a:rPr lang="en-US" altLang="en-US" dirty="0" smtClean="0">
                <a:sym typeface="Greek Symbols" pitchFamily="18" charset="2"/>
              </a:rPr>
              <a:t>Does F+ : {AB → GH}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1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0352" y="600075"/>
            <a:ext cx="9528048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Closure of a Set of FDs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352" y="1477964"/>
            <a:ext cx="11228832" cy="4714875"/>
          </a:xfrm>
        </p:spPr>
        <p:txBody>
          <a:bodyPr>
            <a:noAutofit/>
          </a:bodyPr>
          <a:lstStyle/>
          <a:p>
            <a:pPr algn="just"/>
            <a:r>
              <a:rPr lang="en-US" altLang="en-US" sz="2400" dirty="0" smtClean="0">
                <a:sym typeface="Greek Symbols" pitchFamily="18" charset="2"/>
              </a:rPr>
              <a:t>Given R = (A,B,C,D,E,F,G,H, I, J) and F = {AB → E, AG → J, BE → I, E → G, GI → H}, Does F+: {AB → GH}?</a:t>
            </a:r>
          </a:p>
          <a:p>
            <a:pPr algn="just"/>
            <a:r>
              <a:rPr lang="en-US" altLang="en-US" sz="2400" dirty="0" smtClean="0">
                <a:sym typeface="Greek Symbols" pitchFamily="18" charset="2"/>
              </a:rPr>
              <a:t>Proof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en-US" sz="2000" dirty="0" smtClean="0">
                <a:sym typeface="Greek Symbols" pitchFamily="18" charset="2"/>
              </a:rPr>
              <a:t> 1. AB → E, given in F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en-US" sz="2000" dirty="0" smtClean="0">
                <a:sym typeface="Greek Symbols" pitchFamily="18" charset="2"/>
              </a:rPr>
              <a:t> 2. AB → AB, reflexive rule IR1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en-US" sz="2000" dirty="0" smtClean="0">
                <a:sym typeface="Greek Symbols" pitchFamily="18" charset="2"/>
              </a:rPr>
              <a:t> 3. AB → B, projective rule IR4 from step 2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en-US" sz="2000" dirty="0" smtClean="0">
                <a:sym typeface="Greek Symbols" pitchFamily="18" charset="2"/>
              </a:rPr>
              <a:t> 4. AB → BE, additive rule IR5 from steps 1 and 3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en-US" sz="2000" dirty="0" smtClean="0">
                <a:sym typeface="Greek Symbols" pitchFamily="18" charset="2"/>
              </a:rPr>
              <a:t> 5. BE → I, given in F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en-US" sz="2000" dirty="0" smtClean="0">
                <a:sym typeface="Greek Symbols" pitchFamily="18" charset="2"/>
              </a:rPr>
              <a:t> 6. AB → I, transitive rule IR3 from steps 4 and 5</a:t>
            </a: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n-US" altLang="en-US" sz="1800" dirty="0" smtClean="0">
                <a:sym typeface="Greek Symbols" pitchFamily="18" charset="2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5654813" y="2228677"/>
            <a:ext cx="6424411" cy="396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70000"/>
              </a:lnSpc>
            </a:pPr>
            <a:r>
              <a:rPr lang="en-US" altLang="en-US" sz="2000" dirty="0" smtClean="0">
                <a:sym typeface="Greek Symbols" pitchFamily="18" charset="2"/>
              </a:rPr>
              <a:t>7. E → G, given in F</a:t>
            </a:r>
          </a:p>
          <a:p>
            <a:pPr lvl="1" algn="just">
              <a:lnSpc>
                <a:spcPct val="170000"/>
              </a:lnSpc>
            </a:pPr>
            <a:r>
              <a:rPr lang="en-US" altLang="en-US" sz="2000" dirty="0" smtClean="0">
                <a:sym typeface="Greek Symbols" pitchFamily="18" charset="2"/>
              </a:rPr>
              <a:t> 8. AB → G, transitive rule IR3 from steps 1 and 7</a:t>
            </a:r>
          </a:p>
          <a:p>
            <a:pPr lvl="1" algn="just">
              <a:lnSpc>
                <a:spcPct val="170000"/>
              </a:lnSpc>
            </a:pPr>
            <a:r>
              <a:rPr lang="en-US" altLang="en-US" sz="2000" dirty="0" smtClean="0">
                <a:sym typeface="Greek Symbols" pitchFamily="18" charset="2"/>
              </a:rPr>
              <a:t> 9. AB → GI, additive rule IR5 from steps 6 and 8</a:t>
            </a:r>
          </a:p>
          <a:p>
            <a:pPr lvl="1" algn="just">
              <a:lnSpc>
                <a:spcPct val="170000"/>
              </a:lnSpc>
            </a:pPr>
            <a:r>
              <a:rPr lang="en-US" altLang="en-US" sz="2000" dirty="0" smtClean="0">
                <a:sym typeface="Greek Symbols" pitchFamily="18" charset="2"/>
              </a:rPr>
              <a:t> 10. GI → H, given in F</a:t>
            </a:r>
          </a:p>
          <a:p>
            <a:pPr lvl="1" algn="just">
              <a:lnSpc>
                <a:spcPct val="170000"/>
              </a:lnSpc>
            </a:pPr>
            <a:r>
              <a:rPr lang="en-US" altLang="en-US" sz="2000" dirty="0" smtClean="0">
                <a:sym typeface="Greek Symbols" pitchFamily="18" charset="2"/>
              </a:rPr>
              <a:t> 11. AB → H, transitive rule IR3 from steps 9 and 10</a:t>
            </a:r>
          </a:p>
          <a:p>
            <a:pPr lvl="1" algn="just">
              <a:lnSpc>
                <a:spcPct val="170000"/>
              </a:lnSpc>
            </a:pPr>
            <a:r>
              <a:rPr lang="en-US" altLang="en-US" sz="2000" dirty="0" smtClean="0">
                <a:sym typeface="Greek Symbols" pitchFamily="18" charset="2"/>
              </a:rPr>
              <a:t> 12. AB → GH, additive rule IR5 from steps 8 and 11</a:t>
            </a:r>
          </a:p>
          <a:p>
            <a:pPr lvl="1" algn="ctr">
              <a:lnSpc>
                <a:spcPct val="170000"/>
              </a:lnSpc>
            </a:pPr>
            <a:r>
              <a:rPr lang="en-US" altLang="en-US" sz="2000" dirty="0" smtClean="0">
                <a:sym typeface="Greek Symbols" pitchFamily="18" charset="2"/>
              </a:rPr>
              <a:t> </a:t>
            </a:r>
            <a:r>
              <a:rPr lang="en-US" altLang="en-US" sz="2800" b="1" dirty="0" smtClean="0">
                <a:sym typeface="Greek Symbols" pitchFamily="18" charset="2"/>
              </a:rPr>
              <a:t>– proven </a:t>
            </a:r>
            <a:endParaRPr lang="en-US" altLang="en-US" sz="2000" b="1" dirty="0" smtClean="0">
              <a:sym typeface="Greek Symbols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44768" y="0"/>
            <a:ext cx="62544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en-US" dirty="0"/>
              <a:t>if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 , then  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                       </a:t>
            </a:r>
            <a:r>
              <a:rPr lang="en-US" altLang="en-US" b="1" dirty="0">
                <a:sym typeface="Symbol" panose="05050102010706020507" pitchFamily="18" charset="2"/>
              </a:rPr>
              <a:t>(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Reflexivity</a:t>
            </a:r>
            <a:r>
              <a:rPr lang="en-US" altLang="en-US" b="1" dirty="0">
                <a:sym typeface="Symbol" panose="05050102010706020507" pitchFamily="18" charset="2"/>
              </a:rPr>
              <a:t>)</a:t>
            </a:r>
            <a:endParaRPr lang="en-US" altLang="en-US" dirty="0">
              <a:sym typeface="Symbol" panose="05050102010706020507" pitchFamily="18" charset="2"/>
            </a:endParaRP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then 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               </a:t>
            </a:r>
            <a:r>
              <a:rPr lang="en-US" altLang="en-US" b="1" dirty="0">
                <a:sym typeface="Symbol" panose="05050102010706020507" pitchFamily="18" charset="2"/>
              </a:rPr>
              <a:t>(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Augmentation</a:t>
            </a:r>
            <a:r>
              <a:rPr lang="en-US" altLang="en-US" b="1" dirty="0">
                <a:sym typeface="Symbol" panose="05050102010706020507" pitchFamily="18" charset="2"/>
              </a:rPr>
              <a:t>)</a:t>
            </a:r>
            <a:endParaRPr lang="en-US" altLang="en-US" dirty="0">
              <a:sym typeface="Symbol" panose="05050102010706020507" pitchFamily="18" charset="2"/>
            </a:endParaRP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 </a:t>
            </a:r>
            <a:r>
              <a:rPr lang="en-US" altLang="en-US" dirty="0">
                <a:sym typeface="Monotype Sorts" pitchFamily="2" charset="2"/>
              </a:rPr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r>
              <a:rPr lang="en-US" altLang="en-US" dirty="0">
                <a:sym typeface="Greek Symbols" pitchFamily="18" charset="2"/>
              </a:rPr>
              <a:t>   </a:t>
            </a:r>
            <a:r>
              <a:rPr lang="en-US" altLang="en-US" b="1" dirty="0">
                <a:sym typeface="Greek Symbols" pitchFamily="18" charset="2"/>
              </a:rPr>
              <a:t>(</a:t>
            </a:r>
            <a:r>
              <a:rPr lang="en-US" altLang="en-US" b="1" dirty="0">
                <a:solidFill>
                  <a:srgbClr val="000099"/>
                </a:solidFill>
                <a:sym typeface="Greek Symbols" pitchFamily="18" charset="2"/>
              </a:rPr>
              <a:t>Transitivity</a:t>
            </a:r>
            <a:r>
              <a:rPr lang="en-US" altLang="en-US" b="1" dirty="0">
                <a:sym typeface="Greek Symbols" pitchFamily="18" charset="2"/>
              </a:rPr>
              <a:t>)</a:t>
            </a:r>
          </a:p>
          <a:p>
            <a:pPr lvl="2"/>
            <a:r>
              <a:rPr lang="en-US" altLang="en-US" dirty="0" smtClean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, </a:t>
            </a:r>
            <a:r>
              <a:rPr lang="en-US" altLang="en-US" dirty="0">
                <a:sym typeface="Symbol" panose="05050102010706020507" pitchFamily="18" charset="2"/>
              </a:rPr>
              <a:t>then  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r>
              <a:rPr lang="en-US" altLang="en-US" dirty="0">
                <a:sym typeface="Monotype Sorts" pitchFamily="2" charset="2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    </a:t>
            </a:r>
            <a:r>
              <a:rPr lang="en-US" altLang="en-US" b="1" dirty="0">
                <a:sym typeface="Symbol" panose="05050102010706020507" pitchFamily="18" charset="2"/>
              </a:rPr>
              <a:t>(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Projection</a:t>
            </a:r>
            <a:r>
              <a:rPr lang="en-US" altLang="en-US" b="1" dirty="0">
                <a:sym typeface="Symbol" panose="05050102010706020507" pitchFamily="18" charset="2"/>
              </a:rPr>
              <a:t>)</a:t>
            </a:r>
            <a:endParaRPr lang="en-US" altLang="en-US" dirty="0">
              <a:sym typeface="Symbol" panose="05050102010706020507" pitchFamily="18" charset="2"/>
            </a:endParaRP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 </a:t>
            </a:r>
            <a:r>
              <a:rPr lang="en-US" altLang="en-US" i="1" dirty="0">
                <a:sym typeface="Symbol" panose="05050102010706020507" pitchFamily="18" charset="2"/>
              </a:rPr>
              <a:t>and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then  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      </a:t>
            </a:r>
            <a:r>
              <a:rPr lang="en-US" altLang="en-US" b="1" dirty="0">
                <a:sym typeface="Symbol" panose="05050102010706020507" pitchFamily="18" charset="2"/>
              </a:rPr>
              <a:t>(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Additive</a:t>
            </a:r>
            <a:r>
              <a:rPr lang="en-US" altLang="en-US" b="1" dirty="0" smtClean="0">
                <a:sym typeface="Symbol" panose="05050102010706020507" pitchFamily="18" charset="2"/>
              </a:rPr>
              <a:t>)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834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Procedure for Computing F</a:t>
            </a:r>
            <a:r>
              <a:rPr lang="en-US" baseline="30000" dirty="0" smtClean="0"/>
              <a:t>+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6171" y="1420360"/>
            <a:ext cx="9396867" cy="490378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To compute the closure of a set of functional dependencies F:</a:t>
            </a:r>
            <a:br>
              <a:rPr lang="en-US" altLang="en-US" dirty="0" smtClean="0"/>
            </a:br>
            <a:endParaRPr lang="en-US" altLang="en-US" i="1" dirty="0" smtClean="0"/>
          </a:p>
          <a:p>
            <a:pPr>
              <a:buFont typeface="Monotype Sorts" pitchFamily="2" charset="2"/>
              <a:buNone/>
            </a:pPr>
            <a:r>
              <a:rPr lang="en-US" altLang="en-US" i="1" dirty="0" smtClean="0"/>
              <a:t>     F </a:t>
            </a:r>
            <a:r>
              <a:rPr lang="en-US" altLang="en-US" baseline="30000" dirty="0" smtClean="0"/>
              <a:t>+</a:t>
            </a:r>
            <a:r>
              <a:rPr lang="en-US" altLang="en-US" dirty="0" smtClean="0"/>
              <a:t> =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b="1" dirty="0" smtClean="0"/>
              <a:t>repeat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</a:t>
            </a:r>
            <a:r>
              <a:rPr lang="en-US" altLang="en-US" b="1" dirty="0" smtClean="0"/>
              <a:t>for each</a:t>
            </a:r>
            <a:r>
              <a:rPr lang="en-US" altLang="en-US" dirty="0" smtClean="0"/>
              <a:t> functional dependency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in </a:t>
            </a:r>
            <a:r>
              <a:rPr lang="en-US" altLang="en-US" i="1" dirty="0" smtClean="0"/>
              <a:t>F</a:t>
            </a:r>
            <a:r>
              <a:rPr lang="en-US" altLang="en-US" baseline="30000" dirty="0" smtClean="0"/>
              <a:t>+</a:t>
            </a:r>
            <a:br>
              <a:rPr lang="en-US" altLang="en-US" baseline="30000" dirty="0" smtClean="0"/>
            </a:br>
            <a:r>
              <a:rPr lang="en-US" altLang="en-US" baseline="30000" dirty="0" smtClean="0"/>
              <a:t>	</a:t>
            </a:r>
            <a:r>
              <a:rPr lang="en-US" altLang="en-US" dirty="0" smtClean="0"/>
              <a:t>       apply reflexivity and augmentation rules on </a:t>
            </a:r>
            <a:r>
              <a:rPr lang="en-US" altLang="en-US" i="1" dirty="0" smtClean="0"/>
              <a:t>f</a:t>
            </a:r>
            <a:br>
              <a:rPr lang="en-US" altLang="en-US" i="1" dirty="0" smtClean="0"/>
            </a:br>
            <a:r>
              <a:rPr lang="en-US" altLang="en-US" i="1" dirty="0" smtClean="0"/>
              <a:t>	       </a:t>
            </a:r>
            <a:r>
              <a:rPr lang="en-US" altLang="en-US" dirty="0" smtClean="0"/>
              <a:t>add the resulting functional dependencies to </a:t>
            </a:r>
            <a:r>
              <a:rPr lang="en-US" altLang="en-US" i="1" dirty="0" smtClean="0"/>
              <a:t>F </a:t>
            </a:r>
            <a:r>
              <a:rPr lang="en-US" altLang="en-US" baseline="30000" dirty="0" smtClean="0"/>
              <a:t>+</a:t>
            </a:r>
            <a:br>
              <a:rPr lang="en-US" altLang="en-US" baseline="30000" dirty="0" smtClean="0"/>
            </a:br>
            <a:r>
              <a:rPr lang="en-US" altLang="en-US" baseline="30000" dirty="0" smtClean="0"/>
              <a:t>	</a:t>
            </a:r>
            <a:r>
              <a:rPr lang="en-US" altLang="en-US" b="1" dirty="0" smtClean="0"/>
              <a:t>for each </a:t>
            </a:r>
            <a:r>
              <a:rPr lang="en-US" altLang="en-US" dirty="0" smtClean="0"/>
              <a:t>pair of functional dependencies </a:t>
            </a:r>
            <a:r>
              <a:rPr lang="en-US" altLang="en-US" i="1" dirty="0" smtClean="0"/>
              <a:t>f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and </a:t>
            </a:r>
            <a:r>
              <a:rPr lang="en-US" altLang="en-US" i="1" dirty="0" smtClean="0"/>
              <a:t>f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in </a:t>
            </a:r>
            <a:r>
              <a:rPr lang="en-US" altLang="en-US" i="1" dirty="0" smtClean="0"/>
              <a:t>F </a:t>
            </a:r>
            <a:r>
              <a:rPr lang="en-US" altLang="en-US" baseline="30000" dirty="0" smtClean="0"/>
              <a:t>+</a:t>
            </a:r>
            <a:br>
              <a:rPr lang="en-US" altLang="en-US" baseline="30000" dirty="0" smtClean="0"/>
            </a:br>
            <a:r>
              <a:rPr lang="en-US" altLang="en-US" baseline="30000" dirty="0" smtClean="0"/>
              <a:t>	</a:t>
            </a:r>
            <a:r>
              <a:rPr lang="en-US" altLang="en-US" dirty="0" smtClean="0"/>
              <a:t>       </a:t>
            </a:r>
            <a:r>
              <a:rPr lang="en-US" altLang="en-US" b="1" dirty="0" smtClean="0"/>
              <a:t>if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f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f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can be combined using transitivity</a:t>
            </a:r>
            <a:br>
              <a:rPr lang="en-US" altLang="en-US" dirty="0" smtClean="0"/>
            </a:br>
            <a:r>
              <a:rPr lang="en-US" altLang="en-US" dirty="0" smtClean="0"/>
              <a:t>		 </a:t>
            </a:r>
            <a:r>
              <a:rPr lang="en-US" altLang="en-US" b="1" dirty="0" smtClean="0"/>
              <a:t>then</a:t>
            </a:r>
            <a:r>
              <a:rPr lang="en-US" altLang="en-US" dirty="0" smtClean="0"/>
              <a:t> add the resulting functional dependency to </a:t>
            </a:r>
            <a:r>
              <a:rPr lang="en-US" altLang="en-US" i="1" dirty="0" smtClean="0"/>
              <a:t>F </a:t>
            </a:r>
            <a:r>
              <a:rPr lang="en-US" altLang="en-US" baseline="30000" dirty="0" smtClean="0"/>
              <a:t>+</a:t>
            </a:r>
            <a:br>
              <a:rPr lang="en-US" altLang="en-US" baseline="30000" dirty="0" smtClean="0"/>
            </a:br>
            <a:r>
              <a:rPr lang="en-US" altLang="en-US" b="1" dirty="0" smtClean="0"/>
              <a:t>until </a:t>
            </a:r>
            <a:r>
              <a:rPr lang="en-US" altLang="en-US" i="1" dirty="0" smtClean="0"/>
              <a:t>F </a:t>
            </a:r>
            <a:r>
              <a:rPr lang="en-US" altLang="en-US" baseline="30000" dirty="0" smtClean="0"/>
              <a:t>+</a:t>
            </a:r>
            <a:r>
              <a:rPr lang="en-US" altLang="en-US" dirty="0" smtClean="0"/>
              <a:t> does not change any further</a:t>
            </a:r>
          </a:p>
          <a:p>
            <a:pPr>
              <a:buFont typeface="Monotype Sorts" pitchFamily="2" charset="2"/>
              <a:buNone/>
            </a:pPr>
            <a:endParaRPr lang="en-US" altLang="en-US" dirty="0" smtClean="0"/>
          </a:p>
          <a:p>
            <a:pPr>
              <a:buFont typeface="Monotype Sorts" pitchFamily="2" charset="2"/>
              <a:buNone/>
            </a:pPr>
            <a:r>
              <a:rPr lang="en-US" altLang="en-US" b="1" dirty="0" smtClean="0"/>
              <a:t>     NOTE</a:t>
            </a:r>
            <a:r>
              <a:rPr lang="en-US" altLang="en-US" dirty="0" smtClean="0"/>
              <a:t>:  We shall see an alternative procedure for this task later</a:t>
            </a:r>
            <a:endParaRPr lang="en-US" altLang="en-US" i="1" baseline="-25000" dirty="0" smtClean="0"/>
          </a:p>
          <a:p>
            <a:pPr>
              <a:buFont typeface="Monotype Sorts" pitchFamily="2" charset="2"/>
              <a:buNone/>
            </a:pPr>
            <a:endParaRPr lang="en-US" altLang="en-US" baseline="30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7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Hardware Company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660" y="1524000"/>
            <a:ext cx="4454752" cy="4351338"/>
          </a:xfrm>
        </p:spPr>
        <p:txBody>
          <a:bodyPr>
            <a:normAutofit/>
          </a:bodyPr>
          <a:lstStyle/>
          <a:p>
            <a:r>
              <a:rPr lang="en-IN" sz="2000" dirty="0" smtClean="0"/>
              <a:t>Salesperson is working at an office. Salesperson sells the products to the customers. </a:t>
            </a:r>
            <a:endParaRPr lang="en-IN" sz="2000" dirty="0"/>
          </a:p>
        </p:txBody>
      </p:sp>
      <p:sp>
        <p:nvSpPr>
          <p:cNvPr id="3788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BE34DA2-7988-4C0F-BF9D-B28178720B16}" type="slidenum">
              <a:rPr lang="en-US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eaLnBrk="1" hangingPunct="1"/>
              <a:t>38</a:t>
            </a:fld>
            <a:endParaRPr lang="en-US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78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263489"/>
              </p:ext>
            </p:extLst>
          </p:nvPr>
        </p:nvGraphicFramePr>
        <p:xfrm>
          <a:off x="1431472" y="2895601"/>
          <a:ext cx="54483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r:id="rId3" imgW="5626100" imgH="711200" progId="">
                  <p:embed/>
                </p:oleObj>
              </mc:Choice>
              <mc:Fallback>
                <p:oleObj r:id="rId3" imgW="5626100" imgH="711200" progId="">
                  <p:embed/>
                  <p:pic>
                    <p:nvPicPr>
                      <p:cNvPr id="378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249"/>
                      <a:stretch>
                        <a:fillRect/>
                      </a:stretch>
                    </p:blipFill>
                    <p:spPr bwMode="auto">
                      <a:xfrm>
                        <a:off x="1431472" y="2895601"/>
                        <a:ext cx="5448300" cy="715962"/>
                      </a:xfrm>
                      <a:prstGeom prst="rect">
                        <a:avLst/>
                      </a:prstGeom>
                      <a:solidFill>
                        <a:srgbClr val="FFE48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880794"/>
              </p:ext>
            </p:extLst>
          </p:nvPr>
        </p:nvGraphicFramePr>
        <p:xfrm>
          <a:off x="7415212" y="4571887"/>
          <a:ext cx="3938588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r:id="rId5" imgW="5626100" imgH="711200" progId="">
                  <p:embed/>
                </p:oleObj>
              </mc:Choice>
              <mc:Fallback>
                <p:oleObj r:id="rId5" imgW="5626100" imgH="711200" progId="">
                  <p:embed/>
                  <p:pic>
                    <p:nvPicPr>
                      <p:cNvPr id="378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0049"/>
                      <a:stretch>
                        <a:fillRect/>
                      </a:stretch>
                    </p:blipFill>
                    <p:spPr bwMode="auto">
                      <a:xfrm>
                        <a:off x="7415212" y="4571887"/>
                        <a:ext cx="3938588" cy="715962"/>
                      </a:xfrm>
                      <a:prstGeom prst="rect">
                        <a:avLst/>
                      </a:prstGeom>
                      <a:solidFill>
                        <a:srgbClr val="FFE48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300074"/>
              </p:ext>
            </p:extLst>
          </p:nvPr>
        </p:nvGraphicFramePr>
        <p:xfrm>
          <a:off x="7907338" y="2952297"/>
          <a:ext cx="2703512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r:id="rId7" imgW="5626100" imgH="711200" progId="">
                  <p:embed/>
                </p:oleObj>
              </mc:Choice>
              <mc:Fallback>
                <p:oleObj r:id="rId7" imgW="5626100" imgH="711200" progId="">
                  <p:embed/>
                  <p:pic>
                    <p:nvPicPr>
                      <p:cNvPr id="378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1976"/>
                      <a:stretch>
                        <a:fillRect/>
                      </a:stretch>
                    </p:blipFill>
                    <p:spPr bwMode="auto">
                      <a:xfrm>
                        <a:off x="7907338" y="2952297"/>
                        <a:ext cx="2703512" cy="715962"/>
                      </a:xfrm>
                      <a:prstGeom prst="rect">
                        <a:avLst/>
                      </a:prstGeom>
                      <a:solidFill>
                        <a:srgbClr val="FFE48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776560"/>
              </p:ext>
            </p:extLst>
          </p:nvPr>
        </p:nvGraphicFramePr>
        <p:xfrm>
          <a:off x="2922815" y="4571887"/>
          <a:ext cx="2840038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5" r:id="rId9" imgW="5626100" imgH="711200" progId="">
                  <p:embed/>
                </p:oleObj>
              </mc:Choice>
              <mc:Fallback>
                <p:oleObj r:id="rId9" imgW="5626100" imgH="711200" progId="">
                  <p:embed/>
                  <p:pic>
                    <p:nvPicPr>
                      <p:cNvPr id="378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9539"/>
                      <a:stretch>
                        <a:fillRect/>
                      </a:stretch>
                    </p:blipFill>
                    <p:spPr bwMode="auto">
                      <a:xfrm>
                        <a:off x="2922815" y="4571887"/>
                        <a:ext cx="2840038" cy="715962"/>
                      </a:xfrm>
                      <a:prstGeom prst="rect">
                        <a:avLst/>
                      </a:prstGeom>
                      <a:solidFill>
                        <a:srgbClr val="FFE48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085439"/>
              </p:ext>
            </p:extLst>
          </p:nvPr>
        </p:nvGraphicFramePr>
        <p:xfrm>
          <a:off x="6392750" y="1690688"/>
          <a:ext cx="242887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6" name="Document" r:id="rId11" imgW="5626100" imgH="711200" progId="Word.Document.8">
                  <p:embed/>
                </p:oleObj>
              </mc:Choice>
              <mc:Fallback>
                <p:oleObj name="Document" r:id="rId11" imgW="5626100" imgH="711200" progId="Word.Document.8">
                  <p:embed/>
                  <p:pic>
                    <p:nvPicPr>
                      <p:cNvPr id="378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6850"/>
                      <a:stretch>
                        <a:fillRect/>
                      </a:stretch>
                    </p:blipFill>
                    <p:spPr bwMode="auto">
                      <a:xfrm>
                        <a:off x="6392750" y="1690688"/>
                        <a:ext cx="2428875" cy="715962"/>
                      </a:xfrm>
                      <a:prstGeom prst="rect">
                        <a:avLst/>
                      </a:prstGeom>
                      <a:solidFill>
                        <a:srgbClr val="FFE48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349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Hardware Company: </a:t>
            </a:r>
            <a:br>
              <a:rPr lang="en-US" altLang="en-US" dirty="0" smtClean="0"/>
            </a:br>
            <a:r>
              <a:rPr lang="en-US" altLang="en-US" dirty="0" smtClean="0"/>
              <a:t>SALESPERSON and PRODUCT</a:t>
            </a:r>
          </a:p>
        </p:txBody>
      </p:sp>
      <p:graphicFrame>
        <p:nvGraphicFramePr>
          <p:cNvPr id="39938" name="Object 9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39814402"/>
              </p:ext>
            </p:extLst>
          </p:nvPr>
        </p:nvGraphicFramePr>
        <p:xfrm>
          <a:off x="2582620" y="2727568"/>
          <a:ext cx="2356703" cy="2086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r:id="rId3" imgW="5486400" imgH="2349500" progId="">
                  <p:embed/>
                </p:oleObj>
              </mc:Choice>
              <mc:Fallback>
                <p:oleObj r:id="rId3" imgW="5486400" imgH="2349500" progId="">
                  <p:embed/>
                  <p:pic>
                    <p:nvPicPr>
                      <p:cNvPr id="39938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3333"/>
                      <a:stretch>
                        <a:fillRect/>
                      </a:stretch>
                    </p:blipFill>
                    <p:spPr bwMode="black">
                      <a:xfrm>
                        <a:off x="2582620" y="2727568"/>
                        <a:ext cx="2356703" cy="2086709"/>
                      </a:xfrm>
                      <a:prstGeom prst="rect">
                        <a:avLst/>
                      </a:prstGeom>
                      <a:solidFill>
                        <a:srgbClr val="FFE48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Content Placeholder 1"/>
          <p:cNvSpPr>
            <a:spLocks noGrp="1"/>
          </p:cNvSpPr>
          <p:nvPr>
            <p:ph sz="half" idx="2"/>
          </p:nvPr>
        </p:nvSpPr>
        <p:spPr>
          <a:xfrm>
            <a:off x="5513696" y="2989694"/>
            <a:ext cx="6387151" cy="1562455"/>
          </a:xfrm>
        </p:spPr>
        <p:txBody>
          <a:bodyPr/>
          <a:lstStyle/>
          <a:p>
            <a:r>
              <a:rPr lang="en-US" altLang="en-US" sz="2800" dirty="0" smtClean="0"/>
              <a:t>List out the </a:t>
            </a:r>
            <a:r>
              <a:rPr lang="en-US" altLang="en-US" sz="2800" dirty="0"/>
              <a:t>functional </a:t>
            </a:r>
            <a:r>
              <a:rPr lang="en-US" altLang="en-US" sz="2800" dirty="0" smtClean="0"/>
              <a:t>dependencies.</a:t>
            </a:r>
            <a:endParaRPr lang="en-US" altLang="en-US" sz="2800" dirty="0"/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chemeClr val="bg1"/>
                </a:solidFill>
              </a:rPr>
              <a:t>7-</a:t>
            </a:r>
            <a:fld id="{45909B01-0389-4379-BC93-9ACED98AAF3E}" type="slidenum">
              <a:rPr lang="en-US" altLang="en-US" sz="1400">
                <a:solidFill>
                  <a:schemeClr val="bg1"/>
                </a:solidFill>
              </a:rPr>
              <a:pPr eaLnBrk="1" hangingPunct="1"/>
              <a:t>39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17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Logical Database Design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process of deciding how to arrange the attributes of the entities in the business environment into database structures, such as the tables of a relational database</a:t>
            </a:r>
          </a:p>
          <a:p>
            <a:pPr lvl="1"/>
            <a:r>
              <a:rPr lang="en-IN" dirty="0" smtClean="0"/>
              <a:t>This consists of deciding which tables to create, what columns they will contain, as well as the relationships between the tables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goal is to create well structured tables that properly reflect the company</a:t>
            </a:r>
            <a:r>
              <a:rPr lang="en-CA" altLang="en-US" dirty="0" smtClean="0">
                <a:latin typeface="Arial" panose="020B0604020202020204" pitchFamily="34" charset="0"/>
              </a:rPr>
              <a:t>’</a:t>
            </a:r>
            <a:r>
              <a:rPr lang="en-US" altLang="ja-JP" dirty="0" smtClean="0"/>
              <a:t>s business environment</a:t>
            </a:r>
            <a:endParaRPr lang="en-US" altLang="en-US" dirty="0" smtClean="0"/>
          </a:p>
        </p:txBody>
      </p:sp>
      <p:sp>
        <p:nvSpPr>
          <p:cNvPr id="337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fld id="{355EB82F-7E62-4E39-94EB-CCC0016661B7}" type="slidenum">
              <a:rPr lang="en-US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4</a:t>
            </a:fld>
            <a:endParaRPr lang="en-US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2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7814"/>
            <a:ext cx="8915400" cy="14747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Hardware Company: </a:t>
            </a:r>
            <a:br>
              <a:rPr lang="en-US" altLang="en-US" dirty="0" smtClean="0"/>
            </a:br>
            <a:r>
              <a:rPr lang="en-US" altLang="en-US" dirty="0" smtClean="0"/>
              <a:t>SALESPERSON and PRODUCT</a:t>
            </a:r>
          </a:p>
        </p:txBody>
      </p:sp>
      <p:graphicFrame>
        <p:nvGraphicFramePr>
          <p:cNvPr id="40963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181175"/>
              </p:ext>
            </p:extLst>
          </p:nvPr>
        </p:nvGraphicFramePr>
        <p:xfrm>
          <a:off x="2097333" y="2491765"/>
          <a:ext cx="1865067" cy="2309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r:id="rId3" imgW="5486400" imgH="2349500" progId="">
                  <p:embed/>
                </p:oleObj>
              </mc:Choice>
              <mc:Fallback>
                <p:oleObj r:id="rId3" imgW="5486400" imgH="2349500" progId="">
                  <p:embed/>
                  <p:pic>
                    <p:nvPicPr>
                      <p:cNvPr id="4096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3333"/>
                      <a:stretch>
                        <a:fillRect/>
                      </a:stretch>
                    </p:blipFill>
                    <p:spPr bwMode="black">
                      <a:xfrm>
                        <a:off x="2097333" y="2491765"/>
                        <a:ext cx="1865067" cy="2309445"/>
                      </a:xfrm>
                      <a:prstGeom prst="rect">
                        <a:avLst/>
                      </a:prstGeom>
                      <a:solidFill>
                        <a:srgbClr val="FFE48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chemeClr val="bg1"/>
                </a:solidFill>
              </a:rPr>
              <a:t>7-</a:t>
            </a:r>
            <a:fld id="{7F7F6676-9825-4F29-B6AB-E39B649360B0}" type="slidenum">
              <a:rPr lang="en-US" altLang="en-US" sz="1400">
                <a:solidFill>
                  <a:schemeClr val="bg1"/>
                </a:solidFill>
              </a:rPr>
              <a:pPr eaLnBrk="1" hangingPunct="1"/>
              <a:t>40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graphicFrame>
        <p:nvGraphicFramePr>
          <p:cNvPr id="40964" name="Object 10"/>
          <p:cNvGraphicFramePr>
            <a:graphicFrameLocks noChangeAspect="1"/>
          </p:cNvGraphicFramePr>
          <p:nvPr/>
        </p:nvGraphicFramePr>
        <p:xfrm>
          <a:off x="5257800" y="2590801"/>
          <a:ext cx="5030788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Document" r:id="rId5" imgW="5486400" imgH="2108200" progId="Word.Document.8">
                  <p:embed/>
                </p:oleObj>
              </mc:Choice>
              <mc:Fallback>
                <p:oleObj name="Document" r:id="rId5" imgW="5486400" imgH="2108200" progId="Word.Document.8">
                  <p:embed/>
                  <p:pic>
                    <p:nvPicPr>
                      <p:cNvPr id="4096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8333"/>
                      <a:stretch>
                        <a:fillRect/>
                      </a:stretch>
                    </p:blipFill>
                    <p:spPr bwMode="auto">
                      <a:xfrm>
                        <a:off x="5257800" y="2590801"/>
                        <a:ext cx="5030788" cy="2111375"/>
                      </a:xfrm>
                      <a:prstGeom prst="rect">
                        <a:avLst/>
                      </a:prstGeom>
                      <a:solidFill>
                        <a:srgbClr val="FFE48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031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Functional Dependency - 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 smtClean="0"/>
              <a:t>Removes </a:t>
            </a:r>
            <a:r>
              <a:rPr lang="en-IN" dirty="0"/>
              <a:t>data redundancy where the same values should not be repeated at multiple locations in the same database </a:t>
            </a:r>
            <a:r>
              <a:rPr lang="en-IN" dirty="0" smtClean="0"/>
              <a:t>table</a:t>
            </a:r>
            <a:endParaRPr lang="en-IN" dirty="0"/>
          </a:p>
          <a:p>
            <a:pPr fontAlgn="base"/>
            <a:r>
              <a:rPr lang="en-IN" dirty="0" smtClean="0"/>
              <a:t>Maintains </a:t>
            </a:r>
            <a:r>
              <a:rPr lang="en-IN" dirty="0"/>
              <a:t>the quality of data in the </a:t>
            </a:r>
            <a:r>
              <a:rPr lang="en-IN" dirty="0" smtClean="0"/>
              <a:t>database</a:t>
            </a:r>
            <a:endParaRPr lang="en-IN" dirty="0"/>
          </a:p>
          <a:p>
            <a:pPr fontAlgn="base"/>
            <a:r>
              <a:rPr lang="en-IN" dirty="0" smtClean="0"/>
              <a:t>Allows </a:t>
            </a:r>
            <a:r>
              <a:rPr lang="en-IN" dirty="0"/>
              <a:t>clearly defined meanings and constraints of </a:t>
            </a:r>
            <a:r>
              <a:rPr lang="en-IN" dirty="0" smtClean="0"/>
              <a:t>databases</a:t>
            </a:r>
            <a:endParaRPr lang="en-IN" dirty="0"/>
          </a:p>
          <a:p>
            <a:pPr fontAlgn="base"/>
            <a:r>
              <a:rPr lang="en-IN" dirty="0" smtClean="0"/>
              <a:t>Helps </a:t>
            </a:r>
            <a:r>
              <a:rPr lang="en-IN" dirty="0"/>
              <a:t>in identifying bad designs of the </a:t>
            </a:r>
            <a:r>
              <a:rPr lang="en-IN" dirty="0" smtClean="0"/>
              <a:t>database</a:t>
            </a:r>
            <a:endParaRPr lang="en-IN" dirty="0"/>
          </a:p>
          <a:p>
            <a:pPr fontAlgn="base"/>
            <a:r>
              <a:rPr lang="en-IN" dirty="0"/>
              <a:t>E</a:t>
            </a:r>
            <a:r>
              <a:rPr lang="en-IN" dirty="0" smtClean="0"/>
              <a:t>xpresses </a:t>
            </a:r>
            <a:r>
              <a:rPr lang="en-IN" dirty="0"/>
              <a:t>the facts about the database </a:t>
            </a:r>
            <a:r>
              <a:rPr lang="en-IN" dirty="0" smtClean="0"/>
              <a:t>design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5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</a:t>
            </a:r>
            <a:r>
              <a:rPr lang="en-IN" dirty="0"/>
              <a:t>Alternative: : Larger Schemas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6533" cy="435133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Suppose instead </a:t>
            </a:r>
            <a:r>
              <a:rPr lang="en-IN" dirty="0"/>
              <a:t>of having </a:t>
            </a:r>
            <a:r>
              <a:rPr lang="en-IN" dirty="0" smtClean="0"/>
              <a:t>two </a:t>
            </a:r>
            <a:r>
              <a:rPr lang="en-IN" dirty="0"/>
              <a:t>schemas instructor and </a:t>
            </a:r>
            <a:r>
              <a:rPr lang="en-IN" dirty="0" smtClean="0"/>
              <a:t>department, have single schema</a:t>
            </a:r>
            <a:r>
              <a:rPr lang="en-IN" dirty="0"/>
              <a:t>: </a:t>
            </a:r>
            <a:r>
              <a:rPr lang="en-IN" dirty="0" err="1"/>
              <a:t>inst</a:t>
            </a:r>
            <a:r>
              <a:rPr lang="en-IN" dirty="0"/>
              <a:t> </a:t>
            </a:r>
            <a:r>
              <a:rPr lang="en-IN" dirty="0" err="1"/>
              <a:t>dept</a:t>
            </a:r>
            <a:r>
              <a:rPr lang="en-IN" dirty="0"/>
              <a:t> (ID, name, salary, </a:t>
            </a:r>
            <a:r>
              <a:rPr lang="en-IN" dirty="0" err="1"/>
              <a:t>dept</a:t>
            </a:r>
            <a:r>
              <a:rPr lang="en-IN" dirty="0"/>
              <a:t> name, building, budget) </a:t>
            </a:r>
            <a:endParaRPr lang="en-IN" dirty="0" smtClean="0"/>
          </a:p>
          <a:p>
            <a:pPr lvl="1"/>
            <a:r>
              <a:rPr lang="en-IN" dirty="0" smtClean="0"/>
              <a:t>Result </a:t>
            </a:r>
            <a:r>
              <a:rPr lang="en-IN" dirty="0"/>
              <a:t>of a natural join on the relations corresponding to instructor and </a:t>
            </a:r>
            <a:r>
              <a:rPr lang="en-IN" dirty="0" smtClean="0"/>
              <a:t>department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Seems a </a:t>
            </a:r>
            <a:r>
              <a:rPr lang="en-IN" dirty="0">
                <a:solidFill>
                  <a:srgbClr val="C00000"/>
                </a:solidFill>
              </a:rPr>
              <a:t>good idea because some queries can be expressed using fewer </a:t>
            </a:r>
            <a:r>
              <a:rPr lang="en-IN" dirty="0" smtClean="0">
                <a:solidFill>
                  <a:srgbClr val="C00000"/>
                </a:solidFill>
              </a:rPr>
              <a:t>joins</a:t>
            </a:r>
          </a:p>
          <a:p>
            <a:pPr lvl="2"/>
            <a:r>
              <a:rPr lang="en-IN" dirty="0" smtClean="0"/>
              <a:t>Need </a:t>
            </a:r>
            <a:r>
              <a:rPr lang="en-IN" dirty="0"/>
              <a:t>to repeat the department information (“building” and “budget”) once for each instructor in the </a:t>
            </a:r>
            <a:r>
              <a:rPr lang="en-IN" dirty="0" smtClean="0"/>
              <a:t>department, as many instructors are available in the departments – </a:t>
            </a:r>
            <a:r>
              <a:rPr lang="en-IN" dirty="0" smtClean="0">
                <a:solidFill>
                  <a:srgbClr val="C00000"/>
                </a:solidFill>
              </a:rPr>
              <a:t>creating problem of redundancy</a:t>
            </a:r>
          </a:p>
          <a:p>
            <a:pPr lvl="2"/>
            <a:r>
              <a:rPr lang="en-IN" dirty="0" smtClean="0"/>
              <a:t>If we forget the </a:t>
            </a:r>
            <a:r>
              <a:rPr lang="en-IN" dirty="0"/>
              <a:t>redundancy problem, </a:t>
            </a:r>
            <a:r>
              <a:rPr lang="en-IN" dirty="0" smtClean="0"/>
              <a:t>and still continue with design there </a:t>
            </a:r>
            <a:r>
              <a:rPr lang="en-IN" dirty="0"/>
              <a:t>is still another </a:t>
            </a:r>
            <a:r>
              <a:rPr lang="en-IN" dirty="0" smtClean="0"/>
              <a:t>problem</a:t>
            </a:r>
          </a:p>
          <a:p>
            <a:pPr lvl="3"/>
            <a:r>
              <a:rPr lang="en-IN" dirty="0" smtClean="0"/>
              <a:t>When </a:t>
            </a:r>
            <a:r>
              <a:rPr lang="en-IN" dirty="0"/>
              <a:t>creating a new department in the </a:t>
            </a:r>
            <a:r>
              <a:rPr lang="en-IN" dirty="0" smtClean="0"/>
              <a:t>university</a:t>
            </a:r>
          </a:p>
          <a:p>
            <a:pPr lvl="3"/>
            <a:r>
              <a:rPr lang="en-IN" dirty="0" smtClean="0">
                <a:solidFill>
                  <a:srgbClr val="C00000"/>
                </a:solidFill>
              </a:rPr>
              <a:t>We </a:t>
            </a:r>
            <a:r>
              <a:rPr lang="en-IN" dirty="0">
                <a:solidFill>
                  <a:srgbClr val="C00000"/>
                </a:solidFill>
              </a:rPr>
              <a:t>cannot represent directly the information concerning a </a:t>
            </a:r>
            <a:r>
              <a:rPr lang="en-IN" dirty="0" smtClean="0">
                <a:solidFill>
                  <a:srgbClr val="C00000"/>
                </a:solidFill>
              </a:rPr>
              <a:t>department unless </a:t>
            </a:r>
            <a:r>
              <a:rPr lang="en-IN" dirty="0">
                <a:solidFill>
                  <a:srgbClr val="C00000"/>
                </a:solidFill>
              </a:rPr>
              <a:t>that department has at least one </a:t>
            </a:r>
            <a:r>
              <a:rPr lang="en-IN" dirty="0" smtClean="0">
                <a:solidFill>
                  <a:srgbClr val="C00000"/>
                </a:solidFill>
              </a:rPr>
              <a:t>instructor for newly </a:t>
            </a:r>
            <a:r>
              <a:rPr lang="en-IN" dirty="0">
                <a:solidFill>
                  <a:srgbClr val="C00000"/>
                </a:solidFill>
              </a:rPr>
              <a:t>created department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</a:p>
          <a:p>
            <a:pPr lvl="3"/>
            <a:r>
              <a:rPr lang="en-IN" dirty="0" smtClean="0"/>
              <a:t>In </a:t>
            </a:r>
            <a:r>
              <a:rPr lang="en-IN" dirty="0"/>
              <a:t>the old design, the schema department can handle </a:t>
            </a:r>
            <a:r>
              <a:rPr lang="en-IN" dirty="0" smtClean="0"/>
              <a:t>this</a:t>
            </a:r>
          </a:p>
          <a:p>
            <a:pPr marL="914400" lvl="2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</a:t>
            </a:r>
            <a:r>
              <a:rPr lang="en-IN" dirty="0"/>
              <a:t>Alternative: : </a:t>
            </a:r>
            <a:r>
              <a:rPr lang="en-IN" dirty="0" smtClean="0"/>
              <a:t>Smaller </a:t>
            </a:r>
            <a:r>
              <a:rPr lang="en-IN" dirty="0"/>
              <a:t>Schemas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60310"/>
            <a:ext cx="11353801" cy="4716653"/>
          </a:xfrm>
        </p:spPr>
        <p:txBody>
          <a:bodyPr>
            <a:noAutofit/>
          </a:bodyPr>
          <a:lstStyle/>
          <a:p>
            <a:r>
              <a:rPr lang="en-IN" sz="3200" dirty="0" smtClean="0"/>
              <a:t>A </a:t>
            </a:r>
            <a:r>
              <a:rPr lang="en-IN" sz="3200" dirty="0"/>
              <a:t>real-world database has </a:t>
            </a:r>
            <a:endParaRPr lang="en-IN" sz="3200" dirty="0" smtClean="0"/>
          </a:p>
          <a:p>
            <a:pPr lvl="1"/>
            <a:r>
              <a:rPr lang="en-IN" sz="2800" dirty="0" smtClean="0"/>
              <a:t>A </a:t>
            </a:r>
            <a:r>
              <a:rPr lang="en-IN" sz="2800" dirty="0"/>
              <a:t>large number of </a:t>
            </a:r>
            <a:r>
              <a:rPr lang="en-IN" sz="2800" dirty="0" smtClean="0"/>
              <a:t>schemas, an </a:t>
            </a:r>
            <a:r>
              <a:rPr lang="en-IN" sz="2800" dirty="0"/>
              <a:t>even larger number of </a:t>
            </a:r>
            <a:r>
              <a:rPr lang="en-IN" sz="2800" dirty="0" smtClean="0"/>
              <a:t>attributes and the </a:t>
            </a:r>
            <a:r>
              <a:rPr lang="en-IN" sz="2800" dirty="0"/>
              <a:t>number of tuples can be in the millions or </a:t>
            </a:r>
            <a:r>
              <a:rPr lang="en-IN" sz="2800" dirty="0" smtClean="0"/>
              <a:t>higher</a:t>
            </a:r>
          </a:p>
          <a:p>
            <a:r>
              <a:rPr lang="en-IN" sz="3200" dirty="0" smtClean="0"/>
              <a:t>Real university </a:t>
            </a:r>
            <a:r>
              <a:rPr lang="en-IN" sz="3200" dirty="0"/>
              <a:t>requires that every department </a:t>
            </a:r>
            <a:r>
              <a:rPr lang="en-IN" sz="3200" dirty="0" smtClean="0"/>
              <a:t>must </a:t>
            </a:r>
            <a:r>
              <a:rPr lang="en-IN" sz="3200" dirty="0"/>
              <a:t>have only one building and one budget </a:t>
            </a:r>
            <a:r>
              <a:rPr lang="en-IN" sz="3200" dirty="0" smtClean="0"/>
              <a:t>value, so two schemas</a:t>
            </a:r>
          </a:p>
          <a:p>
            <a:pPr marL="457200" lvl="1" indent="0" algn="ctr">
              <a:buNone/>
            </a:pPr>
            <a:r>
              <a:rPr lang="en-IN" altLang="en-US" sz="2800" dirty="0"/>
              <a:t>Department (</a:t>
            </a:r>
            <a:r>
              <a:rPr lang="en-IN" altLang="en-US" sz="2800" u="sng" dirty="0" err="1"/>
              <a:t>dept</a:t>
            </a:r>
            <a:r>
              <a:rPr lang="en-IN" altLang="en-US" sz="2800" u="sng" dirty="0"/>
              <a:t> name</a:t>
            </a:r>
            <a:r>
              <a:rPr lang="en-IN" altLang="en-US" sz="2800" dirty="0"/>
              <a:t>, building, budget</a:t>
            </a:r>
            <a:r>
              <a:rPr lang="en-IN" altLang="en-US" sz="2800" dirty="0" smtClean="0"/>
              <a:t>)</a:t>
            </a:r>
          </a:p>
          <a:p>
            <a:pPr marL="457200" lvl="1" indent="0" algn="ctr">
              <a:buNone/>
            </a:pPr>
            <a:r>
              <a:rPr lang="en-IN" altLang="en-US" sz="2800" dirty="0" smtClean="0"/>
              <a:t>Instructor </a:t>
            </a:r>
            <a:r>
              <a:rPr lang="en-IN" altLang="en-US" sz="2800" dirty="0"/>
              <a:t>(</a:t>
            </a:r>
            <a:r>
              <a:rPr lang="en-IN" altLang="en-US" sz="2800" u="sng" dirty="0" err="1"/>
              <a:t>i_ID</a:t>
            </a:r>
            <a:r>
              <a:rPr lang="en-IN" altLang="en-US" sz="2800" dirty="0"/>
              <a:t>, name, </a:t>
            </a:r>
            <a:r>
              <a:rPr lang="en-IN" altLang="en-US" sz="2800" dirty="0" err="1"/>
              <a:t>dept</a:t>
            </a:r>
            <a:r>
              <a:rPr lang="en-IN" altLang="en-US" sz="2800" dirty="0"/>
              <a:t> name, salary</a:t>
            </a:r>
            <a:r>
              <a:rPr lang="en-IN" altLang="en-US" sz="2800" dirty="0" smtClean="0"/>
              <a:t>)</a:t>
            </a:r>
            <a:endParaRPr lang="en-IN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</a:t>
            </a:r>
            <a:r>
              <a:rPr lang="en-IN" dirty="0"/>
              <a:t>Alternative: : </a:t>
            </a:r>
            <a:r>
              <a:rPr lang="en-IN" dirty="0" smtClean="0"/>
              <a:t>Smaller </a:t>
            </a:r>
            <a:r>
              <a:rPr lang="en-IN" dirty="0"/>
              <a:t>Schemas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r>
              <a:rPr lang="en-IN" sz="3200" dirty="0"/>
              <a:t>Not all decompositions of schemas are </a:t>
            </a:r>
            <a:r>
              <a:rPr lang="en-IN" sz="3200" dirty="0" smtClean="0"/>
              <a:t>helpful</a:t>
            </a:r>
          </a:p>
          <a:p>
            <a:r>
              <a:rPr lang="en-IN" sz="3200" dirty="0" smtClean="0"/>
              <a:t>Consider </a:t>
            </a:r>
            <a:r>
              <a:rPr lang="en-IN" sz="3200" dirty="0"/>
              <a:t>an extreme case where all </a:t>
            </a:r>
            <a:r>
              <a:rPr lang="en-IN" sz="3200" dirty="0" smtClean="0"/>
              <a:t>schemas </a:t>
            </a:r>
            <a:r>
              <a:rPr lang="en-IN" sz="3200" dirty="0"/>
              <a:t>consisting of one </a:t>
            </a:r>
            <a:r>
              <a:rPr lang="en-IN" sz="3200" dirty="0" smtClean="0"/>
              <a:t>attribute</a:t>
            </a:r>
          </a:p>
          <a:p>
            <a:pPr lvl="1"/>
            <a:r>
              <a:rPr lang="en-IN" sz="2800" dirty="0" smtClean="0"/>
              <a:t>No </a:t>
            </a:r>
            <a:r>
              <a:rPr lang="en-IN" sz="2800" dirty="0"/>
              <a:t>interesting relationships of any kind could be </a:t>
            </a:r>
            <a:r>
              <a:rPr lang="en-IN" sz="2800" dirty="0" smtClean="0"/>
              <a:t>expressed</a:t>
            </a:r>
          </a:p>
          <a:p>
            <a:r>
              <a:rPr lang="en-IN" sz="3200" dirty="0" smtClean="0"/>
              <a:t>Consider </a:t>
            </a:r>
            <a:r>
              <a:rPr lang="en-IN" sz="3200" dirty="0"/>
              <a:t>a less extreme </a:t>
            </a:r>
            <a:r>
              <a:rPr lang="en-IN" sz="3200" dirty="0" smtClean="0"/>
              <a:t>case</a:t>
            </a:r>
          </a:p>
          <a:p>
            <a:pPr lvl="1"/>
            <a:r>
              <a:rPr lang="en-IN" sz="2800" dirty="0" smtClean="0"/>
              <a:t>Decompose employee </a:t>
            </a:r>
            <a:r>
              <a:rPr lang="en-IN" sz="2800" dirty="0"/>
              <a:t>schema: </a:t>
            </a:r>
            <a:r>
              <a:rPr lang="en-IN" sz="2800" dirty="0">
                <a:solidFill>
                  <a:srgbClr val="C00000"/>
                </a:solidFill>
              </a:rPr>
              <a:t>employee (ID, name, street, city, salary</a:t>
            </a:r>
            <a:r>
              <a:rPr lang="en-IN" sz="2800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IN" sz="2800" dirty="0" smtClean="0"/>
              <a:t>Into two </a:t>
            </a:r>
            <a:r>
              <a:rPr lang="en-IN" sz="2800" dirty="0"/>
              <a:t>schemas: </a:t>
            </a:r>
            <a:endParaRPr lang="en-IN" sz="2800" dirty="0" smtClean="0"/>
          </a:p>
          <a:p>
            <a:pPr marL="457200" lvl="1" indent="0" algn="ctr">
              <a:buNone/>
            </a:pPr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employee1 </a:t>
            </a:r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(ID, name) </a:t>
            </a:r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     employee2 </a:t>
            </a:r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(name, street, city, salary</a:t>
            </a:r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7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Alternative: : Smaller Schemas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680"/>
            <a:ext cx="5416296" cy="4779283"/>
          </a:xfrm>
        </p:spPr>
        <p:txBody>
          <a:bodyPr>
            <a:noAutofit/>
          </a:bodyPr>
          <a:lstStyle/>
          <a:p>
            <a:r>
              <a:rPr lang="en-IN" dirty="0" smtClean="0"/>
              <a:t>If </a:t>
            </a:r>
            <a:r>
              <a:rPr lang="en-IN" dirty="0"/>
              <a:t>we </a:t>
            </a:r>
            <a:r>
              <a:rPr lang="en-IN" dirty="0" smtClean="0"/>
              <a:t>attempt </a:t>
            </a:r>
            <a:r>
              <a:rPr lang="en-IN" dirty="0"/>
              <a:t>to regenerate the original tuples using a natural </a:t>
            </a:r>
            <a:r>
              <a:rPr lang="en-IN" dirty="0" smtClean="0"/>
              <a:t>join</a:t>
            </a:r>
          </a:p>
          <a:p>
            <a:pPr lvl="1"/>
            <a:r>
              <a:rPr lang="en-IN" dirty="0" smtClean="0"/>
              <a:t>Although </a:t>
            </a:r>
            <a:r>
              <a:rPr lang="en-IN" dirty="0"/>
              <a:t>we have more tuples, we actually have less </a:t>
            </a:r>
            <a:r>
              <a:rPr lang="en-IN" dirty="0" smtClean="0"/>
              <a:t>information</a:t>
            </a:r>
          </a:p>
          <a:p>
            <a:pPr lvl="1"/>
            <a:r>
              <a:rPr lang="en-IN" dirty="0" smtClean="0"/>
              <a:t>Unable </a:t>
            </a:r>
            <a:r>
              <a:rPr lang="en-IN" dirty="0"/>
              <a:t>to distinguish which of the </a:t>
            </a:r>
            <a:r>
              <a:rPr lang="en-IN" dirty="0" err="1" smtClean="0"/>
              <a:t>Kims</a:t>
            </a:r>
            <a:r>
              <a:rPr lang="en-IN" dirty="0" smtClean="0"/>
              <a:t>’</a:t>
            </a:r>
          </a:p>
          <a:p>
            <a:pPr lvl="1"/>
            <a:r>
              <a:rPr lang="en-IN" dirty="0" smtClean="0"/>
              <a:t>Decomposition </a:t>
            </a:r>
            <a:r>
              <a:rPr lang="en-IN" dirty="0"/>
              <a:t>is unable to represent certain important facts about the university </a:t>
            </a:r>
            <a:r>
              <a:rPr lang="en-IN" dirty="0" smtClean="0"/>
              <a:t>employees</a:t>
            </a:r>
          </a:p>
          <a:p>
            <a:pPr lvl="2"/>
            <a:r>
              <a:rPr lang="en-IN" dirty="0" smtClean="0"/>
              <a:t>Need </a:t>
            </a:r>
            <a:r>
              <a:rPr lang="en-IN" dirty="0"/>
              <a:t>to avoid such </a:t>
            </a:r>
            <a:r>
              <a:rPr lang="en-IN" dirty="0" smtClean="0"/>
              <a:t>decompositions</a:t>
            </a:r>
          </a:p>
          <a:p>
            <a:pPr lvl="2"/>
            <a:r>
              <a:rPr lang="en-IN" dirty="0"/>
              <a:t>S</a:t>
            </a:r>
            <a:r>
              <a:rPr lang="en-IN" dirty="0" smtClean="0"/>
              <a:t>uch </a:t>
            </a:r>
            <a:r>
              <a:rPr lang="en-IN" dirty="0"/>
              <a:t>decompositions </a:t>
            </a:r>
            <a:r>
              <a:rPr lang="en-IN" dirty="0" smtClean="0"/>
              <a:t>known as </a:t>
            </a:r>
            <a:r>
              <a:rPr lang="en-IN" b="1" dirty="0" err="1" smtClean="0">
                <a:solidFill>
                  <a:schemeClr val="bg2">
                    <a:lumMod val="50000"/>
                  </a:schemeClr>
                </a:solidFill>
              </a:rPr>
              <a:t>lossy</a:t>
            </a:r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 decompositions</a:t>
            </a:r>
          </a:p>
          <a:p>
            <a:pPr lvl="1"/>
            <a:r>
              <a:rPr lang="en-IN" dirty="0" smtClean="0"/>
              <a:t>Opposite to this are known as </a:t>
            </a:r>
            <a:r>
              <a:rPr lang="en-IN" dirty="0">
                <a:solidFill>
                  <a:srgbClr val="C00000"/>
                </a:solidFill>
              </a:rPr>
              <a:t>lossless </a:t>
            </a:r>
            <a:r>
              <a:rPr lang="en-IN" dirty="0" smtClean="0">
                <a:solidFill>
                  <a:srgbClr val="C00000"/>
                </a:solidFill>
              </a:rPr>
              <a:t>decompositions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466" t="31777" r="27134" b="3512"/>
          <a:stretch/>
        </p:blipFill>
        <p:spPr>
          <a:xfrm>
            <a:off x="6254496" y="1825625"/>
            <a:ext cx="5702808" cy="50140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81885" y="5338310"/>
            <a:ext cx="1958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Two original tuples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783182" y="5696712"/>
            <a:ext cx="640978" cy="24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783182" y="5707642"/>
            <a:ext cx="640978" cy="72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2558" y="6430645"/>
            <a:ext cx="2096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Two </a:t>
            </a:r>
            <a:r>
              <a:rPr lang="en-IN" dirty="0" smtClean="0"/>
              <a:t>incorrect </a:t>
            </a:r>
            <a:r>
              <a:rPr lang="en-IN" dirty="0"/>
              <a:t>tuples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9783182" y="6093203"/>
            <a:ext cx="640978" cy="385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612045" y="6298958"/>
            <a:ext cx="812115" cy="190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909405" y="139768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Two 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employees with the same name ‘Kim’</a:t>
            </a:r>
          </a:p>
        </p:txBody>
      </p:sp>
    </p:spTree>
    <p:extLst>
      <p:ext uri="{BB962C8B-B14F-4D97-AF65-F5344CB8AC3E}">
        <p14:creationId xmlns:p14="http://schemas.microsoft.com/office/powerpoint/2010/main" val="34299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Functional Dependency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60310"/>
            <a:ext cx="11353801" cy="4716653"/>
          </a:xfrm>
        </p:spPr>
        <p:txBody>
          <a:bodyPr>
            <a:noAutofit/>
          </a:bodyPr>
          <a:lstStyle/>
          <a:p>
            <a:r>
              <a:rPr lang="en-IN" dirty="0" smtClean="0"/>
              <a:t>Real university </a:t>
            </a:r>
            <a:r>
              <a:rPr lang="en-IN" dirty="0"/>
              <a:t>requires that every department </a:t>
            </a:r>
            <a:r>
              <a:rPr lang="en-IN" dirty="0" smtClean="0"/>
              <a:t>must </a:t>
            </a:r>
            <a:r>
              <a:rPr lang="en-IN" dirty="0"/>
              <a:t>have only one building and one budget </a:t>
            </a:r>
            <a:r>
              <a:rPr lang="en-IN" dirty="0" smtClean="0"/>
              <a:t>value, so two schemas</a:t>
            </a:r>
          </a:p>
          <a:p>
            <a:pPr marL="457200" lvl="1" indent="0" algn="ctr">
              <a:buNone/>
            </a:pPr>
            <a:r>
              <a:rPr lang="en-IN" altLang="en-US" dirty="0"/>
              <a:t>Department (</a:t>
            </a:r>
            <a:r>
              <a:rPr lang="en-IN" altLang="en-US" u="sng" dirty="0" err="1"/>
              <a:t>dept</a:t>
            </a:r>
            <a:r>
              <a:rPr lang="en-IN" altLang="en-US" u="sng" dirty="0"/>
              <a:t> name</a:t>
            </a:r>
            <a:r>
              <a:rPr lang="en-IN" altLang="en-US" dirty="0"/>
              <a:t>, building, budget</a:t>
            </a:r>
            <a:r>
              <a:rPr lang="en-IN" altLang="en-US" dirty="0" smtClean="0"/>
              <a:t>),   Instructor </a:t>
            </a:r>
            <a:r>
              <a:rPr lang="en-IN" altLang="en-US" dirty="0"/>
              <a:t>(</a:t>
            </a:r>
            <a:r>
              <a:rPr lang="en-IN" altLang="en-US" u="sng" dirty="0" err="1"/>
              <a:t>i_ID</a:t>
            </a:r>
            <a:r>
              <a:rPr lang="en-IN" altLang="en-US" dirty="0"/>
              <a:t>, name, </a:t>
            </a:r>
            <a:r>
              <a:rPr lang="en-IN" altLang="en-US" dirty="0" err="1"/>
              <a:t>dept</a:t>
            </a:r>
            <a:r>
              <a:rPr lang="en-IN" altLang="en-US" dirty="0"/>
              <a:t> name, salary)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Need </a:t>
            </a:r>
            <a:r>
              <a:rPr lang="en-IN" dirty="0">
                <a:solidFill>
                  <a:srgbClr val="C00000"/>
                </a:solidFill>
              </a:rPr>
              <a:t>to </a:t>
            </a:r>
            <a:r>
              <a:rPr lang="en-IN" dirty="0" smtClean="0">
                <a:solidFill>
                  <a:srgbClr val="C00000"/>
                </a:solidFill>
              </a:rPr>
              <a:t>specify </a:t>
            </a:r>
            <a:r>
              <a:rPr lang="en-IN" dirty="0">
                <a:solidFill>
                  <a:srgbClr val="C00000"/>
                </a:solidFill>
              </a:rPr>
              <a:t>rules such as “each specific value for </a:t>
            </a:r>
            <a:r>
              <a:rPr lang="en-IN" dirty="0" err="1" smtClean="0">
                <a:solidFill>
                  <a:srgbClr val="C00000"/>
                </a:solidFill>
              </a:rPr>
              <a:t>dept</a:t>
            </a:r>
            <a:r>
              <a:rPr lang="en-IN" dirty="0" err="1">
                <a:solidFill>
                  <a:srgbClr val="C00000"/>
                </a:solidFill>
              </a:rPr>
              <a:t>_</a:t>
            </a:r>
            <a:r>
              <a:rPr lang="en-IN" dirty="0" err="1" smtClean="0">
                <a:solidFill>
                  <a:srgbClr val="C00000"/>
                </a:solidFill>
              </a:rPr>
              <a:t>name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>
                <a:solidFill>
                  <a:srgbClr val="C00000"/>
                </a:solidFill>
              </a:rPr>
              <a:t>corresponds to at most one budget” even in cases where </a:t>
            </a:r>
            <a:r>
              <a:rPr lang="en-IN" dirty="0" err="1" smtClean="0">
                <a:solidFill>
                  <a:srgbClr val="C00000"/>
                </a:solidFill>
              </a:rPr>
              <a:t>dept</a:t>
            </a:r>
            <a:r>
              <a:rPr lang="en-IN" dirty="0" err="1">
                <a:solidFill>
                  <a:srgbClr val="C00000"/>
                </a:solidFill>
              </a:rPr>
              <a:t>_</a:t>
            </a:r>
            <a:r>
              <a:rPr lang="en-IN" dirty="0" err="1" smtClean="0">
                <a:solidFill>
                  <a:srgbClr val="C00000"/>
                </a:solidFill>
              </a:rPr>
              <a:t>name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>
                <a:solidFill>
                  <a:srgbClr val="C00000"/>
                </a:solidFill>
              </a:rPr>
              <a:t>is not the primary key for the schema in </a:t>
            </a:r>
            <a:r>
              <a:rPr lang="en-IN" dirty="0" smtClean="0">
                <a:solidFill>
                  <a:srgbClr val="C00000"/>
                </a:solidFill>
              </a:rPr>
              <a:t>question</a:t>
            </a:r>
          </a:p>
          <a:p>
            <a:r>
              <a:rPr lang="en-IN" dirty="0" smtClean="0"/>
              <a:t>A </a:t>
            </a:r>
            <a:r>
              <a:rPr lang="en-IN" dirty="0"/>
              <a:t>rule that says “if there were a schema (</a:t>
            </a:r>
            <a:r>
              <a:rPr lang="en-IN" dirty="0" err="1"/>
              <a:t>dept</a:t>
            </a:r>
            <a:r>
              <a:rPr lang="en-IN" dirty="0"/>
              <a:t> name, budget), then </a:t>
            </a:r>
            <a:r>
              <a:rPr lang="en-IN" dirty="0" err="1"/>
              <a:t>dept</a:t>
            </a:r>
            <a:r>
              <a:rPr lang="en-IN" dirty="0"/>
              <a:t> name is able to serve as the primary </a:t>
            </a:r>
            <a:r>
              <a:rPr lang="en-IN" dirty="0" smtClean="0"/>
              <a:t> key”,  specified </a:t>
            </a:r>
            <a:r>
              <a:rPr lang="en-IN" dirty="0"/>
              <a:t>as a functional </a:t>
            </a:r>
            <a:r>
              <a:rPr lang="en-IN" dirty="0" smtClean="0"/>
              <a:t>dependency: </a:t>
            </a:r>
            <a:r>
              <a:rPr lang="en-IN" b="1" dirty="0" smtClean="0"/>
              <a:t>    </a:t>
            </a:r>
            <a:r>
              <a:rPr lang="en-IN" b="1" dirty="0" err="1"/>
              <a:t>d</a:t>
            </a:r>
            <a:r>
              <a:rPr lang="en-IN" b="1" dirty="0" err="1" smtClean="0"/>
              <a:t>ept_name</a:t>
            </a:r>
            <a:r>
              <a:rPr lang="en-IN" b="1" dirty="0" smtClean="0"/>
              <a:t> </a:t>
            </a:r>
            <a:r>
              <a:rPr lang="en-IN" b="1" dirty="0"/>
              <a:t>→ budget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Words>3615</Words>
  <Application>Microsoft Office PowerPoint</Application>
  <PresentationFormat>Widescreen</PresentationFormat>
  <Paragraphs>382</Paragraphs>
  <Slides>41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9" baseType="lpstr">
      <vt:lpstr>ＭＳ Ｐゴシック</vt:lpstr>
      <vt:lpstr>ＭＳ Ｐゴシック</vt:lpstr>
      <vt:lpstr>游ゴシック</vt:lpstr>
      <vt:lpstr>Arial</vt:lpstr>
      <vt:lpstr>Calibri</vt:lpstr>
      <vt:lpstr>Calibri Light</vt:lpstr>
      <vt:lpstr>Greek Symbols</vt:lpstr>
      <vt:lpstr>GreekC</vt:lpstr>
      <vt:lpstr>Helvetica</vt:lpstr>
      <vt:lpstr>Iconic Symbols Ext</vt:lpstr>
      <vt:lpstr>Monotype Sorts</vt:lpstr>
      <vt:lpstr>MS LineDraw</vt:lpstr>
      <vt:lpstr>Symbol</vt:lpstr>
      <vt:lpstr>Times New Roman</vt:lpstr>
      <vt:lpstr>urw-din</vt:lpstr>
      <vt:lpstr>Wingdings</vt:lpstr>
      <vt:lpstr>Office Theme</vt:lpstr>
      <vt:lpstr>Document</vt:lpstr>
      <vt:lpstr>8. Relational Database Design</vt:lpstr>
      <vt:lpstr>University Relational Schema</vt:lpstr>
      <vt:lpstr>Goal</vt:lpstr>
      <vt:lpstr>Logical Database Design</vt:lpstr>
      <vt:lpstr>Design Alternative: : Larger Schemas </vt:lpstr>
      <vt:lpstr>Design Alternative: : Smaller Schemas </vt:lpstr>
      <vt:lpstr>Design Alternative: : Smaller Schemas </vt:lpstr>
      <vt:lpstr>Design Alternative: : Smaller Schemas </vt:lpstr>
      <vt:lpstr>Functional Dependency</vt:lpstr>
      <vt:lpstr>Functional Dependency</vt:lpstr>
      <vt:lpstr>Functional Dependencies</vt:lpstr>
      <vt:lpstr>Keys and Functional Dependencies</vt:lpstr>
      <vt:lpstr>Keys and Functional Dependencies</vt:lpstr>
      <vt:lpstr>Design Guidelines for Relational Schemas </vt:lpstr>
      <vt:lpstr>Design Guidelines for Relational Schemas </vt:lpstr>
      <vt:lpstr>Design Guidelines for Relational Schemas </vt:lpstr>
      <vt:lpstr>Design Guidelines for Relational Schemas </vt:lpstr>
      <vt:lpstr>The Data Normalization Process</vt:lpstr>
      <vt:lpstr>Data Normalization Technique</vt:lpstr>
      <vt:lpstr>Functional Dependencies (FDs)</vt:lpstr>
      <vt:lpstr>Functional Dependency - Check</vt:lpstr>
      <vt:lpstr>Functional Dependency - Check</vt:lpstr>
      <vt:lpstr>Functional Dependency - Check</vt:lpstr>
      <vt:lpstr>Functional Dependency - Check</vt:lpstr>
      <vt:lpstr>Functional Dependency</vt:lpstr>
      <vt:lpstr>Functional Dependency</vt:lpstr>
      <vt:lpstr>Functional Dependency</vt:lpstr>
      <vt:lpstr>Functional Dependencies (FDs)</vt:lpstr>
      <vt:lpstr>Closure of a Set of Functional Dependencies</vt:lpstr>
      <vt:lpstr>Closure of a Set of Functional Dependencies</vt:lpstr>
      <vt:lpstr>Closure of a Set of Functional Dependencies</vt:lpstr>
      <vt:lpstr>Closure of a Set of Functional Dependencies</vt:lpstr>
      <vt:lpstr>Closure of a Set of Functional Dependencies</vt:lpstr>
      <vt:lpstr>Closure of a Set of Functional Dependencies</vt:lpstr>
      <vt:lpstr>Closure of a Set of Functional Dependencies</vt:lpstr>
      <vt:lpstr>Closure of a Set of FDs</vt:lpstr>
      <vt:lpstr>Procedure for Computing F+</vt:lpstr>
      <vt:lpstr>Hardware Company Database</vt:lpstr>
      <vt:lpstr>Hardware Company:  SALESPERSON and PRODUCT</vt:lpstr>
      <vt:lpstr>Hardware Company:  SALESPERSON and PRODUCT</vt:lpstr>
      <vt:lpstr>Functional Dependency - 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Normalization</dc:title>
  <dc:creator>Dipti Rana</dc:creator>
  <cp:lastModifiedBy>sai</cp:lastModifiedBy>
  <cp:revision>55</cp:revision>
  <dcterms:created xsi:type="dcterms:W3CDTF">2021-01-30T19:52:56Z</dcterms:created>
  <dcterms:modified xsi:type="dcterms:W3CDTF">2021-02-12T08:41:51Z</dcterms:modified>
</cp:coreProperties>
</file>