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61" r:id="rId2"/>
    <p:sldId id="362" r:id="rId3"/>
    <p:sldId id="363" r:id="rId4"/>
    <p:sldId id="369" r:id="rId5"/>
    <p:sldId id="364" r:id="rId6"/>
    <p:sldId id="374" r:id="rId7"/>
    <p:sldId id="376" r:id="rId8"/>
    <p:sldId id="380" r:id="rId9"/>
    <p:sldId id="377" r:id="rId10"/>
    <p:sldId id="378" r:id="rId11"/>
    <p:sldId id="379" r:id="rId12"/>
    <p:sldId id="382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4" r:id="rId23"/>
    <p:sldId id="395" r:id="rId24"/>
    <p:sldId id="396" r:id="rId25"/>
    <p:sldId id="392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15" r:id="rId37"/>
    <p:sldId id="418" r:id="rId38"/>
    <p:sldId id="419" r:id="rId39"/>
    <p:sldId id="420" r:id="rId40"/>
    <p:sldId id="416" r:id="rId41"/>
    <p:sldId id="422" r:id="rId42"/>
    <p:sldId id="421" r:id="rId43"/>
    <p:sldId id="424" r:id="rId44"/>
    <p:sldId id="423" r:id="rId45"/>
    <p:sldId id="425" r:id="rId46"/>
    <p:sldId id="427" r:id="rId47"/>
    <p:sldId id="426" r:id="rId48"/>
    <p:sldId id="428" r:id="rId49"/>
    <p:sldId id="429" r:id="rId50"/>
    <p:sldId id="43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dkzWqk644D5k+GsP0TvHw==" hashData="AX45ovUhgw3RYhSWeEerEZ6tI8RmpZhgvcpq8WjzbRrXjghTAyn5zBM88uESuFeLqCieR14KQS8N1rI99I/aQ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30BB5"/>
    <a:srgbClr val="008000"/>
    <a:srgbClr val="66FFCC"/>
    <a:srgbClr val="66FF99"/>
    <a:srgbClr val="99FF66"/>
    <a:srgbClr val="F7F9F9"/>
    <a:srgbClr val="FBFCFC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4" autoAdjust="0"/>
    <p:restoredTop sz="94434" autoAdjust="0"/>
  </p:normalViewPr>
  <p:slideViewPr>
    <p:cSldViewPr>
      <p:cViewPr varScale="1">
        <p:scale>
          <a:sx n="73" d="100"/>
          <a:sy n="73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0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2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4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Time Delay in Loop T</a:t>
            </a:r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= T*Loop T states * N</a:t>
            </a:r>
            <a:r>
              <a:rPr lang="en-US" sz="105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=  0.5 * 14* 255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= 1785 </a:t>
            </a:r>
            <a:r>
              <a:rPr lang="el-GR" sz="1200" dirty="0" smtClean="0"/>
              <a:t>μ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 = 1.8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2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91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3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9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78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8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Unit-6 </a:t>
            </a:r>
            <a:r>
              <a:rPr lang="en-US" sz="1800" dirty="0" smtClean="0"/>
              <a:t>Stack &amp; Subroutines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da-DK" sz="1800" b="1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Darshan Institute of Engineering &amp; Technology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Unit-6 </a:t>
            </a:r>
            <a:r>
              <a:rPr lang="en-US" sz="1800" dirty="0" smtClean="0"/>
              <a:t>Stack &amp; Subroutines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da-DK" sz="1800" b="1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Darshan Institute of Engineering &amp; Technology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3733800" y="6492875"/>
            <a:ext cx="609600" cy="365125"/>
          </a:xfrm>
        </p:spPr>
        <p:txBody>
          <a:bodyPr/>
          <a:lstStyle>
            <a:lvl1pPr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  </a:t>
            </a:r>
            <a:fld id="{5EA8BEFB-AE5B-48F9-BBAD-B489CDE48C80}" type="slidenum">
              <a:rPr smtClean="0"/>
              <a:pPr/>
              <a:t>‹#›</a:t>
            </a:fld>
            <a:r>
              <a:rPr dirty="0" smtClean="0"/>
              <a:t>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Unit-6 </a:t>
            </a:r>
            <a:r>
              <a:rPr lang="en-US" sz="1800" dirty="0" smtClean="0"/>
              <a:t>Stack &amp; Subroutines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da-DK" sz="1800" b="1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Darshan Institute of Engineering &amp; Technology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51606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Unit-6 </a:t>
            </a:r>
            <a:r>
              <a:rPr lang="en-US" sz="1800" dirty="0" smtClean="0"/>
              <a:t>Stack &amp; Subroutines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da-DK" sz="1800" b="1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Darshan Institute of Engineering &amp; Technology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5" y="4709993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Prof.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Swati Sharma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swati.sharma@darshan.ac.in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-2583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Microprocessor &amp; Interfacing - 2150707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Darshan Institute of Engineering &amp; Technology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743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Unit-6</a:t>
            </a:r>
          </a:p>
          <a:p>
            <a:pPr>
              <a:defRPr/>
            </a:pPr>
            <a:r>
              <a:rPr lang="en-US" sz="4800" dirty="0"/>
              <a:t>Stack &amp; Subroutines</a:t>
            </a:r>
            <a:endParaRPr lang="en-US" sz="4800" b="1" dirty="0"/>
          </a:p>
        </p:txBody>
      </p:sp>
      <p:sp>
        <p:nvSpPr>
          <p:cNvPr id="2" name="AutoShape 2" descr="Image result for java servle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java servlet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-11113"/>
            <a:ext cx="2857500" cy="16002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Working of CALL and RET instruction</a:t>
            </a:r>
          </a:p>
          <a:p>
            <a:pPr marL="0" indent="0">
              <a:buNone/>
            </a:pPr>
            <a:r>
              <a:rPr lang="en-US" dirty="0" smtClean="0"/>
              <a:t>Before CALL instruction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CALL 4 0 5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10</a:t>
            </a:fld>
            <a:r>
              <a:rPr smtClean="0"/>
              <a:t>  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6386350" y="24339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350" y="27387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6350" y="30435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6350" y="33483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6350" y="36531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6350" y="39579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86350" y="42627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86350" y="45675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68464" y="3340894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95766" y="336447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73451" y="288052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Registers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31795" y="3340894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6506" y="338134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Z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00150" y="4338934"/>
            <a:ext cx="2145628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81200" y="4374124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PC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68232" y="36558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2 4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05550" y="2433935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05550" y="2738735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05550" y="3043535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05550" y="3348335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05550" y="3653135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05550" y="3957935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05550" y="4262735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05550" y="4567535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86598" y="27064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76624" y="300650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2 1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69227" y="331900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5 0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54715" y="2023345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Stack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50174" y="39464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0 0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5783626" y="4038974"/>
            <a:ext cx="609600" cy="1841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23160" y="391233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699723" y="3328735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4 0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3737189" y="3328735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5 0</a:t>
            </a:r>
          </a:p>
        </p:txBody>
      </p:sp>
    </p:spTree>
    <p:extLst>
      <p:ext uri="{BB962C8B-B14F-4D97-AF65-F5344CB8AC3E}">
        <p14:creationId xmlns:p14="http://schemas.microsoft.com/office/powerpoint/2010/main" val="37350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1.66667E-6 -1.48148E-6 C -1.66667E-6 0.00347 0.00018 0.02292 0.00209 0.03009 C 0.00295 0.03565 0.00556 0.03935 0.00799 0.04352 C 0.00886 0.0463 0.0092 0.04908 0.01007 0.05208 C 0.01042 0.0544 0.01042 0.05695 0.01129 0.0588 C 0.01268 0.0632 0.01597 0.07199 0.01597 0.07222 C 0.01719 0.07917 0.01719 0.08056 0.02031 0.08727 C 0.0217 0.08912 0.02292 0.09028 0.02396 0.09167 C 0.02483 0.09398 0.02535 0.09676 0.02656 0.09838 C 0.02761 0.09977 0.02865 0.09908 0.02969 0.10046 C 0.03108 0.10208 0.03229 0.10463 0.03334 0.10718 C 0.03368 0.10926 0.0342 0.11158 0.03455 0.11343 C 0.03507 0.11597 0.03698 0.11759 0.03698 0.12037 C 0.03715 0.12871 0.03698 0.13773 0.03698 0.14699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00023 C -3.33333E-6 0.00371 -0.00034 0.02292 -0.00156 0.03033 C -0.00191 0.03588 -0.00364 0.03958 -0.00503 0.04352 C -0.00573 0.0463 -0.0059 0.04931 -0.00642 0.05232 C -0.00659 0.0544 -0.00659 0.05695 -0.00746 0.05903 C -0.00816 0.06343 -0.01024 0.07199 -0.01024 0.07222 C -0.01093 0.0794 -0.01093 0.08056 -0.01302 0.08727 C -0.01406 0.08935 -0.01475 0.09051 -0.01545 0.0919 C -0.0158 0.09398 -0.01614 0.09676 -0.01701 0.09861 C -0.01753 0.1 -0.0184 0.09931 -0.01892 0.1007 C -0.01979 0.10232 -0.02066 0.10486 -0.02135 0.10718 C -0.02152 0.10926 -0.0217 0.11158 -0.02205 0.11343 C -0.02239 0.11597 -0.02361 0.11783 -0.02361 0.12037 C -0.02378 0.12894 -0.02361 0.13773 -0.02361 0.14699 " pathEditMode="relative" rAng="0" ptsTypes="AAAAAAAAAAAAAAA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1" y="986135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Working of  RET instruction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11</a:t>
            </a:fld>
            <a:r>
              <a:rPr smtClean="0"/>
              <a:t>  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6386350" y="35052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350" y="3810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6350" y="4114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6350" y="44196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6350" y="47244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6350" y="50292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86350" y="5334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86350" y="5638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68464" y="4412159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95766" y="4435735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73451" y="39517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Registers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31795" y="4412159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6506" y="4452612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Z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00150" y="5410199"/>
            <a:ext cx="2145628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81200" y="5445389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PC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68232" y="472713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2 4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05550" y="3505200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2151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05550" y="3810000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05550" y="4114800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05550" y="4419600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05550" y="4724400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05550" y="5029200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05550" y="5334000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05550" y="5638800"/>
            <a:ext cx="952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2144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86598" y="37777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76624" y="407776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2 1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69227" y="439027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5 0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54715" y="3094610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Stack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50174" y="501766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0 0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5783626" y="5110239"/>
            <a:ext cx="609600" cy="1841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23160" y="4983604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5794466" y="4779300"/>
            <a:ext cx="609600" cy="1841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34000" y="465266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5794466" y="4474500"/>
            <a:ext cx="609600" cy="1841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34000" y="434786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676400" y="1531037"/>
            <a:ext cx="6467348" cy="915864"/>
          </a:xfrm>
          <a:prstGeom prst="wedgeRoundRectCallout">
            <a:avLst>
              <a:gd name="adj1" fmla="val -62672"/>
              <a:gd name="adj2" fmla="val -32738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Retrieve </a:t>
            </a:r>
            <a:r>
              <a:rPr lang="en-US" sz="2000" dirty="0">
                <a:solidFill>
                  <a:schemeClr val="tx1"/>
                </a:solidFill>
              </a:rPr>
              <a:t>the return address from the top of </a:t>
            </a:r>
            <a:r>
              <a:rPr lang="en-US" sz="2000" dirty="0" smtClean="0">
                <a:solidFill>
                  <a:schemeClr val="tx1"/>
                </a:solidFill>
              </a:rPr>
              <a:t>the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Load </a:t>
            </a:r>
            <a:r>
              <a:rPr lang="en-US" sz="2000" dirty="0">
                <a:solidFill>
                  <a:schemeClr val="tx1"/>
                </a:solidFill>
              </a:rPr>
              <a:t>the program counter with the </a:t>
            </a:r>
            <a:r>
              <a:rPr lang="en-US" sz="2000" dirty="0" smtClean="0">
                <a:solidFill>
                  <a:schemeClr val="tx1"/>
                </a:solidFill>
              </a:rPr>
              <a:t>return address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3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-2.77778E-7 0.00024 C -0.00486 0.00139 -0.00955 0.00301 -0.01441 0.00417 C -0.02604 0.00695 -0.02604 0.00533 -0.03663 0.00834 C -0.04392 0.01065 -0.03906 0.01112 -0.04774 0.0125 C -0.05347 0.01366 -0.05937 0.01413 -0.0651 0.01482 C -0.08715 0.022 -0.0533 0.01088 -0.07951 0.01899 C -0.08368 0.02038 -0.08785 0.02223 -0.09219 0.02315 C -0.09861 0.02454 -0.10486 0.0257 -0.11128 0.02755 C -0.11389 0.02825 -0.11649 0.02894 -0.1191 0.02963 C -0.12656 0.03125 -0.14132 0.0338 -0.14132 0.03403 C -0.14878 0.03658 -0.1566 0.0382 -0.16354 0.04237 C -0.1724 0.04746 -0.18142 0.05325 -0.19062 0.05718 C -0.19479 0.0588 -0.19913 0.05996 -0.2033 0.06135 C -0.20712 0.06274 -0.21076 0.06459 -0.21441 0.06575 C -0.21753 0.06667 -0.22083 0.0669 -0.22396 0.06783 C -0.22604 0.06829 -0.22812 0.06922 -0.23038 0.06991 C -0.23299 0.07061 -0.23559 0.07107 -0.23819 0.072 C -0.24288 0.07362 -0.24479 0.07524 -0.24931 0.07848 C -0.26476 0.07755 -0.28003 0.07778 -0.29549 0.07616 C -0.29983 0.0757 -0.30399 0.07385 -0.30816 0.072 C -0.30972 0.0713 -0.31128 0.07014 -0.31285 0.06991 C -0.33108 0.0669 -0.34149 0.06783 -0.36042 0.06783 " pathEditMode="relative" rAng="0" ptsTypes="AAAAAAAAAAAAAAAAAAAAAAA">
                                      <p:cBhvr>
                                        <p:cTn id="6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2.22222E-6 0.00024 C -0.00295 0.00232 -0.00521 0.00579 -0.0085 0.00718 C -0.01458 0.00973 -0.00694 0.00625 -0.01319 0.01065 C -0.01406 0.01111 -0.01493 0.01111 -0.0158 0.01158 C -0.01892 0.0132 -0.01979 0.01459 -0.02326 0.01598 C -0.02587 0.0169 -0.02864 0.01736 -0.03142 0.01783 C -0.03229 0.01852 -0.03298 0.01945 -0.03385 0.02014 C -0.03524 0.02084 -0.03663 0.02176 -0.03802 0.02223 C -0.04045 0.02361 -0.04288 0.02477 -0.04548 0.02547 L -0.04965 0.02686 C -0.05364 0.02755 -0.0559 0.02801 -0.06024 0.02871 C -0.06337 0.03033 -0.0658 0.03195 -0.06927 0.03287 C -0.07361 0.03449 -0.07795 0.03565 -0.08246 0.0375 C -0.08455 0.0382 -0.0868 0.03912 -0.08906 0.03936 C -0.09861 0.04098 -0.09392 0.04005 -0.10295 0.04167 C -0.10486 0.04236 -0.10677 0.04329 -0.10868 0.04399 C -0.11198 0.04468 -0.12153 0.04676 -0.12274 0.04699 C -0.13281 0.04977 -0.12014 0.0463 -0.13177 0.04931 C -0.13975 0.05093 -0.13316 0.05 -0.14566 0.05232 C -0.14774 0.05301 -0.14965 0.05348 -0.15156 0.05371 C -0.15521 0.05394 -0.1592 0.05394 -0.16302 0.05463 C -0.1651 0.05486 -0.16684 0.05533 -0.16875 0.05556 C -0.17257 0.05625 -0.17656 0.05625 -0.18021 0.05672 C -0.18298 0.05695 -0.18576 0.05718 -0.18854 0.05764 C -0.18975 0.05834 -0.1908 0.0588 -0.19166 0.05903 C -0.19427 0.05949 -0.20191 0.06065 -0.20399 0.06088 C -0.20486 0.06135 -0.20573 0.06181 -0.20659 0.06204 C -0.21979 0.0669 -0.23142 0.06389 -0.24687 0.06436 L -0.28889 0.06551 C -0.29114 0.06598 -0.29305 0.0669 -0.29531 0.06736 C -0.29913 0.06806 -0.30434 0.06875 -0.30764 0.07084 C -0.31041 0.07199 -0.31319 0.07361 -0.31597 0.075 C -0.31684 0.07547 -0.31771 0.07593 -0.31857 0.07616 C -0.32048 0.07662 -0.32725 0.07778 -0.32916 0.07801 C -0.33003 0.07848 -0.3309 0.07894 -0.33159 0.0794 C -0.33559 0.08079 -0.33975 0.08172 -0.34409 0.08264 C -0.34531 0.08334 -0.34653 0.08403 -0.34809 0.08473 C -0.3493 0.08542 -0.35087 0.08542 -0.35225 0.08588 C -0.3533 0.08611 -0.35451 0.08658 -0.35555 0.08681 C -0.35642 0.08704 -0.35694 0.08774 -0.35781 0.08797 C -0.37187 0.08866 -0.38594 0.08866 -0.39982 0.08889 C -0.40069 0.08982 -0.40173 0.09005 -0.40243 0.09121 C -0.40694 0.09861 -0.39844 0.09028 -0.40573 0.09653 C -0.40868 0.10278 -0.40729 0.09861 -0.40729 0.11088 " pathEditMode="relative" rAng="0" ptsTypes="AAAAAAAAAAAAAAAAAAAAAAAAAAAAAAAAAAAAAAAAAAAAA">
                                      <p:cBhvr>
                                        <p:cTn id="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82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2" grpId="0"/>
      <p:bldP spid="32" grpId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62" grpId="0"/>
      <p:bldP spid="63" grpId="0"/>
      <p:bldP spid="63" grpId="1"/>
      <p:bldP spid="66" grpId="0" animBg="1"/>
      <p:bldP spid="66" grpId="1" animBg="1"/>
      <p:bldP spid="67" grpId="0"/>
      <p:bldP spid="67" grpId="1"/>
      <p:bldP spid="46" grpId="0" animBg="1"/>
      <p:bldP spid="46" grpId="1" animBg="1"/>
      <p:bldP spid="47" grpId="0"/>
      <p:bldP spid="47" grpId="1"/>
      <p:bldP spid="48" grpId="0" animBg="1"/>
      <p:bldP spid="49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Things to be considered in </a:t>
            </a:r>
            <a:r>
              <a:rPr lang="en-US" b="1" dirty="0" smtClean="0"/>
              <a:t>Subroutine</a:t>
            </a:r>
          </a:p>
          <a:p>
            <a:pPr>
              <a:lnSpc>
                <a:spcPct val="113000"/>
              </a:lnSpc>
            </a:pPr>
            <a:r>
              <a:rPr lang="en-US" dirty="0" smtClean="0"/>
              <a:t>Number of </a:t>
            </a:r>
            <a:r>
              <a:rPr lang="en-US" b="1" dirty="0" smtClean="0">
                <a:solidFill>
                  <a:srgbClr val="0000FF"/>
                </a:solidFill>
              </a:rPr>
              <a:t>PUSH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POP</a:t>
            </a:r>
            <a:r>
              <a:rPr lang="en-US" dirty="0" smtClean="0"/>
              <a:t> instruction used in the subroutine must be same, otherwise, </a:t>
            </a:r>
            <a:r>
              <a:rPr lang="en-US" b="1" dirty="0" smtClean="0">
                <a:solidFill>
                  <a:srgbClr val="0000FF"/>
                </a:solidFill>
              </a:rPr>
              <a:t>RET</a:t>
            </a:r>
            <a:r>
              <a:rPr lang="en-US" dirty="0" smtClean="0"/>
              <a:t> instruction will pick </a:t>
            </a:r>
            <a:r>
              <a:rPr lang="en-US" dirty="0" smtClean="0">
                <a:solidFill>
                  <a:srgbClr val="0000FF"/>
                </a:solidFill>
              </a:rPr>
              <a:t>wrong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value</a:t>
            </a:r>
            <a:r>
              <a:rPr lang="en-US" dirty="0" smtClean="0"/>
              <a:t> of the return address from the stack and program will fail.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12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6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Counters and Time Delays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13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9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Counters and Time </a:t>
            </a:r>
            <a:r>
              <a:rPr lang="en-US" dirty="0" smtClean="0"/>
              <a:t>Delays are important techniques.</a:t>
            </a:r>
          </a:p>
          <a:p>
            <a:pPr marL="0" indent="0">
              <a:buNone/>
            </a:pPr>
            <a:r>
              <a:rPr lang="en-US" b="1" dirty="0"/>
              <a:t>Applications of Counters and Time </a:t>
            </a:r>
            <a:r>
              <a:rPr lang="en-US" b="1" dirty="0" smtClean="0"/>
              <a:t>Delays</a:t>
            </a:r>
          </a:p>
          <a:p>
            <a:pPr marL="0" indent="0">
              <a:buNone/>
            </a:pPr>
            <a:r>
              <a:rPr lang="en-US" dirty="0" smtClean="0"/>
              <a:t>They are commonly used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Traffic Signal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Digital Clocks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Serial data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14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89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 counter is designed simply by loading appropriate number  into one of  the registers and using </a:t>
            </a:r>
            <a:r>
              <a:rPr lang="en-US" altLang="en-US" dirty="0">
                <a:solidFill>
                  <a:srgbClr val="0000FF"/>
                </a:solidFill>
              </a:rPr>
              <a:t>INR</a:t>
            </a:r>
            <a:r>
              <a:rPr lang="en-US" altLang="en-US" dirty="0"/>
              <a:t> or </a:t>
            </a:r>
            <a:r>
              <a:rPr lang="en-US" altLang="en-US" dirty="0" smtClean="0">
                <a:solidFill>
                  <a:srgbClr val="0000FF"/>
                </a:solidFill>
              </a:rPr>
              <a:t>DCR</a:t>
            </a:r>
            <a:r>
              <a:rPr lang="en-US" altLang="en-US" dirty="0" smtClean="0"/>
              <a:t> </a:t>
            </a:r>
            <a:r>
              <a:rPr lang="en-US" altLang="en-US" dirty="0"/>
              <a:t>instructions. </a:t>
            </a:r>
          </a:p>
          <a:p>
            <a:pPr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FF"/>
                </a:solidFill>
              </a:rPr>
              <a:t>Loop</a:t>
            </a:r>
            <a:r>
              <a:rPr lang="en-US" altLang="en-US" dirty="0"/>
              <a:t> is established to update the count. </a:t>
            </a:r>
          </a:p>
          <a:p>
            <a:pPr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Each count is checked to determine </a:t>
            </a:r>
            <a:r>
              <a:rPr lang="en-US" altLang="en-US" dirty="0" smtClean="0"/>
              <a:t>whether </a:t>
            </a:r>
            <a:r>
              <a:rPr lang="en-US" altLang="en-US" dirty="0"/>
              <a:t>it has reached final number ;if not, the loop is </a:t>
            </a:r>
            <a:r>
              <a:rPr lang="en-US" altLang="en-US" dirty="0">
                <a:solidFill>
                  <a:srgbClr val="0000FF"/>
                </a:solidFill>
              </a:rPr>
              <a:t>repeated</a:t>
            </a:r>
            <a:r>
              <a:rPr lang="en-US" altLang="en-US" dirty="0" smtClean="0"/>
              <a:t>.</a:t>
            </a:r>
          </a:p>
          <a:p>
            <a:pPr marL="0" indent="0">
              <a:lnSpc>
                <a:spcPct val="113000"/>
              </a:lnSpc>
              <a:buNone/>
            </a:pPr>
            <a:endParaRPr lang="en-US" altLang="en-US" dirty="0"/>
          </a:p>
          <a:p>
            <a:pPr marL="0" indent="0">
              <a:lnSpc>
                <a:spcPct val="113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15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74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counters?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16</a:t>
            </a:fld>
            <a:r>
              <a:rPr smtClean="0"/>
              <a:t>  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100417" y="2057400"/>
            <a:ext cx="1752600" cy="39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Initialize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0417" y="2750116"/>
            <a:ext cx="1752600" cy="39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Display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0417" y="3489702"/>
            <a:ext cx="1752600" cy="39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Update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833717" y="4199665"/>
            <a:ext cx="2308602" cy="1210535"/>
          </a:xfrm>
          <a:prstGeom prst="flowChartDecision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Is this Final Count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6717" y="1524000"/>
            <a:ext cx="0" cy="5334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2976717" y="2453898"/>
            <a:ext cx="0" cy="2962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76717" y="3146614"/>
            <a:ext cx="0" cy="2962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94476" y="3886200"/>
            <a:ext cx="0" cy="2962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94476" y="5410200"/>
            <a:ext cx="1" cy="51798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>
          <a:xfrm rot="10800000" flipH="1">
            <a:off x="1833717" y="2948365"/>
            <a:ext cx="266700" cy="1856568"/>
          </a:xfrm>
          <a:prstGeom prst="bentConnector3">
            <a:avLst>
              <a:gd name="adj1" fmla="val -85714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0940" y="5469137"/>
            <a:ext cx="562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YES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0600" y="445223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NO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07088" y="1795125"/>
            <a:ext cx="3122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MVI C,05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MOV A,C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OUT 01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DCR C           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JNZ LOOP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13010" y="5951537"/>
            <a:ext cx="1752600" cy="39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End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4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/>
      <p:bldP spid="22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17</a:t>
            </a:fld>
            <a:r>
              <a:rPr smtClean="0"/>
              <a:t>  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88672"/>
              </p:ext>
            </p:extLst>
          </p:nvPr>
        </p:nvGraphicFramePr>
        <p:xfrm>
          <a:off x="190500" y="139700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Label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Opcode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Comment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T-states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84143"/>
              </p:ext>
            </p:extLst>
          </p:nvPr>
        </p:nvGraphicFramePr>
        <p:xfrm>
          <a:off x="190500" y="179324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MVI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C,05h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; Load Counter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37163"/>
              </p:ext>
            </p:extLst>
          </p:nvPr>
        </p:nvGraphicFramePr>
        <p:xfrm>
          <a:off x="190500" y="2581846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JNZ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LOOP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; Jump</a:t>
                      </a:r>
                      <a:r>
                        <a:rPr lang="en-US" sz="2000" baseline="0" dirty="0" smtClean="0"/>
                        <a:t> back to </a:t>
                      </a:r>
                      <a:r>
                        <a:rPr lang="en-US" sz="2000" baseline="0" dirty="0" err="1" smtClean="0"/>
                        <a:t>Decr</a:t>
                      </a:r>
                      <a:r>
                        <a:rPr lang="en-US" sz="2000" baseline="0" dirty="0" smtClean="0"/>
                        <a:t>. 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10/7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3935"/>
              </p:ext>
            </p:extLst>
          </p:nvPr>
        </p:nvGraphicFramePr>
        <p:xfrm>
          <a:off x="190500" y="2187543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LOOP: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DCR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; Decrement Counter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500" y="3733800"/>
            <a:ext cx="369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MVI C, 05h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Machine Cycle: 	</a:t>
            </a:r>
            <a:r>
              <a:rPr lang="en-US" sz="2000" b="1" dirty="0" smtClean="0"/>
              <a:t>F + R = 2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T-States: 	</a:t>
            </a:r>
            <a:r>
              <a:rPr lang="en-US" sz="2000" b="1" dirty="0" smtClean="0"/>
              <a:t>4T + 3T = 7T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190500" y="3839290"/>
            <a:ext cx="2531462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DCR 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Machine Cycle: 	</a:t>
            </a:r>
            <a:r>
              <a:rPr lang="en-US" sz="2000" b="1" dirty="0"/>
              <a:t>F </a:t>
            </a:r>
            <a:r>
              <a:rPr lang="en-US" sz="2000" b="1" dirty="0" smtClean="0"/>
              <a:t>= 1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T-States: 	</a:t>
            </a:r>
            <a:r>
              <a:rPr lang="en-US" sz="2000" b="1" dirty="0" smtClean="0"/>
              <a:t>= 4T </a:t>
            </a:r>
            <a:endParaRPr lang="en-US" sz="2000" b="1" dirty="0"/>
          </a:p>
          <a:p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83397" y="3962400"/>
            <a:ext cx="3826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JNZ LOOP (true)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Cycle: </a:t>
            </a:r>
            <a:r>
              <a:rPr lang="en-US" dirty="0" smtClean="0"/>
              <a:t>	</a:t>
            </a:r>
            <a:r>
              <a:rPr lang="en-US" b="1" dirty="0" smtClean="0"/>
              <a:t>F + R + R =3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T-States: 	</a:t>
            </a:r>
            <a:r>
              <a:rPr lang="en-US" dirty="0" smtClean="0"/>
              <a:t>	</a:t>
            </a:r>
            <a:r>
              <a:rPr lang="en-US" b="1" dirty="0" smtClean="0"/>
              <a:t>4T + 3T + 3T=10T</a:t>
            </a:r>
            <a:endParaRPr lang="en-US" b="1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79190" y="3962400"/>
            <a:ext cx="3826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JNZ LOOP (false)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Cycle: </a:t>
            </a:r>
            <a:r>
              <a:rPr lang="en-US" dirty="0" smtClean="0"/>
              <a:t>	</a:t>
            </a:r>
            <a:r>
              <a:rPr lang="en-US" b="1" dirty="0" smtClean="0"/>
              <a:t>F + R  = 2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T-States: 	</a:t>
            </a:r>
            <a:r>
              <a:rPr lang="en-US" dirty="0" smtClean="0"/>
              <a:t>	</a:t>
            </a:r>
            <a:r>
              <a:rPr lang="en-US" b="1" dirty="0" smtClean="0"/>
              <a:t>4T + 3T =7T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9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1" grpId="0" uiExpand="1" build="allAtOnce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</a:t>
            </a:r>
            <a:r>
              <a:rPr lang="en-US" b="1" dirty="0" smtClean="0"/>
              <a:t>MVI C, 05h </a:t>
            </a:r>
            <a:r>
              <a:rPr lang="en-US" dirty="0" smtClean="0"/>
              <a:t>requires </a:t>
            </a:r>
            <a:r>
              <a:rPr lang="en-US" b="1" dirty="0" smtClean="0"/>
              <a:t>7 T-States </a:t>
            </a:r>
            <a:r>
              <a:rPr lang="en-US" dirty="0" smtClean="0"/>
              <a:t>to execute.</a:t>
            </a:r>
          </a:p>
          <a:p>
            <a:r>
              <a:rPr lang="en-US" dirty="0" smtClean="0"/>
              <a:t>Assuming, 8085 Microprocessor with </a:t>
            </a:r>
            <a:r>
              <a:rPr lang="en-US" b="1" dirty="0" smtClean="0"/>
              <a:t>2MHz </a:t>
            </a:r>
            <a:r>
              <a:rPr lang="en-US" dirty="0" smtClean="0"/>
              <a:t>clock frequency.</a:t>
            </a:r>
          </a:p>
          <a:p>
            <a:r>
              <a:rPr lang="en-US" dirty="0" smtClean="0"/>
              <a:t>How much time it will take to execute above instruction?</a:t>
            </a:r>
          </a:p>
          <a:p>
            <a:pPr marL="0" indent="0" algn="l">
              <a:buNone/>
            </a:pPr>
            <a:r>
              <a:rPr lang="en-US" dirty="0" smtClean="0"/>
              <a:t>	Clock </a:t>
            </a:r>
            <a:r>
              <a:rPr lang="en-US" dirty="0"/>
              <a:t>frequency of the system </a:t>
            </a:r>
            <a:r>
              <a:rPr lang="en-US" dirty="0" smtClean="0"/>
              <a:t>(f)= </a:t>
            </a:r>
            <a:r>
              <a:rPr lang="en-US" dirty="0"/>
              <a:t>2 </a:t>
            </a:r>
            <a:r>
              <a:rPr lang="en-US" dirty="0" smtClean="0"/>
              <a:t>MHz</a:t>
            </a:r>
          </a:p>
          <a:p>
            <a:pPr marL="0" indent="0" algn="l">
              <a:buNone/>
            </a:pPr>
            <a:r>
              <a:rPr lang="en-US" dirty="0"/>
              <a:t>	Clock </a:t>
            </a:r>
            <a:r>
              <a:rPr lang="en-US" dirty="0" smtClean="0"/>
              <a:t>period (T) = 1/f = ½ * 10</a:t>
            </a:r>
            <a:r>
              <a:rPr lang="en-US" baseline="30000" dirty="0" smtClean="0"/>
              <a:t>-6 </a:t>
            </a:r>
            <a:r>
              <a:rPr lang="en-US" dirty="0" smtClean="0"/>
              <a:t> = 0.5 </a:t>
            </a:r>
            <a:r>
              <a:rPr lang="en-US" dirty="0" smtClean="0">
                <a:sym typeface="Symbol" panose="05050102010706020507" pitchFamily="18" charset="2"/>
              </a:rPr>
              <a:t>s</a:t>
            </a:r>
          </a:p>
          <a:p>
            <a:pPr marL="0" indent="0" algn="l">
              <a:buNone/>
            </a:pPr>
            <a:r>
              <a:rPr lang="en-US" baseline="30000" dirty="0">
                <a:sym typeface="Symbol" panose="05050102010706020507" pitchFamily="18" charset="2"/>
              </a:rPr>
              <a:t>	</a:t>
            </a:r>
            <a:r>
              <a:rPr lang="en-US" dirty="0">
                <a:sym typeface="Symbol" panose="05050102010706020507" pitchFamily="18" charset="2"/>
              </a:rPr>
              <a:t>Time to execute MVI </a:t>
            </a:r>
            <a:r>
              <a:rPr lang="en-US" dirty="0" smtClean="0">
                <a:sym typeface="Symbol" panose="05050102010706020507" pitchFamily="18" charset="2"/>
              </a:rPr>
              <a:t>	= </a:t>
            </a:r>
            <a:r>
              <a:rPr lang="en-US" dirty="0">
                <a:sym typeface="Symbol" panose="05050102010706020507" pitchFamily="18" charset="2"/>
              </a:rPr>
              <a:t>7 </a:t>
            </a:r>
            <a:r>
              <a:rPr lang="en-US" dirty="0" smtClean="0">
                <a:sym typeface="Symbol" panose="05050102010706020507" pitchFamily="18" charset="2"/>
              </a:rPr>
              <a:t>T-states </a:t>
            </a:r>
            <a:r>
              <a:rPr lang="en-US" dirty="0">
                <a:sym typeface="Symbol" panose="05050102010706020507" pitchFamily="18" charset="2"/>
              </a:rPr>
              <a:t>* </a:t>
            </a:r>
            <a:r>
              <a:rPr lang="en-US" dirty="0" smtClean="0">
                <a:sym typeface="Symbol" panose="05050102010706020507" pitchFamily="18" charset="2"/>
              </a:rPr>
              <a:t>0.5 </a:t>
            </a:r>
            <a:r>
              <a:rPr lang="en-US" dirty="0">
                <a:sym typeface="Symbol" panose="05050102010706020507" pitchFamily="18" charset="2"/>
              </a:rPr>
              <a:t>s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 algn="l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			</a:t>
            </a:r>
            <a:r>
              <a:rPr lang="en-US" b="1" dirty="0" smtClean="0">
                <a:sym typeface="Symbol" panose="05050102010706020507" pitchFamily="18" charset="2"/>
              </a:rPr>
              <a:t>= </a:t>
            </a:r>
            <a:r>
              <a:rPr lang="en-US" b="1" dirty="0">
                <a:sym typeface="Symbol" panose="05050102010706020507" pitchFamily="18" charset="2"/>
              </a:rPr>
              <a:t>3.5 </a:t>
            </a:r>
            <a:r>
              <a:rPr lang="en-US" b="1" dirty="0" err="1" smtClean="0">
                <a:sym typeface="Symbol" panose="05050102010706020507" pitchFamily="18" charset="2"/>
              </a:rPr>
              <a:t>μs</a:t>
            </a:r>
            <a:endParaRPr lang="en-US" b="1" dirty="0" smtClean="0">
              <a:sym typeface="Symbol" panose="05050102010706020507" pitchFamily="18" charset="2"/>
            </a:endParaRPr>
          </a:p>
          <a:p>
            <a:pPr marL="0" indent="0" algn="l">
              <a:buNone/>
            </a:pPr>
            <a:r>
              <a:rPr lang="en-US" b="1" i="1" dirty="0" smtClean="0">
                <a:solidFill>
                  <a:srgbClr val="0000FF"/>
                </a:solidFill>
              </a:rPr>
              <a:t>How </a:t>
            </a:r>
            <a:r>
              <a:rPr lang="en-US" b="1" i="1" dirty="0">
                <a:solidFill>
                  <a:srgbClr val="0000FF"/>
                </a:solidFill>
              </a:rPr>
              <a:t>much time it will take to execute above </a:t>
            </a:r>
            <a:r>
              <a:rPr lang="en-US" b="1" i="1" dirty="0" smtClean="0">
                <a:solidFill>
                  <a:srgbClr val="0000FF"/>
                </a:solidFill>
              </a:rPr>
              <a:t>instruction</a:t>
            </a:r>
            <a:r>
              <a:rPr lang="en-US" b="1" i="1" dirty="0">
                <a:solidFill>
                  <a:srgbClr val="0000FF"/>
                </a:solidFill>
              </a:rPr>
              <a:t> with </a:t>
            </a:r>
            <a:r>
              <a:rPr lang="en-US" b="1" i="1" dirty="0" smtClean="0">
                <a:solidFill>
                  <a:srgbClr val="0000FF"/>
                </a:solidFill>
              </a:rPr>
              <a:t>1 MHz </a:t>
            </a:r>
            <a:r>
              <a:rPr lang="en-US" b="1" i="1" dirty="0">
                <a:solidFill>
                  <a:srgbClr val="0000FF"/>
                </a:solidFill>
              </a:rPr>
              <a:t>clock frequency</a:t>
            </a:r>
            <a:r>
              <a:rPr lang="en-US" b="1" i="1" dirty="0" smtClean="0">
                <a:solidFill>
                  <a:srgbClr val="0000FF"/>
                </a:solidFill>
              </a:rPr>
              <a:t>?</a:t>
            </a:r>
            <a:endParaRPr lang="en-US" b="1" i="1" dirty="0">
              <a:solidFill>
                <a:srgbClr val="0000FF"/>
              </a:solidFill>
            </a:endParaRPr>
          </a:p>
          <a:p>
            <a:pPr marL="0" indent="0" algn="l">
              <a:buNone/>
            </a:pPr>
            <a:endParaRPr lang="en-US" b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18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22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722149"/>
            <a:ext cx="8763000" cy="36024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to calculate time delay in loop, we must account for the T-states required for each instruction, and for the number of times instructions are executed in the loop.</a:t>
            </a:r>
          </a:p>
          <a:p>
            <a:r>
              <a:rPr lang="en-US" dirty="0" smtClean="0"/>
              <a:t>The for the next two instructions: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DCR:	  4 T-States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JNZ : 	10  T-States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14 T-States</a:t>
            </a:r>
          </a:p>
          <a:p>
            <a:r>
              <a:rPr lang="en-US" dirty="0" smtClean="0"/>
              <a:t>Here, the loop is repeated for 5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19</a:t>
            </a:fld>
            <a:r>
              <a:rPr smtClean="0"/>
              <a:t>  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98647"/>
              </p:ext>
            </p:extLst>
          </p:nvPr>
        </p:nvGraphicFramePr>
        <p:xfrm>
          <a:off x="190500" y="114300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Label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Opcode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Comment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T-states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78661"/>
              </p:ext>
            </p:extLst>
          </p:nvPr>
        </p:nvGraphicFramePr>
        <p:xfrm>
          <a:off x="190500" y="153924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MVI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C,05h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; Load Counter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78428"/>
              </p:ext>
            </p:extLst>
          </p:nvPr>
        </p:nvGraphicFramePr>
        <p:xfrm>
          <a:off x="190500" y="2327846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JNZ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LOOP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; Jump</a:t>
                      </a:r>
                      <a:r>
                        <a:rPr lang="en-US" sz="2000" baseline="0" dirty="0" smtClean="0"/>
                        <a:t> back to </a:t>
                      </a:r>
                      <a:r>
                        <a:rPr lang="en-US" sz="2000" baseline="0" dirty="0" err="1" smtClean="0"/>
                        <a:t>Decr</a:t>
                      </a:r>
                      <a:r>
                        <a:rPr lang="en-US" sz="2000" baseline="0" dirty="0" smtClean="0"/>
                        <a:t>. 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10/7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31792"/>
              </p:ext>
            </p:extLst>
          </p:nvPr>
        </p:nvGraphicFramePr>
        <p:xfrm>
          <a:off x="190500" y="1933543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LOOP: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DCR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; Decrement Counter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500" y="1914429"/>
            <a:ext cx="8763000" cy="79054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45387" y="4568641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ym typeface="Symbol" panose="05050102010706020507" pitchFamily="18" charset="2"/>
              </a:rPr>
              <a:t></a:t>
            </a:r>
            <a:endParaRPr lang="en-US" sz="20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060652" y="5334000"/>
            <a:ext cx="182554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</a:t>
            </a:r>
            <a:r>
              <a:rPr lang="en-US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703122"/>
              </p:ext>
            </p:extLst>
          </p:nvPr>
        </p:nvGraphicFramePr>
        <p:xfrm>
          <a:off x="533400" y="1123713"/>
          <a:ext cx="8211403" cy="4393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% </a:t>
                      </a:r>
                      <a:r>
                        <a:rPr lang="en-US" b="1" dirty="0" err="1" smtClean="0"/>
                        <a:t>Weightage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Microprocessor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Microprocessor Architecture  and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8085 Microprocessor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Assembly Language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8085 Assembly Language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 &amp; Subroutines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Interfacing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Microprocessors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 SPARC Microprocessor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 Processor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3459996"/>
            <a:ext cx="8211403" cy="347472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How to calculate time delay for given loop?</a:t>
            </a:r>
          </a:p>
          <a:p>
            <a:r>
              <a:rPr lang="en-US" dirty="0" smtClean="0"/>
              <a:t>Time delay in loop T</a:t>
            </a:r>
            <a:r>
              <a:rPr lang="en-US" baseline="-25000" dirty="0" smtClean="0"/>
              <a:t>L</a:t>
            </a:r>
            <a:r>
              <a:rPr lang="en-US" dirty="0" smtClean="0"/>
              <a:t> with 2MHz clock frequency is calculated as: 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b="1" dirty="0" smtClean="0"/>
              <a:t>T</a:t>
            </a:r>
            <a:r>
              <a:rPr lang="en-US" b="1" baseline="-25000" dirty="0" smtClean="0"/>
              <a:t>L</a:t>
            </a:r>
            <a:r>
              <a:rPr lang="en-US" b="1" dirty="0" smtClean="0"/>
              <a:t>= T * Loop T-states * N</a:t>
            </a:r>
            <a:r>
              <a:rPr lang="en-US" b="1" baseline="-25000" dirty="0" smtClean="0"/>
              <a:t>10</a:t>
            </a:r>
            <a:r>
              <a:rPr lang="en-US" b="1" dirty="0"/>
              <a:t> </a:t>
            </a:r>
            <a:r>
              <a:rPr lang="en-US" b="1" dirty="0" smtClean="0"/>
              <a:t>-----------------(1)</a:t>
            </a:r>
            <a:endParaRPr lang="en-US" b="1" baseline="-250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T</a:t>
            </a:r>
            <a:r>
              <a:rPr lang="en-US" baseline="-25000" dirty="0"/>
              <a:t>L</a:t>
            </a:r>
            <a:r>
              <a:rPr lang="en-US" dirty="0" smtClean="0"/>
              <a:t> 	: Time Delay in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   	: Clock Period</a:t>
            </a:r>
          </a:p>
          <a:p>
            <a:pPr marL="0" indent="0">
              <a:buNone/>
            </a:pPr>
            <a:r>
              <a:rPr lang="en-US" dirty="0" smtClean="0"/>
              <a:t>	N</a:t>
            </a:r>
            <a:r>
              <a:rPr lang="en-US" baseline="-25000" dirty="0" smtClean="0"/>
              <a:t>10</a:t>
            </a:r>
            <a:r>
              <a:rPr lang="en-US" dirty="0"/>
              <a:t> </a:t>
            </a:r>
            <a:r>
              <a:rPr lang="en-US" dirty="0" smtClean="0"/>
              <a:t>	: </a:t>
            </a:r>
            <a:r>
              <a:rPr lang="en-US" dirty="0"/>
              <a:t>Equivalent decimal number of hexadecimal count </a:t>
            </a:r>
            <a:r>
              <a:rPr lang="en-US" dirty="0" smtClean="0"/>
              <a:t>			   loaded </a:t>
            </a:r>
            <a:r>
              <a:rPr lang="en-US" dirty="0"/>
              <a:t>in the delay </a:t>
            </a:r>
            <a:r>
              <a:rPr lang="en-US" dirty="0" smtClean="0"/>
              <a:t>register</a:t>
            </a:r>
          </a:p>
          <a:p>
            <a:pPr marL="0" indent="0">
              <a:buNone/>
            </a:pPr>
            <a:r>
              <a:rPr lang="en-US" dirty="0" smtClean="0"/>
              <a:t>Substituting value in equation (1)</a:t>
            </a:r>
          </a:p>
          <a:p>
            <a:pPr marL="0" indent="0" algn="ctr">
              <a:buNone/>
            </a:pPr>
            <a:r>
              <a:rPr lang="en-US" b="1" dirty="0"/>
              <a:t>T</a:t>
            </a:r>
            <a:r>
              <a:rPr lang="en-US" b="1" baseline="-25000" dirty="0"/>
              <a:t>L</a:t>
            </a:r>
            <a:r>
              <a:rPr lang="en-US" b="1" dirty="0" smtClean="0"/>
              <a:t>= (0.5 * 10</a:t>
            </a:r>
            <a:r>
              <a:rPr lang="en-US" b="1" baseline="30000" dirty="0" smtClean="0"/>
              <a:t>-6</a:t>
            </a:r>
            <a:r>
              <a:rPr lang="en-US" b="1" dirty="0" smtClean="0"/>
              <a:t> * 14 * 5)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smtClean="0"/>
              <a:t>		     = 35 </a:t>
            </a:r>
            <a:r>
              <a:rPr lang="en-US" dirty="0">
                <a:sym typeface="Symbol" panose="05050102010706020507" pitchFamily="18" charset="2"/>
              </a:rPr>
              <a:t>s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fld id="{5EA8BEFB-AE5B-48F9-BBAD-B489CDE48C80}" type="slidenum">
              <a:rPr smtClean="0"/>
              <a:pPr/>
              <a:t>20</a:t>
            </a:fld>
            <a:r>
              <a:rPr dirty="0"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92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calculate delay more accurately, we need to accurately calculate execution of JNZ instruction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i.e</a:t>
            </a:r>
            <a:endParaRPr lang="en-US" dirty="0" smtClean="0"/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/>
              <a:t>		     If </a:t>
            </a:r>
            <a:r>
              <a:rPr lang="en-US" b="1" dirty="0" smtClean="0"/>
              <a:t>JNZ = true</a:t>
            </a:r>
            <a:r>
              <a:rPr lang="en-US" dirty="0" smtClean="0"/>
              <a:t>, then </a:t>
            </a:r>
            <a:r>
              <a:rPr lang="en-US" b="1" dirty="0" smtClean="0"/>
              <a:t>T-States = 10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Else if </a:t>
            </a:r>
            <a:r>
              <a:rPr lang="en-US" b="1" dirty="0" smtClean="0"/>
              <a:t>JNZ =false</a:t>
            </a:r>
            <a:r>
              <a:rPr lang="en-US" dirty="0" smtClean="0"/>
              <a:t>, then </a:t>
            </a:r>
            <a:r>
              <a:rPr lang="en-US" b="1" dirty="0"/>
              <a:t>T-States = </a:t>
            </a:r>
            <a:r>
              <a:rPr lang="en-US" b="1" dirty="0" smtClean="0"/>
              <a:t>7</a:t>
            </a:r>
          </a:p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21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9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Now, according to our program: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 smtClean="0"/>
              <a:t>Therefore, there is difference of (10T – 7T) 3T-states: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fld id="{5EA8BEFB-AE5B-48F9-BBAD-B489CDE48C80}" type="slidenum">
              <a:rPr smtClean="0"/>
              <a:pPr/>
              <a:t>22</a:t>
            </a:fld>
            <a:r>
              <a:rPr dirty="0" smtClean="0"/>
              <a:t>  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533400" y="169923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MVI C,05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DCR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        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JNZ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</p:txBody>
      </p:sp>
      <p:sp>
        <p:nvSpPr>
          <p:cNvPr id="6" name="Oval 5"/>
          <p:cNvSpPr/>
          <p:nvPr/>
        </p:nvSpPr>
        <p:spPr>
          <a:xfrm>
            <a:off x="244098" y="2133600"/>
            <a:ext cx="4099302" cy="1143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724400" y="2438400"/>
            <a:ext cx="3124200" cy="1199827"/>
          </a:xfrm>
          <a:prstGeom prst="wedgeRoundRectCallout">
            <a:avLst>
              <a:gd name="adj1" fmla="val -57991"/>
              <a:gd name="adj2" fmla="val -2810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Here, the last cycle will be executed in </a:t>
            </a:r>
            <a:r>
              <a:rPr lang="en-US" sz="2000" b="1" dirty="0" smtClean="0">
                <a:solidFill>
                  <a:schemeClr val="tx1"/>
                </a:solidFill>
              </a:rPr>
              <a:t>7 T-States</a:t>
            </a:r>
            <a:r>
              <a:rPr lang="en-US" sz="2000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when </a:t>
            </a:r>
            <a:r>
              <a:rPr lang="en-US" sz="2000" b="1" dirty="0" smtClean="0">
                <a:solidFill>
                  <a:schemeClr val="tx1"/>
                </a:solidFill>
              </a:rPr>
              <a:t>JNZ = false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1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23</a:t>
            </a:fld>
            <a:r>
              <a:rPr smtClean="0"/>
              <a:t>  </a:t>
            </a:r>
            <a:endParaRPr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/>
              <a:t>Therefore, there is difference of (10T – 7T) 3T-states:</a:t>
            </a:r>
          </a:p>
          <a:p>
            <a:pPr algn="l"/>
            <a:r>
              <a:rPr lang="en-US" dirty="0" smtClean="0"/>
              <a:t>Delay generated by last clock cycle:</a:t>
            </a:r>
          </a:p>
          <a:p>
            <a:pPr marL="0" indent="0" algn="ctr">
              <a:buNone/>
            </a:pPr>
            <a:r>
              <a:rPr lang="en-US" dirty="0" smtClean="0"/>
              <a:t>= 3T * Clock Period</a:t>
            </a:r>
          </a:p>
          <a:p>
            <a:pPr marL="0" indent="0" algn="l">
              <a:buNone/>
            </a:pPr>
            <a:r>
              <a:rPr lang="en-US" dirty="0" smtClean="0"/>
              <a:t>			     = 3T * (1/2 * 10</a:t>
            </a:r>
            <a:r>
              <a:rPr lang="en-US" baseline="30000" dirty="0"/>
              <a:t>-6 </a:t>
            </a:r>
            <a:r>
              <a:rPr lang="en-US" dirty="0" smtClean="0"/>
              <a:t>)</a:t>
            </a:r>
          </a:p>
          <a:p>
            <a:pPr marL="0" indent="0" algn="l">
              <a:buNone/>
            </a:pPr>
            <a:r>
              <a:rPr lang="en-US" dirty="0" smtClean="0"/>
              <a:t>			     = 1.5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</a:p>
          <a:p>
            <a:pPr algn="l"/>
            <a:r>
              <a:rPr lang="en-US" dirty="0" smtClean="0">
                <a:sym typeface="Symbol" panose="05050102010706020507" pitchFamily="18" charset="2"/>
              </a:rPr>
              <a:t>Now, the accurate loop delay is:</a:t>
            </a:r>
          </a:p>
          <a:p>
            <a:pPr marL="0" indent="0" algn="l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LA</a:t>
            </a:r>
            <a:r>
              <a:rPr lang="en-US" dirty="0" smtClean="0">
                <a:sym typeface="Symbol" panose="05050102010706020507" pitchFamily="18" charset="2"/>
              </a:rPr>
              <a:t>=T</a:t>
            </a:r>
            <a:r>
              <a:rPr lang="en-US" baseline="-25000" dirty="0" smtClean="0">
                <a:sym typeface="Symbol" panose="05050102010706020507" pitchFamily="18" charset="2"/>
              </a:rPr>
              <a:t>L</a:t>
            </a:r>
            <a:r>
              <a:rPr lang="en-US" dirty="0" smtClean="0">
                <a:sym typeface="Symbol" panose="05050102010706020507" pitchFamily="18" charset="2"/>
              </a:rPr>
              <a:t> - </a:t>
            </a:r>
            <a:r>
              <a:rPr lang="en-US" dirty="0"/>
              <a:t>Delay generated by last clock </a:t>
            </a:r>
            <a:r>
              <a:rPr lang="en-US" dirty="0" smtClean="0"/>
              <a:t>cycle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smtClean="0"/>
              <a:t>                 = 35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 smtClean="0">
                <a:sym typeface="Symbol" panose="05050102010706020507" pitchFamily="18" charset="2"/>
              </a:rPr>
              <a:t>s - </a:t>
            </a:r>
            <a:r>
              <a:rPr lang="en-US" dirty="0"/>
              <a:t>1.5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</a:p>
          <a:p>
            <a:pPr marL="0" indent="0" algn="l">
              <a:buNone/>
            </a:pPr>
            <a:r>
              <a:rPr lang="en-US" dirty="0" smtClean="0">
                <a:sym typeface="Symbol" panose="05050102010706020507" pitchFamily="18" charset="2"/>
              </a:rPr>
              <a:t>	     = 33.5 </a:t>
            </a:r>
            <a:r>
              <a:rPr lang="en-US" dirty="0">
                <a:sym typeface="Symbol" panose="05050102010706020507" pitchFamily="18" charset="2"/>
              </a:rPr>
              <a:t>s</a:t>
            </a:r>
          </a:p>
          <a:p>
            <a:pPr marL="0" indent="0" algn="l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 algn="l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 algn="l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33586" y="4572000"/>
            <a:ext cx="3581400" cy="552584"/>
          </a:xfrm>
          <a:prstGeom prst="wedgeRoundRectCallout">
            <a:avLst>
              <a:gd name="adj1" fmla="val -19026"/>
              <a:gd name="adj2" fmla="val -7958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T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L</a:t>
            </a:r>
            <a:r>
              <a:rPr lang="en-US" sz="2000" b="1" dirty="0">
                <a:solidFill>
                  <a:schemeClr val="tx1"/>
                </a:solidFill>
              </a:rPr>
              <a:t>= (0.5 * 10</a:t>
            </a:r>
            <a:r>
              <a:rPr lang="en-US" sz="2000" b="1" baseline="30000" dirty="0">
                <a:solidFill>
                  <a:schemeClr val="tx1"/>
                </a:solidFill>
              </a:rPr>
              <a:t>-6</a:t>
            </a:r>
            <a:r>
              <a:rPr lang="en-US" sz="2000" b="1" dirty="0">
                <a:solidFill>
                  <a:schemeClr val="tx1"/>
                </a:solidFill>
              </a:rPr>
              <a:t> * 14 * 5</a:t>
            </a:r>
            <a:r>
              <a:rPr lang="en-US" sz="2000" b="1" dirty="0" smtClean="0">
                <a:solidFill>
                  <a:schemeClr val="tx1"/>
                </a:solidFill>
              </a:rPr>
              <a:t>)= </a:t>
            </a:r>
            <a:r>
              <a:rPr lang="en-US" sz="2000" b="1" dirty="0">
                <a:solidFill>
                  <a:schemeClr val="tx1"/>
                </a:solidFill>
              </a:rPr>
              <a:t>35 </a:t>
            </a:r>
            <a:r>
              <a:rPr 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s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Now, to calculate total time delay</a:t>
            </a:r>
          </a:p>
          <a:p>
            <a:pPr marL="0" indent="0">
              <a:buNone/>
            </a:pPr>
            <a:r>
              <a:rPr lang="en-US" dirty="0" smtClean="0"/>
              <a:t>Total Delay = Time taken to execute instruction outside loop</a:t>
            </a:r>
          </a:p>
          <a:p>
            <a:pPr marL="0" indent="0" algn="ctr">
              <a:buNone/>
            </a:pPr>
            <a:r>
              <a:rPr lang="en-US" dirty="0" smtClean="0"/>
              <a:t>+</a:t>
            </a:r>
          </a:p>
          <a:p>
            <a:pPr marL="0" indent="0" algn="ctr">
              <a:buNone/>
            </a:pPr>
            <a:r>
              <a:rPr lang="en-US" dirty="0" smtClean="0"/>
              <a:t>Time taken </a:t>
            </a:r>
            <a:r>
              <a:rPr lang="en-US" dirty="0"/>
              <a:t>to execute </a:t>
            </a:r>
            <a:r>
              <a:rPr lang="en-US" dirty="0" smtClean="0"/>
              <a:t>loop</a:t>
            </a:r>
            <a:r>
              <a:rPr lang="en-US" dirty="0"/>
              <a:t> </a:t>
            </a:r>
            <a:r>
              <a:rPr lang="en-US" dirty="0" smtClean="0"/>
              <a:t>instructions</a:t>
            </a:r>
          </a:p>
          <a:p>
            <a:pPr marL="0" indent="0" algn="l">
              <a:buNone/>
            </a:pPr>
            <a:r>
              <a:rPr lang="en-US" dirty="0" smtClean="0"/>
              <a:t>		</a:t>
            </a:r>
            <a:r>
              <a:rPr lang="en-US" b="1" dirty="0" smtClean="0"/>
              <a:t>T</a:t>
            </a:r>
            <a:r>
              <a:rPr lang="en-US" b="1" baseline="-25000" dirty="0" smtClean="0"/>
              <a:t>D</a:t>
            </a:r>
            <a:r>
              <a:rPr lang="en-US" b="1" dirty="0" smtClean="0"/>
              <a:t> 	= T</a:t>
            </a:r>
            <a:r>
              <a:rPr lang="en-US" b="1" baseline="-25000" dirty="0" smtClean="0"/>
              <a:t>O </a:t>
            </a:r>
            <a:r>
              <a:rPr lang="en-US" b="1" dirty="0" smtClean="0"/>
              <a:t>+ T</a:t>
            </a:r>
            <a:r>
              <a:rPr lang="en-US" b="1" baseline="-25000" dirty="0" smtClean="0"/>
              <a:t>LA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smtClean="0"/>
              <a:t>   			 = (7 * 0.5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 smtClean="0">
                <a:sym typeface="Symbol" panose="05050102010706020507" pitchFamily="18" charset="2"/>
              </a:rPr>
              <a:t>s) + 33.5 </a:t>
            </a:r>
            <a:r>
              <a:rPr lang="en-US" dirty="0">
                <a:sym typeface="Symbol" panose="05050102010706020507" pitchFamily="18" charset="2"/>
              </a:rPr>
              <a:t>s</a:t>
            </a:r>
          </a:p>
          <a:p>
            <a:pPr marL="0" indent="0" algn="l">
              <a:buNone/>
            </a:pPr>
            <a:r>
              <a:rPr lang="en-US" dirty="0" smtClean="0"/>
              <a:t>    			 = 3.5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 smtClean="0">
                <a:sym typeface="Symbol" panose="05050102010706020507" pitchFamily="18" charset="2"/>
              </a:rPr>
              <a:t>s + </a:t>
            </a:r>
            <a:r>
              <a:rPr lang="en-US" dirty="0">
                <a:sym typeface="Symbol" panose="05050102010706020507" pitchFamily="18" charset="2"/>
              </a:rPr>
              <a:t>33.5 s</a:t>
            </a:r>
          </a:p>
          <a:p>
            <a:pPr marL="0" indent="0" algn="l">
              <a:buNone/>
            </a:pPr>
            <a:r>
              <a:rPr lang="en-US" dirty="0" smtClean="0"/>
              <a:t>    			</a:t>
            </a:r>
            <a:r>
              <a:rPr lang="en-US" b="1" dirty="0" smtClean="0"/>
              <a:t> = 37 </a:t>
            </a:r>
            <a:r>
              <a:rPr lang="en-US" b="1" dirty="0">
                <a:sym typeface="Symbol" panose="05050102010706020507" pitchFamily="18" charset="2"/>
              </a:rPr>
              <a:t>s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24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17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Calculate </a:t>
            </a:r>
            <a:r>
              <a:rPr lang="en-US" b="1" dirty="0"/>
              <a:t>time </a:t>
            </a:r>
            <a:r>
              <a:rPr lang="en-US" b="1" dirty="0" smtClean="0"/>
              <a:t>delay and accurate time delay </a:t>
            </a:r>
            <a:r>
              <a:rPr lang="en-US" b="1" dirty="0"/>
              <a:t>for </a:t>
            </a:r>
            <a:r>
              <a:rPr lang="en-US" b="1" dirty="0" smtClean="0"/>
              <a:t>given loop with </a:t>
            </a:r>
          </a:p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ounter value =255 (FF h) and </a:t>
            </a:r>
          </a:p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lock frequency =2MHz</a:t>
            </a:r>
          </a:p>
          <a:p>
            <a:pPr marL="0" indent="0" algn="ctr">
              <a:buNone/>
            </a:pPr>
            <a:r>
              <a:rPr lang="en-US" b="1" dirty="0" smtClean="0"/>
              <a:t>T</a:t>
            </a:r>
            <a:r>
              <a:rPr lang="en-US" b="1" baseline="-25000" dirty="0" smtClean="0"/>
              <a:t>L</a:t>
            </a:r>
            <a:r>
              <a:rPr lang="en-US" b="1" dirty="0"/>
              <a:t>= T * Loop </a:t>
            </a:r>
            <a:r>
              <a:rPr lang="en-US" b="1" dirty="0" smtClean="0"/>
              <a:t>T-states </a:t>
            </a:r>
            <a:r>
              <a:rPr lang="en-US" b="1" dirty="0"/>
              <a:t>* N</a:t>
            </a:r>
            <a:r>
              <a:rPr lang="en-US" b="1" baseline="-25000" dirty="0"/>
              <a:t>10</a:t>
            </a:r>
            <a:r>
              <a:rPr lang="en-US" b="1" dirty="0"/>
              <a:t> -----------------(1</a:t>
            </a:r>
            <a:r>
              <a:rPr lang="en-US" b="1" dirty="0" smtClean="0"/>
              <a:t>)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		  =  </a:t>
            </a:r>
            <a:r>
              <a:rPr lang="en-US" dirty="0"/>
              <a:t>0.5 </a:t>
            </a:r>
            <a:r>
              <a:rPr lang="en-US" dirty="0" smtClean="0"/>
              <a:t>*10</a:t>
            </a:r>
            <a:r>
              <a:rPr lang="en-US" baseline="30000" dirty="0" smtClean="0"/>
              <a:t>-6</a:t>
            </a:r>
            <a:r>
              <a:rPr lang="en-US" dirty="0" smtClean="0"/>
              <a:t>* </a:t>
            </a:r>
            <a:r>
              <a:rPr lang="en-US" dirty="0"/>
              <a:t>14* 255</a:t>
            </a:r>
          </a:p>
          <a:p>
            <a:pPr marL="0" indent="0" algn="l">
              <a:buNone/>
            </a:pPr>
            <a:r>
              <a:rPr lang="en-US" dirty="0"/>
              <a:t>                             </a:t>
            </a:r>
            <a:r>
              <a:rPr lang="en-US" dirty="0" smtClean="0"/>
              <a:t>= </a:t>
            </a:r>
            <a:r>
              <a:rPr lang="en-US" dirty="0"/>
              <a:t>1785 </a:t>
            </a:r>
            <a:r>
              <a:rPr lang="en-US" dirty="0" err="1"/>
              <a:t>μs</a:t>
            </a:r>
            <a:r>
              <a:rPr lang="en-US" dirty="0"/>
              <a:t> = 1.8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indent="0" algn="l">
              <a:buNone/>
            </a:pPr>
            <a:r>
              <a:rPr lang="en-US" b="1" dirty="0" smtClean="0"/>
              <a:t>	          T</a:t>
            </a:r>
            <a:r>
              <a:rPr lang="en-US" b="1" baseline="-25000" dirty="0" smtClean="0"/>
              <a:t>LA</a:t>
            </a:r>
            <a:r>
              <a:rPr lang="en-US" b="1" dirty="0"/>
              <a:t>= Time to execute loop instructions</a:t>
            </a:r>
          </a:p>
          <a:p>
            <a:pPr marL="0" indent="0" algn="l">
              <a:buNone/>
            </a:pPr>
            <a:r>
              <a:rPr lang="en-US" dirty="0"/>
              <a:t>       </a:t>
            </a:r>
            <a:r>
              <a:rPr lang="en-US" dirty="0" smtClean="0"/>
              <a:t>		    = T</a:t>
            </a:r>
            <a:r>
              <a:rPr lang="en-US" baseline="-25000" dirty="0" smtClean="0"/>
              <a:t>L</a:t>
            </a:r>
            <a:r>
              <a:rPr lang="en-US" dirty="0" smtClean="0"/>
              <a:t> – (</a:t>
            </a:r>
            <a:r>
              <a:rPr lang="en-US" dirty="0"/>
              <a:t>3T </a:t>
            </a:r>
            <a:r>
              <a:rPr lang="en-US" dirty="0" smtClean="0"/>
              <a:t>states*clock </a:t>
            </a:r>
            <a:r>
              <a:rPr lang="en-US" dirty="0"/>
              <a:t>period</a:t>
            </a:r>
            <a:r>
              <a:rPr lang="en-US" dirty="0" smtClean="0"/>
              <a:t>)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= 1785 – ( 3 * ½ * 10</a:t>
            </a:r>
            <a:r>
              <a:rPr lang="en-US" baseline="30000" dirty="0" smtClean="0"/>
              <a:t>-6</a:t>
            </a:r>
            <a:r>
              <a:rPr lang="en-US" dirty="0" smtClean="0"/>
              <a:t>)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 smtClean="0"/>
              <a:t>	    = </a:t>
            </a:r>
            <a:r>
              <a:rPr lang="en-US" dirty="0"/>
              <a:t>1785 – 1.5=1783.5 </a:t>
            </a:r>
            <a:r>
              <a:rPr lang="en-US" dirty="0" err="1"/>
              <a:t>μs</a:t>
            </a:r>
            <a:endParaRPr lang="en-US" dirty="0"/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25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much time the 8085 microprocessor will take to execute the MOV B, </a:t>
            </a:r>
            <a:r>
              <a:rPr lang="en-US" dirty="0" smtClean="0"/>
              <a:t>A instruction</a:t>
            </a:r>
            <a:r>
              <a:rPr lang="en-US" dirty="0"/>
              <a:t>, if the </a:t>
            </a:r>
            <a:r>
              <a:rPr lang="en-US" b="1" dirty="0">
                <a:solidFill>
                  <a:srgbClr val="0000FF"/>
                </a:solidFill>
              </a:rPr>
              <a:t>crystal frequency </a:t>
            </a:r>
            <a:r>
              <a:rPr lang="en-US" dirty="0"/>
              <a:t>is 4MHz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much time will be required to execute the STAX B instruction if the </a:t>
            </a:r>
            <a:r>
              <a:rPr lang="en-US" b="1" dirty="0">
                <a:solidFill>
                  <a:srgbClr val="0000FF"/>
                </a:solidFill>
              </a:rPr>
              <a:t>clock frequency </a:t>
            </a:r>
            <a:r>
              <a:rPr lang="en-US" dirty="0"/>
              <a:t>is 4 MHz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much time will be required to execute the </a:t>
            </a:r>
            <a:r>
              <a:rPr lang="en-US" dirty="0" smtClean="0"/>
              <a:t>MVI M,25h instruction </a:t>
            </a:r>
            <a:r>
              <a:rPr lang="en-US" dirty="0"/>
              <a:t>if the </a:t>
            </a:r>
            <a:r>
              <a:rPr lang="en-US" b="1" dirty="0">
                <a:solidFill>
                  <a:srgbClr val="0000FF"/>
                </a:solidFill>
              </a:rPr>
              <a:t>clock frequency </a:t>
            </a:r>
            <a:r>
              <a:rPr lang="en-US" dirty="0"/>
              <a:t>is </a:t>
            </a:r>
            <a:r>
              <a:rPr lang="en-US" dirty="0" smtClean="0"/>
              <a:t>6 </a:t>
            </a:r>
            <a:r>
              <a:rPr lang="en-US" dirty="0"/>
              <a:t>MHz?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26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3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Delay using a </a:t>
            </a:r>
            <a:r>
              <a:rPr lang="en-US" dirty="0" smtClean="0"/>
              <a:t>Register </a:t>
            </a:r>
            <a:r>
              <a:rPr lang="en-US" dirty="0"/>
              <a:t>P</a:t>
            </a:r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delay can be considerably increased by setting a loop and using a register pair with a 16-bit number (FFFF h).</a:t>
            </a:r>
          </a:p>
          <a:p>
            <a:r>
              <a:rPr lang="en-US" dirty="0" smtClean="0"/>
              <a:t>A 16-bit is decremented by using DCX instruction.</a:t>
            </a:r>
          </a:p>
          <a:p>
            <a:pPr marL="0" indent="0">
              <a:buNone/>
            </a:pPr>
            <a:r>
              <a:rPr lang="en-US" b="1" dirty="0" smtClean="0"/>
              <a:t>Problem with DCX instruction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DCX</a:t>
            </a:r>
            <a:r>
              <a:rPr lang="en-US" dirty="0" smtClean="0"/>
              <a:t> instruction doesn’t set </a:t>
            </a:r>
            <a:r>
              <a:rPr lang="en-US" dirty="0" smtClean="0">
                <a:solidFill>
                  <a:srgbClr val="0000FF"/>
                </a:solidFill>
              </a:rPr>
              <a:t>Zero flag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Without test flag, Jump instruction can’t check desired conditions.</a:t>
            </a:r>
          </a:p>
          <a:p>
            <a:r>
              <a:rPr lang="en-US" dirty="0" smtClean="0"/>
              <a:t>Additional technique must be used to set </a:t>
            </a:r>
            <a:r>
              <a:rPr lang="en-US" dirty="0" smtClean="0">
                <a:solidFill>
                  <a:srgbClr val="0000FF"/>
                </a:solidFill>
              </a:rPr>
              <a:t>Zero flag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27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56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Delay using a Register Pair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28</a:t>
            </a:fld>
            <a:r>
              <a:rPr smtClean="0"/>
              <a:t>  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459116"/>
              </p:ext>
            </p:extLst>
          </p:nvPr>
        </p:nvGraphicFramePr>
        <p:xfrm>
          <a:off x="190500" y="106680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Label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Opcode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Comment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T-states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42196"/>
              </p:ext>
            </p:extLst>
          </p:nvPr>
        </p:nvGraphicFramePr>
        <p:xfrm>
          <a:off x="190500" y="146304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LXI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B,2384 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;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Load BC with 16-bit counter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88234"/>
              </p:ext>
            </p:extLst>
          </p:nvPr>
        </p:nvGraphicFramePr>
        <p:xfrm>
          <a:off x="190500" y="2251646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; Place contents of C in A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56737"/>
              </p:ext>
            </p:extLst>
          </p:nvPr>
        </p:nvGraphicFramePr>
        <p:xfrm>
          <a:off x="190500" y="1857343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LOOP: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DCX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; Decrement BC by 1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89949"/>
              </p:ext>
            </p:extLst>
          </p:nvPr>
        </p:nvGraphicFramePr>
        <p:xfrm>
          <a:off x="190500" y="2647369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74320" algn="l" defTabSz="914400" rtl="0" eaLnBrk="1" fontAlgn="auto" latinLnBrk="0" hangingPunct="1"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Wingdings 2"/>
                        <a:buNone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OR B with C to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chk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flag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74320" algn="ctr" defTabSz="914400" rtl="0" eaLnBrk="1" fontAlgn="auto" latinLnBrk="0" hangingPunct="1"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Wingdings 2"/>
                        <a:buNone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66367"/>
              </p:ext>
            </p:extLst>
          </p:nvPr>
        </p:nvGraphicFramePr>
        <p:xfrm>
          <a:off x="187917" y="3052638"/>
          <a:ext cx="8763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4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JNZ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LOOP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274320" algn="l" defTabSz="914400" rtl="0" eaLnBrk="1" fontAlgn="auto" latinLnBrk="0" hangingPunct="1"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Wingdings 2"/>
                        <a:buNone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if result not equal to 0, 10/7</a:t>
                      </a:r>
                    </a:p>
                    <a:p>
                      <a:pPr marL="0" indent="-274320" algn="l" defTabSz="914400" rtl="0" eaLnBrk="1" fontAlgn="auto" latinLnBrk="0" hangingPunct="1">
                        <a:spcAft>
                          <a:spcPts val="0"/>
                        </a:spcAft>
                        <a:buClr>
                          <a:schemeClr val="accent3"/>
                        </a:buClr>
                        <a:buFont typeface="Wingdings 2"/>
                        <a:buNone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 back to loop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10/7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7917" y="39624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Here the loop includes four instructions: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Total T-States = 6T + 4T + 4T + 10T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    = </a:t>
            </a:r>
            <a:r>
              <a:rPr lang="en-US" sz="2000" b="1" dirty="0" smtClean="0"/>
              <a:t>24 T-states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187917" y="1868830"/>
            <a:ext cx="8763000" cy="189633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Delay using a Register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loop is repeated for 2384 h times.</a:t>
            </a:r>
          </a:p>
          <a:p>
            <a:r>
              <a:rPr lang="en-US" dirty="0" smtClean="0"/>
              <a:t>Converting (2384)</a:t>
            </a:r>
            <a:r>
              <a:rPr lang="en-US" baseline="-25000" dirty="0" smtClean="0"/>
              <a:t>16</a:t>
            </a:r>
            <a:r>
              <a:rPr lang="en-US" dirty="0" smtClean="0"/>
              <a:t> 	       (_____)</a:t>
            </a:r>
            <a:r>
              <a:rPr lang="en-US" baseline="-25000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	2384 h = (2 * 16</a:t>
            </a:r>
            <a:r>
              <a:rPr lang="en-US" baseline="30000" dirty="0" smtClean="0"/>
              <a:t>3 </a:t>
            </a:r>
            <a:r>
              <a:rPr lang="en-US" dirty="0" smtClean="0"/>
              <a:t>)+ (3* 16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  <a:r>
              <a:rPr lang="en-US" dirty="0" smtClean="0"/>
              <a:t> + (8 * 16</a:t>
            </a:r>
            <a:r>
              <a:rPr lang="en-US" baseline="30000" dirty="0" smtClean="0"/>
              <a:t>1</a:t>
            </a:r>
            <a:r>
              <a:rPr lang="en-US" dirty="0"/>
              <a:t>)</a:t>
            </a:r>
            <a:r>
              <a:rPr lang="en-US" dirty="0" smtClean="0"/>
              <a:t> + (4 * 16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= 8192 + 768 + 128 + 4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= </a:t>
            </a:r>
            <a:r>
              <a:rPr lang="en-US" b="1" dirty="0" smtClean="0"/>
              <a:t>9092</a:t>
            </a:r>
          </a:p>
          <a:p>
            <a:pPr algn="l"/>
            <a:r>
              <a:rPr lang="en-US" dirty="0" smtClean="0"/>
              <a:t>	Clock </a:t>
            </a:r>
            <a:r>
              <a:rPr lang="en-US" dirty="0"/>
              <a:t>frequency of the system (f)= 2 MHz</a:t>
            </a:r>
          </a:p>
          <a:p>
            <a:pPr algn="l"/>
            <a:r>
              <a:rPr lang="en-US" dirty="0"/>
              <a:t>	Clock period (T) = 1/f = ½ * 10</a:t>
            </a:r>
            <a:r>
              <a:rPr lang="en-US" baseline="30000" dirty="0"/>
              <a:t>-6 </a:t>
            </a:r>
            <a:r>
              <a:rPr lang="en-US" dirty="0"/>
              <a:t> = 0.5 </a:t>
            </a:r>
            <a:r>
              <a:rPr lang="en-US" dirty="0">
                <a:sym typeface="Symbol" panose="05050102010706020507" pitchFamily="18" charset="2"/>
              </a:rPr>
              <a:t>s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29</a:t>
            </a:fld>
            <a:r>
              <a:rPr smtClean="0"/>
              <a:t>  </a:t>
            </a:r>
            <a:endParaRPr dirty="0"/>
          </a:p>
        </p:txBody>
      </p:sp>
      <p:sp>
        <p:nvSpPr>
          <p:cNvPr id="5" name="Right Arrow 4"/>
          <p:cNvSpPr/>
          <p:nvPr/>
        </p:nvSpPr>
        <p:spPr>
          <a:xfrm>
            <a:off x="3429000" y="1676400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2971800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9092</a:t>
            </a:r>
          </a:p>
        </p:txBody>
      </p:sp>
    </p:spTree>
    <p:extLst>
      <p:ext uri="{BB962C8B-B14F-4D97-AF65-F5344CB8AC3E}">
        <p14:creationId xmlns:p14="http://schemas.microsoft.com/office/powerpoint/2010/main" val="5934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-3.88889E-6 0.00023 L 0.01059 -0.00417 C 0.01181 -0.00463 0.01285 -0.00533 0.01389 -0.00556 C 0.01528 -0.00625 0.01702 -0.00648 0.01823 -0.00695 C 0.03264 -0.0132 0.0158 -0.00648 0.02796 -0.0125 C 0.03577 -0.01644 0.03646 -0.01528 0.04219 -0.01945 C 0.04514 -0.02176 0.04809 -0.02408 0.05087 -0.02639 C 0.05296 -0.02824 0.05521 -0.03056 0.0573 -0.03195 C 0.06025 -0.0338 0.0632 -0.03611 0.06598 -0.0375 C 0.06789 -0.03843 0.06962 -0.03959 0.07153 -0.04028 C 0.07257 -0.04097 0.07379 -0.04121 0.07466 -0.04167 C 0.07605 -0.04259 0.07691 -0.04398 0.07796 -0.04445 C 0.07987 -0.04537 0.08177 -0.04537 0.08334 -0.04584 C 0.09549 -0.04954 0.09289 -0.04861 0.09966 -0.05139 C 0.10087 -0.05278 0.10191 -0.05463 0.10296 -0.05556 C 0.10434 -0.05695 0.10625 -0.05718 0.1073 -0.05834 C 0.10834 -0.05949 0.10851 -0.06158 0.10955 -0.0625 C 0.11042 -0.06343 0.11181 -0.06343 0.11268 -0.06389 C 0.11441 -0.06482 0.1158 -0.06551 0.11702 -0.06667 C 0.12761 -0.07755 0.11962 -0.07338 0.12691 -0.07639 C 0.12969 -0.08009 0.13021 -0.08102 0.13334 -0.08334 C 0.13629 -0.08542 0.13959 -0.08634 0.14202 -0.08889 C 0.16042 -0.10764 0.1375 -0.08496 0.15191 -0.09722 C 0.15487 -0.1 0.15764 -0.10301 0.16059 -0.10556 C 0.16164 -0.10648 0.16285 -0.10741 0.16389 -0.10834 C 0.16511 -0.10972 0.16598 -0.11134 0.16702 -0.1125 C 0.16858 -0.11412 0.17014 -0.11505 0.17136 -0.11667 C 0.17257 -0.11806 0.17275 -0.11991 0.17362 -0.12084 C 0.17518 -0.12269 0.17743 -0.12361 0.179 -0.125 C 0.18212 -0.12778 0.1849 -0.13079 0.18768 -0.13334 L 0.19098 -0.13611 C 0.19132 -0.1375 0.1915 -0.13912 0.19202 -0.14028 C 0.19445 -0.14491 0.19671 -0.14491 0.19966 -0.14861 C 0.20052 -0.15 0.20087 -0.15162 0.20191 -0.15278 C 0.20348 -0.15486 0.20782 -0.15741 0.20938 -0.15834 C 0.2099 -0.15972 0.21007 -0.16134 0.21059 -0.1625 C 0.21164 -0.16459 0.21528 -0.16852 0.21702 -0.16945 C 0.22136 -0.17199 0.22431 -0.17176 0.22796 -0.175 C 0.23525 -0.18171 0.22761 -0.17778 0.23438 -0.18056 C 0.23559 -0.18195 0.23681 -0.18334 0.23768 -0.18472 C 0.23855 -0.18611 0.23889 -0.18796 0.23993 -0.18889 C 0.2408 -0.18982 0.24202 -0.18982 0.24306 -0.19028 C 0.24375 -0.19398 0.24393 -0.20046 0.24532 -0.20417 C 0.24809 -0.21088 0.24757 -0.20579 0.24757 -0.21111 " pathEditMode="relative" rAng="0" ptsTypes="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a </a:t>
            </a:r>
            <a:r>
              <a:rPr lang="en-US" dirty="0">
                <a:solidFill>
                  <a:srgbClr val="0000FF"/>
                </a:solidFill>
              </a:rPr>
              <a:t>group</a:t>
            </a:r>
            <a:r>
              <a:rPr lang="en-US" dirty="0"/>
              <a:t> of </a:t>
            </a:r>
            <a:r>
              <a:rPr lang="en-US" dirty="0">
                <a:solidFill>
                  <a:srgbClr val="0000FF"/>
                </a:solidFill>
              </a:rPr>
              <a:t>memory location </a:t>
            </a:r>
            <a:r>
              <a:rPr lang="en-US" dirty="0"/>
              <a:t>in the R/W memory that is used for temporary storage of binary information during execution of a program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starting memory location of the stack </a:t>
            </a:r>
            <a:r>
              <a:rPr lang="en-US" dirty="0" smtClean="0"/>
              <a:t>can be </a:t>
            </a:r>
            <a:r>
              <a:rPr lang="en-US" dirty="0"/>
              <a:t>defined in </a:t>
            </a:r>
            <a:r>
              <a:rPr lang="en-US" dirty="0">
                <a:solidFill>
                  <a:srgbClr val="0000FF"/>
                </a:solidFill>
              </a:rPr>
              <a:t>program</a:t>
            </a:r>
            <a:r>
              <a:rPr lang="en-US" dirty="0"/>
              <a:t> and space is reserved usually at the high end of memory map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E.g.: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LXI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SP,FFF8</a:t>
            </a:r>
            <a:r>
              <a:rPr lang="en-US" dirty="0" smtClean="0"/>
              <a:t>; loads 16-bit </a:t>
            </a:r>
            <a:r>
              <a:rPr lang="en-US" dirty="0"/>
              <a:t>memory address in stack </a:t>
            </a:r>
            <a:r>
              <a:rPr lang="en-US" dirty="0" smtClean="0"/>
              <a:t>pointer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3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6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Delay using a Register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Now, to find delay in the loop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T</a:t>
            </a:r>
            <a:r>
              <a:rPr lang="en-US" b="1" baseline="-25000" dirty="0" smtClean="0"/>
              <a:t>L</a:t>
            </a:r>
            <a:r>
              <a:rPr lang="en-US" b="1" dirty="0"/>
              <a:t>= T * Loop T-sates * </a:t>
            </a:r>
            <a:r>
              <a:rPr lang="en-US" b="1" dirty="0" smtClean="0"/>
              <a:t>N</a:t>
            </a:r>
            <a:r>
              <a:rPr lang="en-US" b="1" baseline="-25000" dirty="0" smtClean="0"/>
              <a:t>10</a:t>
            </a:r>
          </a:p>
          <a:p>
            <a:pPr marL="0" indent="0">
              <a:buNone/>
            </a:pPr>
            <a:r>
              <a:rPr lang="en-US" b="1" baseline="-25000" dirty="0"/>
              <a:t>	</a:t>
            </a:r>
            <a:r>
              <a:rPr lang="en-US" b="1" baseline="-25000" dirty="0" smtClean="0"/>
              <a:t>    </a:t>
            </a:r>
            <a:r>
              <a:rPr lang="en-US" b="1" dirty="0" smtClean="0"/>
              <a:t> = 0.5 *10</a:t>
            </a:r>
            <a:r>
              <a:rPr lang="en-US" b="1" baseline="30000" dirty="0" smtClean="0"/>
              <a:t>-6</a:t>
            </a:r>
            <a:r>
              <a:rPr lang="en-US" b="1" dirty="0" smtClean="0"/>
              <a:t>* 24 * 9092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  = 109104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 smtClean="0">
                <a:sym typeface="Symbol" panose="05050102010706020507" pitchFamily="18" charset="2"/>
              </a:rPr>
              <a:t>s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   = </a:t>
            </a:r>
            <a:r>
              <a:rPr lang="en-US" b="1" dirty="0" smtClean="0">
                <a:sym typeface="Symbol" panose="05050102010706020507" pitchFamily="18" charset="2"/>
              </a:rPr>
              <a:t>109 </a:t>
            </a:r>
            <a:r>
              <a:rPr lang="en-US" b="1" dirty="0" err="1" smtClean="0">
                <a:sym typeface="Symbol" panose="05050102010706020507" pitchFamily="18" charset="2"/>
              </a:rPr>
              <a:t>ms</a:t>
            </a:r>
            <a:r>
              <a:rPr lang="en-US" b="1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(without adjusting last cycle)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baseline="-25000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30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01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9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Delay using a LOOP within a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31</a:t>
            </a:fld>
            <a:r>
              <a:rPr smtClean="0"/>
              <a:t>  </a:t>
            </a:r>
            <a:endParaRPr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897628"/>
            <a:ext cx="2590800" cy="5702795"/>
          </a:xfrm>
          <a:prstGeom prst="rect">
            <a:avLst/>
          </a:prstGeom>
        </p:spPr>
      </p:pic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70247"/>
              </p:ext>
            </p:extLst>
          </p:nvPr>
        </p:nvGraphicFramePr>
        <p:xfrm>
          <a:off x="3556215" y="2259092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Label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Opcode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T-states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26663"/>
              </p:ext>
            </p:extLst>
          </p:nvPr>
        </p:nvGraphicFramePr>
        <p:xfrm>
          <a:off x="3556215" y="2655332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MVI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B,38h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7T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99549"/>
              </p:ext>
            </p:extLst>
          </p:nvPr>
        </p:nvGraphicFramePr>
        <p:xfrm>
          <a:off x="3556215" y="3051572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LOOP2:</a:t>
                      </a:r>
                      <a:endParaRPr 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MVI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C,FFh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7T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41912"/>
              </p:ext>
            </p:extLst>
          </p:nvPr>
        </p:nvGraphicFramePr>
        <p:xfrm>
          <a:off x="3556215" y="4240292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DCR</a:t>
                      </a:r>
                      <a:r>
                        <a:rPr lang="en-US" sz="2000" b="0" baseline="0" dirty="0" smtClean="0"/>
                        <a:t> 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04131"/>
              </p:ext>
            </p:extLst>
          </p:nvPr>
        </p:nvGraphicFramePr>
        <p:xfrm>
          <a:off x="3556215" y="3447812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LOOP1:</a:t>
                      </a:r>
                      <a:endParaRPr lang="en-US" sz="20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02274"/>
              </p:ext>
            </p:extLst>
          </p:nvPr>
        </p:nvGraphicFramePr>
        <p:xfrm>
          <a:off x="3556215" y="3844052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JNZ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</a:rPr>
                        <a:t>LOOP1</a:t>
                      </a:r>
                      <a:endParaRPr 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10/7 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39510"/>
              </p:ext>
            </p:extLst>
          </p:nvPr>
        </p:nvGraphicFramePr>
        <p:xfrm>
          <a:off x="3556215" y="4636532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JNZ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LOOP2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10/7 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819400" y="1066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 h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819400" y="15885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2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Delay using a LOOP within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delay of inner LOOP1: T</a:t>
            </a:r>
            <a:r>
              <a:rPr lang="en-US" baseline="-25000" dirty="0" smtClean="0"/>
              <a:t>L1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32</a:t>
            </a:fld>
            <a:r>
              <a:rPr smtClean="0"/>
              <a:t>  </a:t>
            </a:r>
            <a:endParaRPr dirty="0"/>
          </a:p>
        </p:txBody>
      </p:sp>
      <p:sp>
        <p:nvSpPr>
          <p:cNvPr id="5" name="Flowchart: Decision 4"/>
          <p:cNvSpPr/>
          <p:nvPr/>
        </p:nvSpPr>
        <p:spPr>
          <a:xfrm>
            <a:off x="1248374" y="2825348"/>
            <a:ext cx="1905000" cy="1524000"/>
          </a:xfrm>
          <a:prstGeom prst="flowChartDecision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Register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 =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092997" y="2063348"/>
            <a:ext cx="2215754" cy="412857"/>
          </a:xfrm>
          <a:prstGeom prst="flowChartProcess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Decrement Register 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2200874" y="1713266"/>
            <a:ext cx="1" cy="35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2200874" y="2476205"/>
            <a:ext cx="0" cy="34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2195517" y="4349348"/>
            <a:ext cx="535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1"/>
          </p:cNvCxnSpPr>
          <p:nvPr/>
        </p:nvCxnSpPr>
        <p:spPr>
          <a:xfrm rot="10800000" flipH="1">
            <a:off x="1248374" y="1888308"/>
            <a:ext cx="947142" cy="1699041"/>
          </a:xfrm>
          <a:prstGeom prst="bentConnector4">
            <a:avLst>
              <a:gd name="adj1" fmla="val -33187"/>
              <a:gd name="adj2" fmla="val 99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1901" y="3234545"/>
            <a:ext cx="46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5516" y="4341385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572525"/>
            <a:ext cx="82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LOOP1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59985"/>
              </p:ext>
            </p:extLst>
          </p:nvPr>
        </p:nvGraphicFramePr>
        <p:xfrm>
          <a:off x="3556215" y="2259092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Label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Opcode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T-states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20007"/>
              </p:ext>
            </p:extLst>
          </p:nvPr>
        </p:nvGraphicFramePr>
        <p:xfrm>
          <a:off x="3556215" y="2667000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LOOP1:</a:t>
                      </a:r>
                      <a:endParaRPr lang="en-US" sz="20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19443"/>
              </p:ext>
            </p:extLst>
          </p:nvPr>
        </p:nvGraphicFramePr>
        <p:xfrm>
          <a:off x="3556215" y="3063240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JNZ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</a:rPr>
                        <a:t>LOOP1</a:t>
                      </a:r>
                      <a:endParaRPr 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10/7 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499846" y="3538478"/>
            <a:ext cx="545365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</a:t>
            </a:r>
            <a:r>
              <a:rPr lang="en-US" sz="2000" b="1" baseline="-25000" dirty="0"/>
              <a:t>L</a:t>
            </a:r>
            <a:r>
              <a:rPr lang="en-US" sz="2000" b="1" dirty="0"/>
              <a:t>= T * Loop T-states * </a:t>
            </a:r>
            <a:r>
              <a:rPr lang="en-US" sz="2000" b="1" dirty="0" smtClean="0"/>
              <a:t>N</a:t>
            </a:r>
            <a:r>
              <a:rPr lang="en-US" sz="2000" b="1" baseline="-25000" dirty="0" smtClean="0"/>
              <a:t>10</a:t>
            </a:r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/>
              <a:t> </a:t>
            </a:r>
            <a:r>
              <a:rPr lang="en-US" sz="2000" dirty="0" smtClean="0"/>
              <a:t>           =  </a:t>
            </a:r>
            <a:r>
              <a:rPr lang="en-US" sz="2000" dirty="0"/>
              <a:t>0.5 </a:t>
            </a:r>
            <a:r>
              <a:rPr lang="en-US" sz="2000" dirty="0" smtClean="0"/>
              <a:t>*10</a:t>
            </a:r>
            <a:r>
              <a:rPr lang="en-US" sz="2000" baseline="30000" dirty="0" smtClean="0"/>
              <a:t>-6</a:t>
            </a:r>
            <a:r>
              <a:rPr lang="en-US" sz="2000" dirty="0" smtClean="0"/>
              <a:t>* </a:t>
            </a:r>
            <a:r>
              <a:rPr lang="en-US" sz="2000" dirty="0"/>
              <a:t>14* 255</a:t>
            </a:r>
          </a:p>
          <a:p>
            <a:r>
              <a:rPr lang="en-US" sz="2000" dirty="0"/>
              <a:t>                             = 1785 </a:t>
            </a:r>
            <a:r>
              <a:rPr lang="en-US" sz="2000" dirty="0" err="1"/>
              <a:t>μs</a:t>
            </a:r>
            <a:r>
              <a:rPr lang="en-US" sz="2000" dirty="0"/>
              <a:t> = 1.8 </a:t>
            </a:r>
            <a:r>
              <a:rPr lang="en-US" sz="2000" dirty="0" err="1" smtClean="0"/>
              <a:t>ms</a:t>
            </a:r>
            <a:endParaRPr lang="en-US" sz="2000" dirty="0" smtClean="0"/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L1</a:t>
            </a:r>
            <a:r>
              <a:rPr lang="en-US" sz="2000" dirty="0" smtClean="0"/>
              <a:t>= </a:t>
            </a:r>
            <a:r>
              <a:rPr lang="en-US" sz="2000" dirty="0"/>
              <a:t>TL – (3T states* clock period)</a:t>
            </a:r>
          </a:p>
          <a:p>
            <a:r>
              <a:rPr lang="en-US" sz="2000" dirty="0"/>
              <a:t>                               = 1785 – ( 3 * ½ * 10</a:t>
            </a:r>
            <a:r>
              <a:rPr lang="en-US" sz="2000" baseline="30000" dirty="0"/>
              <a:t>-6</a:t>
            </a:r>
            <a:r>
              <a:rPr lang="en-US" sz="2000" dirty="0"/>
              <a:t>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        </a:t>
            </a:r>
            <a:r>
              <a:rPr lang="en-US" sz="2000" dirty="0"/>
              <a:t>= 1785-1.5=</a:t>
            </a:r>
            <a:r>
              <a:rPr lang="en-US" sz="2000" b="1" dirty="0"/>
              <a:t>1783.5 </a:t>
            </a:r>
            <a:r>
              <a:rPr lang="en-US" sz="2000" b="1" dirty="0" err="1"/>
              <a:t>μs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94824" y="5909101"/>
            <a:ext cx="4495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Delay of Loop1 T</a:t>
            </a:r>
            <a:r>
              <a:rPr lang="en-US" sz="2400" baseline="-25000" dirty="0" smtClean="0"/>
              <a:t>L1</a:t>
            </a:r>
            <a:r>
              <a:rPr lang="en-US" sz="2400" dirty="0" smtClean="0"/>
              <a:t>= </a:t>
            </a:r>
            <a:r>
              <a:rPr lang="en-US" sz="2400" b="1" dirty="0"/>
              <a:t>1783.5 </a:t>
            </a:r>
            <a:r>
              <a:rPr lang="en-US" sz="2400" b="1" dirty="0" err="1" smtClean="0"/>
              <a:t>μs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375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/>
      <p:bldP spid="14" grpId="0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Delay using a LOOP within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Calculating </a:t>
            </a:r>
            <a:r>
              <a:rPr lang="en-US" dirty="0"/>
              <a:t>delay of </a:t>
            </a:r>
            <a:r>
              <a:rPr lang="en-US" dirty="0" smtClean="0"/>
              <a:t>outer LOOP2: T</a:t>
            </a:r>
            <a:r>
              <a:rPr lang="en-US" baseline="-25000" dirty="0" smtClean="0"/>
              <a:t>L2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33</a:t>
            </a:fld>
            <a:r>
              <a:rPr smtClean="0"/>
              <a:t>  </a:t>
            </a:r>
            <a:endParaRPr dirty="0"/>
          </a:p>
        </p:txBody>
      </p:sp>
      <p:sp>
        <p:nvSpPr>
          <p:cNvPr id="5" name="Flowchart: Process 4"/>
          <p:cNvSpPr/>
          <p:nvPr/>
        </p:nvSpPr>
        <p:spPr>
          <a:xfrm>
            <a:off x="838202" y="2679779"/>
            <a:ext cx="1295400" cy="7785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</a:t>
            </a:r>
            <a:r>
              <a:rPr lang="en-US" baseline="-25000" dirty="0" smtClean="0"/>
              <a:t>1</a:t>
            </a:r>
            <a:r>
              <a:rPr lang="en-US" dirty="0" smtClean="0"/>
              <a:t> Delay in LOOP1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2503" y="1566766"/>
            <a:ext cx="1066800" cy="36933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MVI C, 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0139" y="4201989"/>
            <a:ext cx="771525" cy="36933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DCR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2" y="5345668"/>
            <a:ext cx="1257302" cy="36933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JNZ LOOP2</a:t>
            </a:r>
          </a:p>
        </p:txBody>
      </p: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 flipH="1">
            <a:off x="1485902" y="1936098"/>
            <a:ext cx="1" cy="74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1485902" y="3458308"/>
            <a:ext cx="0" cy="74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1"/>
            <a:endCxn id="6" idx="1"/>
          </p:cNvCxnSpPr>
          <p:nvPr/>
        </p:nvCxnSpPr>
        <p:spPr>
          <a:xfrm rot="10800000" flipH="1">
            <a:off x="838201" y="1751432"/>
            <a:ext cx="114301" cy="3778902"/>
          </a:xfrm>
          <a:prstGeom prst="bentConnector3">
            <a:avLst>
              <a:gd name="adj1" fmla="val -37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48899"/>
              </p:ext>
            </p:extLst>
          </p:nvPr>
        </p:nvGraphicFramePr>
        <p:xfrm>
          <a:off x="3556215" y="1447800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911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Label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Opcode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T-states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84198"/>
              </p:ext>
            </p:extLst>
          </p:nvPr>
        </p:nvGraphicFramePr>
        <p:xfrm>
          <a:off x="3556215" y="1844040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911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MVI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B,38h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7T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78823"/>
              </p:ext>
            </p:extLst>
          </p:nvPr>
        </p:nvGraphicFramePr>
        <p:xfrm>
          <a:off x="3556215" y="2240280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9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LOOP2: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MVI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C,FFh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7T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04397"/>
              </p:ext>
            </p:extLst>
          </p:nvPr>
        </p:nvGraphicFramePr>
        <p:xfrm>
          <a:off x="3556215" y="3124200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911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DCR</a:t>
                      </a:r>
                      <a:r>
                        <a:rPr lang="en-US" sz="2000" b="0" baseline="0" dirty="0" smtClean="0"/>
                        <a:t> 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72135"/>
              </p:ext>
            </p:extLst>
          </p:nvPr>
        </p:nvGraphicFramePr>
        <p:xfrm>
          <a:off x="3556215" y="2636521"/>
          <a:ext cx="5410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Delay of Loop1 T</a:t>
                      </a:r>
                      <a:r>
                        <a:rPr lang="en-US" sz="2800" baseline="-25000" dirty="0" smtClean="0"/>
                        <a:t>L1</a:t>
                      </a:r>
                      <a:r>
                        <a:rPr lang="en-US" sz="2800" dirty="0" smtClean="0"/>
                        <a:t>= </a:t>
                      </a:r>
                      <a:r>
                        <a:rPr lang="en-US" sz="2800" b="1" dirty="0" smtClean="0"/>
                        <a:t>1783.5 </a:t>
                      </a:r>
                      <a:r>
                        <a:rPr lang="en-US" sz="2800" b="1" dirty="0" err="1" smtClean="0"/>
                        <a:t>μs</a:t>
                      </a:r>
                      <a:r>
                        <a:rPr lang="en-US" sz="2800" dirty="0" smtClean="0"/>
                        <a:t>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70578"/>
              </p:ext>
            </p:extLst>
          </p:nvPr>
        </p:nvGraphicFramePr>
        <p:xfrm>
          <a:off x="3556215" y="3520440"/>
          <a:ext cx="5410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911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JNZ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LOOP2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10/7 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63964" y="3962400"/>
            <a:ext cx="5410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Counter B : (38)</a:t>
            </a:r>
            <a:r>
              <a:rPr lang="en-US" sz="2000" baseline="-25000" dirty="0" smtClean="0"/>
              <a:t>16</a:t>
            </a:r>
            <a:r>
              <a:rPr lang="en-US" sz="2000" dirty="0" smtClean="0"/>
              <a:t> = </a:t>
            </a:r>
            <a:r>
              <a:rPr lang="en-US" sz="2000" b="1" dirty="0" smtClean="0"/>
              <a:t>(56)</a:t>
            </a:r>
            <a:r>
              <a:rPr lang="en-US" sz="2000" b="1" baseline="-25000" dirty="0" smtClean="0"/>
              <a:t>10</a:t>
            </a:r>
          </a:p>
          <a:p>
            <a:r>
              <a:rPr lang="en-US" sz="2000" b="1" dirty="0" smtClean="0"/>
              <a:t>	Loop2 is executed for 56 times</a:t>
            </a:r>
          </a:p>
          <a:p>
            <a:r>
              <a:rPr lang="en-US" sz="2000" b="1" dirty="0" smtClean="0"/>
              <a:t>	T-States = 7 + 4 + 10 = 21 T-States</a:t>
            </a:r>
          </a:p>
          <a:p>
            <a:r>
              <a:rPr lang="en-US" sz="2300" b="1" dirty="0" smtClean="0"/>
              <a:t>T</a:t>
            </a:r>
            <a:r>
              <a:rPr lang="en-US" sz="2300" b="1" baseline="-25000" dirty="0" smtClean="0"/>
              <a:t>L2</a:t>
            </a:r>
            <a:r>
              <a:rPr lang="en-US" sz="2300" b="1" dirty="0" smtClean="0"/>
              <a:t> = 56 (T</a:t>
            </a:r>
            <a:r>
              <a:rPr lang="en-US" sz="2300" b="1" baseline="-25000" dirty="0" smtClean="0"/>
              <a:t>L1</a:t>
            </a:r>
            <a:r>
              <a:rPr lang="en-US" sz="2300" b="1" dirty="0" smtClean="0"/>
              <a:t> + 21 T-States * 0.5)</a:t>
            </a:r>
            <a:endParaRPr lang="en-US" sz="2300" b="1" dirty="0"/>
          </a:p>
          <a:p>
            <a:r>
              <a:rPr lang="en-US" sz="2300" b="1" dirty="0" smtClean="0"/>
              <a:t>       </a:t>
            </a:r>
            <a:r>
              <a:rPr lang="en-US" sz="2300" dirty="0" smtClean="0"/>
              <a:t>= 56( 1783.5 </a:t>
            </a:r>
            <a:r>
              <a:rPr lang="el-GR" sz="2300" dirty="0"/>
              <a:t>μ</a:t>
            </a:r>
            <a:r>
              <a:rPr lang="en-US" sz="2300" dirty="0" smtClean="0"/>
              <a:t>s + 10.5)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   = 100464 </a:t>
            </a:r>
            <a:r>
              <a:rPr lang="en-US" sz="2300" dirty="0" err="1"/>
              <a:t>μs</a:t>
            </a:r>
            <a:endParaRPr lang="en-US" sz="2300" dirty="0"/>
          </a:p>
          <a:p>
            <a:r>
              <a:rPr lang="en-US" sz="2300" b="1" dirty="0"/>
              <a:t>T</a:t>
            </a:r>
            <a:r>
              <a:rPr lang="en-US" sz="2300" b="1" baseline="-25000" dirty="0"/>
              <a:t>L2 </a:t>
            </a:r>
            <a:r>
              <a:rPr lang="en-US" sz="2300" b="1" dirty="0"/>
              <a:t> </a:t>
            </a:r>
            <a:r>
              <a:rPr lang="en-US" sz="2300" b="1" dirty="0" smtClean="0"/>
              <a:t>= 100.46 </a:t>
            </a:r>
            <a:r>
              <a:rPr lang="en-US" sz="2300" b="1" dirty="0" err="1" smtClean="0"/>
              <a:t>ms</a:t>
            </a:r>
            <a:endParaRPr lang="en-US" sz="2300" b="1" dirty="0" smtClean="0"/>
          </a:p>
        </p:txBody>
      </p:sp>
    </p:spTree>
    <p:extLst>
      <p:ext uri="{BB962C8B-B14F-4D97-AF65-F5344CB8AC3E}">
        <p14:creationId xmlns:p14="http://schemas.microsoft.com/office/powerpoint/2010/main" val="18299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using software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time delay depends on the accuracy of </a:t>
            </a:r>
            <a:r>
              <a:rPr lang="en-US" dirty="0" smtClean="0">
                <a:solidFill>
                  <a:srgbClr val="0000FF"/>
                </a:solidFill>
              </a:rPr>
              <a:t>system clock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Microprocessor is occupied simply in a </a:t>
            </a:r>
            <a:r>
              <a:rPr lang="en-US" dirty="0" smtClean="0">
                <a:solidFill>
                  <a:srgbClr val="0000FF"/>
                </a:solidFill>
              </a:rPr>
              <a:t>waiting loop</a:t>
            </a:r>
            <a:r>
              <a:rPr lang="en-US" dirty="0" smtClean="0"/>
              <a:t>; otherwise it could be employed to perform other functions.</a:t>
            </a:r>
          </a:p>
          <a:p>
            <a:r>
              <a:rPr lang="en-US" dirty="0" smtClean="0"/>
              <a:t>The task of calculating accurate time delays is </a:t>
            </a:r>
            <a:r>
              <a:rPr lang="en-US" dirty="0" smtClean="0">
                <a:solidFill>
                  <a:srgbClr val="0000FF"/>
                </a:solidFill>
              </a:rPr>
              <a:t>tedious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real time applications timers are commonly used.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0000FF"/>
                </a:solidFill>
              </a:rPr>
              <a:t>Intel 8254 </a:t>
            </a:r>
            <a:r>
              <a:rPr lang="en-US" dirty="0" smtClean="0"/>
              <a:t>is a programmable timer chip, that can be interfaced with microprocessor to provide timing accuracy.</a:t>
            </a:r>
          </a:p>
          <a:p>
            <a:r>
              <a:rPr lang="en-US" dirty="0" smtClean="0"/>
              <a:t>The disadvantage of using hardware chip include the additional </a:t>
            </a:r>
            <a:r>
              <a:rPr lang="en-US" dirty="0" smtClean="0">
                <a:solidFill>
                  <a:srgbClr val="0000FF"/>
                </a:solidFill>
              </a:rPr>
              <a:t>expense</a:t>
            </a:r>
            <a:r>
              <a:rPr lang="en-US" dirty="0" smtClean="0"/>
              <a:t> and the need for extra chip in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34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4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design with time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35</a:t>
            </a:fld>
            <a:r>
              <a:rPr smtClean="0"/>
              <a:t>  </a:t>
            </a:r>
            <a:endParaRPr dirty="0"/>
          </a:p>
        </p:txBody>
      </p:sp>
      <p:sp>
        <p:nvSpPr>
          <p:cNvPr id="55" name="Flowchart: Process 54"/>
          <p:cNvSpPr/>
          <p:nvPr/>
        </p:nvSpPr>
        <p:spPr>
          <a:xfrm>
            <a:off x="1455247" y="1022511"/>
            <a:ext cx="1783556" cy="40595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Counter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80363" y="5828750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77493" y="4582365"/>
            <a:ext cx="46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1901136" y="1730365"/>
            <a:ext cx="891778" cy="4119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1719566" y="2492365"/>
            <a:ext cx="1254918" cy="4128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Delay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Flowchart: Process 59"/>
          <p:cNvSpPr/>
          <p:nvPr/>
        </p:nvSpPr>
        <p:spPr>
          <a:xfrm>
            <a:off x="1580859" y="3303279"/>
            <a:ext cx="1532333" cy="3750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owchart: Decision 60"/>
          <p:cNvSpPr/>
          <p:nvPr/>
        </p:nvSpPr>
        <p:spPr>
          <a:xfrm>
            <a:off x="1111455" y="4052826"/>
            <a:ext cx="2471141" cy="1824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Count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347025" y="1428469"/>
            <a:ext cx="0" cy="30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347025" y="2142283"/>
            <a:ext cx="0" cy="35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47025" y="2905222"/>
            <a:ext cx="1" cy="39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347025" y="3678331"/>
            <a:ext cx="0" cy="37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47025" y="5876866"/>
            <a:ext cx="0" cy="34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1" idx="1"/>
            <a:endCxn id="58" idx="1"/>
          </p:cNvCxnSpPr>
          <p:nvPr/>
        </p:nvCxnSpPr>
        <p:spPr>
          <a:xfrm rot="10800000" flipH="1">
            <a:off x="1111454" y="1936324"/>
            <a:ext cx="789681" cy="3028522"/>
          </a:xfrm>
          <a:prstGeom prst="bentConnector3">
            <a:avLst>
              <a:gd name="adj1" fmla="val -28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5909069" y="1882765"/>
            <a:ext cx="1251338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Delay Register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5768572" y="2815161"/>
            <a:ext cx="1532333" cy="5916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Decrement Delay </a:t>
            </a:r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71" name="Flowchart: Decision 70"/>
          <p:cNvSpPr/>
          <p:nvPr/>
        </p:nvSpPr>
        <p:spPr>
          <a:xfrm>
            <a:off x="5146768" y="3729561"/>
            <a:ext cx="2775941" cy="19002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Delay </a:t>
            </a:r>
            <a:r>
              <a:rPr lang="en-US" dirty="0" smtClean="0">
                <a:solidFill>
                  <a:schemeClr val="tx1"/>
                </a:solidFill>
              </a:rPr>
              <a:t>Register = 0?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533467" y="1505872"/>
            <a:ext cx="2543" cy="37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33692" y="2492365"/>
            <a:ext cx="2092" cy="32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34738" y="3406765"/>
            <a:ext cx="0" cy="32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6534663" y="5629801"/>
            <a:ext cx="150" cy="77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534738" y="5581159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77" name="Elbow Connector 76"/>
          <p:cNvCxnSpPr>
            <a:stCxn id="71" idx="1"/>
            <a:endCxn id="70" idx="1"/>
          </p:cNvCxnSpPr>
          <p:nvPr/>
        </p:nvCxnSpPr>
        <p:spPr>
          <a:xfrm rot="10800000" flipH="1">
            <a:off x="5146768" y="3110963"/>
            <a:ext cx="621804" cy="1568718"/>
          </a:xfrm>
          <a:prstGeom prst="bentConnector3">
            <a:avLst>
              <a:gd name="adj1" fmla="val -36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44134" y="3666707"/>
            <a:ext cx="46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59" idx="3"/>
          </p:cNvCxnSpPr>
          <p:nvPr/>
        </p:nvCxnSpPr>
        <p:spPr>
          <a:xfrm flipV="1">
            <a:off x="2974484" y="1486386"/>
            <a:ext cx="3405762" cy="12124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3"/>
          </p:cNvCxnSpPr>
          <p:nvPr/>
        </p:nvCxnSpPr>
        <p:spPr>
          <a:xfrm>
            <a:off x="2974484" y="2698794"/>
            <a:ext cx="3405762" cy="37020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9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9" grpId="0" animBg="1"/>
      <p:bldP spid="70" grpId="0" animBg="1"/>
      <p:bldP spid="71" grpId="0" animBg="1"/>
      <p:bldP spid="76" grpId="0"/>
      <p:bldP spid="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counter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130BB5"/>
                </a:solidFill>
              </a:rPr>
              <a:t>Write a program to count continuously in hexadecimal from </a:t>
            </a:r>
            <a:r>
              <a:rPr lang="en-US" b="1" dirty="0" err="1" smtClean="0">
                <a:solidFill>
                  <a:srgbClr val="130BB5"/>
                </a:solidFill>
              </a:rPr>
              <a:t>FFh</a:t>
            </a:r>
            <a:r>
              <a:rPr lang="en-US" dirty="0" smtClean="0">
                <a:solidFill>
                  <a:srgbClr val="130BB5"/>
                </a:solidFill>
              </a:rPr>
              <a:t> to </a:t>
            </a:r>
            <a:r>
              <a:rPr lang="en-US" b="1" dirty="0" smtClean="0">
                <a:solidFill>
                  <a:srgbClr val="130BB5"/>
                </a:solidFill>
              </a:rPr>
              <a:t>00h</a:t>
            </a:r>
            <a:r>
              <a:rPr lang="en-US" dirty="0" smtClean="0">
                <a:solidFill>
                  <a:srgbClr val="130BB5"/>
                </a:solidFill>
              </a:rPr>
              <a:t> with </a:t>
            </a:r>
            <a:r>
              <a:rPr lang="en-US" b="1" dirty="0" smtClean="0">
                <a:solidFill>
                  <a:srgbClr val="130BB5"/>
                </a:solidFill>
              </a:rPr>
              <a:t>0.5 </a:t>
            </a:r>
            <a:r>
              <a:rPr lang="en-US" b="1" dirty="0" smtClean="0">
                <a:solidFill>
                  <a:srgbClr val="130BB5"/>
                </a:solidFill>
                <a:sym typeface="Symbol" panose="05050102010706020507" pitchFamily="18" charset="2"/>
              </a:rPr>
              <a:t>s</a:t>
            </a:r>
            <a:r>
              <a:rPr lang="en-US" dirty="0" smtClean="0">
                <a:solidFill>
                  <a:srgbClr val="130BB5"/>
                </a:solidFill>
                <a:sym typeface="Symbol" panose="05050102010706020507" pitchFamily="18" charset="2"/>
              </a:rPr>
              <a:t> clock period. Use </a:t>
            </a:r>
            <a:r>
              <a:rPr lang="en-US" b="1" dirty="0" smtClean="0">
                <a:sym typeface="Symbol" panose="05050102010706020507" pitchFamily="18" charset="2"/>
              </a:rPr>
              <a:t>register C</a:t>
            </a:r>
            <a:r>
              <a:rPr lang="en-US" dirty="0" smtClean="0">
                <a:solidFill>
                  <a:srgbClr val="130BB5"/>
                </a:solidFill>
                <a:sym typeface="Symbol" panose="05050102010706020507" pitchFamily="18" charset="2"/>
              </a:rPr>
              <a:t> to set up </a:t>
            </a:r>
            <a:r>
              <a:rPr lang="en-US" b="1" dirty="0" smtClean="0">
                <a:sym typeface="Symbol" panose="05050102010706020507" pitchFamily="18" charset="2"/>
              </a:rPr>
              <a:t>1ms</a:t>
            </a:r>
            <a:r>
              <a:rPr lang="en-US" dirty="0" smtClean="0">
                <a:solidFill>
                  <a:srgbClr val="130BB5"/>
                </a:solidFill>
                <a:sym typeface="Symbol" panose="05050102010706020507" pitchFamily="18" charset="2"/>
              </a:rPr>
              <a:t> delay between each count and display the number at one of the output port.</a:t>
            </a:r>
          </a:p>
          <a:p>
            <a:pPr marL="0" indent="0">
              <a:buNone/>
            </a:pPr>
            <a:r>
              <a:rPr lang="en-US" b="1" dirty="0" smtClean="0">
                <a:sym typeface="Symbol" panose="05050102010706020507" pitchFamily="18" charset="2"/>
              </a:rPr>
              <a:t>Given: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Counter= FF h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Clock Period T=0.5 s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Total Delay = 1ms</a:t>
            </a:r>
          </a:p>
          <a:p>
            <a:pPr marL="0" indent="0">
              <a:buNone/>
            </a:pPr>
            <a:r>
              <a:rPr lang="en-US" b="1" dirty="0" smtClean="0">
                <a:sym typeface="Symbol" panose="05050102010706020507" pitchFamily="18" charset="2"/>
              </a:rPr>
              <a:t>Output: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To find value of delay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36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3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counter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MVI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B,FF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LOOP:MOV A,B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OUT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MVI C,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i="1" dirty="0">
                <a:latin typeface="+mn-lt"/>
                <a:cs typeface="Courier New" panose="02070309020205020404" pitchFamily="49" charset="0"/>
              </a:rPr>
              <a:t>need to calculate </a:t>
            </a:r>
            <a:r>
              <a:rPr lang="en-US" sz="2000" i="1" dirty="0" smtClean="0">
                <a:latin typeface="+mn-lt"/>
                <a:cs typeface="Courier New" panose="02070309020205020404" pitchFamily="49" charset="0"/>
              </a:rPr>
              <a:t>delay count</a:t>
            </a:r>
            <a:endParaRPr lang="en-US" sz="2000" i="1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DCR C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JNZ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DCR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JNZ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37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counter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Delay Calculations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MVI B,FF;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LOOP:MOV A,B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OUT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MVI C,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endParaRPr lang="en-US" sz="2000" i="1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DCR C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JNZ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DCR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JNZ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38</a:t>
            </a:fld>
            <a:r>
              <a:rPr smtClean="0"/>
              <a:t>  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90500" y="3657600"/>
            <a:ext cx="3771900" cy="1066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85150"/>
              </p:ext>
            </p:extLst>
          </p:nvPr>
        </p:nvGraphicFramePr>
        <p:xfrm>
          <a:off x="5179663" y="1143000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T-States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17567"/>
              </p:ext>
            </p:extLst>
          </p:nvPr>
        </p:nvGraphicFramePr>
        <p:xfrm>
          <a:off x="5179663" y="2261978"/>
          <a:ext cx="381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130BB5"/>
                          </a:solidFill>
                        </a:rPr>
                        <a:t>Total</a:t>
                      </a:r>
                      <a:endParaRPr lang="en-US" b="1" dirty="0">
                        <a:solidFill>
                          <a:srgbClr val="130BB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130BB5"/>
                          </a:solidFill>
                        </a:rPr>
                        <a:t>14 T</a:t>
                      </a:r>
                      <a:endParaRPr lang="en-US" b="1" dirty="0">
                        <a:solidFill>
                          <a:srgbClr val="130BB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03458"/>
              </p:ext>
            </p:extLst>
          </p:nvPr>
        </p:nvGraphicFramePr>
        <p:xfrm>
          <a:off x="5179663" y="1517069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DCR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24083"/>
              </p:ext>
            </p:extLst>
          </p:nvPr>
        </p:nvGraphicFramePr>
        <p:xfrm>
          <a:off x="5179663" y="1891138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JNZ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43400" y="3048000"/>
            <a:ext cx="48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Calculate Delay for Internal Loop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T</a:t>
            </a:r>
            <a:r>
              <a:rPr lang="en-US" sz="2400" b="1" baseline="-25000" dirty="0" smtClean="0"/>
              <a:t>I </a:t>
            </a:r>
            <a:r>
              <a:rPr lang="en-US" sz="2400" b="1" dirty="0" smtClean="0"/>
              <a:t>= T-States * Clock Period * </a:t>
            </a:r>
            <a:r>
              <a:rPr lang="en-US" sz="2400" b="1" dirty="0" smtClean="0">
                <a:solidFill>
                  <a:srgbClr val="FF0000"/>
                </a:solidFill>
              </a:rPr>
              <a:t>COUNT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smtClean="0"/>
              <a:t>= 14 * 0.5 * 10</a:t>
            </a:r>
            <a:r>
              <a:rPr lang="en-US" sz="2400" baseline="30000" dirty="0" smtClean="0"/>
              <a:t>-6</a:t>
            </a:r>
            <a:r>
              <a:rPr lang="en-US" sz="2400" dirty="0" smtClean="0"/>
              <a:t> * </a:t>
            </a:r>
            <a:r>
              <a:rPr lang="en-US" sz="2400" dirty="0" smtClean="0">
                <a:solidFill>
                  <a:srgbClr val="FF0000"/>
                </a:solidFill>
              </a:rPr>
              <a:t>COUNT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T</a:t>
            </a:r>
            <a:r>
              <a:rPr lang="en-US" sz="2400" b="1" baseline="-25000" dirty="0" smtClean="0"/>
              <a:t>I </a:t>
            </a:r>
            <a:r>
              <a:rPr lang="en-US" sz="2400" b="1" dirty="0" smtClean="0"/>
              <a:t>= (7.0 </a:t>
            </a:r>
            <a:r>
              <a:rPr lang="en-US" sz="2400" b="1" dirty="0"/>
              <a:t>* 10</a:t>
            </a:r>
            <a:r>
              <a:rPr lang="en-US" sz="2400" b="1" baseline="30000" dirty="0"/>
              <a:t>-6</a:t>
            </a:r>
            <a:r>
              <a:rPr lang="en-US" sz="2400" b="1" dirty="0"/>
              <a:t> </a:t>
            </a:r>
            <a:r>
              <a:rPr lang="en-US" sz="2400" b="1" dirty="0" smtClean="0"/>
              <a:t>)* </a:t>
            </a:r>
            <a:r>
              <a:rPr lang="en-US" sz="2400" b="1" dirty="0">
                <a:solidFill>
                  <a:srgbClr val="FF0000"/>
                </a:solidFill>
              </a:rPr>
              <a:t>COUNT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counter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2"/>
                    </a:solidFill>
                  </a:rPr>
                  <a:t>Calculate Delay for Outer Loop: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T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 = T-States * Clock Period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= 35 * 0.5 * 10</a:t>
                </a:r>
                <a:r>
                  <a:rPr lang="en-US" baseline="30000" dirty="0" smtClean="0"/>
                  <a:t>-6</a:t>
                </a:r>
              </a:p>
              <a:p>
                <a:pPr marL="0" indent="0">
                  <a:buNone/>
                </a:pPr>
                <a:r>
                  <a:rPr lang="en-US" baseline="30000" dirty="0"/>
                  <a:t> </a:t>
                </a:r>
                <a:r>
                  <a:rPr lang="en-US" dirty="0"/>
                  <a:t>T</a:t>
                </a:r>
                <a:r>
                  <a:rPr lang="en-US" baseline="-25000" dirty="0"/>
                  <a:t>O</a:t>
                </a:r>
                <a:r>
                  <a:rPr lang="en-US" baseline="30000" dirty="0" smtClean="0"/>
                  <a:t>   </a:t>
                </a:r>
                <a:r>
                  <a:rPr lang="en-US" dirty="0" smtClean="0"/>
                  <a:t>= 17.5 </a:t>
                </a:r>
                <a:r>
                  <a:rPr lang="en-US" dirty="0" smtClean="0">
                    <a:sym typeface="Symbol" panose="05050102010706020507" pitchFamily="18" charset="2"/>
                  </a:rPr>
                  <a:t>s</a:t>
                </a: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2"/>
                    </a:solidFill>
                  </a:rPr>
                  <a:t>Calculate Total Time Delay:</a:t>
                </a:r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T</a:t>
                </a:r>
                <a:r>
                  <a:rPr lang="en-US" baseline="-25000" dirty="0" smtClean="0"/>
                  <a:t>D</a:t>
                </a:r>
                <a:r>
                  <a:rPr lang="en-US" dirty="0" smtClean="0"/>
                  <a:t> =</a:t>
                </a:r>
                <a:r>
                  <a:rPr lang="en-US" dirty="0"/>
                  <a:t> </a:t>
                </a:r>
                <a:r>
                  <a:rPr lang="en-US" dirty="0" smtClean="0"/>
                  <a:t>T</a:t>
                </a:r>
                <a:r>
                  <a:rPr lang="en-US" baseline="-25000" dirty="0" smtClean="0"/>
                  <a:t>O </a:t>
                </a:r>
                <a:r>
                  <a:rPr lang="en-US" dirty="0" smtClean="0"/>
                  <a:t> + T</a:t>
                </a:r>
                <a:r>
                  <a:rPr lang="en-US" baseline="-25000" dirty="0" smtClean="0"/>
                  <a:t>L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00FF"/>
                    </a:solidFill>
                  </a:rPr>
                  <a:t>1 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ms</a:t>
                </a:r>
                <a:r>
                  <a:rPr lang="en-US" dirty="0" smtClean="0"/>
                  <a:t>   = 17.5 * 10</a:t>
                </a:r>
                <a:r>
                  <a:rPr lang="en-US" baseline="30000" dirty="0" smtClean="0"/>
                  <a:t>-6</a:t>
                </a:r>
                <a:r>
                  <a:rPr lang="en-US" dirty="0" smtClean="0"/>
                  <a:t> + </a:t>
                </a:r>
                <a:r>
                  <a:rPr lang="en-US" dirty="0"/>
                  <a:t>(7.0 * 10</a:t>
                </a:r>
                <a:r>
                  <a:rPr lang="en-US" baseline="30000" dirty="0"/>
                  <a:t>-6</a:t>
                </a:r>
                <a:r>
                  <a:rPr lang="en-US" dirty="0"/>
                  <a:t> )*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COUNT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1 * 10</a:t>
                </a:r>
                <a:r>
                  <a:rPr lang="en-US" baseline="30000" dirty="0">
                    <a:solidFill>
                      <a:srgbClr val="0000FF"/>
                    </a:solidFill>
                  </a:rPr>
                  <a:t>-3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dirty="0"/>
                  <a:t>17.5 * 10</a:t>
                </a:r>
                <a:r>
                  <a:rPr lang="en-US" baseline="30000" dirty="0"/>
                  <a:t>-6 </a:t>
                </a:r>
                <a:r>
                  <a:rPr lang="en-US" dirty="0"/>
                  <a:t>+ (7.0 * 10</a:t>
                </a:r>
                <a:r>
                  <a:rPr lang="en-US" baseline="30000" dirty="0"/>
                  <a:t>-6</a:t>
                </a:r>
                <a:r>
                  <a:rPr lang="en-US" dirty="0"/>
                  <a:t> )* </a:t>
                </a:r>
                <a:r>
                  <a:rPr lang="en-US" dirty="0">
                    <a:solidFill>
                      <a:srgbClr val="FF0000"/>
                    </a:solidFill>
                  </a:rPr>
                  <a:t>COUNT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COUNT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1 ∗ 10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olidFill>
                              <a:srgbClr val="0000FF"/>
                            </a:solidFill>
                          </a:rPr>
                          <m:t>−3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dirty="0"/>
                          <m:t>17.5 ∗ 10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−6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7.0 ∗ 10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−6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39</a:t>
            </a:fld>
            <a:r>
              <a:rPr smtClean="0"/>
              <a:t>  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4430"/>
              </p:ext>
            </p:extLst>
          </p:nvPr>
        </p:nvGraphicFramePr>
        <p:xfrm>
          <a:off x="5143500" y="1461662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T-States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05830"/>
              </p:ext>
            </p:extLst>
          </p:nvPr>
        </p:nvGraphicFramePr>
        <p:xfrm>
          <a:off x="5143500" y="2574182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MVI</a:t>
                      </a:r>
                      <a:r>
                        <a:rPr lang="en-US" baseline="0" dirty="0" smtClean="0"/>
                        <a:t> C,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COUNT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64658"/>
              </p:ext>
            </p:extLst>
          </p:nvPr>
        </p:nvGraphicFramePr>
        <p:xfrm>
          <a:off x="5143500" y="1832502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 A,B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31828"/>
              </p:ext>
            </p:extLst>
          </p:nvPr>
        </p:nvGraphicFramePr>
        <p:xfrm>
          <a:off x="5143500" y="2203342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 01H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22312"/>
              </p:ext>
            </p:extLst>
          </p:nvPr>
        </p:nvGraphicFramePr>
        <p:xfrm>
          <a:off x="5143500" y="2950274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DCR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84730"/>
              </p:ext>
            </p:extLst>
          </p:nvPr>
        </p:nvGraphicFramePr>
        <p:xfrm>
          <a:off x="5143500" y="3315862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JNZ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53914"/>
              </p:ext>
            </p:extLst>
          </p:nvPr>
        </p:nvGraphicFramePr>
        <p:xfrm>
          <a:off x="5143500" y="3681450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35 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999597" y="5617939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 (140)</a:t>
            </a:r>
            <a:r>
              <a:rPr lang="en-US" sz="24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= (8C)</a:t>
            </a:r>
            <a:r>
              <a:rPr lang="en-US" sz="24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16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834" y="1126458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Instruction necessary for stack are as follows: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4</a:t>
            </a:fld>
            <a:r>
              <a:rPr smtClean="0"/>
              <a:t>  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27918"/>
              </p:ext>
            </p:extLst>
          </p:nvPr>
        </p:nvGraphicFramePr>
        <p:xfrm>
          <a:off x="676759" y="1661160"/>
          <a:ext cx="82677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LXI</a:t>
                      </a:r>
                      <a:r>
                        <a:rPr lang="en-US" sz="2000" dirty="0" smtClean="0"/>
                        <a:t> SP,</a:t>
                      </a:r>
                      <a:r>
                        <a:rPr lang="en-US" sz="2000" baseline="0" dirty="0" smtClean="0"/>
                        <a:t> 2095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Load the stack pointer register with a 16-bit address.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72013"/>
              </p:ext>
            </p:extLst>
          </p:nvPr>
        </p:nvGraphicFramePr>
        <p:xfrm>
          <a:off x="676759" y="3157393"/>
          <a:ext cx="82677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99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POP</a:t>
                      </a:r>
                      <a:r>
                        <a:rPr lang="en-US" sz="2000" dirty="0" smtClean="0"/>
                        <a:t> B/D/H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 copies content of top two memory locations of the stack in to specified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register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91803"/>
              </p:ext>
            </p:extLst>
          </p:nvPr>
        </p:nvGraphicFramePr>
        <p:xfrm>
          <a:off x="676759" y="2058305"/>
          <a:ext cx="82677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PUSH</a:t>
                      </a:r>
                      <a:r>
                        <a:rPr lang="en-US" sz="2000" baseline="0" dirty="0" smtClean="0"/>
                        <a:t> B/D/H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It copies contents of 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register pair on the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50137"/>
              </p:ext>
            </p:extLst>
          </p:nvPr>
        </p:nvGraphicFramePr>
        <p:xfrm>
          <a:off x="676759" y="2455449"/>
          <a:ext cx="82677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PUSH</a:t>
                      </a:r>
                      <a:r>
                        <a:rPr lang="en-US" sz="2000" baseline="0" dirty="0" smtClean="0"/>
                        <a:t> PSW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Operand PSW represents Program status word meaning.</a:t>
                      </a:r>
                      <a:r>
                        <a:rPr lang="en-US" sz="2000" baseline="0" dirty="0" smtClean="0"/>
                        <a:t> i.e. </a:t>
                      </a:r>
                      <a:r>
                        <a:rPr lang="en-US" sz="2000" dirty="0" smtClean="0"/>
                        <a:t>content of accumulator and flags.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13202"/>
              </p:ext>
            </p:extLst>
          </p:nvPr>
        </p:nvGraphicFramePr>
        <p:xfrm>
          <a:off x="676759" y="3859338"/>
          <a:ext cx="82677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99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POP</a:t>
                      </a:r>
                      <a:r>
                        <a:rPr lang="en-US" sz="2000" dirty="0" smtClean="0"/>
                        <a:t> PSW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It copies content of top two memory locations of the stack </a:t>
                      </a:r>
                      <a:r>
                        <a:rPr lang="en-US" sz="2000" smtClean="0"/>
                        <a:t>in to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dirty="0" smtClean="0"/>
                        <a:t>accumulator and flags</a:t>
                      </a:r>
                      <a:r>
                        <a:rPr lang="en-US" sz="2000" baseline="0" dirty="0" smtClean="0"/>
                        <a:t> respectively.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0-9 up/down counter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an 8085 assembly language program to generate a decimal counter (which counts 0 to 9 continuously) with a one second delay in between</a:t>
            </a:r>
            <a:r>
              <a:rPr lang="en-US" dirty="0" smtClean="0"/>
              <a:t>. The counter should reset itself to zero and repeat continuously. </a:t>
            </a:r>
            <a:r>
              <a:rPr lang="en-US" dirty="0"/>
              <a:t>Assume a </a:t>
            </a:r>
            <a:r>
              <a:rPr lang="en-US" b="1" dirty="0" smtClean="0">
                <a:solidFill>
                  <a:srgbClr val="0000FF"/>
                </a:solidFill>
              </a:rPr>
              <a:t>Clock frequency </a:t>
            </a:r>
            <a:r>
              <a:rPr lang="en-US" dirty="0"/>
              <a:t>of </a:t>
            </a:r>
            <a:r>
              <a:rPr lang="en-US" dirty="0" smtClean="0">
                <a:solidFill>
                  <a:srgbClr val="0000FF"/>
                </a:solidFill>
              </a:rPr>
              <a:t>1MHz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40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6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0-9 </a:t>
            </a:r>
            <a:r>
              <a:rPr lang="en-US" dirty="0" smtClean="0"/>
              <a:t>up counter </a:t>
            </a:r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Program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START: MVI B,00H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DISPLAY: OUT 01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LXI H,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DCX H           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A,L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 ORA H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JNZ LOOP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INR B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A,B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CPI 0A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JNZ DISPLAY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JZ START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41</a:t>
            </a:fld>
            <a:r>
              <a:rPr smtClean="0"/>
              <a:t>  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90500" y="2590800"/>
            <a:ext cx="2705100" cy="1371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75005"/>
              </p:ext>
            </p:extLst>
          </p:nvPr>
        </p:nvGraphicFramePr>
        <p:xfrm>
          <a:off x="5179663" y="1143000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Instruction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T-States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19596"/>
              </p:ext>
            </p:extLst>
          </p:nvPr>
        </p:nvGraphicFramePr>
        <p:xfrm>
          <a:off x="5179663" y="1517069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09705"/>
              </p:ext>
            </p:extLst>
          </p:nvPr>
        </p:nvGraphicFramePr>
        <p:xfrm>
          <a:off x="5179663" y="1887909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 A,L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27819"/>
              </p:ext>
            </p:extLst>
          </p:nvPr>
        </p:nvGraphicFramePr>
        <p:xfrm>
          <a:off x="5179663" y="2258749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93501"/>
              </p:ext>
            </p:extLst>
          </p:nvPr>
        </p:nvGraphicFramePr>
        <p:xfrm>
          <a:off x="5177080" y="2629589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27983"/>
              </p:ext>
            </p:extLst>
          </p:nvPr>
        </p:nvGraphicFramePr>
        <p:xfrm>
          <a:off x="5179663" y="3000429"/>
          <a:ext cx="381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24 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99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0-9 up counter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Delay Calculation: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As show in previous program of register pair, assuming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T-states </a:t>
                </a:r>
                <a:r>
                  <a:rPr lang="en-US" dirty="0" smtClean="0"/>
                  <a:t>	= 24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Loop Delay </a:t>
                </a:r>
                <a:r>
                  <a:rPr lang="en-US" dirty="0" smtClean="0"/>
                  <a:t>T</a:t>
                </a:r>
                <a:r>
                  <a:rPr lang="en-US" baseline="-25000" dirty="0" smtClean="0"/>
                  <a:t>L	</a:t>
                </a:r>
                <a:r>
                  <a:rPr lang="en-US" dirty="0" smtClean="0"/>
                  <a:t>= </a:t>
                </a:r>
                <a:r>
                  <a:rPr lang="en-US" dirty="0"/>
                  <a:t>1 sec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Clock Period </a:t>
                </a:r>
                <a:r>
                  <a:rPr lang="en-US" dirty="0" smtClean="0"/>
                  <a:t>T	=</a:t>
                </a:r>
                <a:r>
                  <a:rPr lang="en-US" dirty="0"/>
                  <a:t>1 * 10</a:t>
                </a:r>
                <a:r>
                  <a:rPr lang="en-US" baseline="30000" dirty="0"/>
                  <a:t>-6</a:t>
                </a:r>
                <a:r>
                  <a:rPr lang="en-US" dirty="0"/>
                  <a:t> sec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Find </a:t>
                </a:r>
                <a:r>
                  <a:rPr lang="en-US" b="1" dirty="0">
                    <a:solidFill>
                      <a:srgbClr val="FF0000"/>
                    </a:solidFill>
                  </a:rPr>
                  <a:t>Count</a:t>
                </a:r>
                <a:endParaRPr lang="en-US" b="1" baseline="-25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		T</a:t>
                </a:r>
                <a:r>
                  <a:rPr lang="en-US" b="1" baseline="-25000" dirty="0"/>
                  <a:t>L</a:t>
                </a:r>
                <a:r>
                  <a:rPr lang="en-US" b="1" dirty="0"/>
                  <a:t>= T * Loop T-states *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Count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baseline="-25000" dirty="0"/>
                  <a:t>		</a:t>
                </a:r>
                <a:r>
                  <a:rPr lang="en-US" dirty="0"/>
                  <a:t>1 sec = (1.0 * 10</a:t>
                </a:r>
                <a:r>
                  <a:rPr lang="en-US" baseline="30000" dirty="0"/>
                  <a:t>-6</a:t>
                </a:r>
                <a:r>
                  <a:rPr lang="en-US" dirty="0"/>
                  <a:t> sec) * 24 * </a:t>
                </a:r>
                <a:r>
                  <a:rPr lang="en-US" b="1" dirty="0">
                    <a:solidFill>
                      <a:srgbClr val="FF0000"/>
                    </a:solidFill>
                  </a:rPr>
                  <a:t>Count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	</a:t>
                </a:r>
                <a:r>
                  <a:rPr lang="en-US" b="1" dirty="0">
                    <a:solidFill>
                      <a:srgbClr val="FF0000"/>
                    </a:solidFill>
                  </a:rPr>
                  <a:t> Count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24 ∗ </m:t>
                        </m:r>
                        <m:r>
                          <m:rPr>
                            <m:nor/>
                          </m:rPr>
                          <a:rPr lang="en-US" dirty="0"/>
                          <m:t>10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−6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		 = (41666)</a:t>
                </a:r>
                <a:r>
                  <a:rPr lang="en-US" baseline="-25000" dirty="0"/>
                  <a:t>10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aseline="-25000" dirty="0"/>
                  <a:t>			</a:t>
                </a:r>
                <a:r>
                  <a:rPr lang="en-US" dirty="0"/>
                  <a:t> = (A2C2)</a:t>
                </a:r>
                <a:r>
                  <a:rPr lang="en-US" baseline="-25000" dirty="0"/>
                  <a:t>16   </a:t>
                </a:r>
                <a:r>
                  <a:rPr lang="en-US" dirty="0"/>
                  <a:t>=</a:t>
                </a:r>
                <a:r>
                  <a:rPr lang="en-US" baseline="-25000" dirty="0"/>
                  <a:t> </a:t>
                </a:r>
                <a:r>
                  <a:rPr lang="en-US" dirty="0"/>
                  <a:t>A2C2 h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42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9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36" y="940231"/>
            <a:ext cx="87630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Calculate delay in following loop, assuming clock period = 0.33</a:t>
            </a:r>
            <a:r>
              <a:rPr lang="en-US" b="1" dirty="0" smtClean="0">
                <a:sym typeface="Symbol" panose="05050102010706020507" pitchFamily="18" charset="2"/>
              </a:rPr>
              <a:t>s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 smtClean="0">
                <a:sym typeface="Symbol" panose="05050102010706020507" pitchFamily="18" charset="2"/>
              </a:rPr>
              <a:t>TL= T * T-states *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43</a:t>
            </a:fld>
            <a:r>
              <a:rPr smtClean="0"/>
              <a:t>  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85381"/>
              </p:ext>
            </p:extLst>
          </p:nvPr>
        </p:nvGraphicFramePr>
        <p:xfrm>
          <a:off x="838200" y="1600200"/>
          <a:ext cx="6096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T-states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LXI B, 12FF</a:t>
                      </a:r>
                      <a:r>
                        <a:rPr lang="en-US" baseline="0" dirty="0" smtClean="0"/>
                        <a:t>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DELAY: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DCX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XTHL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XTHL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 A,C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JNZ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9836" y="5968569"/>
            <a:ext cx="1653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8000"/>
                </a:solidFill>
              </a:rPr>
              <a:t>Ans</a:t>
            </a:r>
            <a:r>
              <a:rPr lang="en-US" sz="2400" dirty="0">
                <a:solidFill>
                  <a:srgbClr val="008000"/>
                </a:solidFill>
              </a:rPr>
              <a:t>=102ms</a:t>
            </a:r>
          </a:p>
        </p:txBody>
      </p:sp>
    </p:spTree>
    <p:extLst>
      <p:ext uri="{BB962C8B-B14F-4D97-AF65-F5344CB8AC3E}">
        <p14:creationId xmlns:p14="http://schemas.microsoft.com/office/powerpoint/2010/main" val="9279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set of 8085 assembly language instructions to generate a 1 second delay, if the </a:t>
            </a:r>
            <a:r>
              <a:rPr lang="en-US" b="1" dirty="0"/>
              <a:t>crystal </a:t>
            </a:r>
            <a:r>
              <a:rPr lang="en-US" b="1" dirty="0" smtClean="0"/>
              <a:t>frequency </a:t>
            </a:r>
            <a:r>
              <a:rPr lang="en-US" dirty="0"/>
              <a:t>is 6 </a:t>
            </a:r>
            <a:r>
              <a:rPr lang="en-US" dirty="0" err="1"/>
              <a:t>MHz</a:t>
            </a:r>
            <a:r>
              <a:rPr lang="en-US" dirty="0" err="1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Note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Clock Frequency(Operating Frequency)=Crystal Frequency/2</a:t>
            </a:r>
          </a:p>
          <a:p>
            <a:pPr marL="0" indent="0">
              <a:buNone/>
            </a:pPr>
            <a:r>
              <a:rPr lang="en-US" dirty="0" smtClean="0"/>
              <a:t>Clock Period = 1/Clock Frequency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44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7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wave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program to generate a continuous square wave with the period of 500 </a:t>
            </a:r>
            <a:r>
              <a:rPr lang="en-US" dirty="0" smtClean="0">
                <a:sym typeface="Symbol" panose="05050102010706020507" pitchFamily="18" charset="2"/>
              </a:rPr>
              <a:t>s </a:t>
            </a:r>
            <a:r>
              <a:rPr lang="en-US" dirty="0" smtClean="0"/>
              <a:t>with clock period of 325ns, and use  bit D</a:t>
            </a:r>
            <a:r>
              <a:rPr lang="en-US" baseline="-25000" dirty="0" smtClean="0"/>
              <a:t>0</a:t>
            </a:r>
            <a:r>
              <a:rPr lang="en-US" dirty="0" smtClean="0"/>
              <a:t> to output square wave.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45</a:t>
            </a:fld>
            <a:r>
              <a:rPr smtClean="0"/>
              <a:t>  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2466975" cy="18478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85800" y="3200400"/>
            <a:ext cx="0" cy="235267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3200400"/>
            <a:ext cx="0" cy="235267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7809" y="485989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</a:t>
            </a:r>
            <a:r>
              <a:rPr lang="en-US" dirty="0">
                <a:sym typeface="Symbol" panose="05050102010706020507" pitchFamily="18" charset="2"/>
              </a:rPr>
              <a:t>s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79250" y="5029200"/>
            <a:ext cx="33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5800" y="5029200"/>
            <a:ext cx="382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 </a:t>
            </a:r>
            <a:r>
              <a:rPr lang="en-US" b="1" dirty="0" smtClean="0"/>
              <a:t>Analysis</a:t>
            </a:r>
          </a:p>
          <a:p>
            <a:r>
              <a:rPr lang="en-US" dirty="0" smtClean="0"/>
              <a:t>In this problem, the period of square wave is 500 </a:t>
            </a:r>
            <a:r>
              <a:rPr lang="en-US" dirty="0" smtClean="0">
                <a:sym typeface="Symbol" panose="05050102010706020507" pitchFamily="18" charset="2"/>
              </a:rPr>
              <a:t>s; therefore, the pulse should be ON(logic 1) for 250</a:t>
            </a:r>
            <a:r>
              <a:rPr lang="en-US" dirty="0">
                <a:sym typeface="Symbol" panose="05050102010706020507" pitchFamily="18" charset="2"/>
              </a:rPr>
              <a:t> </a:t>
            </a:r>
            <a:r>
              <a:rPr lang="en-US" dirty="0" smtClean="0">
                <a:sym typeface="Symbol" panose="05050102010706020507" pitchFamily="18" charset="2"/>
              </a:rPr>
              <a:t>s and OFF(logic 0) for remaining </a:t>
            </a:r>
            <a:r>
              <a:rPr lang="en-US" dirty="0">
                <a:sym typeface="Symbol" panose="05050102010706020507" pitchFamily="18" charset="2"/>
              </a:rPr>
              <a:t>250 </a:t>
            </a:r>
            <a:r>
              <a:rPr lang="en-US" dirty="0" smtClean="0">
                <a:sym typeface="Symbol" panose="05050102010706020507" pitchFamily="18" charset="2"/>
              </a:rPr>
              <a:t>s.</a:t>
            </a:r>
            <a:endParaRPr lang="en-US" dirty="0" smtClean="0"/>
          </a:p>
          <a:p>
            <a:r>
              <a:rPr lang="en-US" dirty="0" smtClean="0"/>
              <a:t>Therefore, the alternate pattern of 0/1 bits can be provided by loading Accumulator with AA h (1010 1010).</a:t>
            </a:r>
          </a:p>
          <a:p>
            <a:r>
              <a:rPr lang="en-US" dirty="0" smtClean="0"/>
              <a:t>Now rotating the pattern once through each delay loop.</a:t>
            </a:r>
          </a:p>
          <a:p>
            <a:r>
              <a:rPr lang="en-US" dirty="0" smtClean="0"/>
              <a:t>Bit D</a:t>
            </a:r>
            <a:r>
              <a:rPr lang="en-US" baseline="-25000" dirty="0" smtClean="0"/>
              <a:t>0</a:t>
            </a:r>
            <a:r>
              <a:rPr lang="en-US" dirty="0" smtClean="0"/>
              <a:t> of output port is used to provide logic 0  and 1.</a:t>
            </a:r>
          </a:p>
          <a:p>
            <a:r>
              <a:rPr lang="en-US" dirty="0" smtClean="0"/>
              <a:t>The delay of </a:t>
            </a:r>
            <a:r>
              <a:rPr 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250s</a:t>
            </a:r>
            <a:r>
              <a:rPr lang="en-US" dirty="0" smtClean="0">
                <a:sym typeface="Symbol" panose="05050102010706020507" pitchFamily="18" charset="2"/>
              </a:rPr>
              <a:t> can be easily obtained with an 8-bit delay count and one register.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46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4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3815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MVI D, AA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	MOV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A,D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RLC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MOV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D,A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ANI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MVI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	DCR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JNZ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JMP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47</a:t>
            </a:fld>
            <a:r>
              <a:rPr smtClean="0"/>
              <a:t>  </a:t>
            </a:r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53919" y="1019014"/>
            <a:ext cx="43815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219200"/>
            <a:ext cx="430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130BB5"/>
                </a:solidFill>
              </a:rPr>
              <a:t>(A)                   1  0  1  0    1  </a:t>
            </a:r>
            <a:r>
              <a:rPr lang="en-US" sz="2400" dirty="0">
                <a:solidFill>
                  <a:srgbClr val="130BB5"/>
                </a:solidFill>
              </a:rPr>
              <a:t>0  1  0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130BB5"/>
                </a:solidFill>
              </a:rPr>
              <a:t>After RLC        0  </a:t>
            </a:r>
            <a:r>
              <a:rPr lang="en-US" sz="2400" dirty="0">
                <a:solidFill>
                  <a:srgbClr val="130BB5"/>
                </a:solidFill>
              </a:rPr>
              <a:t>1  </a:t>
            </a:r>
            <a:r>
              <a:rPr lang="en-US" sz="2400" dirty="0" smtClean="0">
                <a:solidFill>
                  <a:srgbClr val="130BB5"/>
                </a:solidFill>
              </a:rPr>
              <a:t>0  1    </a:t>
            </a:r>
            <a:r>
              <a:rPr lang="en-US" sz="2400" dirty="0">
                <a:solidFill>
                  <a:srgbClr val="130BB5"/>
                </a:solidFill>
              </a:rPr>
              <a:t>0  1  0  </a:t>
            </a:r>
            <a:r>
              <a:rPr lang="en-US" sz="2400" dirty="0" smtClean="0">
                <a:solidFill>
                  <a:srgbClr val="130BB5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130BB5"/>
                </a:solidFill>
              </a:rPr>
              <a:t>ANI 01h          0  0  0  0    0  0  0 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130BB5"/>
                </a:solidFill>
              </a:rPr>
              <a:t>After AND      </a:t>
            </a:r>
            <a:r>
              <a:rPr lang="en-US" sz="2400" b="1" dirty="0" smtClean="0">
                <a:solidFill>
                  <a:srgbClr val="130BB5"/>
                </a:solidFill>
              </a:rPr>
              <a:t>0  </a:t>
            </a:r>
            <a:r>
              <a:rPr lang="en-US" sz="2400" b="1" dirty="0">
                <a:solidFill>
                  <a:srgbClr val="130BB5"/>
                </a:solidFill>
              </a:rPr>
              <a:t>0  0  0    0  0  0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4016276"/>
            <a:ext cx="430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30BB5"/>
                </a:solidFill>
              </a:rPr>
              <a:t>(A) </a:t>
            </a:r>
            <a:r>
              <a:rPr lang="en-US" sz="2400" dirty="0" smtClean="0">
                <a:solidFill>
                  <a:srgbClr val="130BB5"/>
                </a:solidFill>
              </a:rPr>
              <a:t>                   0  </a:t>
            </a:r>
            <a:r>
              <a:rPr lang="en-US" sz="2400" dirty="0">
                <a:solidFill>
                  <a:srgbClr val="130BB5"/>
                </a:solidFill>
              </a:rPr>
              <a:t>1  0  1    0  1  0  1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130BB5"/>
                </a:solidFill>
              </a:rPr>
              <a:t>After RLC        </a:t>
            </a:r>
            <a:r>
              <a:rPr lang="en-US" sz="2400" dirty="0">
                <a:solidFill>
                  <a:srgbClr val="130BB5"/>
                </a:solidFill>
              </a:rPr>
              <a:t>1  0  1  0    1  0  1  0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130BB5"/>
                </a:solidFill>
              </a:rPr>
              <a:t>ANI 01h          0  0  0  0    0  0  0 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130BB5"/>
                </a:solidFill>
              </a:rPr>
              <a:t>After AND      </a:t>
            </a:r>
            <a:r>
              <a:rPr lang="en-US" sz="2400" b="1" dirty="0" smtClean="0">
                <a:solidFill>
                  <a:srgbClr val="130BB5"/>
                </a:solidFill>
              </a:rPr>
              <a:t>0  </a:t>
            </a:r>
            <a:r>
              <a:rPr lang="en-US" sz="2400" b="1" dirty="0">
                <a:solidFill>
                  <a:srgbClr val="130BB5"/>
                </a:solidFill>
              </a:rPr>
              <a:t>0  0  0    0  0  0 </a:t>
            </a:r>
            <a:r>
              <a:rPr lang="en-US" sz="2400" b="1" dirty="0">
                <a:solidFill>
                  <a:srgbClr val="FF0000"/>
                </a:solidFill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883753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Logic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37293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Logic 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Delay Calculation:</a:t>
            </a:r>
          </a:p>
          <a:p>
            <a:r>
              <a:rPr lang="en-US" dirty="0" smtClean="0"/>
              <a:t>In this problem, the pulse width is relatively small (250 </a:t>
            </a:r>
            <a:r>
              <a:rPr lang="en-US" dirty="0" smtClean="0">
                <a:sym typeface="Symbol" panose="05050102010706020507" pitchFamily="18" charset="2"/>
              </a:rPr>
              <a:t>s); therefore, to obtain accurate output pulse, we should take into account for all the T-states.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The total delay should include the delay in the loop and execution time of the instruction outside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48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220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Delay Calculation:</a:t>
            </a:r>
          </a:p>
          <a:p>
            <a:r>
              <a:rPr lang="en-US" dirty="0" smtClean="0"/>
              <a:t>No. of instruction outside the loop is seven.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Delay outside the loop </a:t>
            </a:r>
            <a:r>
              <a:rPr lang="en-US" b="1" dirty="0" smtClean="0"/>
              <a:t>T</a:t>
            </a:r>
            <a:r>
              <a:rPr lang="en-US" b="1" baseline="-25000" dirty="0"/>
              <a:t>O</a:t>
            </a:r>
            <a:r>
              <a:rPr lang="en-US" dirty="0" smtClean="0"/>
              <a:t>=46 T-states * 325 ns =</a:t>
            </a:r>
            <a:r>
              <a:rPr lang="en-US" b="1" dirty="0" smtClean="0"/>
              <a:t>14.95</a:t>
            </a:r>
            <a:r>
              <a:rPr lang="en-US" b="1" dirty="0" smtClean="0">
                <a:sym typeface="Symbol" panose="05050102010706020507" pitchFamily="18" charset="2"/>
              </a:rPr>
              <a:t>s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Delay Loop includes two instruction, with 14 T-States, except for last cycle 11 T-States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Loop Delay T</a:t>
            </a:r>
            <a:r>
              <a:rPr lang="en-US" b="1" baseline="-25000" dirty="0">
                <a:sym typeface="Symbol" panose="05050102010706020507" pitchFamily="18" charset="2"/>
              </a:rPr>
              <a:t>L</a:t>
            </a:r>
            <a:r>
              <a:rPr lang="en-US" dirty="0" smtClean="0">
                <a:sym typeface="Symbol" panose="05050102010706020507" pitchFamily="18" charset="2"/>
              </a:rPr>
              <a:t>= 14 T * 325ns * (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COUNT</a:t>
            </a:r>
            <a:r>
              <a:rPr lang="en-US" dirty="0" smtClean="0">
                <a:sym typeface="Symbol" panose="05050102010706020507" pitchFamily="18" charset="2"/>
              </a:rPr>
              <a:t> -1) + </a:t>
            </a:r>
            <a:r>
              <a:rPr 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[</a:t>
            </a:r>
            <a:r>
              <a:rPr lang="en-US" dirty="0" smtClean="0">
                <a:sym typeface="Symbol" panose="05050102010706020507" pitchFamily="18" charset="2"/>
              </a:rPr>
              <a:t> 11 T *325ns </a:t>
            </a:r>
            <a:r>
              <a:rPr 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	 </a:t>
            </a:r>
            <a:r>
              <a:rPr 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           </a:t>
            </a:r>
            <a:r>
              <a:rPr lang="en-US" b="1" dirty="0" smtClean="0">
                <a:sym typeface="Symbol" panose="05050102010706020507" pitchFamily="18" charset="2"/>
              </a:rPr>
              <a:t>T</a:t>
            </a:r>
            <a:r>
              <a:rPr lang="en-US" b="1" baseline="-25000" dirty="0" smtClean="0">
                <a:sym typeface="Symbol" panose="05050102010706020507" pitchFamily="18" charset="2"/>
              </a:rPr>
              <a:t>L</a:t>
            </a:r>
            <a:r>
              <a:rPr lang="en-US" b="1" dirty="0" smtClean="0">
                <a:sym typeface="Symbol" panose="05050102010706020507" pitchFamily="18" charset="2"/>
              </a:rPr>
              <a:t>   =  4.5 </a:t>
            </a:r>
            <a:r>
              <a:rPr lang="en-US" b="1" dirty="0">
                <a:sym typeface="Symbol" panose="05050102010706020507" pitchFamily="18" charset="2"/>
              </a:rPr>
              <a:t></a:t>
            </a:r>
            <a:r>
              <a:rPr lang="en-US" b="1" dirty="0" smtClean="0">
                <a:sym typeface="Symbol" panose="05050102010706020507" pitchFamily="18" charset="2"/>
              </a:rPr>
              <a:t>s (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COUNT</a:t>
            </a:r>
            <a:r>
              <a:rPr lang="en-US" b="1" dirty="0">
                <a:sym typeface="Symbol" panose="05050102010706020507" pitchFamily="18" charset="2"/>
              </a:rPr>
              <a:t> -1</a:t>
            </a:r>
            <a:r>
              <a:rPr lang="en-US" b="1" dirty="0" smtClean="0">
                <a:sym typeface="Symbol" panose="05050102010706020507" pitchFamily="18" charset="2"/>
              </a:rPr>
              <a:t>) + 3.575</a:t>
            </a:r>
            <a:r>
              <a:rPr lang="en-US" b="1" dirty="0">
                <a:sym typeface="Symbol" panose="05050102010706020507" pitchFamily="18" charset="2"/>
              </a:rPr>
              <a:t> </a:t>
            </a:r>
            <a:r>
              <a:rPr lang="en-US" b="1" dirty="0" smtClean="0">
                <a:sym typeface="Symbol" panose="05050102010706020507" pitchFamily="18" charset="2"/>
              </a:rPr>
              <a:t>s</a:t>
            </a:r>
          </a:p>
          <a:p>
            <a:r>
              <a:rPr lang="en-US" b="1" dirty="0" smtClean="0">
                <a:sym typeface="Symbol" panose="05050102010706020507" pitchFamily="18" charset="2"/>
              </a:rPr>
              <a:t>Total delay required = 250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b="1" dirty="0" smtClean="0">
                <a:sym typeface="Symbol" panose="05050102010706020507" pitchFamily="18" charset="2"/>
              </a:rPr>
              <a:t>T</a:t>
            </a:r>
            <a:r>
              <a:rPr lang="en-US" b="1" baseline="-25000" dirty="0" smtClean="0">
                <a:sym typeface="Symbol" panose="05050102010706020507" pitchFamily="18" charset="2"/>
              </a:rPr>
              <a:t>D</a:t>
            </a:r>
            <a:r>
              <a:rPr lang="en-US" b="1" dirty="0" smtClean="0">
                <a:sym typeface="Symbol" panose="05050102010706020507" pitchFamily="18" charset="2"/>
              </a:rPr>
              <a:t> = T</a:t>
            </a:r>
            <a:r>
              <a:rPr lang="en-US" b="1" baseline="-25000" dirty="0">
                <a:sym typeface="Symbol" panose="05050102010706020507" pitchFamily="18" charset="2"/>
              </a:rPr>
              <a:t>O</a:t>
            </a:r>
            <a:r>
              <a:rPr lang="en-US" b="1" dirty="0" smtClean="0">
                <a:sym typeface="Symbol" panose="05050102010706020507" pitchFamily="18" charset="2"/>
              </a:rPr>
              <a:t> + T</a:t>
            </a:r>
            <a:r>
              <a:rPr lang="en-US" b="1" baseline="-25000" dirty="0">
                <a:sym typeface="Symbol" panose="05050102010706020507" pitchFamily="18" charset="2"/>
              </a:rPr>
              <a:t>L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250 </a:t>
            </a:r>
            <a:r>
              <a:rPr lang="en-US" dirty="0">
                <a:sym typeface="Symbol" panose="05050102010706020507" pitchFamily="18" charset="2"/>
              </a:rPr>
              <a:t>s</a:t>
            </a:r>
            <a:r>
              <a:rPr lang="en-US" dirty="0" smtClean="0">
                <a:sym typeface="Symbol" panose="05050102010706020507" pitchFamily="18" charset="2"/>
              </a:rPr>
              <a:t>      = </a:t>
            </a:r>
            <a:r>
              <a:rPr lang="en-US" dirty="0"/>
              <a:t>14.95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 smtClean="0">
                <a:sym typeface="Symbol" panose="05050102010706020507" pitchFamily="18" charset="2"/>
              </a:rPr>
              <a:t>s + </a:t>
            </a:r>
            <a:r>
              <a:rPr lang="en-US" dirty="0">
                <a:sym typeface="Symbol" panose="05050102010706020507" pitchFamily="18" charset="2"/>
              </a:rPr>
              <a:t>4.5 s (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COUNT</a:t>
            </a:r>
            <a:r>
              <a:rPr lang="en-US" dirty="0">
                <a:sym typeface="Symbol" panose="05050102010706020507" pitchFamily="18" charset="2"/>
              </a:rPr>
              <a:t> -1) + 3.575 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            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Count</a:t>
            </a:r>
            <a:r>
              <a:rPr lang="en-US" b="1" dirty="0" smtClean="0">
                <a:sym typeface="Symbol" panose="05050102010706020507" pitchFamily="18" charset="2"/>
              </a:rPr>
              <a:t> = (52)</a:t>
            </a:r>
            <a:r>
              <a:rPr lang="en-US" b="1" baseline="-25000" dirty="0" smtClean="0">
                <a:sym typeface="Symbol" panose="05050102010706020507" pitchFamily="18" charset="2"/>
              </a:rPr>
              <a:t>10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	 </a:t>
            </a:r>
            <a:r>
              <a:rPr lang="en-US" b="1" dirty="0" smtClean="0">
                <a:sym typeface="Symbol" panose="05050102010706020507" pitchFamily="18" charset="2"/>
              </a:rPr>
              <a:t>         = (34)</a:t>
            </a:r>
            <a:r>
              <a:rPr lang="en-US" b="1" baseline="-25000" dirty="0" smtClean="0">
                <a:sym typeface="Symbol" panose="05050102010706020507" pitchFamily="18" charset="2"/>
              </a:rPr>
              <a:t>16</a:t>
            </a:r>
            <a:endParaRPr lang="en-US" b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="1" dirty="0" smtClean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49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0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subroutine is a group of instruction that performs a subtask of repeated occurrence</a:t>
            </a:r>
            <a:r>
              <a:rPr lang="en-US" dirty="0" smtClean="0"/>
              <a:t>.</a:t>
            </a:r>
          </a:p>
          <a:p>
            <a:r>
              <a:rPr lang="en-US" dirty="0"/>
              <a:t>A subroutine </a:t>
            </a:r>
            <a:r>
              <a:rPr lang="en-US" dirty="0" smtClean="0"/>
              <a:t>can be used </a:t>
            </a:r>
            <a:r>
              <a:rPr lang="en-US" dirty="0"/>
              <a:t>repeatedly in different locations of </a:t>
            </a:r>
            <a:r>
              <a:rPr lang="en-US" dirty="0" smtClean="0"/>
              <a:t>the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5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5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to generate a square wave with the period of 400</a:t>
            </a:r>
            <a:r>
              <a:rPr lang="en-US" dirty="0" smtClean="0">
                <a:sym typeface="Symbol" panose="05050102010706020507" pitchFamily="18" charset="2"/>
              </a:rPr>
              <a:t>s</a:t>
            </a:r>
            <a:r>
              <a:rPr lang="en-US" dirty="0"/>
              <a:t> with clock period of 325ns</a:t>
            </a:r>
            <a:r>
              <a:rPr lang="en-US" dirty="0" smtClean="0">
                <a:sym typeface="Symbol" panose="05050102010706020507" pitchFamily="18" charset="2"/>
              </a:rPr>
              <a:t>. Use bit D</a:t>
            </a:r>
            <a:r>
              <a:rPr lang="en-US" baseline="-25000" dirty="0" smtClean="0">
                <a:sym typeface="Symbol" panose="05050102010706020507" pitchFamily="18" charset="2"/>
              </a:rPr>
              <a:t>0 </a:t>
            </a:r>
            <a:r>
              <a:rPr lang="en-US" dirty="0" smtClean="0">
                <a:sym typeface="Symbol" panose="05050102010706020507" pitchFamily="18" charset="2"/>
              </a:rPr>
              <a:t>to output square wave.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ANS = (42)</a:t>
            </a:r>
            <a:r>
              <a:rPr lang="en-US" baseline="-25000" dirty="0" smtClean="0">
                <a:solidFill>
                  <a:srgbClr val="00B050"/>
                </a:solidFill>
                <a:sym typeface="Symbol" panose="05050102010706020507" pitchFamily="18" charset="2"/>
              </a:rPr>
              <a:t>10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50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759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Advantage  of using Subroutine</a:t>
            </a:r>
            <a:endParaRPr lang="en-US" b="1" dirty="0"/>
          </a:p>
          <a:p>
            <a:r>
              <a:rPr lang="en-US" dirty="0" smtClean="0"/>
              <a:t>Rather </a:t>
            </a:r>
            <a:r>
              <a:rPr lang="en-US" dirty="0"/>
              <a:t>than repeat the same instructions </a:t>
            </a:r>
            <a:r>
              <a:rPr lang="en-US" dirty="0" smtClean="0"/>
              <a:t>several times</a:t>
            </a:r>
            <a:r>
              <a:rPr lang="en-US" dirty="0"/>
              <a:t>, they can be grouped into a </a:t>
            </a:r>
            <a:r>
              <a:rPr lang="en-US" dirty="0">
                <a:solidFill>
                  <a:srgbClr val="0000FF"/>
                </a:solidFill>
              </a:rPr>
              <a:t>subroutine</a:t>
            </a:r>
            <a:r>
              <a:rPr lang="en-US" dirty="0"/>
              <a:t> </a:t>
            </a:r>
            <a:r>
              <a:rPr lang="en-US" dirty="0" smtClean="0"/>
              <a:t>that is </a:t>
            </a:r>
            <a:r>
              <a:rPr lang="en-US" dirty="0"/>
              <a:t>called from the different locations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Where to write Subroutine?</a:t>
            </a:r>
            <a:endParaRPr lang="en-US" b="1" dirty="0"/>
          </a:p>
          <a:p>
            <a:r>
              <a:rPr lang="en-US" dirty="0" smtClean="0"/>
              <a:t>In </a:t>
            </a:r>
            <a:r>
              <a:rPr lang="en-US" dirty="0"/>
              <a:t>Assembly language, a subroutine can </a:t>
            </a:r>
            <a:r>
              <a:rPr lang="en-US" dirty="0" smtClean="0"/>
              <a:t>exist anywhere </a:t>
            </a:r>
            <a:r>
              <a:rPr lang="en-US" dirty="0"/>
              <a:t>in the code.</a:t>
            </a:r>
          </a:p>
          <a:p>
            <a:r>
              <a:rPr lang="en-US" dirty="0" smtClean="0"/>
              <a:t>However</a:t>
            </a:r>
            <a:r>
              <a:rPr lang="en-US" dirty="0"/>
              <a:t>, it is customary to place </a:t>
            </a:r>
            <a:r>
              <a:rPr lang="en-US" dirty="0" smtClean="0"/>
              <a:t>subroutines </a:t>
            </a:r>
            <a:r>
              <a:rPr lang="en-US" dirty="0" smtClean="0">
                <a:solidFill>
                  <a:srgbClr val="0000FF"/>
                </a:solidFill>
              </a:rPr>
              <a:t>separately</a:t>
            </a:r>
            <a:r>
              <a:rPr lang="en-US" dirty="0" smtClean="0"/>
              <a:t> </a:t>
            </a:r>
            <a:r>
              <a:rPr lang="en-US" dirty="0"/>
              <a:t>from the main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6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7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8085 has two instructions for dealing </a:t>
            </a:r>
            <a:r>
              <a:rPr lang="en-US" dirty="0" smtClean="0"/>
              <a:t>with subroutines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b="1" dirty="0"/>
              <a:t>CALL</a:t>
            </a:r>
            <a:r>
              <a:rPr lang="en-US" dirty="0"/>
              <a:t> instruction is used to </a:t>
            </a:r>
            <a:r>
              <a:rPr lang="en-US" dirty="0">
                <a:solidFill>
                  <a:srgbClr val="0000FF"/>
                </a:solidFill>
              </a:rPr>
              <a:t>redirect</a:t>
            </a:r>
            <a:r>
              <a:rPr lang="en-US" dirty="0"/>
              <a:t> </a:t>
            </a:r>
            <a:r>
              <a:rPr lang="en-US" dirty="0" smtClean="0"/>
              <a:t>program execution </a:t>
            </a:r>
            <a:r>
              <a:rPr lang="en-US" dirty="0"/>
              <a:t>to the subroutine.</a:t>
            </a:r>
          </a:p>
          <a:p>
            <a:r>
              <a:rPr lang="en-US" dirty="0" smtClean="0"/>
              <a:t>The </a:t>
            </a:r>
            <a:r>
              <a:rPr lang="en-US" b="1" dirty="0"/>
              <a:t>RET</a:t>
            </a:r>
            <a:r>
              <a:rPr lang="en-US" dirty="0"/>
              <a:t> </a:t>
            </a:r>
            <a:r>
              <a:rPr lang="en-US" dirty="0" smtClean="0"/>
              <a:t>instruction </a:t>
            </a:r>
            <a:r>
              <a:rPr lang="en-US" dirty="0"/>
              <a:t>is used to </a:t>
            </a:r>
            <a:r>
              <a:rPr lang="en-US" dirty="0" smtClean="0">
                <a:solidFill>
                  <a:srgbClr val="0000FF"/>
                </a:solidFill>
              </a:rPr>
              <a:t>return.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7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9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>
                <a:solidFill>
                  <a:srgbClr val="0000FF"/>
                </a:solidFill>
              </a:rPr>
              <a:t>CALL</a:t>
            </a:r>
            <a:r>
              <a:rPr lang="en-US" dirty="0"/>
              <a:t> instruction is fetched, the m</a:t>
            </a:r>
            <a:r>
              <a:rPr lang="en-US" dirty="0" smtClean="0"/>
              <a:t>icroprocessor knows </a:t>
            </a:r>
            <a:r>
              <a:rPr lang="en-US" dirty="0"/>
              <a:t>that the next </a:t>
            </a:r>
            <a:r>
              <a:rPr lang="en-US" dirty="0" smtClean="0"/>
              <a:t>two </a:t>
            </a:r>
            <a:r>
              <a:rPr lang="en-US" b="1" dirty="0" smtClean="0">
                <a:solidFill>
                  <a:srgbClr val="0000FF"/>
                </a:solidFill>
              </a:rPr>
              <a:t>new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Memory </a:t>
            </a:r>
            <a:r>
              <a:rPr lang="en-US" dirty="0" smtClean="0"/>
              <a:t>location contains 16-bit </a:t>
            </a:r>
            <a:r>
              <a:rPr lang="en-US" dirty="0"/>
              <a:t>subroutine </a:t>
            </a:r>
            <a:r>
              <a:rPr lang="en-US" dirty="0" smtClean="0"/>
              <a:t>address.</a:t>
            </a:r>
          </a:p>
          <a:p>
            <a:r>
              <a:rPr lang="en-US" dirty="0"/>
              <a:t>Microprocessor 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eads</a:t>
            </a:r>
            <a:r>
              <a:rPr lang="en-US" dirty="0" smtClean="0"/>
              <a:t> subroutine </a:t>
            </a:r>
            <a:r>
              <a:rPr lang="en-US" dirty="0"/>
              <a:t>address from the </a:t>
            </a:r>
            <a:r>
              <a:rPr lang="en-US" dirty="0" smtClean="0"/>
              <a:t>next two </a:t>
            </a:r>
            <a:r>
              <a:rPr lang="en-US" dirty="0"/>
              <a:t>memory location and stores the higher </a:t>
            </a:r>
            <a:r>
              <a:rPr lang="en-US" dirty="0" smtClean="0"/>
              <a:t>order 8-bit </a:t>
            </a:r>
            <a:r>
              <a:rPr lang="en-US" dirty="0"/>
              <a:t>of the address in the </a:t>
            </a:r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US" dirty="0"/>
              <a:t> register and stores </a:t>
            </a:r>
            <a:r>
              <a:rPr lang="en-US" dirty="0" smtClean="0"/>
              <a:t>the lower </a:t>
            </a:r>
            <a:r>
              <a:rPr lang="en-US" dirty="0"/>
              <a:t>order 8bit of the address in the </a:t>
            </a:r>
            <a:r>
              <a:rPr lang="en-US" b="1" dirty="0">
                <a:solidFill>
                  <a:srgbClr val="0000FF"/>
                </a:solidFill>
              </a:rPr>
              <a:t>Z</a:t>
            </a:r>
            <a:r>
              <a:rPr lang="en-US" dirty="0"/>
              <a:t> </a:t>
            </a:r>
            <a:r>
              <a:rPr lang="en-US" dirty="0" smtClean="0"/>
              <a:t>register.</a:t>
            </a:r>
            <a:endParaRPr lang="en-US" dirty="0"/>
          </a:p>
          <a:p>
            <a:r>
              <a:rPr lang="en-US" dirty="0" smtClean="0"/>
              <a:t>Push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0000FF"/>
                </a:solidFill>
              </a:rPr>
              <a:t>Older </a:t>
            </a:r>
            <a:r>
              <a:rPr lang="en-US" dirty="0" smtClean="0"/>
              <a:t>address </a:t>
            </a:r>
            <a:r>
              <a:rPr lang="en-US" dirty="0"/>
              <a:t>of the instruction </a:t>
            </a:r>
            <a:r>
              <a:rPr lang="en-US" dirty="0" smtClean="0"/>
              <a:t>immediately following </a:t>
            </a: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CALL</a:t>
            </a:r>
            <a:r>
              <a:rPr lang="en-US" dirty="0"/>
              <a:t> onto the stack [</a:t>
            </a:r>
            <a:r>
              <a:rPr lang="en-US" dirty="0" smtClean="0">
                <a:solidFill>
                  <a:srgbClr val="0000FF"/>
                </a:solidFill>
              </a:rPr>
              <a:t>Return address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 smtClean="0"/>
              <a:t>Loads </a:t>
            </a:r>
            <a:r>
              <a:rPr lang="en-US" dirty="0" smtClean="0">
                <a:solidFill>
                  <a:srgbClr val="0000FF"/>
                </a:solidFill>
              </a:rPr>
              <a:t>program counter(PC) </a:t>
            </a:r>
            <a:r>
              <a:rPr lang="en-US" dirty="0"/>
              <a:t>with the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16-bit </a:t>
            </a:r>
            <a:r>
              <a:rPr lang="en-US" dirty="0" smtClean="0"/>
              <a:t>address supplied </a:t>
            </a:r>
            <a:r>
              <a:rPr lang="en-US" dirty="0"/>
              <a:t>with the </a:t>
            </a:r>
            <a:r>
              <a:rPr lang="en-US" dirty="0">
                <a:solidFill>
                  <a:srgbClr val="0000FF"/>
                </a:solidFill>
              </a:rPr>
              <a:t>CALL</a:t>
            </a:r>
            <a:r>
              <a:rPr lang="en-US" dirty="0"/>
              <a:t> instruction from </a:t>
            </a:r>
            <a:r>
              <a:rPr lang="en-US" b="1" dirty="0" smtClean="0">
                <a:solidFill>
                  <a:srgbClr val="0000FF"/>
                </a:solidFill>
              </a:rPr>
              <a:t>WZ</a:t>
            </a:r>
            <a:r>
              <a:rPr lang="en-US" dirty="0" smtClean="0"/>
              <a:t>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8</a:t>
            </a:fld>
            <a:r>
              <a:rPr smtClean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0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CALL </a:t>
            </a:r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 CALL instruction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CALL 4 0 5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 </a:t>
            </a:r>
            <a:fld id="{5EA8BEFB-AE5B-48F9-BBAD-B489CDE48C80}" type="slidenum">
              <a:rPr smtClean="0"/>
              <a:pPr/>
              <a:t>9</a:t>
            </a:fld>
            <a:r>
              <a:rPr smtClean="0"/>
              <a:t>  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6386350" y="24339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350" y="27387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6350" y="30435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6350" y="33483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6350" y="36531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6350" y="39579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86350" y="42627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86350" y="4567535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68464" y="3340894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95766" y="336447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73451" y="288052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Registers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31795" y="3340894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6506" y="338134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Z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00150" y="4338934"/>
            <a:ext cx="2145628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81200" y="4374124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PC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93776" y="438476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2 4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86598" y="270646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76624" y="300650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2 1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69227" y="331900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5 0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5758130" y="3419416"/>
            <a:ext cx="609600" cy="1841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297664" y="329278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54715" y="2023345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Stack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71548" y="439408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0 0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5767440" y="3725670"/>
            <a:ext cx="609600" cy="1841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306974" y="359903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5783626" y="4038974"/>
            <a:ext cx="609600" cy="1841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23160" y="391233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43467" y="2002750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4 0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1314450" y="2002750"/>
            <a:ext cx="564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5 0</a:t>
            </a:r>
          </a:p>
        </p:txBody>
      </p:sp>
    </p:spTree>
    <p:extLst>
      <p:ext uri="{BB962C8B-B14F-4D97-AF65-F5344CB8AC3E}">
        <p14:creationId xmlns:p14="http://schemas.microsoft.com/office/powerpoint/2010/main" val="209481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23 L -2.5E-6 0.00024 C 0.01597 -0.00555 0.03229 -0.00972 0.04809 -0.01574 C 0.08316 -0.02986 0.12882 -0.04814 0.16354 -0.05717 C 0.22136 -0.07222 0.1566 -0.05601 0.21181 -0.06736 C 0.22309 -0.07014 0.23403 -0.07338 0.24497 -0.07523 C 0.25643 -0.07731 0.26771 -0.07731 0.27882 -0.07754 L 0.33143 -0.07639 C 0.34306 -0.07639 0.35504 -0.07731 0.36667 -0.07754 C 0.36823 -0.07801 0.36945 -0.07847 0.37066 -0.07916 C 0.37292 -0.08032 0.37483 -0.08171 0.37691 -0.08287 C 0.37865 -0.08564 0.38004 -0.08865 0.38177 -0.09051 C 0.38472 -0.09398 0.38785 -0.09629 0.3908 -0.09838 C 0.39219 -0.09953 0.39358 -0.10046 0.39497 -0.10115 C 0.39566 -0.10139 0.39653 -0.10139 0.39705 -0.10231 C 0.39827 -0.10347 0.39948 -0.10486 0.40052 -0.10601 C 0.40278 -0.10902 0.40261 -0.10764 0.40261 -0.10972 " pathEditMode="relative" rAng="0" ptsTypes="AAAAAAAAAAAAAAA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22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0.01771 -0.00625 0.00209 -0.00139 0.01441 -0.00417 C 0.0165 -0.00463 0.01875 -0.00486 0.02066 -0.00579 C 0.0217 -0.00625 0.02257 -0.00718 0.02379 -0.00741 C 0.02639 -0.00787 0.02934 -0.00787 0.03212 -0.0081 C 0.03316 -0.00833 0.03403 -0.00903 0.03525 -0.00903 C 0.05677 -0.00903 0.07813 -0.00833 0.09983 -0.0081 L 0.17483 -0.00741 C 0.19931 -0.00486 0.18611 -0.00579 0.23525 -0.00741 C 0.23594 -0.00741 0.2415 -0.00856 0.24254 -0.00903 C 0.24358 -0.00949 0.24445 -0.01018 0.24566 -0.01065 C 0.24861 -0.01157 0.25209 -0.0118 0.25504 -0.01296 C 0.27275 -0.01991 0.24427 -0.00856 0.26337 -0.0169 C 0.26424 -0.01736 0.26545 -0.01736 0.2665 -0.01782 C 0.26823 -0.01829 0.26997 -0.01875 0.2717 -0.01944 C 0.27917 -0.02245 0.26893 -0.02037 0.28316 -0.0243 L 0.28941 -0.02593 L 0.29254 -0.02662 C 0.29532 -0.02824 0.29861 -0.03032 0.30191 -0.03148 C 0.30313 -0.03194 0.30469 -0.03194 0.30608 -0.03218 C 0.30712 -0.0331 0.30799 -0.0338 0.3092 -0.03472 C 0.31007 -0.03518 0.31111 -0.03588 0.31233 -0.03634 C 0.31632 -0.03773 0.32032 -0.03958 0.32483 -0.04028 C 0.32917 -0.04097 0.3316 -0.04143 0.33629 -0.0419 C 0.33889 -0.04213 0.34184 -0.04236 0.34462 -0.04259 C 0.35087 -0.04329 0.35 -0.04375 0.35712 -0.04514 C 0.35868 -0.04537 0.36059 -0.0456 0.36233 -0.04583 C 0.37657 -0.05255 0.36025 -0.04444 0.37066 -0.05069 C 0.37257 -0.05185 0.37691 -0.05393 0.37691 -0.0537 C 0.37761 -0.05463 0.37917 -0.05532 0.37917 -0.05625 C 0.37917 -0.0581 0.37518 -0.05972 0.37379 -0.06042 C 0.3717 -0.06505 0.37431 -0.06065 0.36962 -0.06435 C 0.36858 -0.06505 0.36858 -0.06643 0.36754 -0.06667 C 0.36615 -0.06713 0.36476 -0.06667 0.36337 -0.06667 " pathEditMode="relative" rAng="0" ptsTypes="AAAAAAAAAAAAAAAAAAAAAAAAAAAAAAAAAAA">
                                      <p:cBhvr>
                                        <p:cTn id="9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58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3315 0.01898 0.05225 0.0287 0.08836 0.06805 L 0.10503 0.08611 C 0.10815 0.08935 0.11197 0.09166 0.1144 0.09583 C 0.12656 0.11551 0.13628 0.1331 0.15503 0.14583 C 0.16371 0.15139 0.16354 0.15092 0.1717 0.15833 C 0.17812 0.16389 0.18576 0.17268 0.19253 0.17639 C 0.1993 0.17986 0.19618 0.17801 0.2019 0.18194 C 0.20295 0.18379 0.20451 0.18518 0.20503 0.1875 C 0.20625 0.19097 0.20607 0.19375 0.20607 0.19722 " pathEditMode="relative" ptsTypes="AAAAAAAAAAA">
                                      <p:cBhvr>
                                        <p:cTn id="10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55 0.00162 0.01128 0.00255 0.01667 0.00532 C 0.03819 0.01713 0.05937 0.03241 0.07812 0.05116 C 0.08055 0.0537 0.0816 0.05856 0.08437 0.06088 C 0.08906 0.06551 0.09496 0.06782 0.1 0.07199 C 0.11094 0.08171 0.12153 0.09213 0.13229 0.10255 C 0.13576 0.10602 0.13889 0.11065 0.14271 0.11366 C 0.14514 0.11574 0.14826 0.1162 0.15104 0.11782 C 0.15694 0.12176 0.16302 0.12569 0.16875 0.13032 C 0.17448 0.13542 0.17951 0.14213 0.18542 0.14699 C 0.18889 0.15 0.19305 0.15139 0.19687 0.15393 C 0.20208 0.15741 0.20712 0.1618 0.2125 0.16505 C 0.21892 0.16921 0.22552 0.17268 0.23229 0.17616 C 0.23316 0.17685 0.23437 0.17708 0.23542 0.17755 C 0.25243 0.18727 0.22951 0.17523 0.24271 0.18171 C 0.24444 0.18264 0.24601 0.1838 0.24792 0.18449 C 0.24982 0.18518 0.25208 0.18542 0.25417 0.18588 C 0.25555 0.18634 0.25694 0.1868 0.25833 0.18727 C 0.25972 0.18866 0.26111 0.19005 0.2625 0.19143 C 0.26354 0.19282 0.26423 0.19491 0.26562 0.1956 C 0.26684 0.1963 0.2684 0.1956 0.26979 0.1956 " pathEditMode="relative" ptsTypes="AAAAAAAAAAAAAAAAAAAAAA">
                                      <p:cBhvr>
                                        <p:cTn id="10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/>
      <p:bldP spid="27" grpId="0"/>
      <p:bldP spid="28" grpId="0" animBg="1"/>
      <p:bldP spid="29" grpId="0"/>
      <p:bldP spid="30" grpId="0" animBg="1"/>
      <p:bldP spid="31" grpId="0"/>
      <p:bldP spid="32" grpId="0"/>
      <p:bldP spid="32" grpId="1"/>
      <p:bldP spid="43" grpId="0"/>
      <p:bldP spid="44" grpId="0"/>
      <p:bldP spid="45" grpId="0"/>
      <p:bldP spid="60" grpId="0" animBg="1"/>
      <p:bldP spid="60" grpId="1" animBg="1"/>
      <p:bldP spid="61" grpId="0"/>
      <p:bldP spid="61" grpId="1"/>
      <p:bldP spid="62" grpId="0"/>
      <p:bldP spid="63" grpId="0"/>
      <p:bldP spid="63" grpId="1"/>
      <p:bldP spid="64" grpId="0" animBg="1"/>
      <p:bldP spid="64" grpId="1" animBg="1"/>
      <p:bldP spid="65" grpId="0"/>
      <p:bldP spid="65" grpId="1"/>
      <p:bldP spid="66" grpId="0" animBg="1"/>
      <p:bldP spid="67" grpId="0"/>
      <p:bldP spid="68" grpId="0"/>
      <p:bldP spid="68" grpId="1"/>
      <p:bldP spid="69" grpId="0"/>
      <p:bldP spid="69" grpId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45807</TotalTime>
  <Words>2627</Words>
  <Application>Microsoft Office PowerPoint</Application>
  <PresentationFormat>On-screen Show (4:3)</PresentationFormat>
  <Paragraphs>761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Cambria Math</vt:lpstr>
      <vt:lpstr>Courier New</vt:lpstr>
      <vt:lpstr>Open Sans</vt:lpstr>
      <vt:lpstr>Open Sans Extrabold</vt:lpstr>
      <vt:lpstr>Open Sans Semibold</vt:lpstr>
      <vt:lpstr>Symbol</vt:lpstr>
      <vt:lpstr>Times New Roman</vt:lpstr>
      <vt:lpstr>Wingdings</vt:lpstr>
      <vt:lpstr>Wingdings 2</vt:lpstr>
      <vt:lpstr>Office Theme</vt:lpstr>
      <vt:lpstr>PowerPoint Presentation</vt:lpstr>
      <vt:lpstr>Subject Overview</vt:lpstr>
      <vt:lpstr>Stack</vt:lpstr>
      <vt:lpstr>Stack</vt:lpstr>
      <vt:lpstr>Subroutine</vt:lpstr>
      <vt:lpstr>Subroutine</vt:lpstr>
      <vt:lpstr>Subroutine</vt:lpstr>
      <vt:lpstr>CALL Instruction</vt:lpstr>
      <vt:lpstr>Working of CALL Instruction</vt:lpstr>
      <vt:lpstr>Subroutine</vt:lpstr>
      <vt:lpstr>Subroutine</vt:lpstr>
      <vt:lpstr>Subroutine</vt:lpstr>
      <vt:lpstr>Counters and Time Delays</vt:lpstr>
      <vt:lpstr>Counters and Time Delays</vt:lpstr>
      <vt:lpstr>Counters and Time Delays</vt:lpstr>
      <vt:lpstr>Counters</vt:lpstr>
      <vt:lpstr>Counters</vt:lpstr>
      <vt:lpstr>Counters and Time Delays</vt:lpstr>
      <vt:lpstr>Counters and Time Delays</vt:lpstr>
      <vt:lpstr>Counters and Time Delays</vt:lpstr>
      <vt:lpstr>Counters and Time Delays</vt:lpstr>
      <vt:lpstr>Counters and Time Delays</vt:lpstr>
      <vt:lpstr>Counters and Time Delays</vt:lpstr>
      <vt:lpstr>Counters and Time Delays</vt:lpstr>
      <vt:lpstr>Counters and Time Delays</vt:lpstr>
      <vt:lpstr>Exercise</vt:lpstr>
      <vt:lpstr>Time Delay using a Register Pair</vt:lpstr>
      <vt:lpstr>Time Delay using a Register Pair</vt:lpstr>
      <vt:lpstr>Time Delay using a Register Pair</vt:lpstr>
      <vt:lpstr>Time Delay using a Register Pair</vt:lpstr>
      <vt:lpstr>Time Delay using a LOOP within a LOOP</vt:lpstr>
      <vt:lpstr>Time Delay using a LOOP within a LOOP</vt:lpstr>
      <vt:lpstr>Time Delay using a LOOP within a LOOP</vt:lpstr>
      <vt:lpstr>Disadvantage of using software delay</vt:lpstr>
      <vt:lpstr>Counter design with time delay</vt:lpstr>
      <vt:lpstr>Hexadecimal counter program</vt:lpstr>
      <vt:lpstr>Hexadecimal counter program</vt:lpstr>
      <vt:lpstr>Hexadecimal counter program</vt:lpstr>
      <vt:lpstr>Hexadecimal counter program</vt:lpstr>
      <vt:lpstr>0-9 up/down counter program</vt:lpstr>
      <vt:lpstr>0-9 up counter program</vt:lpstr>
      <vt:lpstr>0-9 up counter program</vt:lpstr>
      <vt:lpstr>Exercise</vt:lpstr>
      <vt:lpstr>Exercise</vt:lpstr>
      <vt:lpstr>Square wave program</vt:lpstr>
      <vt:lpstr>Square wave program</vt:lpstr>
      <vt:lpstr>Square wave program</vt:lpstr>
      <vt:lpstr>Square wave program</vt:lpstr>
      <vt:lpstr>Square wave program</vt:lpstr>
      <vt:lpstr>Exercise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Om</cp:lastModifiedBy>
  <cp:revision>5350</cp:revision>
  <dcterms:created xsi:type="dcterms:W3CDTF">2013-05-17T03:00:03Z</dcterms:created>
  <dcterms:modified xsi:type="dcterms:W3CDTF">2018-10-08T15:59:20Z</dcterms:modified>
</cp:coreProperties>
</file>