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39" name="Google Shape;33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75" name="Google Shape;75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82" name="Google Shape;82;p12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over Content" type="txOverObj">
  <p:cSld name="TEXT_OVER_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85800" y="19812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685800" y="41148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over Text" type="objOverTx">
  <p:cSld name="OBJECT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85800" y="19812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85800" y="41148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Relationship Id="rId6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jpg"/><Relationship Id="rId4" Type="http://schemas.openxmlformats.org/officeDocument/2006/relationships/image" Target="../media/image9.jpg"/><Relationship Id="rId5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jpg"/><Relationship Id="rId4" Type="http://schemas.openxmlformats.org/officeDocument/2006/relationships/image" Target="../media/image29.jpg"/><Relationship Id="rId5" Type="http://schemas.openxmlformats.org/officeDocument/2006/relationships/image" Target="../media/image21.jpg"/><Relationship Id="rId6" Type="http://schemas.openxmlformats.org/officeDocument/2006/relationships/image" Target="../media/image24.jpg"/><Relationship Id="rId7" Type="http://schemas.openxmlformats.org/officeDocument/2006/relationships/image" Target="../media/image3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 List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Alternate approach to maintaining an array of elements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Rather than allocating one large group of elements, allocate elements as needed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 how do we know what is part of the array?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 have the elements keep track of each other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pointers to connect the elements together as a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things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 List Type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declaration: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typedef struct 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ESTRUCT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DataType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data;  /*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DataType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type for element of list */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struct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ESTRUCT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*next;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EStruct</a:t>
            </a: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*</a:t>
            </a:r>
            <a:r>
              <a:rPr b="1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EPtr</a:t>
            </a: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(For Simplicity)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 to first element: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Estruct *node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EPtr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ListStart;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ListStart points to first element of list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*ListStart is first element struct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ListStart-&gt;data is data of first element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ListStart-&gt;next points to second element */</a:t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200" y="3505200"/>
            <a:ext cx="3505200" cy="1125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Linked List Operations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685800" y="1676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main() {  /* Assume data is int */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EPtr ListStart = NULL;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/* safest to give ListStart an initial legal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value -- NULL indicates empty list */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971800"/>
            <a:ext cx="8458200" cy="1382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5486400"/>
            <a:ext cx="8534400" cy="94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/>
        </p:nvSpPr>
        <p:spPr>
          <a:xfrm>
            <a:off x="685800" y="4495800"/>
            <a:ext cx="6526212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ListStart = (EPtr) malloc(sizeof(EStruct));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/* ListStart points to memory allocated 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location 108 */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Linked List Ops (cont)</a:t>
            </a:r>
            <a:endParaRPr/>
          </a:p>
        </p:txBody>
      </p:sp>
      <p:sp>
        <p:nvSpPr>
          <p:cNvPr id="176" name="Google Shape;176;p26"/>
          <p:cNvSpPr txBox="1"/>
          <p:nvPr>
            <p:ph idx="4294967295" type="body"/>
          </p:nvPr>
        </p:nvSpPr>
        <p:spPr>
          <a:xfrm>
            <a:off x="457200" y="13716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ListStart-&gt;data = 5;</a:t>
            </a:r>
            <a:endParaRPr/>
          </a:p>
        </p:txBody>
      </p:sp>
      <p:sp>
        <p:nvSpPr>
          <p:cNvPr id="177" name="Google Shape;177;p26"/>
          <p:cNvSpPr txBox="1"/>
          <p:nvPr/>
        </p:nvSpPr>
        <p:spPr>
          <a:xfrm>
            <a:off x="381000" y="3810000"/>
            <a:ext cx="69389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ListStart-&gt;next = (EPtr) malloc(sizeof(EStruct));</a:t>
            </a:r>
            <a:endParaRPr/>
          </a:p>
        </p:txBody>
      </p:sp>
      <p:sp>
        <p:nvSpPr>
          <p:cNvPr id="178" name="Google Shape;178;p26"/>
          <p:cNvSpPr txBox="1"/>
          <p:nvPr/>
        </p:nvSpPr>
        <p:spPr>
          <a:xfrm>
            <a:off x="381000" y="2590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ListStart-&gt;next = NULL;</a:t>
            </a:r>
            <a:endParaRPr/>
          </a:p>
        </p:txBody>
      </p:sp>
      <p:pic>
        <p:nvPicPr>
          <p:cNvPr id="179" name="Google Shape;17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600200"/>
            <a:ext cx="8610600" cy="957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2895600"/>
            <a:ext cx="8610600" cy="957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00" y="4114800"/>
            <a:ext cx="8610600" cy="95726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 txBox="1"/>
          <p:nvPr/>
        </p:nvSpPr>
        <p:spPr>
          <a:xfrm>
            <a:off x="533400" y="5105400"/>
            <a:ext cx="418306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ListStart-&gt;next-&gt;data = 9;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ListStart-&gt;next-&gt;next = NULL;</a:t>
            </a:r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8600" y="5715000"/>
            <a:ext cx="8610600" cy="957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Linked List Ops (cont)</a:t>
            </a:r>
            <a:endParaRPr/>
          </a:p>
        </p:txBody>
      </p:sp>
      <p:sp>
        <p:nvSpPr>
          <p:cNvPr id="189" name="Google Shape;189;p27"/>
          <p:cNvSpPr txBox="1"/>
          <p:nvPr/>
        </p:nvSpPr>
        <p:spPr>
          <a:xfrm>
            <a:off x="381000" y="1371600"/>
            <a:ext cx="77676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ListStart-&gt;next-&gt;next = (EPtr) malloc(sizeof(EStruct));</a:t>
            </a:r>
            <a:endParaRPr/>
          </a:p>
        </p:txBody>
      </p:sp>
      <p:sp>
        <p:nvSpPr>
          <p:cNvPr id="190" name="Google Shape;190;p27"/>
          <p:cNvSpPr txBox="1"/>
          <p:nvPr/>
        </p:nvSpPr>
        <p:spPr>
          <a:xfrm>
            <a:off x="457200" y="2819400"/>
            <a:ext cx="501015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ListStart-&gt;next-&gt;next-&gt;data = 6;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ListStart-&gt;next-&gt;next-&gt;next = NULL;</a:t>
            </a:r>
            <a:endParaRPr/>
          </a:p>
        </p:txBody>
      </p:sp>
      <p:pic>
        <p:nvPicPr>
          <p:cNvPr id="191" name="Google Shape;19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676400"/>
            <a:ext cx="8686800" cy="96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3429000"/>
            <a:ext cx="8610600" cy="95726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7"/>
          <p:cNvSpPr txBox="1"/>
          <p:nvPr/>
        </p:nvSpPr>
        <p:spPr>
          <a:xfrm>
            <a:off x="533400" y="4343400"/>
            <a:ext cx="6938962" cy="2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Linked list of 3 elements (count data values):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ListStart points to first element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ListStart-&gt;next points to second element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ListStart-&gt;next-&gt;next points to third element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and ListStart-&gt;next-&gt;next-&gt;next is NULL to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indicate there is no fourth element 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 can write : Second = LinkStart-&gt;next[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Linked List Ops (cont)</a:t>
            </a:r>
            <a:endParaRPr/>
          </a:p>
        </p:txBody>
      </p:sp>
      <p:sp>
        <p:nvSpPr>
          <p:cNvPr id="199" name="Google Shape;199;p28"/>
          <p:cNvSpPr txBox="1"/>
          <p:nvPr/>
        </p:nvSpPr>
        <p:spPr>
          <a:xfrm>
            <a:off x="381000" y="1371600"/>
            <a:ext cx="749141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To eliminate element, start with free operation 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free(ListStart-&gt;next-&gt;next);</a:t>
            </a:r>
            <a:endParaRPr/>
          </a:p>
        </p:txBody>
      </p:sp>
      <p:sp>
        <p:nvSpPr>
          <p:cNvPr id="200" name="Google Shape;200;p28"/>
          <p:cNvSpPr txBox="1"/>
          <p:nvPr/>
        </p:nvSpPr>
        <p:spPr>
          <a:xfrm>
            <a:off x="457200" y="3048000"/>
            <a:ext cx="7077075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NOTE: free not enough -- does not change memory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Element still appears to be in list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But C might give memory away in next request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Need to reset the pointer to NULL  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imes New Roman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ListStart-&gt;next-&gt;next = NULL;</a:t>
            </a:r>
            <a:endParaRPr/>
          </a:p>
        </p:txBody>
      </p:sp>
      <p:pic>
        <p:nvPicPr>
          <p:cNvPr id="201" name="Google Shape;20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981200"/>
            <a:ext cx="8458200" cy="103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4876800"/>
            <a:ext cx="8610600" cy="95726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8"/>
          <p:cNvSpPr txBox="1"/>
          <p:nvPr/>
        </p:nvSpPr>
        <p:spPr>
          <a:xfrm>
            <a:off x="609600" y="5791200"/>
            <a:ext cx="693896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Element at 132 no longer part of list (safe 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reuse memory) */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Mistakes</a:t>
            </a:r>
            <a:endParaRPr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381000" y="1981200"/>
            <a:ext cx="8534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Dereferencing a NULL pointer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ListStart = NULL;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ListStart-&gt;data = 5;        /* ERROR */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a freed element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free(ListStart-&gt;next);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ListStart-&gt;next-&gt;data = 6;  /* PROBLEM */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a pointer before set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ListStart = (EPtr) malloc(sizeof(EStruct));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ListStart-&gt;next-&gt;data = 7;  /* ERROR */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Initialization</a:t>
            </a:r>
            <a:endParaRPr/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Certain linked list ops (init, insert, etc.) may change element at start of list (what ListStart points at)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change what ListStart points to could pass a pointer to ListStart (pointer to pointer)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alternately, in each such routine, always return a pointer to ListStart and set ListStart to the result of function call (if ListStart doesn’t change it doesn’t hurt)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EPtr initList() {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NULL;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imes New Roman"/>
              <a:buNone/>
            </a:pPr>
            <a:r>
              <a:t/>
            </a:r>
            <a:endParaRPr b="0" i="0" sz="7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ListStart = initList();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Helper Function</a:t>
            </a:r>
            <a:endParaRPr/>
          </a:p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a function used whenever a new element is needed (function always sets data, next fields):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EPtr newElement(</a:t>
            </a:r>
            <a:r>
              <a:rPr b="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DataType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ndata, EPtr nnext) {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EPtr newEl = (EPtr) malloc(sizeof(EStruct));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newEl-&gt;data = ndata;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newEl-&gt;next = nnext;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newEl;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basics</a:t>
            </a:r>
            <a:endParaRPr/>
          </a:p>
        </p:txBody>
      </p:sp>
      <p:sp>
        <p:nvSpPr>
          <p:cNvPr id="227" name="Google Shape;227;p32"/>
          <p:cNvSpPr txBox="1"/>
          <p:nvPr>
            <p:ph idx="1" type="body"/>
          </p:nvPr>
        </p:nvSpPr>
        <p:spPr>
          <a:xfrm>
            <a:off x="685800" y="14478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First, create a node using the same structure and find the location where it has to be inserted.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B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(NewNode), between 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(LeftNode) and 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(RightNode). 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Set B-&gt;right Pointer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A-&gt; right Pointer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Linked List Insertion" id="228" name="Google Shape;22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3048000"/>
            <a:ext cx="571500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2"/>
          <p:cNvSpPr txBox="1"/>
          <p:nvPr/>
        </p:nvSpPr>
        <p:spPr>
          <a:xfrm>
            <a:off x="2743200" y="3886200"/>
            <a:ext cx="4079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230" name="Google Shape;230;p32"/>
          <p:cNvSpPr txBox="1"/>
          <p:nvPr/>
        </p:nvSpPr>
        <p:spPr>
          <a:xfrm>
            <a:off x="6019800" y="3886200"/>
            <a:ext cx="3905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231" name="Google Shape;231;p32"/>
          <p:cNvSpPr txBox="1"/>
          <p:nvPr/>
        </p:nvSpPr>
        <p:spPr>
          <a:xfrm>
            <a:off x="4572000" y="4953000"/>
            <a:ext cx="3905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nked List Insertion" id="236" name="Google Shape;23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04800"/>
            <a:ext cx="7264400" cy="21066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ked List Insertion" id="237" name="Google Shape;23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2819400"/>
            <a:ext cx="7264400" cy="21066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ked List Insertion" id="238" name="Google Shape;238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4400" y="5410200"/>
            <a:ext cx="72644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 list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terms (data, link, node)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definition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init, insert, read group, find, print, delete, sort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variations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dummy head node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sorted list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Insertion (at front)</a:t>
            </a:r>
            <a:endParaRPr/>
          </a:p>
        </p:txBody>
      </p:sp>
      <p:sp>
        <p:nvSpPr>
          <p:cNvPr id="244" name="Google Shape;244;p34"/>
          <p:cNvSpPr txBox="1"/>
          <p:nvPr>
            <p:ph idx="1" type="body"/>
          </p:nvPr>
        </p:nvSpPr>
        <p:spPr>
          <a:xfrm>
            <a:off x="762000" y="29718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new element to list: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new element’s next pointer point to start of list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pointer to new element start of list</a:t>
            </a:r>
            <a:endParaRPr/>
          </a:p>
          <a:p>
            <a:pPr indent="-241300" lvl="1" marL="74295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imes New Roman"/>
              <a:buNone/>
            </a:pPr>
            <a:r>
              <a:t/>
            </a:r>
            <a:endParaRPr b="0" i="0" sz="7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EPtr insertF(EPtr start, 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DataType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dnew) {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newElement(dnew,start);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imes New Roman"/>
              <a:buNone/>
            </a:pPr>
            <a:r>
              <a:t/>
            </a:r>
            <a:endParaRPr b="0" i="0" sz="7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use, get new value to add (ask user, read from file, whatever), then call insertF:</a:t>
            </a:r>
            <a:endParaRPr/>
          </a:p>
          <a:p>
            <a:pPr indent="-241300" lvl="1" marL="74295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imes New Roman"/>
              <a:buNone/>
            </a:pPr>
            <a:r>
              <a:t/>
            </a:r>
            <a:endParaRPr b="0" i="0" sz="7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ListStart = insertF(ListStart,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NewDataValue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linkedlist_insert_at_start" id="245" name="Google Shape;245;p34"/>
          <p:cNvPicPr preferRelativeResize="0"/>
          <p:nvPr/>
        </p:nvPicPr>
        <p:blipFill rotWithShape="1">
          <a:blip r:embed="rId3">
            <a:alphaModFix/>
          </a:blip>
          <a:srcRect b="9019" l="0" r="0" t="0"/>
          <a:stretch/>
        </p:blipFill>
        <p:spPr>
          <a:xfrm>
            <a:off x="838200" y="838200"/>
            <a:ext cx="722947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7620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Middle Insertion</a:t>
            </a:r>
            <a:endParaRPr/>
          </a:p>
        </p:txBody>
      </p:sp>
      <p:pic>
        <p:nvPicPr>
          <p:cNvPr descr="linkedlist_insert_middle" id="251" name="Google Shape;25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286000"/>
            <a:ext cx="847407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Rear Insertion</a:t>
            </a:r>
            <a:endParaRPr/>
          </a:p>
        </p:txBody>
      </p:sp>
      <p:sp>
        <p:nvSpPr>
          <p:cNvPr id="257" name="Google Shape;257;p3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linkedlist_insert_last" id="258" name="Google Shape;25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57400"/>
            <a:ext cx="8970962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Example</a:t>
            </a:r>
            <a:endParaRPr/>
          </a:p>
        </p:txBody>
      </p:sp>
      <p:pic>
        <p:nvPicPr>
          <p:cNvPr descr="insert1 rotated.png" id="264" name="Google Shape;264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50000" l="0" r="0" t="0"/>
          <a:stretch/>
        </p:blipFill>
        <p:spPr>
          <a:xfrm>
            <a:off x="1331912" y="1676400"/>
            <a:ext cx="6592887" cy="4894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Example</a:t>
            </a:r>
            <a:endParaRPr/>
          </a:p>
        </p:txBody>
      </p:sp>
      <p:pic>
        <p:nvPicPr>
          <p:cNvPr descr="insert1 rotated.png" id="270" name="Google Shape;270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40740"/>
          <a:stretch/>
        </p:blipFill>
        <p:spPr>
          <a:xfrm>
            <a:off x="1905000" y="1304925"/>
            <a:ext cx="6130925" cy="539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Example </a:t>
            </a:r>
            <a:endParaRPr/>
          </a:p>
        </p:txBody>
      </p:sp>
      <p:pic>
        <p:nvPicPr>
          <p:cNvPr descr="C:\Users\DELL\Pictures\insert2 rotate.png" id="276" name="Google Shape;276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1250" y="1981200"/>
            <a:ext cx="43815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at End</a:t>
            </a:r>
            <a:endParaRPr/>
          </a:p>
        </p:txBody>
      </p:sp>
      <p:sp>
        <p:nvSpPr>
          <p:cNvPr id="282" name="Google Shape;282;p40"/>
          <p:cNvSpPr txBox="1"/>
          <p:nvPr>
            <p:ph idx="1" type="body"/>
          </p:nvPr>
        </p:nvSpPr>
        <p:spPr>
          <a:xfrm>
            <a:off x="381000" y="1676400"/>
            <a:ext cx="8458200" cy="411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to find end of list -- use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walker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(temporary pointer) to “walk” down list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Typedef Struct node{ } *Eptr, node1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EPtr insertE(EPtr start,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DataType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dnew) 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(node1 *) (Eptr *start……); {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EPtr last = start;  /* Walker */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//node1 *last = start……….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if (start == NULL)  /* if list empty, add at */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return newElement(dnew,NULL);     /* start */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else {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while (last-&gt;next != NULL) /* stop at */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last = last-&gt;next;       /* last item */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last-&gt;next = newElement(dnew,NULL);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return start; /* start doesn’t change */  } }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title"/>
          </p:nvPr>
        </p:nvSpPr>
        <p:spPr>
          <a:xfrm>
            <a:off x="609600" y="2286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at End Example</a:t>
            </a:r>
            <a:endParaRPr/>
          </a:p>
        </p:txBody>
      </p:sp>
      <p:pic>
        <p:nvPicPr>
          <p:cNvPr id="288" name="Google Shape;288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184275"/>
            <a:ext cx="7772400" cy="487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Reading a Group of Elements</a:t>
            </a:r>
            <a:endParaRPr/>
          </a:p>
        </p:txBody>
      </p:sp>
      <p:sp>
        <p:nvSpPr>
          <p:cNvPr id="294" name="Google Shape;294;p42"/>
          <p:cNvSpPr txBox="1"/>
          <p:nvPr>
            <p:ph idx="1" type="body"/>
          </p:nvPr>
        </p:nvSpPr>
        <p:spPr>
          <a:xfrm>
            <a:off x="685800" y="1676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EPtr readGroup(EPtr start, FILE *instream)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DataType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dataitem;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(</a:t>
            </a:r>
            <a:r>
              <a:rPr b="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readDataSucceeds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(instream,&amp;dataitem))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/* Add new item at beginning */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start = newElement(dataitem,start);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0" i="0" lang="en-US" sz="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start;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Assume </a:t>
            </a:r>
            <a:r>
              <a:rPr b="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DataType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is int: */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readDataSucceeds(FILE *stream, int *data)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(fscanf(stream,”%d”,data) == 1)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1;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Reading Group - Add at End</a:t>
            </a:r>
            <a:endParaRPr/>
          </a:p>
        </p:txBody>
      </p:sp>
      <p:sp>
        <p:nvSpPr>
          <p:cNvPr id="300" name="Google Shape;300;p43"/>
          <p:cNvSpPr txBox="1"/>
          <p:nvPr>
            <p:ph idx="1" type="body"/>
          </p:nvPr>
        </p:nvSpPr>
        <p:spPr>
          <a:xfrm>
            <a:off x="685800" y="1981200"/>
            <a:ext cx="8458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EPtr readGroupE(EPtr start, FILE *instream)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EPtr last;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DataType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data;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/* Try to get first new item */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(!</a:t>
            </a:r>
            <a:r>
              <a:rPr b="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readDataSucceeds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(instream,&amp;data))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start; /* if none, return initial list */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 { /* Add first new item */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(start == NULL)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/* If list empty, first item is list start */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start = newElement(data,NULL);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last = start;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 of Arrays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array has a limited number of elements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routines inserting a new value have to check that there is room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partially solve this problem by reallocating the array as needed (how much memory to add?)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adding one element at a time could be costly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approach - double the current size of the array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better approach: use a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 List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Reading Group - Add at End (cont)</a:t>
            </a:r>
            <a:endParaRPr/>
          </a:p>
        </p:txBody>
      </p:sp>
      <p:sp>
        <p:nvSpPr>
          <p:cNvPr id="306" name="Google Shape;306;p44"/>
          <p:cNvSpPr txBox="1"/>
          <p:nvPr>
            <p:ph idx="1" type="body"/>
          </p:nvPr>
        </p:nvSpPr>
        <p:spPr>
          <a:xfrm>
            <a:off x="685800" y="1676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 { /* List not initially empty */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last = start;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while (last-&gt;next != NULL) /* Find end */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last = last-&gt;next;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/* Add first element at end */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last-&gt;next = newElement(data,NULL);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last = last-&gt;next;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/* Add remaining elements */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(</a:t>
            </a:r>
            <a:r>
              <a:rPr b="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readDataSucceeds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(instream,&amp;data))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last-&gt;next = newElement(data,NULL);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last = last-&gt;next;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start;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Printing a List</a:t>
            </a:r>
            <a:endParaRPr/>
          </a:p>
        </p:txBody>
      </p:sp>
      <p:sp>
        <p:nvSpPr>
          <p:cNvPr id="312" name="Google Shape;312;p4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 walker to examine list from first to last</a:t>
            </a:r>
            <a:endParaRPr/>
          </a:p>
          <a:p>
            <a:pPr indent="-25400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printList(EPtr start) {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EPtr temp = start;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(temp != NULL) {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1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printData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(temp-&gt;data);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temp = temp-&gt;next;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an Element in List</a:t>
            </a:r>
            <a:endParaRPr/>
          </a:p>
        </p:txBody>
      </p:sp>
      <p:sp>
        <p:nvSpPr>
          <p:cNvPr id="318" name="Google Shape;318;p4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pointer to item (if found) or NULL (not found)</a:t>
            </a:r>
            <a:endParaRPr/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EPtr findE(EPtr start, DataType findI) {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EPtr findP = start; /* walker */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((findP != NULL) &amp;&amp;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(findP-&gt;data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not the same as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findI))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findP = findP-&gt;next;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findP;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7"/>
          <p:cNvSpPr txBox="1"/>
          <p:nvPr>
            <p:ph type="title"/>
          </p:nvPr>
        </p:nvSpPr>
        <p:spPr>
          <a:xfrm>
            <a:off x="685800" y="2286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Deleting an Element</a:t>
            </a:r>
            <a:endParaRPr/>
          </a:p>
        </p:txBody>
      </p:sp>
      <p:pic>
        <p:nvPicPr>
          <p:cNvPr id="324" name="Google Shape;324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990600"/>
            <a:ext cx="5943600" cy="56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8"/>
          <p:cNvSpPr txBox="1"/>
          <p:nvPr>
            <p:ph type="title"/>
          </p:nvPr>
        </p:nvSpPr>
        <p:spPr>
          <a:xfrm>
            <a:off x="685800" y="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Deletion Code</a:t>
            </a:r>
            <a:endParaRPr/>
          </a:p>
        </p:txBody>
      </p:sp>
      <p:sp>
        <p:nvSpPr>
          <p:cNvPr id="330" name="Google Shape;330;p48"/>
          <p:cNvSpPr txBox="1"/>
          <p:nvPr>
            <p:ph idx="1" type="body"/>
          </p:nvPr>
        </p:nvSpPr>
        <p:spPr>
          <a:xfrm>
            <a:off x="685800" y="990600"/>
            <a:ext cx="8153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EPtr delete(EPtr start, DataType delI)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EPtr prev = NULL;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EPtr curr = start;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((curr != NULL) &amp;&amp; (curr-&gt;data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not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delI))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prev = curr;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curr = curr-&gt;next;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(curr == NULL)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printf(“Item to delete not found\n”);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(prev == NULL)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start = start-&gt;next;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prev-&gt;next = curr-&gt;next;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free(curr);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start;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9"/>
          <p:cNvSpPr txBox="1"/>
          <p:nvPr>
            <p:ph type="title"/>
          </p:nvPr>
        </p:nvSpPr>
        <p:spPr>
          <a:xfrm>
            <a:off x="685800" y="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Selection Sorting Linked List</a:t>
            </a:r>
            <a:endParaRPr/>
          </a:p>
        </p:txBody>
      </p:sp>
      <p:sp>
        <p:nvSpPr>
          <p:cNvPr id="336" name="Google Shape;336;p49"/>
          <p:cNvSpPr txBox="1"/>
          <p:nvPr>
            <p:ph idx="1" type="body"/>
          </p:nvPr>
        </p:nvSpPr>
        <p:spPr>
          <a:xfrm>
            <a:off x="685800" y="990600"/>
            <a:ext cx="7772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EPtr sort(EPtr unsorted)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EPtr sorted = NULL;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EPtr largest, prev;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(unsorted != NULL)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prev = findItemBeforeLargest(unsorted);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(prev == NULL)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largest = unsorted;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unsorted = unsorted-&gt;next;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largest = prev-&gt;next;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prev-&gt;next = largest-&gt;next;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largest-&gt;next = sorted;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sorted = largest;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sorted;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0"/>
          <p:cNvSpPr txBox="1"/>
          <p:nvPr>
            <p:ph type="title"/>
          </p:nvPr>
        </p:nvSpPr>
        <p:spPr>
          <a:xfrm>
            <a:off x="685800" y="3048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Before Largest</a:t>
            </a:r>
            <a:endParaRPr/>
          </a:p>
        </p:txBody>
      </p:sp>
      <p:sp>
        <p:nvSpPr>
          <p:cNvPr id="343" name="Google Shape;343;p50"/>
          <p:cNvSpPr txBox="1"/>
          <p:nvPr>
            <p:ph idx="1" type="body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EPtr findItemBeforeLargest(EPtr start)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EPtr prevlargest = NULL;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EPtr largest = start;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EPtr prev = start;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EPtr curr = start-&gt;next;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(curr != NULL)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(curr-&gt;data </a:t>
            </a:r>
            <a:r>
              <a:rPr b="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bigger than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largest-&gt;data)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prevlargest = prev;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largest = curr;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prev = curr;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curr = curr-&gt;next;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prevlargest;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Reverse Operation</a:t>
            </a:r>
            <a:endParaRPr/>
          </a:p>
        </p:txBody>
      </p:sp>
      <p:sp>
        <p:nvSpPr>
          <p:cNvPr id="349" name="Google Shape;349;p5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Head🡪 last node  and Current Head🡪 Next = null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First, we traverse to the end of the list.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should be pointing to NULL.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the last node to point PREV node</a:t>
            </a:r>
            <a:b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nked List Reverse Operation" id="354" name="Google Shape;35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52400"/>
            <a:ext cx="428625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ked List Reverse Operation" id="355" name="Google Shape;355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1200" y="1524000"/>
            <a:ext cx="428625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ked List Reverse Operation" id="356" name="Google Shape;356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57400" y="2667000"/>
            <a:ext cx="381000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ked List Reverse Operation" id="357" name="Google Shape;357;p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57400" y="4038600"/>
            <a:ext cx="38100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ked List Reverse Operation" id="358" name="Google Shape;358;p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33600" y="5410200"/>
            <a:ext cx="428625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3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Reverse list (cont)</a:t>
            </a:r>
            <a:endParaRPr/>
          </a:p>
        </p:txBody>
      </p:sp>
      <p:sp>
        <p:nvSpPr>
          <p:cNvPr id="364" name="Google Shape;364;p5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ow to Reverse a Singly linked list without Recursion in Java? Coding Problem with Solution" id="365" name="Google Shape;36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828800"/>
            <a:ext cx="6781800" cy="4271962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3"/>
          <p:cNvSpPr txBox="1"/>
          <p:nvPr/>
        </p:nvSpPr>
        <p:spPr>
          <a:xfrm>
            <a:off x="6256337" y="2133600"/>
            <a:ext cx="2887662" cy="3478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 = Start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 = start🡪Next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cur🡪 Next &lt;&gt; Null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 = Cur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 = Cur 🡪 Next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Temp🡪Next = Prev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Dynamically Allocating Elements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685800" y="19812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Allocate elements one at a time as needed, have each element keep track of the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is referred to as linked list of elements, track next element with a pointer</a:t>
            </a:r>
            <a:endParaRPr/>
          </a:p>
        </p:txBody>
      </p:sp>
      <p:pic>
        <p:nvPicPr>
          <p:cNvPr id="122" name="Google Shape;122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3962400"/>
            <a:ext cx="7772400" cy="2535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4"/>
          <p:cNvSpPr txBox="1"/>
          <p:nvPr>
            <p:ph type="title"/>
          </p:nvPr>
        </p:nvSpPr>
        <p:spPr>
          <a:xfrm>
            <a:off x="381000" y="228600"/>
            <a:ext cx="8382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 List Variation:  Dummy Head Node</a:t>
            </a:r>
            <a:endParaRPr/>
          </a:p>
        </p:txBody>
      </p:sp>
      <p:sp>
        <p:nvSpPr>
          <p:cNvPr id="372" name="Google Shape;372;p54"/>
          <p:cNvSpPr txBox="1"/>
          <p:nvPr>
            <p:ph idx="1" type="body"/>
          </p:nvPr>
        </p:nvSpPr>
        <p:spPr>
          <a:xfrm>
            <a:off x="685800" y="41148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special case for inserting/deleting at beginning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ListStart does not change after it is initialized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 of one extra element</a:t>
            </a:r>
            <a:endParaRPr/>
          </a:p>
        </p:txBody>
      </p:sp>
      <p:pic>
        <p:nvPicPr>
          <p:cNvPr id="373" name="Google Shape;373;p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143000"/>
            <a:ext cx="6083300" cy="284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 List Initialization/Insert</a:t>
            </a:r>
            <a:endParaRPr/>
          </a:p>
        </p:txBody>
      </p:sp>
      <p:sp>
        <p:nvSpPr>
          <p:cNvPr id="379" name="Google Shape;379;p5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EPtr initList() 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EPtr ListStart =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(EPtr) malloc(sizeof(EStruct));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ListStart-&gt;next = NULL;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ListStart;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insertF(EPtr start, </a:t>
            </a:r>
            <a:r>
              <a:rPr b="0" i="1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DataType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dnew)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start-&gt;next =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newElement(dnew,start-&gt;next);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 Inserting at End</a:t>
            </a:r>
            <a:endParaRPr/>
          </a:p>
        </p:txBody>
      </p:sp>
      <p:sp>
        <p:nvSpPr>
          <p:cNvPr id="385" name="Google Shape;385;p5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insertE(EPtr start, </a:t>
            </a:r>
            <a:r>
              <a:rPr b="0" i="1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DataType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dnew) 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EPtr last = start;  /* Walker */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No special list is empty case */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(last-&gt;next != NULL)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last = last-&gt;next;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last-&gt;next = newElement(dnew,NULL);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 Printing a List</a:t>
            </a:r>
            <a:endParaRPr/>
          </a:p>
        </p:txBody>
      </p:sp>
      <p:sp>
        <p:nvSpPr>
          <p:cNvPr id="391" name="Google Shape;391;p5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walker start at second element</a:t>
            </a:r>
            <a:endParaRPr/>
          </a:p>
          <a:p>
            <a:pPr indent="-25400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printList(EPtr start) {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EPtr temp = start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-&gt;next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(temp != NULL) {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1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printData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(temp-&gt;data);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temp = temp-&gt;next;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8"/>
          <p:cNvSpPr txBox="1"/>
          <p:nvPr>
            <p:ph type="title"/>
          </p:nvPr>
        </p:nvSpPr>
        <p:spPr>
          <a:xfrm>
            <a:off x="609600" y="685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 Deletion Code</a:t>
            </a:r>
            <a:endParaRPr/>
          </a:p>
        </p:txBody>
      </p:sp>
      <p:sp>
        <p:nvSpPr>
          <p:cNvPr id="397" name="Google Shape;397;p58"/>
          <p:cNvSpPr txBox="1"/>
          <p:nvPr>
            <p:ph idx="1" type="body"/>
          </p:nvPr>
        </p:nvSpPr>
        <p:spPr>
          <a:xfrm>
            <a:off x="609600" y="1828800"/>
            <a:ext cx="8153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delete(EPtr start, DataType delI)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EPtr prev =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EPtr curr =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start-&gt;next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((curr != NULL) &amp;&amp; (curr-&gt;data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not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delI))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prev = curr;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curr = curr-&gt;next;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(curr == NULL)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printf(“Item to delete not found\n”);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prev-&gt;next = curr-&gt;next;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free(curr);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 List Variation: Sorted List</a:t>
            </a:r>
            <a:endParaRPr/>
          </a:p>
        </p:txBody>
      </p:sp>
      <p:sp>
        <p:nvSpPr>
          <p:cNvPr id="403" name="Google Shape;403;p5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Idea: keep the items on the list in a sorted order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 based on data value in each node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already sorted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operations such as delete, find, etc. need not search to the end of the list if the item is not in list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must search for the right place to add element (slower than simply adding at beginning)</a:t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Sorted Insert (with Dummy Head)</a:t>
            </a:r>
            <a:endParaRPr/>
          </a:p>
        </p:txBody>
      </p:sp>
      <p:sp>
        <p:nvSpPr>
          <p:cNvPr id="409" name="Google Shape;409;p6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insertS(EPtr start, </a:t>
            </a:r>
            <a:r>
              <a:rPr b="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DataType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dnew)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EPtr prev = start;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EPtr curr = start-&gt;next;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((curr != NULL) &amp;&amp;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(dnew </a:t>
            </a:r>
            <a:r>
              <a:rPr b="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 bigger than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curr-&gt;data))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prev = curr;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curr = curr-&gt;next;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prev-&gt;next = newElement(dnew,curr);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 List Notes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way to indicate end of list (NULL pointer)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to know where list starts (first element)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element needs pointer to next element (its link)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way to allocate new element (use malloc)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way to return element not needed any more (use free)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 element into data and pointer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2286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C practice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 b="0" l="8125" r="42500" t="12222"/>
          <a:stretch/>
        </p:blipFill>
        <p:spPr>
          <a:xfrm>
            <a:off x="2133600" y="762000"/>
            <a:ext cx="6019800" cy="60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My_date *t_date;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(*T-date).dd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T_date🡪dd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46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*p                     1000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= malloc()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*p =250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&amp;p =50</a:t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2057400" y="4343400"/>
            <a:ext cx="9144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1000</a:t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4038600" y="4343400"/>
            <a:ext cx="9144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Linked List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Linked List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− Item navigation is forward only.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Doubly Linked List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− Items can be navigated forward and backward.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Circular Linked List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− Last item contains link of the first element as next and the first element has a link to the last element as previous.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Operations</a:t>
            </a:r>
            <a:br>
              <a:rPr b="0" i="0" lang="en-US" sz="6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− Adds an element at the beginning of the list.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Deletion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− Deletes an element at the beginning of the list.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− Displays the complete list.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− Searches an element using the given key.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− Deletes an element using the given key.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