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7772400" cx="10058400"/>
  <p:notesSz cx="9118600" cy="6934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000000"/>
          </p15:clr>
        </p15:guide>
        <p15:guide id="2" pos="316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51287" cy="3460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9pPr>
          </a:lstStyle>
          <a:p/>
        </p:txBody>
      </p:sp>
      <p:sp>
        <p:nvSpPr>
          <p:cNvPr id="4" name="Google Shape;4;n"/>
          <p:cNvSpPr txBox="1"/>
          <p:nvPr>
            <p:ph idx="10" type="dt"/>
          </p:nvPr>
        </p:nvSpPr>
        <p:spPr>
          <a:xfrm>
            <a:off x="5167312" y="0"/>
            <a:ext cx="3951287" cy="3460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9pPr>
          </a:lstStyle>
          <a:p/>
        </p:txBody>
      </p:sp>
      <p:sp>
        <p:nvSpPr>
          <p:cNvPr id="5" name="Google Shape;5;n"/>
          <p:cNvSpPr/>
          <p:nvPr>
            <p:ph idx="3"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14437" y="3292475"/>
            <a:ext cx="6689725" cy="31210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88125"/>
            <a:ext cx="3951287" cy="3460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2000" u="none" cap="none" strike="noStrike">
                <a:solidFill>
                  <a:srgbClr val="000000"/>
                </a:solidFill>
                <a:latin typeface="Trebuchet MS"/>
                <a:ea typeface="Trebuchet MS"/>
                <a:cs typeface="Trebuchet MS"/>
                <a:sym typeface="Trebuchet MS"/>
              </a:defRPr>
            </a:lvl9pPr>
          </a:lstStyle>
          <a:p/>
        </p:txBody>
      </p:sp>
      <p:sp>
        <p:nvSpPr>
          <p:cNvPr id="8" name="Google Shape;8;n"/>
          <p:cNvSpPr txBox="1"/>
          <p:nvPr>
            <p:ph idx="12" type="sldNum"/>
          </p:nvPr>
        </p:nvSpPr>
        <p:spPr>
          <a:xfrm>
            <a:off x="5167312" y="6588125"/>
            <a:ext cx="3951287" cy="3460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2: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4: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5: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6: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8: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8: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9: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0: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0: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1: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21: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2: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2: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3: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3: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4: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24: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5: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5: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6: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26: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7: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7: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8: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8: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9: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29: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0: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30: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1: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31: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2: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32: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3: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33: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4: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34: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5: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35: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36: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36: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7: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37: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38: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38: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39: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39: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0: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40: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1: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41: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42: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42: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43: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43: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44: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44: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45: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45: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46: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46: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47: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47: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48: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48: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49: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49: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50: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6" name="Google Shape;886;p50: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51: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3" name="Google Shape;893;p51: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52: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52: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3: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53: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54: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54: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55: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p55: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56: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56: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57: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4" name="Google Shape;944;p57: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58: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58: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59: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59: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60: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p60: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61: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p61: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62: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62: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63: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63: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64: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64: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65: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65: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66: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8" name="Google Shape;1018;p66: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67: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p67: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1214437" y="3292475"/>
            <a:ext cx="6689725" cy="31210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2876550" y="520700"/>
            <a:ext cx="336550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754380" y="2414482"/>
            <a:ext cx="8549640" cy="1666028"/>
          </a:xfrm>
          <a:prstGeom prst="rect">
            <a:avLst/>
          </a:prstGeom>
          <a:noFill/>
          <a:ln>
            <a:noFill/>
          </a:ln>
        </p:spPr>
        <p:txBody>
          <a:bodyPr anchorCtr="0" anchor="ctr" bIns="50900" lIns="101800" spcFirstLastPara="1" rIns="101800" wrap="square" tIns="509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508760" y="4404360"/>
            <a:ext cx="7040880" cy="1986280"/>
          </a:xfrm>
          <a:prstGeom prst="rect">
            <a:avLst/>
          </a:prstGeom>
          <a:noFill/>
          <a:ln>
            <a:noFill/>
          </a:ln>
        </p:spPr>
        <p:txBody>
          <a:bodyPr anchorCtr="0" anchor="t" bIns="50900" lIns="101800" spcFirstLastPara="1" rIns="101800" wrap="square" tIns="50900">
            <a:noAutofit/>
          </a:bodyPr>
          <a:lstStyle>
            <a:lvl1pPr lvl="0" algn="ctr">
              <a:spcBef>
                <a:spcPts val="720"/>
              </a:spcBef>
              <a:spcAft>
                <a:spcPts val="0"/>
              </a:spcAft>
              <a:buClr>
                <a:srgbClr val="888888"/>
              </a:buClr>
              <a:buSzPts val="3600"/>
              <a:buNone/>
              <a:defRPr>
                <a:solidFill>
                  <a:srgbClr val="888888"/>
                </a:solidFill>
              </a:defRPr>
            </a:lvl1pPr>
            <a:lvl2pPr lvl="1" algn="ctr">
              <a:spcBef>
                <a:spcPts val="620"/>
              </a:spcBef>
              <a:spcAft>
                <a:spcPts val="0"/>
              </a:spcAft>
              <a:buClr>
                <a:srgbClr val="888888"/>
              </a:buClr>
              <a:buSzPts val="3100"/>
              <a:buNone/>
              <a:defRPr>
                <a:solidFill>
                  <a:srgbClr val="888888"/>
                </a:solidFill>
              </a:defRPr>
            </a:lvl2pPr>
            <a:lvl3pPr lvl="2" algn="ctr">
              <a:spcBef>
                <a:spcPts val="540"/>
              </a:spcBef>
              <a:spcAft>
                <a:spcPts val="0"/>
              </a:spcAft>
              <a:buClr>
                <a:srgbClr val="888888"/>
              </a:buClr>
              <a:buSzPts val="2700"/>
              <a:buNone/>
              <a:defRPr>
                <a:solidFill>
                  <a:srgbClr val="888888"/>
                </a:solidFill>
              </a:defRPr>
            </a:lvl3pPr>
            <a:lvl4pPr lvl="3" algn="ctr">
              <a:spcBef>
                <a:spcPts val="440"/>
              </a:spcBef>
              <a:spcAft>
                <a:spcPts val="0"/>
              </a:spcAft>
              <a:buClr>
                <a:srgbClr val="888888"/>
              </a:buClr>
              <a:buSzPts val="2200"/>
              <a:buNone/>
              <a:defRPr>
                <a:solidFill>
                  <a:srgbClr val="888888"/>
                </a:solidFill>
              </a:defRPr>
            </a:lvl4pPr>
            <a:lvl5pPr lvl="4" algn="ctr">
              <a:spcBef>
                <a:spcPts val="440"/>
              </a:spcBef>
              <a:spcAft>
                <a:spcPts val="0"/>
              </a:spcAft>
              <a:buClr>
                <a:srgbClr val="888888"/>
              </a:buClr>
              <a:buSzPts val="2200"/>
              <a:buNone/>
              <a:defRPr>
                <a:solidFill>
                  <a:srgbClr val="888888"/>
                </a:solidFill>
              </a:defRPr>
            </a:lvl5pPr>
            <a:lvl6pPr lvl="5" algn="ctr">
              <a:spcBef>
                <a:spcPts val="440"/>
              </a:spcBef>
              <a:spcAft>
                <a:spcPts val="0"/>
              </a:spcAft>
              <a:buClr>
                <a:srgbClr val="888888"/>
              </a:buClr>
              <a:buSzPts val="2200"/>
              <a:buNone/>
              <a:defRPr>
                <a:solidFill>
                  <a:srgbClr val="888888"/>
                </a:solidFill>
              </a:defRPr>
            </a:lvl6pPr>
            <a:lvl7pPr lvl="6" algn="ctr">
              <a:spcBef>
                <a:spcPts val="440"/>
              </a:spcBef>
              <a:spcAft>
                <a:spcPts val="0"/>
              </a:spcAft>
              <a:buClr>
                <a:srgbClr val="888888"/>
              </a:buClr>
              <a:buSzPts val="2200"/>
              <a:buNone/>
              <a:defRPr>
                <a:solidFill>
                  <a:srgbClr val="888888"/>
                </a:solidFill>
              </a:defRPr>
            </a:lvl7pPr>
            <a:lvl8pPr lvl="7" algn="ctr">
              <a:spcBef>
                <a:spcPts val="440"/>
              </a:spcBef>
              <a:spcAft>
                <a:spcPts val="0"/>
              </a:spcAft>
              <a:buClr>
                <a:srgbClr val="888888"/>
              </a:buClr>
              <a:buSzPts val="2200"/>
              <a:buNone/>
              <a:defRPr>
                <a:solidFill>
                  <a:srgbClr val="888888"/>
                </a:solidFill>
              </a:defRPr>
            </a:lvl8pPr>
            <a:lvl9pPr lvl="8" algn="ctr">
              <a:spcBef>
                <a:spcPts val="440"/>
              </a:spcBef>
              <a:spcAft>
                <a:spcPts val="0"/>
              </a:spcAft>
              <a:buClr>
                <a:srgbClr val="888888"/>
              </a:buClr>
              <a:buSzPts val="2200"/>
              <a:buNone/>
              <a:defRPr>
                <a:solidFill>
                  <a:srgbClr val="888888"/>
                </a:solidFill>
              </a:defRPr>
            </a:lvl9pPr>
          </a:lstStyle>
          <a:p/>
        </p:txBody>
      </p:sp>
      <p:sp>
        <p:nvSpPr>
          <p:cNvPr id="18" name="Google Shape;18;p2"/>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1"/>
          <p:cNvSpPr txBox="1"/>
          <p:nvPr>
            <p:ph type="title"/>
          </p:nvPr>
        </p:nvSpPr>
        <p:spPr>
          <a:xfrm>
            <a:off x="502920" y="311256"/>
            <a:ext cx="9052560" cy="1295400"/>
          </a:xfrm>
          <a:prstGeom prst="rect">
            <a:avLst/>
          </a:prstGeom>
          <a:noFill/>
          <a:ln>
            <a:noFill/>
          </a:ln>
        </p:spPr>
        <p:txBody>
          <a:bodyPr anchorCtr="0" anchor="ctr" bIns="50900" lIns="101800" spcFirstLastPara="1" rIns="101800" wrap="square" tIns="509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1"/>
          <p:cNvSpPr txBox="1"/>
          <p:nvPr>
            <p:ph idx="1" type="body"/>
          </p:nvPr>
        </p:nvSpPr>
        <p:spPr>
          <a:xfrm>
            <a:off x="502921" y="1739795"/>
            <a:ext cx="4444207" cy="725064"/>
          </a:xfrm>
          <a:prstGeom prst="rect">
            <a:avLst/>
          </a:prstGeom>
          <a:noFill/>
          <a:ln>
            <a:noFill/>
          </a:ln>
        </p:spPr>
        <p:txBody>
          <a:bodyPr anchorCtr="0" anchor="b" bIns="50900" lIns="101800" spcFirstLastPara="1" rIns="101800" wrap="square" tIns="50900">
            <a:noAutofit/>
          </a:bodyPr>
          <a:lstStyle>
            <a:lvl1pPr indent="-228600" lvl="0" marL="457200" algn="l">
              <a:spcBef>
                <a:spcPts val="540"/>
              </a:spcBef>
              <a:spcAft>
                <a:spcPts val="0"/>
              </a:spcAft>
              <a:buClr>
                <a:schemeClr val="dk1"/>
              </a:buClr>
              <a:buSzPts val="2700"/>
              <a:buNone/>
              <a:defRPr b="1" sz="2700"/>
            </a:lvl1pPr>
            <a:lvl2pPr indent="-228600" lvl="1" marL="914400" algn="l">
              <a:spcBef>
                <a:spcPts val="440"/>
              </a:spcBef>
              <a:spcAft>
                <a:spcPts val="0"/>
              </a:spcAft>
              <a:buClr>
                <a:schemeClr val="dk1"/>
              </a:buClr>
              <a:buSzPts val="2200"/>
              <a:buNone/>
              <a:defRPr b="1" sz="2200"/>
            </a:lvl2pPr>
            <a:lvl3pPr indent="-228600" lvl="2" marL="1371600" algn="l">
              <a:spcBef>
                <a:spcPts val="400"/>
              </a:spcBef>
              <a:spcAft>
                <a:spcPts val="0"/>
              </a:spcAft>
              <a:buClr>
                <a:schemeClr val="dk1"/>
              </a:buClr>
              <a:buSzPts val="2000"/>
              <a:buNone/>
              <a:defRPr b="1" sz="2000"/>
            </a:lvl3pPr>
            <a:lvl4pPr indent="-228600" lvl="3" marL="1828800" algn="l">
              <a:spcBef>
                <a:spcPts val="360"/>
              </a:spcBef>
              <a:spcAft>
                <a:spcPts val="0"/>
              </a:spcAft>
              <a:buClr>
                <a:schemeClr val="dk1"/>
              </a:buClr>
              <a:buSzPts val="1800"/>
              <a:buNone/>
              <a:defRPr b="1" sz="1800"/>
            </a:lvl4pPr>
            <a:lvl5pPr indent="-228600" lvl="4" marL="2286000" algn="l">
              <a:spcBef>
                <a:spcPts val="360"/>
              </a:spcBef>
              <a:spcAft>
                <a:spcPts val="0"/>
              </a:spcAft>
              <a:buClr>
                <a:schemeClr val="dk1"/>
              </a:buClr>
              <a:buSzPts val="1800"/>
              <a:buNone/>
              <a:defRPr b="1" sz="1800"/>
            </a:lvl5pPr>
            <a:lvl6pPr indent="-228600" lvl="5" marL="2743200" algn="l">
              <a:spcBef>
                <a:spcPts val="360"/>
              </a:spcBef>
              <a:spcAft>
                <a:spcPts val="0"/>
              </a:spcAft>
              <a:buClr>
                <a:schemeClr val="dk1"/>
              </a:buClr>
              <a:buSzPts val="1800"/>
              <a:buNone/>
              <a:defRPr b="1" sz="1800"/>
            </a:lvl6pPr>
            <a:lvl7pPr indent="-228600" lvl="6" marL="3200400" algn="l">
              <a:spcBef>
                <a:spcPts val="360"/>
              </a:spcBef>
              <a:spcAft>
                <a:spcPts val="0"/>
              </a:spcAft>
              <a:buClr>
                <a:schemeClr val="dk1"/>
              </a:buClr>
              <a:buSzPts val="1800"/>
              <a:buNone/>
              <a:defRPr b="1" sz="1800"/>
            </a:lvl7pPr>
            <a:lvl8pPr indent="-228600" lvl="7" marL="3657600" algn="l">
              <a:spcBef>
                <a:spcPts val="360"/>
              </a:spcBef>
              <a:spcAft>
                <a:spcPts val="0"/>
              </a:spcAft>
              <a:buClr>
                <a:schemeClr val="dk1"/>
              </a:buClr>
              <a:buSzPts val="1800"/>
              <a:buNone/>
              <a:defRPr b="1" sz="1800"/>
            </a:lvl8pPr>
            <a:lvl9pPr indent="-228600" lvl="8" marL="4114800" algn="l">
              <a:spcBef>
                <a:spcPts val="360"/>
              </a:spcBef>
              <a:spcAft>
                <a:spcPts val="0"/>
              </a:spcAft>
              <a:buClr>
                <a:schemeClr val="dk1"/>
              </a:buClr>
              <a:buSzPts val="1800"/>
              <a:buNone/>
              <a:defRPr b="1" sz="1800"/>
            </a:lvl9pPr>
          </a:lstStyle>
          <a:p/>
        </p:txBody>
      </p:sp>
      <p:sp>
        <p:nvSpPr>
          <p:cNvPr id="72" name="Google Shape;72;p11"/>
          <p:cNvSpPr txBox="1"/>
          <p:nvPr>
            <p:ph idx="2" type="body"/>
          </p:nvPr>
        </p:nvSpPr>
        <p:spPr>
          <a:xfrm>
            <a:off x="502921" y="2464859"/>
            <a:ext cx="4444207" cy="4478126"/>
          </a:xfrm>
          <a:prstGeom prst="rect">
            <a:avLst/>
          </a:prstGeom>
          <a:noFill/>
          <a:ln>
            <a:noFill/>
          </a:ln>
        </p:spPr>
        <p:txBody>
          <a:bodyPr anchorCtr="0" anchor="t" bIns="50900" lIns="101800" spcFirstLastPara="1" rIns="101800" wrap="square" tIns="50900">
            <a:noAutofit/>
          </a:bodyPr>
          <a:lstStyle>
            <a:lvl1pPr indent="-400050" lvl="0" marL="457200" algn="l">
              <a:spcBef>
                <a:spcPts val="540"/>
              </a:spcBef>
              <a:spcAft>
                <a:spcPts val="0"/>
              </a:spcAft>
              <a:buClr>
                <a:schemeClr val="dk1"/>
              </a:buClr>
              <a:buSzPts val="2700"/>
              <a:buChar char="•"/>
              <a:defRPr sz="2700"/>
            </a:lvl1pPr>
            <a:lvl2pPr indent="-368300" lvl="1" marL="914400" algn="l">
              <a:spcBef>
                <a:spcPts val="440"/>
              </a:spcBef>
              <a:spcAft>
                <a:spcPts val="0"/>
              </a:spcAft>
              <a:buClr>
                <a:schemeClr val="dk1"/>
              </a:buClr>
              <a:buSzPts val="2200"/>
              <a:buChar char="–"/>
              <a:defRPr sz="22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3" name="Google Shape;73;p11"/>
          <p:cNvSpPr txBox="1"/>
          <p:nvPr>
            <p:ph idx="3" type="body"/>
          </p:nvPr>
        </p:nvSpPr>
        <p:spPr>
          <a:xfrm>
            <a:off x="5109534" y="1739795"/>
            <a:ext cx="4445953" cy="725064"/>
          </a:xfrm>
          <a:prstGeom prst="rect">
            <a:avLst/>
          </a:prstGeom>
          <a:noFill/>
          <a:ln>
            <a:noFill/>
          </a:ln>
        </p:spPr>
        <p:txBody>
          <a:bodyPr anchorCtr="0" anchor="b" bIns="50900" lIns="101800" spcFirstLastPara="1" rIns="101800" wrap="square" tIns="50900">
            <a:noAutofit/>
          </a:bodyPr>
          <a:lstStyle>
            <a:lvl1pPr indent="-228600" lvl="0" marL="457200" algn="l">
              <a:spcBef>
                <a:spcPts val="540"/>
              </a:spcBef>
              <a:spcAft>
                <a:spcPts val="0"/>
              </a:spcAft>
              <a:buClr>
                <a:schemeClr val="dk1"/>
              </a:buClr>
              <a:buSzPts val="2700"/>
              <a:buNone/>
              <a:defRPr b="1" sz="2700"/>
            </a:lvl1pPr>
            <a:lvl2pPr indent="-228600" lvl="1" marL="914400" algn="l">
              <a:spcBef>
                <a:spcPts val="440"/>
              </a:spcBef>
              <a:spcAft>
                <a:spcPts val="0"/>
              </a:spcAft>
              <a:buClr>
                <a:schemeClr val="dk1"/>
              </a:buClr>
              <a:buSzPts val="2200"/>
              <a:buNone/>
              <a:defRPr b="1" sz="2200"/>
            </a:lvl2pPr>
            <a:lvl3pPr indent="-228600" lvl="2" marL="1371600" algn="l">
              <a:spcBef>
                <a:spcPts val="400"/>
              </a:spcBef>
              <a:spcAft>
                <a:spcPts val="0"/>
              </a:spcAft>
              <a:buClr>
                <a:schemeClr val="dk1"/>
              </a:buClr>
              <a:buSzPts val="2000"/>
              <a:buNone/>
              <a:defRPr b="1" sz="2000"/>
            </a:lvl3pPr>
            <a:lvl4pPr indent="-228600" lvl="3" marL="1828800" algn="l">
              <a:spcBef>
                <a:spcPts val="360"/>
              </a:spcBef>
              <a:spcAft>
                <a:spcPts val="0"/>
              </a:spcAft>
              <a:buClr>
                <a:schemeClr val="dk1"/>
              </a:buClr>
              <a:buSzPts val="1800"/>
              <a:buNone/>
              <a:defRPr b="1" sz="1800"/>
            </a:lvl4pPr>
            <a:lvl5pPr indent="-228600" lvl="4" marL="2286000" algn="l">
              <a:spcBef>
                <a:spcPts val="360"/>
              </a:spcBef>
              <a:spcAft>
                <a:spcPts val="0"/>
              </a:spcAft>
              <a:buClr>
                <a:schemeClr val="dk1"/>
              </a:buClr>
              <a:buSzPts val="1800"/>
              <a:buNone/>
              <a:defRPr b="1" sz="1800"/>
            </a:lvl5pPr>
            <a:lvl6pPr indent="-228600" lvl="5" marL="2743200" algn="l">
              <a:spcBef>
                <a:spcPts val="360"/>
              </a:spcBef>
              <a:spcAft>
                <a:spcPts val="0"/>
              </a:spcAft>
              <a:buClr>
                <a:schemeClr val="dk1"/>
              </a:buClr>
              <a:buSzPts val="1800"/>
              <a:buNone/>
              <a:defRPr b="1" sz="1800"/>
            </a:lvl6pPr>
            <a:lvl7pPr indent="-228600" lvl="6" marL="3200400" algn="l">
              <a:spcBef>
                <a:spcPts val="360"/>
              </a:spcBef>
              <a:spcAft>
                <a:spcPts val="0"/>
              </a:spcAft>
              <a:buClr>
                <a:schemeClr val="dk1"/>
              </a:buClr>
              <a:buSzPts val="1800"/>
              <a:buNone/>
              <a:defRPr b="1" sz="1800"/>
            </a:lvl7pPr>
            <a:lvl8pPr indent="-228600" lvl="7" marL="3657600" algn="l">
              <a:spcBef>
                <a:spcPts val="360"/>
              </a:spcBef>
              <a:spcAft>
                <a:spcPts val="0"/>
              </a:spcAft>
              <a:buClr>
                <a:schemeClr val="dk1"/>
              </a:buClr>
              <a:buSzPts val="1800"/>
              <a:buNone/>
              <a:defRPr b="1" sz="1800"/>
            </a:lvl8pPr>
            <a:lvl9pPr indent="-228600" lvl="8" marL="4114800" algn="l">
              <a:spcBef>
                <a:spcPts val="360"/>
              </a:spcBef>
              <a:spcAft>
                <a:spcPts val="0"/>
              </a:spcAft>
              <a:buClr>
                <a:schemeClr val="dk1"/>
              </a:buClr>
              <a:buSzPts val="1800"/>
              <a:buNone/>
              <a:defRPr b="1" sz="1800"/>
            </a:lvl9pPr>
          </a:lstStyle>
          <a:p/>
        </p:txBody>
      </p:sp>
      <p:sp>
        <p:nvSpPr>
          <p:cNvPr id="74" name="Google Shape;74;p11"/>
          <p:cNvSpPr txBox="1"/>
          <p:nvPr>
            <p:ph idx="4" type="body"/>
          </p:nvPr>
        </p:nvSpPr>
        <p:spPr>
          <a:xfrm>
            <a:off x="5109534" y="2464859"/>
            <a:ext cx="4445953" cy="4478126"/>
          </a:xfrm>
          <a:prstGeom prst="rect">
            <a:avLst/>
          </a:prstGeom>
          <a:noFill/>
          <a:ln>
            <a:noFill/>
          </a:ln>
        </p:spPr>
        <p:txBody>
          <a:bodyPr anchorCtr="0" anchor="t" bIns="50900" lIns="101800" spcFirstLastPara="1" rIns="101800" wrap="square" tIns="50900">
            <a:noAutofit/>
          </a:bodyPr>
          <a:lstStyle>
            <a:lvl1pPr indent="-400050" lvl="0" marL="457200" algn="l">
              <a:spcBef>
                <a:spcPts val="540"/>
              </a:spcBef>
              <a:spcAft>
                <a:spcPts val="0"/>
              </a:spcAft>
              <a:buClr>
                <a:schemeClr val="dk1"/>
              </a:buClr>
              <a:buSzPts val="2700"/>
              <a:buChar char="•"/>
              <a:defRPr sz="2700"/>
            </a:lvl1pPr>
            <a:lvl2pPr indent="-368300" lvl="1" marL="914400" algn="l">
              <a:spcBef>
                <a:spcPts val="440"/>
              </a:spcBef>
              <a:spcAft>
                <a:spcPts val="0"/>
              </a:spcAft>
              <a:buClr>
                <a:schemeClr val="dk1"/>
              </a:buClr>
              <a:buSzPts val="2200"/>
              <a:buChar char="–"/>
              <a:defRPr sz="22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94544" y="4994494"/>
            <a:ext cx="8549640" cy="1543685"/>
          </a:xfrm>
          <a:prstGeom prst="rect">
            <a:avLst/>
          </a:prstGeom>
          <a:noFill/>
          <a:ln>
            <a:noFill/>
          </a:ln>
        </p:spPr>
        <p:txBody>
          <a:bodyPr anchorCtr="0" anchor="t" bIns="50900" lIns="101800" spcFirstLastPara="1" rIns="101800" wrap="square" tIns="50900">
            <a:noAutofit/>
          </a:bodyPr>
          <a:lstStyle>
            <a:lvl1pPr lvl="0" algn="l">
              <a:spcBef>
                <a:spcPts val="0"/>
              </a:spcBef>
              <a:spcAft>
                <a:spcPts val="0"/>
              </a:spcAft>
              <a:buSzPts val="1400"/>
              <a:buNone/>
              <a:defRPr b="1" sz="45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94544" y="3294275"/>
            <a:ext cx="8549640" cy="1700212"/>
          </a:xfrm>
          <a:prstGeom prst="rect">
            <a:avLst/>
          </a:prstGeom>
          <a:noFill/>
          <a:ln>
            <a:noFill/>
          </a:ln>
        </p:spPr>
        <p:txBody>
          <a:bodyPr anchorCtr="0" anchor="b" bIns="50900" lIns="101800" spcFirstLastPara="1" rIns="101800" wrap="square" tIns="50900">
            <a:noAutofit/>
          </a:bodyPr>
          <a:lstStyle>
            <a:lvl1pPr indent="-228600" lvl="0" marL="457200" algn="l">
              <a:spcBef>
                <a:spcPts val="440"/>
              </a:spcBef>
              <a:spcAft>
                <a:spcPts val="0"/>
              </a:spcAft>
              <a:buClr>
                <a:srgbClr val="888888"/>
              </a:buClr>
              <a:buSzPts val="2200"/>
              <a:buNone/>
              <a:defRPr sz="2200">
                <a:solidFill>
                  <a:srgbClr val="888888"/>
                </a:solidFill>
              </a:defRPr>
            </a:lvl1pPr>
            <a:lvl2pPr indent="-228600" lvl="1" marL="914400" algn="l">
              <a:spcBef>
                <a:spcPts val="400"/>
              </a:spcBef>
              <a:spcAft>
                <a:spcPts val="0"/>
              </a:spcAft>
              <a:buClr>
                <a:srgbClr val="888888"/>
              </a:buClr>
              <a:buSzPts val="2000"/>
              <a:buNone/>
              <a:defRPr sz="2000">
                <a:solidFill>
                  <a:srgbClr val="888888"/>
                </a:solidFill>
              </a:defRPr>
            </a:lvl2pPr>
            <a:lvl3pPr indent="-228600" lvl="2" marL="1371600" algn="l">
              <a:spcBef>
                <a:spcPts val="360"/>
              </a:spcBef>
              <a:spcAft>
                <a:spcPts val="0"/>
              </a:spcAft>
              <a:buClr>
                <a:srgbClr val="888888"/>
              </a:buClr>
              <a:buSzPts val="1800"/>
              <a:buNone/>
              <a:defRPr sz="1800">
                <a:solidFill>
                  <a:srgbClr val="888888"/>
                </a:solidFill>
              </a:defRPr>
            </a:lvl3pPr>
            <a:lvl4pPr indent="-228600" lvl="3" marL="1828800" algn="l">
              <a:spcBef>
                <a:spcPts val="320"/>
              </a:spcBef>
              <a:spcAft>
                <a:spcPts val="0"/>
              </a:spcAft>
              <a:buClr>
                <a:srgbClr val="888888"/>
              </a:buClr>
              <a:buSzPts val="1600"/>
              <a:buNone/>
              <a:defRPr sz="1600">
                <a:solidFill>
                  <a:srgbClr val="888888"/>
                </a:solidFill>
              </a:defRPr>
            </a:lvl4pPr>
            <a:lvl5pPr indent="-228600" lvl="4" marL="2286000" algn="l">
              <a:spcBef>
                <a:spcPts val="320"/>
              </a:spcBef>
              <a:spcAft>
                <a:spcPts val="0"/>
              </a:spcAft>
              <a:buClr>
                <a:srgbClr val="888888"/>
              </a:buClr>
              <a:buSzPts val="1600"/>
              <a:buNone/>
              <a:defRPr sz="1600">
                <a:solidFill>
                  <a:srgbClr val="888888"/>
                </a:solidFill>
              </a:defRPr>
            </a:lvl5pPr>
            <a:lvl6pPr indent="-228600" lvl="5" marL="2743200" algn="l">
              <a:spcBef>
                <a:spcPts val="320"/>
              </a:spcBef>
              <a:spcAft>
                <a:spcPts val="0"/>
              </a:spcAft>
              <a:buClr>
                <a:srgbClr val="888888"/>
              </a:buClr>
              <a:buSzPts val="1600"/>
              <a:buNone/>
              <a:defRPr sz="1600">
                <a:solidFill>
                  <a:srgbClr val="888888"/>
                </a:solidFill>
              </a:defRPr>
            </a:lvl6pPr>
            <a:lvl7pPr indent="-228600" lvl="6" marL="3200400" algn="l">
              <a:spcBef>
                <a:spcPts val="320"/>
              </a:spcBef>
              <a:spcAft>
                <a:spcPts val="0"/>
              </a:spcAft>
              <a:buClr>
                <a:srgbClr val="888888"/>
              </a:buClr>
              <a:buSzPts val="1600"/>
              <a:buNone/>
              <a:defRPr sz="1600">
                <a:solidFill>
                  <a:srgbClr val="888888"/>
                </a:solidFill>
              </a:defRPr>
            </a:lvl7pPr>
            <a:lvl8pPr indent="-228600" lvl="7" marL="3657600" algn="l">
              <a:spcBef>
                <a:spcPts val="320"/>
              </a:spcBef>
              <a:spcAft>
                <a:spcPts val="0"/>
              </a:spcAft>
              <a:buClr>
                <a:srgbClr val="888888"/>
              </a:buClr>
              <a:buSzPts val="1600"/>
              <a:buNone/>
              <a:defRPr sz="1600">
                <a:solidFill>
                  <a:srgbClr val="888888"/>
                </a:solidFill>
              </a:defRPr>
            </a:lvl8pPr>
            <a:lvl9pPr indent="-228600" lvl="8" marL="4114800" algn="l">
              <a:spcBef>
                <a:spcPts val="320"/>
              </a:spcBef>
              <a:spcAft>
                <a:spcPts val="0"/>
              </a:spcAft>
              <a:buClr>
                <a:srgbClr val="888888"/>
              </a:buClr>
              <a:buSzPts val="1600"/>
              <a:buNone/>
              <a:defRPr sz="1600">
                <a:solidFill>
                  <a:srgbClr val="888888"/>
                </a:solidFill>
              </a:defRPr>
            </a:lvl9pPr>
          </a:lstStyle>
          <a:p/>
        </p:txBody>
      </p:sp>
      <p:sp>
        <p:nvSpPr>
          <p:cNvPr id="81" name="Google Shape;81;p12"/>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body"/>
          </p:nvPr>
        </p:nvSpPr>
        <p:spPr>
          <a:xfrm>
            <a:off x="553562" y="2054648"/>
            <a:ext cx="4894738" cy="5814907"/>
          </a:xfrm>
          <a:prstGeom prst="rect">
            <a:avLst/>
          </a:prstGeom>
          <a:noFill/>
          <a:ln>
            <a:noFill/>
          </a:ln>
        </p:spPr>
        <p:txBody>
          <a:bodyPr anchorCtr="0" anchor="t" bIns="50900" lIns="101800" spcFirstLastPara="1" rIns="101800" wrap="square" tIns="50900">
            <a:noAutofit/>
          </a:bodyPr>
          <a:lstStyle>
            <a:lvl1pPr indent="-425450" lvl="0" marL="457200" algn="l">
              <a:spcBef>
                <a:spcPts val="620"/>
              </a:spcBef>
              <a:spcAft>
                <a:spcPts val="0"/>
              </a:spcAft>
              <a:buClr>
                <a:schemeClr val="dk1"/>
              </a:buClr>
              <a:buSzPts val="3100"/>
              <a:buChar char="•"/>
              <a:defRPr sz="3100"/>
            </a:lvl1pPr>
            <a:lvl2pPr indent="-400050" lvl="1" marL="914400" algn="l">
              <a:spcBef>
                <a:spcPts val="540"/>
              </a:spcBef>
              <a:spcAft>
                <a:spcPts val="0"/>
              </a:spcAft>
              <a:buClr>
                <a:schemeClr val="dk1"/>
              </a:buClr>
              <a:buSzPts val="2700"/>
              <a:buChar char="–"/>
              <a:defRPr sz="2700"/>
            </a:lvl2pPr>
            <a:lvl3pPr indent="-368300" lvl="2" marL="1371600" algn="l">
              <a:spcBef>
                <a:spcPts val="440"/>
              </a:spcBef>
              <a:spcAft>
                <a:spcPts val="0"/>
              </a:spcAft>
              <a:buClr>
                <a:schemeClr val="dk1"/>
              </a:buClr>
              <a:buSzPts val="2200"/>
              <a:buChar char="•"/>
              <a:defRPr sz="22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5" name="Google Shape;35;p5"/>
          <p:cNvSpPr txBox="1"/>
          <p:nvPr>
            <p:ph idx="2" type="body"/>
          </p:nvPr>
        </p:nvSpPr>
        <p:spPr>
          <a:xfrm>
            <a:off x="5615947" y="2054648"/>
            <a:ext cx="4894739" cy="5814907"/>
          </a:xfrm>
          <a:prstGeom prst="rect">
            <a:avLst/>
          </a:prstGeom>
          <a:noFill/>
          <a:ln>
            <a:noFill/>
          </a:ln>
        </p:spPr>
        <p:txBody>
          <a:bodyPr anchorCtr="0" anchor="t" bIns="50900" lIns="101800" spcFirstLastPara="1" rIns="101800" wrap="square" tIns="50900">
            <a:noAutofit/>
          </a:bodyPr>
          <a:lstStyle>
            <a:lvl1pPr indent="-425450" lvl="0" marL="457200" algn="l">
              <a:spcBef>
                <a:spcPts val="620"/>
              </a:spcBef>
              <a:spcAft>
                <a:spcPts val="0"/>
              </a:spcAft>
              <a:buClr>
                <a:schemeClr val="dk1"/>
              </a:buClr>
              <a:buSzPts val="3100"/>
              <a:buChar char="•"/>
              <a:defRPr sz="3100"/>
            </a:lvl1pPr>
            <a:lvl2pPr indent="-400050" lvl="1" marL="914400" algn="l">
              <a:spcBef>
                <a:spcPts val="540"/>
              </a:spcBef>
              <a:spcAft>
                <a:spcPts val="0"/>
              </a:spcAft>
              <a:buClr>
                <a:schemeClr val="dk1"/>
              </a:buClr>
              <a:buSzPts val="2700"/>
              <a:buChar char="–"/>
              <a:defRPr sz="2700"/>
            </a:lvl2pPr>
            <a:lvl3pPr indent="-368300" lvl="2" marL="1371600" algn="l">
              <a:spcBef>
                <a:spcPts val="440"/>
              </a:spcBef>
              <a:spcAft>
                <a:spcPts val="0"/>
              </a:spcAft>
              <a:buClr>
                <a:schemeClr val="dk1"/>
              </a:buClr>
              <a:buSzPts val="2200"/>
              <a:buChar char="•"/>
              <a:defRPr sz="22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6" name="Google Shape;36;p5"/>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6"/>
          <p:cNvSpPr txBox="1"/>
          <p:nvPr>
            <p:ph type="title"/>
          </p:nvPr>
        </p:nvSpPr>
        <p:spPr>
          <a:xfrm rot="5400000">
            <a:off x="5508016" y="2866892"/>
            <a:ext cx="7516918" cy="2488407"/>
          </a:xfrm>
          <a:prstGeom prst="rect">
            <a:avLst/>
          </a:prstGeom>
          <a:noFill/>
          <a:ln>
            <a:noFill/>
          </a:ln>
        </p:spPr>
        <p:txBody>
          <a:bodyPr anchorCtr="0" anchor="ctr" bIns="50900" lIns="101800" spcFirstLastPara="1" rIns="101800" wrap="square" tIns="509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rot="5400000">
            <a:off x="445645" y="460561"/>
            <a:ext cx="7516918" cy="7301071"/>
          </a:xfrm>
          <a:prstGeom prst="rect">
            <a:avLst/>
          </a:prstGeom>
          <a:noFill/>
          <a:ln>
            <a:noFill/>
          </a:ln>
        </p:spPr>
        <p:txBody>
          <a:bodyPr anchorCtr="0" anchor="t" bIns="50900" lIns="101800" spcFirstLastPara="1" rIns="101800" wrap="square" tIns="509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6"/>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7"/>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 type="body"/>
          </p:nvPr>
        </p:nvSpPr>
        <p:spPr>
          <a:xfrm rot="5400000">
            <a:off x="2463799" y="-147637"/>
            <a:ext cx="5130800" cy="9051925"/>
          </a:xfrm>
          <a:prstGeom prst="rect">
            <a:avLst/>
          </a:prstGeom>
          <a:noFill/>
          <a:ln>
            <a:noFill/>
          </a:ln>
        </p:spPr>
        <p:txBody>
          <a:bodyPr anchorCtr="0" anchor="t" bIns="50900" lIns="101800" spcFirstLastPara="1" rIns="101800" wrap="square" tIns="509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7"/>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1971517" y="5440680"/>
            <a:ext cx="6035040" cy="642303"/>
          </a:xfrm>
          <a:prstGeom prst="rect">
            <a:avLst/>
          </a:prstGeom>
          <a:noFill/>
          <a:ln>
            <a:noFill/>
          </a:ln>
        </p:spPr>
        <p:txBody>
          <a:bodyPr anchorCtr="0" anchor="b" bIns="50900" lIns="101800" spcFirstLastPara="1" rIns="101800" wrap="square" tIns="50900">
            <a:noAutofit/>
          </a:bodyPr>
          <a:lstStyle>
            <a:lvl1pPr lvl="0" algn="l">
              <a:spcBef>
                <a:spcPts val="0"/>
              </a:spcBef>
              <a:spcAft>
                <a:spcPts val="0"/>
              </a:spcAft>
              <a:buSzPts val="1400"/>
              <a:buNone/>
              <a:defRPr b="1" sz="2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p:nvPr>
            <p:ph idx="2" type="pic"/>
          </p:nvPr>
        </p:nvSpPr>
        <p:spPr>
          <a:xfrm>
            <a:off x="1971517" y="694478"/>
            <a:ext cx="6035040" cy="4663440"/>
          </a:xfrm>
          <a:prstGeom prst="rect">
            <a:avLst/>
          </a:prstGeom>
          <a:noFill/>
          <a:ln>
            <a:noFill/>
          </a:ln>
        </p:spPr>
        <p:txBody>
          <a:bodyPr anchorCtr="0" anchor="t" bIns="50900" lIns="101800" spcFirstLastPara="1" rIns="101800" wrap="square" tIns="50900">
            <a:noAutofit/>
          </a:bodyPr>
          <a:lstStyle>
            <a:lvl1pPr lvl="0" marR="0" rtl="0" algn="l">
              <a:spcBef>
                <a:spcPts val="720"/>
              </a:spcBef>
              <a:spcAft>
                <a:spcPts val="0"/>
              </a:spcAft>
              <a:buClr>
                <a:schemeClr val="dk1"/>
              </a:buClr>
              <a:buSzPts val="3600"/>
              <a:buFont typeface="Arial"/>
              <a:buNone/>
              <a:defRPr sz="3600">
                <a:solidFill>
                  <a:schemeClr val="dk1"/>
                </a:solidFill>
                <a:latin typeface="Calibri"/>
                <a:ea typeface="Calibri"/>
                <a:cs typeface="Calibri"/>
                <a:sym typeface="Calibri"/>
              </a:defRPr>
            </a:lvl1pPr>
            <a:lvl2pPr lvl="1" marR="0" rtl="0" algn="l">
              <a:spcBef>
                <a:spcPts val="620"/>
              </a:spcBef>
              <a:spcAft>
                <a:spcPts val="0"/>
              </a:spcAft>
              <a:buClr>
                <a:schemeClr val="dk1"/>
              </a:buClr>
              <a:buSzPts val="3100"/>
              <a:buFont typeface="Arial"/>
              <a:buNone/>
              <a:defRPr b="0" i="0" sz="3100" u="none" cap="none" strike="noStrike">
                <a:solidFill>
                  <a:schemeClr val="dk1"/>
                </a:solidFill>
                <a:latin typeface="Calibri"/>
                <a:ea typeface="Calibri"/>
                <a:cs typeface="Calibri"/>
                <a:sym typeface="Calibri"/>
              </a:defRPr>
            </a:lvl2pPr>
            <a:lvl3pPr lvl="2"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lvl="3" marR="0" rtl="0" algn="l">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4pPr>
            <a:lvl5pPr lvl="4" marR="0" rtl="0" algn="l">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5pPr>
            <a:lvl6pPr lvl="5" marR="0" rtl="0" algn="l">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6pPr>
            <a:lvl7pPr lvl="6" marR="0" rtl="0" algn="l">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7pPr>
            <a:lvl8pPr lvl="7" marR="0" rtl="0" algn="l">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8pPr>
            <a:lvl9pPr lvl="8" marR="0" rtl="0" algn="l">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9pPr>
          </a:lstStyle>
          <a:p/>
        </p:txBody>
      </p:sp>
      <p:sp>
        <p:nvSpPr>
          <p:cNvPr id="54" name="Google Shape;54;p8"/>
          <p:cNvSpPr txBox="1"/>
          <p:nvPr>
            <p:ph idx="1" type="body"/>
          </p:nvPr>
        </p:nvSpPr>
        <p:spPr>
          <a:xfrm>
            <a:off x="1971517" y="6082983"/>
            <a:ext cx="6035040" cy="912177"/>
          </a:xfrm>
          <a:prstGeom prst="rect">
            <a:avLst/>
          </a:prstGeom>
          <a:noFill/>
          <a:ln>
            <a:noFill/>
          </a:ln>
        </p:spPr>
        <p:txBody>
          <a:bodyPr anchorCtr="0" anchor="t" bIns="50900" lIns="101800" spcFirstLastPara="1" rIns="101800" wrap="square" tIns="50900">
            <a:noAutofit/>
          </a:bodyPr>
          <a:lstStyle>
            <a:lvl1pPr indent="-228600" lvl="0" marL="457200" algn="l">
              <a:spcBef>
                <a:spcPts val="320"/>
              </a:spcBef>
              <a:spcAft>
                <a:spcPts val="0"/>
              </a:spcAft>
              <a:buClr>
                <a:schemeClr val="dk1"/>
              </a:buClr>
              <a:buSzPts val="1600"/>
              <a:buNone/>
              <a:defRPr sz="1600"/>
            </a:lvl1pPr>
            <a:lvl2pPr indent="-228600" lvl="1" marL="914400" algn="l">
              <a:spcBef>
                <a:spcPts val="260"/>
              </a:spcBef>
              <a:spcAft>
                <a:spcPts val="0"/>
              </a:spcAft>
              <a:buClr>
                <a:schemeClr val="dk1"/>
              </a:buClr>
              <a:buSzPts val="1300"/>
              <a:buNone/>
              <a:defRPr sz="1300"/>
            </a:lvl2pPr>
            <a:lvl3pPr indent="-228600" lvl="2" marL="1371600" algn="l">
              <a:spcBef>
                <a:spcPts val="220"/>
              </a:spcBef>
              <a:spcAft>
                <a:spcPts val="0"/>
              </a:spcAft>
              <a:buClr>
                <a:schemeClr val="dk1"/>
              </a:buClr>
              <a:buSzPts val="1100"/>
              <a:buNone/>
              <a:defRPr sz="1100"/>
            </a:lvl3pPr>
            <a:lvl4pPr indent="-228600" lvl="3" marL="1828800" algn="l">
              <a:spcBef>
                <a:spcPts val="200"/>
              </a:spcBef>
              <a:spcAft>
                <a:spcPts val="0"/>
              </a:spcAft>
              <a:buClr>
                <a:schemeClr val="dk1"/>
              </a:buClr>
              <a:buSzPts val="1000"/>
              <a:buNone/>
              <a:defRPr sz="1000"/>
            </a:lvl4pPr>
            <a:lvl5pPr indent="-228600" lvl="4" marL="2286000" algn="l">
              <a:spcBef>
                <a:spcPts val="200"/>
              </a:spcBef>
              <a:spcAft>
                <a:spcPts val="0"/>
              </a:spcAft>
              <a:buClr>
                <a:schemeClr val="dk1"/>
              </a:buClr>
              <a:buSzPts val="1000"/>
              <a:buNone/>
              <a:defRPr sz="1000"/>
            </a:lvl5pPr>
            <a:lvl6pPr indent="-228600" lvl="5" marL="2743200" algn="l">
              <a:spcBef>
                <a:spcPts val="200"/>
              </a:spcBef>
              <a:spcAft>
                <a:spcPts val="0"/>
              </a:spcAft>
              <a:buClr>
                <a:schemeClr val="dk1"/>
              </a:buClr>
              <a:buSzPts val="1000"/>
              <a:buNone/>
              <a:defRPr sz="1000"/>
            </a:lvl6pPr>
            <a:lvl7pPr indent="-228600" lvl="6" marL="3200400" algn="l">
              <a:spcBef>
                <a:spcPts val="200"/>
              </a:spcBef>
              <a:spcAft>
                <a:spcPts val="0"/>
              </a:spcAft>
              <a:buClr>
                <a:schemeClr val="dk1"/>
              </a:buClr>
              <a:buSzPts val="1000"/>
              <a:buNone/>
              <a:defRPr sz="1000"/>
            </a:lvl7pPr>
            <a:lvl8pPr indent="-228600" lvl="7" marL="3657600" algn="l">
              <a:spcBef>
                <a:spcPts val="200"/>
              </a:spcBef>
              <a:spcAft>
                <a:spcPts val="0"/>
              </a:spcAft>
              <a:buClr>
                <a:schemeClr val="dk1"/>
              </a:buClr>
              <a:buSzPts val="1000"/>
              <a:buNone/>
              <a:defRPr sz="1000"/>
            </a:lvl8pPr>
            <a:lvl9pPr indent="-228600" lvl="8" marL="4114800" algn="l">
              <a:spcBef>
                <a:spcPts val="200"/>
              </a:spcBef>
              <a:spcAft>
                <a:spcPts val="0"/>
              </a:spcAft>
              <a:buClr>
                <a:schemeClr val="dk1"/>
              </a:buClr>
              <a:buSzPts val="1000"/>
              <a:buNone/>
              <a:defRPr sz="1000"/>
            </a:lvl9pPr>
          </a:lstStyle>
          <a:p/>
        </p:txBody>
      </p:sp>
      <p:sp>
        <p:nvSpPr>
          <p:cNvPr id="55" name="Google Shape;55;p8"/>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502925" y="309457"/>
            <a:ext cx="3309144" cy="1316990"/>
          </a:xfrm>
          <a:prstGeom prst="rect">
            <a:avLst/>
          </a:prstGeom>
          <a:noFill/>
          <a:ln>
            <a:noFill/>
          </a:ln>
        </p:spPr>
        <p:txBody>
          <a:bodyPr anchorCtr="0" anchor="b" bIns="50900" lIns="101800" spcFirstLastPara="1" rIns="101800" wrap="square" tIns="50900">
            <a:noAutofit/>
          </a:bodyPr>
          <a:lstStyle>
            <a:lvl1pPr lvl="0" algn="l">
              <a:spcBef>
                <a:spcPts val="0"/>
              </a:spcBef>
              <a:spcAft>
                <a:spcPts val="0"/>
              </a:spcAft>
              <a:buSzPts val="1400"/>
              <a:buNone/>
              <a:defRPr b="1" sz="2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932555" y="309457"/>
            <a:ext cx="5622925" cy="6633528"/>
          </a:xfrm>
          <a:prstGeom prst="rect">
            <a:avLst/>
          </a:prstGeom>
          <a:noFill/>
          <a:ln>
            <a:noFill/>
          </a:ln>
        </p:spPr>
        <p:txBody>
          <a:bodyPr anchorCtr="0" anchor="t" bIns="50900" lIns="101800" spcFirstLastPara="1" rIns="101800" wrap="square" tIns="50900">
            <a:noAutofit/>
          </a:bodyPr>
          <a:lstStyle>
            <a:lvl1pPr indent="-457200" lvl="0" marL="457200" algn="l">
              <a:spcBef>
                <a:spcPts val="720"/>
              </a:spcBef>
              <a:spcAft>
                <a:spcPts val="0"/>
              </a:spcAft>
              <a:buClr>
                <a:schemeClr val="dk1"/>
              </a:buClr>
              <a:buSzPts val="3600"/>
              <a:buChar char="•"/>
              <a:defRPr sz="3600"/>
            </a:lvl1pPr>
            <a:lvl2pPr indent="-425450" lvl="1" marL="914400" algn="l">
              <a:spcBef>
                <a:spcPts val="620"/>
              </a:spcBef>
              <a:spcAft>
                <a:spcPts val="0"/>
              </a:spcAft>
              <a:buClr>
                <a:schemeClr val="dk1"/>
              </a:buClr>
              <a:buSzPts val="3100"/>
              <a:buChar char="–"/>
              <a:defRPr sz="3100"/>
            </a:lvl2pPr>
            <a:lvl3pPr indent="-400050" lvl="2" marL="1371600" algn="l">
              <a:spcBef>
                <a:spcPts val="540"/>
              </a:spcBef>
              <a:spcAft>
                <a:spcPts val="0"/>
              </a:spcAft>
              <a:buClr>
                <a:schemeClr val="dk1"/>
              </a:buClr>
              <a:buSzPts val="2700"/>
              <a:buChar char="•"/>
              <a:defRPr sz="2700"/>
            </a:lvl3pPr>
            <a:lvl4pPr indent="-368300" lvl="3" marL="1828800" algn="l">
              <a:spcBef>
                <a:spcPts val="440"/>
              </a:spcBef>
              <a:spcAft>
                <a:spcPts val="0"/>
              </a:spcAft>
              <a:buClr>
                <a:schemeClr val="dk1"/>
              </a:buClr>
              <a:buSzPts val="2200"/>
              <a:buChar char="–"/>
              <a:defRPr sz="2200"/>
            </a:lvl4pPr>
            <a:lvl5pPr indent="-368300" lvl="4" marL="2286000" algn="l">
              <a:spcBef>
                <a:spcPts val="440"/>
              </a:spcBef>
              <a:spcAft>
                <a:spcPts val="0"/>
              </a:spcAft>
              <a:buClr>
                <a:schemeClr val="dk1"/>
              </a:buClr>
              <a:buSzPts val="2200"/>
              <a:buChar char="»"/>
              <a:defRPr sz="2200"/>
            </a:lvl5pPr>
            <a:lvl6pPr indent="-368300" lvl="5" marL="2743200" algn="l">
              <a:spcBef>
                <a:spcPts val="440"/>
              </a:spcBef>
              <a:spcAft>
                <a:spcPts val="0"/>
              </a:spcAft>
              <a:buClr>
                <a:schemeClr val="dk1"/>
              </a:buClr>
              <a:buSzPts val="2200"/>
              <a:buChar char="•"/>
              <a:defRPr sz="2200"/>
            </a:lvl6pPr>
            <a:lvl7pPr indent="-368300" lvl="6" marL="3200400" algn="l">
              <a:spcBef>
                <a:spcPts val="440"/>
              </a:spcBef>
              <a:spcAft>
                <a:spcPts val="0"/>
              </a:spcAft>
              <a:buClr>
                <a:schemeClr val="dk1"/>
              </a:buClr>
              <a:buSzPts val="2200"/>
              <a:buChar char="•"/>
              <a:defRPr sz="2200"/>
            </a:lvl7pPr>
            <a:lvl8pPr indent="-368300" lvl="7" marL="3657600" algn="l">
              <a:spcBef>
                <a:spcPts val="440"/>
              </a:spcBef>
              <a:spcAft>
                <a:spcPts val="0"/>
              </a:spcAft>
              <a:buClr>
                <a:schemeClr val="dk1"/>
              </a:buClr>
              <a:buSzPts val="2200"/>
              <a:buChar char="•"/>
              <a:defRPr sz="2200"/>
            </a:lvl8pPr>
            <a:lvl9pPr indent="-368300" lvl="8" marL="4114800" algn="l">
              <a:spcBef>
                <a:spcPts val="440"/>
              </a:spcBef>
              <a:spcAft>
                <a:spcPts val="0"/>
              </a:spcAft>
              <a:buClr>
                <a:schemeClr val="dk1"/>
              </a:buClr>
              <a:buSzPts val="2200"/>
              <a:buChar char="•"/>
              <a:defRPr sz="2200"/>
            </a:lvl9pPr>
          </a:lstStyle>
          <a:p/>
        </p:txBody>
      </p:sp>
      <p:sp>
        <p:nvSpPr>
          <p:cNvPr id="61" name="Google Shape;61;p9"/>
          <p:cNvSpPr txBox="1"/>
          <p:nvPr>
            <p:ph idx="2" type="body"/>
          </p:nvPr>
        </p:nvSpPr>
        <p:spPr>
          <a:xfrm>
            <a:off x="502925" y="1626447"/>
            <a:ext cx="3309144" cy="5316538"/>
          </a:xfrm>
          <a:prstGeom prst="rect">
            <a:avLst/>
          </a:prstGeom>
          <a:noFill/>
          <a:ln>
            <a:noFill/>
          </a:ln>
        </p:spPr>
        <p:txBody>
          <a:bodyPr anchorCtr="0" anchor="t" bIns="50900" lIns="101800" spcFirstLastPara="1" rIns="101800" wrap="square" tIns="50900">
            <a:noAutofit/>
          </a:bodyPr>
          <a:lstStyle>
            <a:lvl1pPr indent="-228600" lvl="0" marL="457200" algn="l">
              <a:spcBef>
                <a:spcPts val="320"/>
              </a:spcBef>
              <a:spcAft>
                <a:spcPts val="0"/>
              </a:spcAft>
              <a:buClr>
                <a:schemeClr val="dk1"/>
              </a:buClr>
              <a:buSzPts val="1600"/>
              <a:buNone/>
              <a:defRPr sz="1600"/>
            </a:lvl1pPr>
            <a:lvl2pPr indent="-228600" lvl="1" marL="914400" algn="l">
              <a:spcBef>
                <a:spcPts val="260"/>
              </a:spcBef>
              <a:spcAft>
                <a:spcPts val="0"/>
              </a:spcAft>
              <a:buClr>
                <a:schemeClr val="dk1"/>
              </a:buClr>
              <a:buSzPts val="1300"/>
              <a:buNone/>
              <a:defRPr sz="1300"/>
            </a:lvl2pPr>
            <a:lvl3pPr indent="-228600" lvl="2" marL="1371600" algn="l">
              <a:spcBef>
                <a:spcPts val="220"/>
              </a:spcBef>
              <a:spcAft>
                <a:spcPts val="0"/>
              </a:spcAft>
              <a:buClr>
                <a:schemeClr val="dk1"/>
              </a:buClr>
              <a:buSzPts val="1100"/>
              <a:buNone/>
              <a:defRPr sz="1100"/>
            </a:lvl3pPr>
            <a:lvl4pPr indent="-228600" lvl="3" marL="1828800" algn="l">
              <a:spcBef>
                <a:spcPts val="200"/>
              </a:spcBef>
              <a:spcAft>
                <a:spcPts val="0"/>
              </a:spcAft>
              <a:buClr>
                <a:schemeClr val="dk1"/>
              </a:buClr>
              <a:buSzPts val="1000"/>
              <a:buNone/>
              <a:defRPr sz="1000"/>
            </a:lvl4pPr>
            <a:lvl5pPr indent="-228600" lvl="4" marL="2286000" algn="l">
              <a:spcBef>
                <a:spcPts val="200"/>
              </a:spcBef>
              <a:spcAft>
                <a:spcPts val="0"/>
              </a:spcAft>
              <a:buClr>
                <a:schemeClr val="dk1"/>
              </a:buClr>
              <a:buSzPts val="1000"/>
              <a:buNone/>
              <a:defRPr sz="1000"/>
            </a:lvl5pPr>
            <a:lvl6pPr indent="-228600" lvl="5" marL="2743200" algn="l">
              <a:spcBef>
                <a:spcPts val="200"/>
              </a:spcBef>
              <a:spcAft>
                <a:spcPts val="0"/>
              </a:spcAft>
              <a:buClr>
                <a:schemeClr val="dk1"/>
              </a:buClr>
              <a:buSzPts val="1000"/>
              <a:buNone/>
              <a:defRPr sz="1000"/>
            </a:lvl6pPr>
            <a:lvl7pPr indent="-228600" lvl="6" marL="3200400" algn="l">
              <a:spcBef>
                <a:spcPts val="200"/>
              </a:spcBef>
              <a:spcAft>
                <a:spcPts val="0"/>
              </a:spcAft>
              <a:buClr>
                <a:schemeClr val="dk1"/>
              </a:buClr>
              <a:buSzPts val="1000"/>
              <a:buNone/>
              <a:defRPr sz="1000"/>
            </a:lvl7pPr>
            <a:lvl8pPr indent="-228600" lvl="7" marL="3657600" algn="l">
              <a:spcBef>
                <a:spcPts val="200"/>
              </a:spcBef>
              <a:spcAft>
                <a:spcPts val="0"/>
              </a:spcAft>
              <a:buClr>
                <a:schemeClr val="dk1"/>
              </a:buClr>
              <a:buSzPts val="1000"/>
              <a:buNone/>
              <a:defRPr sz="1000"/>
            </a:lvl8pPr>
            <a:lvl9pPr indent="-228600" lvl="8" marL="4114800" algn="l">
              <a:spcBef>
                <a:spcPts val="200"/>
              </a:spcBef>
              <a:spcAft>
                <a:spcPts val="0"/>
              </a:spcAft>
              <a:buClr>
                <a:schemeClr val="dk1"/>
              </a:buClr>
              <a:buSzPts val="1000"/>
              <a:buNone/>
              <a:defRPr sz="1000"/>
            </a:lvl9pPr>
          </a:lstStyle>
          <a:p/>
        </p:txBody>
      </p:sp>
      <p:sp>
        <p:nvSpPr>
          <p:cNvPr id="62" name="Google Shape;62;p9"/>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0"/>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898989"/>
              </a:buClr>
              <a:buSzPts val="1300"/>
              <a:buFont typeface="Trebuchet MS"/>
              <a:buNone/>
              <a:defRPr b="0" i="0" sz="1300" u="non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lvl1pPr lvl="0" marR="0" rtl="0" algn="ctr">
              <a:spcBef>
                <a:spcPts val="0"/>
              </a:spcBef>
              <a:spcAft>
                <a:spcPts val="0"/>
              </a:spcAft>
              <a:buSzPts val="1400"/>
              <a:buNone/>
              <a:defRPr b="0" i="0" sz="49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25450" lvl="1" marL="914400" marR="0" rtl="0" algn="l">
              <a:spcBef>
                <a:spcPts val="620"/>
              </a:spcBef>
              <a:spcAft>
                <a:spcPts val="0"/>
              </a:spcAft>
              <a:buClr>
                <a:schemeClr val="dk1"/>
              </a:buClr>
              <a:buSzPts val="3100"/>
              <a:buFont typeface="Arial"/>
              <a:buChar char="–"/>
              <a:defRPr b="0" i="0" sz="3100" u="none" cap="none" strike="noStrike">
                <a:solidFill>
                  <a:schemeClr val="dk1"/>
                </a:solidFill>
                <a:latin typeface="Calibri"/>
                <a:ea typeface="Calibri"/>
                <a:cs typeface="Calibri"/>
                <a:sym typeface="Calibri"/>
              </a:defRPr>
            </a:lvl2pPr>
            <a:lvl3pPr indent="-400050" lvl="2" marL="1371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503237" y="7204075"/>
            <a:ext cx="2346325" cy="414337"/>
          </a:xfrm>
          <a:prstGeom prst="rect">
            <a:avLst/>
          </a:prstGeom>
          <a:noFill/>
          <a:ln>
            <a:noFill/>
          </a:ln>
        </p:spPr>
        <p:txBody>
          <a:bodyPr anchorCtr="0" anchor="ctr" bIns="50900" lIns="101800" spcFirstLastPara="1" rIns="101800" wrap="square" tIns="50900">
            <a:noAutofit/>
          </a:bodyPr>
          <a:lstStyle>
            <a:lvl1pPr lvl="0" marR="0" rtl="0" algn="l">
              <a:lnSpc>
                <a:spcPct val="100000"/>
              </a:lnSpc>
              <a:spcBef>
                <a:spcPts val="0"/>
              </a:spcBef>
              <a:spcAft>
                <a:spcPts val="0"/>
              </a:spcAft>
              <a:buSzPts val="1400"/>
              <a:buNone/>
              <a:defRPr b="0" i="0" sz="1300" u="none" cap="none" strike="noStrik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13" name="Google Shape;13;p1"/>
          <p:cNvSpPr txBox="1"/>
          <p:nvPr>
            <p:ph idx="11" type="ftr"/>
          </p:nvPr>
        </p:nvSpPr>
        <p:spPr>
          <a:xfrm>
            <a:off x="3436937" y="7204075"/>
            <a:ext cx="3184525" cy="414337"/>
          </a:xfrm>
          <a:prstGeom prst="rect">
            <a:avLst/>
          </a:prstGeom>
          <a:noFill/>
          <a:ln>
            <a:noFill/>
          </a:ln>
        </p:spPr>
        <p:txBody>
          <a:bodyPr anchorCtr="0" anchor="ctr" bIns="50900" lIns="101800" spcFirstLastPara="1" rIns="101800" wrap="square" tIns="50900">
            <a:noAutofit/>
          </a:bodyPr>
          <a:lstStyle>
            <a:lvl1pPr lvl="0"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14" name="Google Shape;14;p1"/>
          <p:cNvSpPr txBox="1"/>
          <p:nvPr>
            <p:ph idx="12" type="sldNum"/>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lvl1pPr indent="0" lvl="0" marL="0" marR="0" rtl="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898989"/>
              </a:buClr>
              <a:buSzPts val="1300"/>
              <a:buFont typeface="Trebuchet MS"/>
              <a:buNone/>
              <a:defRPr b="0" i="0" sz="1300" u="none" cap="none" strike="noStrik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754062" y="2414587"/>
            <a:ext cx="8550275" cy="1665287"/>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Input Output Interface</a:t>
            </a:r>
            <a:endParaRPr/>
          </a:p>
        </p:txBody>
      </p:sp>
      <p:sp>
        <p:nvSpPr>
          <p:cNvPr id="89" name="Google Shape;89;p13"/>
          <p:cNvSpPr txBox="1"/>
          <p:nvPr>
            <p:ph idx="1" type="subTitle"/>
          </p:nvPr>
        </p:nvSpPr>
        <p:spPr>
          <a:xfrm>
            <a:off x="1508125" y="4403725"/>
            <a:ext cx="7042150" cy="1987550"/>
          </a:xfrm>
          <a:prstGeom prst="rect">
            <a:avLst/>
          </a:prstGeom>
          <a:noFill/>
          <a:ln>
            <a:noFill/>
          </a:ln>
        </p:spPr>
        <p:txBody>
          <a:bodyPr anchorCtr="0" anchor="t" bIns="50900" lIns="101800" spcFirstLastPara="1" rIns="101800" wrap="square" tIns="50900">
            <a:noAutofit/>
          </a:bodyPr>
          <a:lstStyle/>
          <a:p>
            <a:pPr indent="0" lvl="0" marL="0" rtl="0" algn="ctr">
              <a:lnSpc>
                <a:spcPct val="100000"/>
              </a:lnSpc>
              <a:spcBef>
                <a:spcPts val="0"/>
              </a:spcBef>
              <a:spcAft>
                <a:spcPts val="0"/>
              </a:spcAft>
              <a:buClr>
                <a:srgbClr val="898989"/>
              </a:buClr>
              <a:buSzPts val="3600"/>
              <a:buNone/>
            </a:pPr>
            <a:r>
              <a:rPr b="0" i="0" lang="en-US" sz="3600" u="none">
                <a:solidFill>
                  <a:srgbClr val="898989"/>
                </a:solidFill>
                <a:latin typeface="Calibri"/>
                <a:ea typeface="Calibri"/>
                <a:cs typeface="Calibri"/>
                <a:sym typeface="Calibri"/>
              </a:rPr>
              <a:t>CO</a:t>
            </a:r>
            <a:endParaRPr/>
          </a:p>
        </p:txBody>
      </p:sp>
      <p:sp>
        <p:nvSpPr>
          <p:cNvPr id="90" name="Google Shape;90;p13"/>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cap="none" strike="noStrike">
                <a:solidFill>
                  <a:srgbClr val="898989"/>
                </a:solidFill>
                <a:latin typeface="Trebuchet MS"/>
                <a:ea typeface="Trebuchet MS"/>
                <a:cs typeface="Trebuchet MS"/>
                <a:sym typeface="Trebuchet MS"/>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225" name="Google Shape;225;p22"/>
          <p:cNvSpPr txBox="1"/>
          <p:nvPr>
            <p:ph type="title"/>
          </p:nvPr>
        </p:nvSpPr>
        <p:spPr>
          <a:xfrm>
            <a:off x="503237" y="311150"/>
            <a:ext cx="9051925" cy="1074737"/>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Estimating Disk Latencies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(Rotational Latency)</a:t>
            </a:r>
            <a:endParaRPr/>
          </a:p>
        </p:txBody>
      </p:sp>
      <p:sp>
        <p:nvSpPr>
          <p:cNvPr id="226" name="Google Shape;226;p22"/>
          <p:cNvSpPr txBox="1"/>
          <p:nvPr>
            <p:ph idx="1" type="body"/>
          </p:nvPr>
        </p:nvSpPr>
        <p:spPr>
          <a:xfrm>
            <a:off x="503237" y="1671637"/>
            <a:ext cx="9051925" cy="5272087"/>
          </a:xfrm>
          <a:prstGeom prst="rect">
            <a:avLst/>
          </a:prstGeom>
          <a:noFill/>
          <a:ln>
            <a:noFill/>
          </a:ln>
        </p:spPr>
        <p:txBody>
          <a:bodyPr anchorCtr="0" anchor="t" bIns="50900" lIns="101800" spcFirstLastPara="1" rIns="101800" wrap="square" tIns="50900">
            <a:noAutofit/>
          </a:bodyPr>
          <a:lstStyle/>
          <a:p>
            <a:pPr indent="-381000" lvl="0" marL="3810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Once the head is in place, we need to wait until the right sector is underneath the head</a:t>
            </a:r>
            <a:endParaRPr/>
          </a:p>
          <a:p>
            <a:pPr indent="-317499" lvl="1" marL="8270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This may require as little as </a:t>
            </a:r>
            <a:r>
              <a:rPr b="0" i="0" lang="en-US" sz="2000" u="none">
                <a:solidFill>
                  <a:srgbClr val="D00004"/>
                </a:solidFill>
                <a:latin typeface="Calibri"/>
                <a:ea typeface="Calibri"/>
                <a:cs typeface="Calibri"/>
                <a:sym typeface="Calibri"/>
              </a:rPr>
              <a:t>no time</a:t>
            </a:r>
            <a:r>
              <a:rPr b="0" i="0" lang="en-US" sz="2000" u="none">
                <a:solidFill>
                  <a:schemeClr val="dk1"/>
                </a:solidFill>
                <a:latin typeface="Calibri"/>
                <a:ea typeface="Calibri"/>
                <a:cs typeface="Calibri"/>
                <a:sym typeface="Calibri"/>
              </a:rPr>
              <a:t> (</a:t>
            </a:r>
            <a:r>
              <a:rPr b="0" i="0" lang="en-US" sz="2000" u="none">
                <a:solidFill>
                  <a:schemeClr val="hlink"/>
                </a:solidFill>
                <a:latin typeface="Calibri"/>
                <a:ea typeface="Calibri"/>
                <a:cs typeface="Calibri"/>
                <a:sym typeface="Calibri"/>
              </a:rPr>
              <a:t>reading consecutive sectors</a:t>
            </a:r>
            <a:r>
              <a:rPr b="0" i="0" lang="en-US" sz="2000" u="none">
                <a:solidFill>
                  <a:schemeClr val="dk1"/>
                </a:solidFill>
                <a:latin typeface="Calibri"/>
                <a:ea typeface="Calibri"/>
                <a:cs typeface="Calibri"/>
                <a:sym typeface="Calibri"/>
              </a:rPr>
              <a:t>) or as much as </a:t>
            </a:r>
            <a:r>
              <a:rPr b="0" i="0" lang="en-US" sz="2000" u="none">
                <a:solidFill>
                  <a:srgbClr val="D00004"/>
                </a:solidFill>
                <a:latin typeface="Calibri"/>
                <a:ea typeface="Calibri"/>
                <a:cs typeface="Calibri"/>
                <a:sym typeface="Calibri"/>
              </a:rPr>
              <a:t>a full rotation</a:t>
            </a:r>
            <a:r>
              <a:rPr b="0" i="0" lang="en-US" sz="2000" u="none">
                <a:solidFill>
                  <a:schemeClr val="dk1"/>
                </a:solidFill>
                <a:latin typeface="Calibri"/>
                <a:ea typeface="Calibri"/>
                <a:cs typeface="Calibri"/>
                <a:sym typeface="Calibri"/>
              </a:rPr>
              <a:t> (</a:t>
            </a:r>
            <a:r>
              <a:rPr b="0" i="0" lang="en-US" sz="2000" u="none">
                <a:solidFill>
                  <a:schemeClr val="hlink"/>
                </a:solidFill>
                <a:latin typeface="Calibri"/>
                <a:ea typeface="Calibri"/>
                <a:cs typeface="Calibri"/>
                <a:sym typeface="Calibri"/>
              </a:rPr>
              <a:t>just missed it</a:t>
            </a:r>
            <a:r>
              <a:rPr b="0" i="0" lang="en-US" sz="2000" u="none">
                <a:solidFill>
                  <a:schemeClr val="dk1"/>
                </a:solidFill>
                <a:latin typeface="Calibri"/>
                <a:ea typeface="Calibri"/>
                <a:cs typeface="Calibri"/>
                <a:sym typeface="Calibri"/>
              </a:rPr>
              <a:t>)</a:t>
            </a:r>
            <a:endParaRPr/>
          </a:p>
          <a:p>
            <a:pPr indent="-317499" lvl="1" marL="8270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On </a:t>
            </a:r>
            <a:r>
              <a:rPr b="0" i="0" lang="en-US" sz="2000" u="none">
                <a:solidFill>
                  <a:schemeClr val="accent2"/>
                </a:solidFill>
                <a:latin typeface="Calibri"/>
                <a:ea typeface="Calibri"/>
                <a:cs typeface="Calibri"/>
                <a:sym typeface="Calibri"/>
              </a:rPr>
              <a:t>average</a:t>
            </a:r>
            <a:r>
              <a:rPr b="0" i="0" lang="en-US" sz="2000" u="none">
                <a:solidFill>
                  <a:schemeClr val="dk1"/>
                </a:solidFill>
                <a:latin typeface="Calibri"/>
                <a:ea typeface="Calibri"/>
                <a:cs typeface="Calibri"/>
                <a:sym typeface="Calibri"/>
              </a:rPr>
              <a:t>, for </a:t>
            </a:r>
            <a:r>
              <a:rPr b="0" i="0" lang="en-US" sz="2000" u="none">
                <a:solidFill>
                  <a:schemeClr val="accent2"/>
                </a:solidFill>
                <a:latin typeface="Calibri"/>
                <a:ea typeface="Calibri"/>
                <a:cs typeface="Calibri"/>
                <a:sym typeface="Calibri"/>
              </a:rPr>
              <a:t>random</a:t>
            </a:r>
            <a:r>
              <a:rPr b="0" i="0" lang="en-US" sz="2000" u="none">
                <a:solidFill>
                  <a:schemeClr val="dk1"/>
                </a:solidFill>
                <a:latin typeface="Calibri"/>
                <a:ea typeface="Calibri"/>
                <a:cs typeface="Calibri"/>
                <a:sym typeface="Calibri"/>
              </a:rPr>
              <a:t> reads/writes, we can assume that the disk spins halfway on average</a:t>
            </a:r>
            <a:endParaRPr/>
          </a:p>
          <a:p>
            <a:pPr indent="-190499" lvl="1" marL="827087"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81000" lvl="0" marL="381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Rotational delay depends partly on how fast the disk platters spin.</a:t>
            </a:r>
            <a:endParaRPr/>
          </a:p>
          <a:p>
            <a:pPr indent="-381000" lvl="0" marL="381000" rtl="0" algn="ctr">
              <a:lnSpc>
                <a:spcPct val="100000"/>
              </a:lnSpc>
              <a:spcBef>
                <a:spcPts val="1920"/>
              </a:spcBef>
              <a:spcAft>
                <a:spcPts val="0"/>
              </a:spcAft>
              <a:buClr>
                <a:srgbClr val="3333FF"/>
              </a:buClr>
              <a:buSzPts val="2400"/>
              <a:buNone/>
            </a:pPr>
            <a:r>
              <a:rPr b="0" i="0" lang="en-US" sz="2400" u="none">
                <a:solidFill>
                  <a:srgbClr val="3333FF"/>
                </a:solidFill>
                <a:latin typeface="Calibri"/>
                <a:ea typeface="Calibri"/>
                <a:cs typeface="Calibri"/>
                <a:sym typeface="Calibri"/>
              </a:rPr>
              <a:t>Average rotational delay = 0.5 x rotations x rotational speed</a:t>
            </a:r>
            <a:endParaRPr b="0" i="0" sz="2400" u="none">
              <a:solidFill>
                <a:schemeClr val="dk1"/>
              </a:solidFill>
              <a:latin typeface="Calibri"/>
              <a:ea typeface="Calibri"/>
              <a:cs typeface="Calibri"/>
              <a:sym typeface="Calibri"/>
            </a:endParaRPr>
          </a:p>
          <a:p>
            <a:pPr indent="-317499" lvl="1" marL="827087" rtl="0" algn="l">
              <a:lnSpc>
                <a:spcPct val="100000"/>
              </a:lnSpc>
              <a:spcBef>
                <a:spcPts val="184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For example, a 5400 RPM disk has an average rotational delay of:</a:t>
            </a:r>
            <a:endParaRPr/>
          </a:p>
          <a:p>
            <a:pPr indent="-381000" lvl="0" marL="381000" rtl="0" algn="ctr">
              <a:lnSpc>
                <a:spcPct val="100000"/>
              </a:lnSpc>
              <a:spcBef>
                <a:spcPts val="1920"/>
              </a:spcBef>
              <a:spcAft>
                <a:spcPts val="0"/>
              </a:spcAft>
              <a:buClr>
                <a:srgbClr val="3333FF"/>
              </a:buClr>
              <a:buSzPts val="2400"/>
              <a:buNone/>
            </a:pPr>
            <a:r>
              <a:rPr b="0" i="0" lang="en-US" sz="2400" u="none">
                <a:solidFill>
                  <a:srgbClr val="3333FF"/>
                </a:solidFill>
                <a:latin typeface="Calibri"/>
                <a:ea typeface="Calibri"/>
                <a:cs typeface="Calibri"/>
                <a:sym typeface="Calibri"/>
              </a:rPr>
              <a:t>= 0.5 rotations / (5400 rotations/minute) </a:t>
            </a:r>
            <a:endParaRPr/>
          </a:p>
          <a:p>
            <a:pPr indent="-381000" lvl="0" marL="381000" rtl="0" algn="ctr">
              <a:lnSpc>
                <a:spcPct val="100000"/>
              </a:lnSpc>
              <a:spcBef>
                <a:spcPts val="1920"/>
              </a:spcBef>
              <a:spcAft>
                <a:spcPts val="0"/>
              </a:spcAft>
              <a:buClr>
                <a:srgbClr val="3333FF"/>
              </a:buClr>
              <a:buSzPts val="2400"/>
              <a:buNone/>
            </a:pPr>
            <a:r>
              <a:rPr b="0" i="0" lang="en-US" sz="2400" u="none">
                <a:solidFill>
                  <a:srgbClr val="3333FF"/>
                </a:solidFill>
                <a:latin typeface="Calibri"/>
                <a:ea typeface="Calibri"/>
                <a:cs typeface="Calibri"/>
                <a:sym typeface="Calibri"/>
              </a:rPr>
              <a:t>= 0.5 rotations / (5400 rotations/60 seconds) </a:t>
            </a:r>
            <a:endParaRPr/>
          </a:p>
          <a:p>
            <a:pPr indent="-381000" lvl="0" marL="381000" rtl="0" algn="ctr">
              <a:lnSpc>
                <a:spcPct val="100000"/>
              </a:lnSpc>
              <a:spcBef>
                <a:spcPts val="1600"/>
              </a:spcBef>
              <a:spcAft>
                <a:spcPts val="0"/>
              </a:spcAft>
              <a:buClr>
                <a:srgbClr val="3333FF"/>
              </a:buClr>
              <a:buSzPts val="2000"/>
              <a:buNone/>
            </a:pPr>
            <a:r>
              <a:rPr b="0" i="0" lang="en-US" sz="2000" u="none">
                <a:solidFill>
                  <a:srgbClr val="3333FF"/>
                </a:solidFill>
                <a:latin typeface="Calibri"/>
                <a:ea typeface="Calibri"/>
                <a:cs typeface="Calibri"/>
                <a:sym typeface="Calibri"/>
              </a:rPr>
              <a:t> = 5.55ms</a:t>
            </a:r>
            <a:endParaRPr/>
          </a:p>
          <a:p>
            <a:pPr indent="-190499" lvl="1" marL="827087" rtl="0" algn="l">
              <a:lnSpc>
                <a:spcPct val="100000"/>
              </a:lnSpc>
              <a:spcBef>
                <a:spcPts val="1600"/>
              </a:spcBef>
              <a:spcAft>
                <a:spcPts val="0"/>
              </a:spcAft>
              <a:buClr>
                <a:schemeClr val="dk1"/>
              </a:buClr>
              <a:buSzPts val="2000"/>
              <a:buFont typeface="Arial"/>
              <a:buNone/>
            </a:pPr>
            <a:r>
              <a:t/>
            </a:r>
            <a:endParaRPr b="0" i="0" sz="2000" u="none">
              <a:solidFill>
                <a:srgbClr val="3333FF"/>
              </a:solidFill>
              <a:latin typeface="Calibri"/>
              <a:ea typeface="Calibri"/>
              <a:cs typeface="Calibri"/>
              <a:sym typeface="Calibri"/>
            </a:endParaRPr>
          </a:p>
          <a:p>
            <a:pPr indent="-254000" lvl="0" marL="381000" rtl="0" algn="l">
              <a:spcBef>
                <a:spcPts val="400"/>
              </a:spcBef>
              <a:spcAft>
                <a:spcPts val="0"/>
              </a:spcAft>
              <a:buClr>
                <a:schemeClr val="dk1"/>
              </a:buClr>
              <a:buSzPts val="2000"/>
              <a:buNone/>
            </a:pPr>
            <a:r>
              <a:t/>
            </a:r>
            <a:endParaRPr b="0" i="0" sz="2000" u="none">
              <a:solidFill>
                <a:srgbClr val="3333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232" name="Google Shape;232;p23"/>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Estimating disk times</a:t>
            </a:r>
            <a:endParaRPr/>
          </a:p>
        </p:txBody>
      </p:sp>
      <p:sp>
        <p:nvSpPr>
          <p:cNvPr id="233" name="Google Shape;233;p23"/>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80000"/>
              </a:lnSpc>
              <a:spcBef>
                <a:spcPts val="0"/>
              </a:spcBef>
              <a:spcAft>
                <a:spcPts val="0"/>
              </a:spcAft>
              <a:buClr>
                <a:schemeClr val="dk1"/>
              </a:buClr>
              <a:buSzPts val="2300"/>
              <a:buFont typeface="Arial"/>
              <a:buChar char="•"/>
            </a:pPr>
            <a:r>
              <a:rPr b="0" i="0" lang="en-US" sz="2300" u="none">
                <a:solidFill>
                  <a:schemeClr val="dk1"/>
                </a:solidFill>
                <a:latin typeface="Calibri"/>
                <a:ea typeface="Calibri"/>
                <a:cs typeface="Calibri"/>
                <a:sym typeface="Calibri"/>
              </a:rPr>
              <a:t>The overall </a:t>
            </a:r>
            <a:r>
              <a:rPr b="0" i="0" lang="en-US" sz="2300" u="none">
                <a:solidFill>
                  <a:srgbClr val="FF0000"/>
                </a:solidFill>
                <a:latin typeface="Calibri"/>
                <a:ea typeface="Calibri"/>
                <a:cs typeface="Calibri"/>
                <a:sym typeface="Calibri"/>
              </a:rPr>
              <a:t>response time</a:t>
            </a:r>
            <a:r>
              <a:rPr b="0" i="0" lang="en-US" sz="2300" u="none">
                <a:solidFill>
                  <a:schemeClr val="dk1"/>
                </a:solidFill>
                <a:latin typeface="Calibri"/>
                <a:ea typeface="Calibri"/>
                <a:cs typeface="Calibri"/>
                <a:sym typeface="Calibri"/>
              </a:rPr>
              <a:t> is the sum of the seek</a:t>
            </a:r>
            <a:endParaRPr/>
          </a:p>
          <a:p>
            <a:pPr indent="-342900" lvl="0" marL="342900" rtl="0" algn="l">
              <a:lnSpc>
                <a:spcPct val="80000"/>
              </a:lnSpc>
              <a:spcBef>
                <a:spcPts val="0"/>
              </a:spcBef>
              <a:spcAft>
                <a:spcPts val="0"/>
              </a:spcAft>
              <a:buClr>
                <a:schemeClr val="dk1"/>
              </a:buClr>
              <a:buSzPts val="2300"/>
              <a:buNone/>
            </a:pPr>
            <a:r>
              <a:rPr b="0" i="0" lang="en-US" sz="2300" u="none">
                <a:solidFill>
                  <a:schemeClr val="dk1"/>
                </a:solidFill>
                <a:latin typeface="Calibri"/>
                <a:ea typeface="Calibri"/>
                <a:cs typeface="Calibri"/>
                <a:sym typeface="Calibri"/>
              </a:rPr>
              <a:t>	time, rotational delay, transfer time, and overhead</a:t>
            </a:r>
            <a:endParaRPr/>
          </a:p>
          <a:p>
            <a:pPr indent="-342900" lvl="0" marL="342900" rtl="0" algn="l">
              <a:lnSpc>
                <a:spcPct val="80000"/>
              </a:lnSpc>
              <a:spcBef>
                <a:spcPts val="460"/>
              </a:spcBef>
              <a:spcAft>
                <a:spcPts val="0"/>
              </a:spcAft>
              <a:buClr>
                <a:schemeClr val="dk1"/>
              </a:buClr>
              <a:buSzPts val="2300"/>
              <a:buFont typeface="Arial"/>
              <a:buChar char="•"/>
            </a:pPr>
            <a:r>
              <a:rPr b="0" i="0" lang="en-US" sz="2300" u="none">
                <a:solidFill>
                  <a:schemeClr val="dk1"/>
                </a:solidFill>
                <a:latin typeface="Calibri"/>
                <a:ea typeface="Calibri"/>
                <a:cs typeface="Calibri"/>
                <a:sym typeface="Calibri"/>
              </a:rPr>
              <a:t>Assume a disk has the following specifications</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An average seek time of 9ms</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 5400 RPM rotational speed</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 10MB/s average transfer rate</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2ms of overheads</a:t>
            </a:r>
            <a:endParaRPr/>
          </a:p>
          <a:p>
            <a:pPr indent="-342900" lvl="0" marL="342900" rtl="0" algn="l">
              <a:lnSpc>
                <a:spcPct val="80000"/>
              </a:lnSpc>
              <a:spcBef>
                <a:spcPts val="460"/>
              </a:spcBef>
              <a:spcAft>
                <a:spcPts val="0"/>
              </a:spcAft>
              <a:buClr>
                <a:schemeClr val="dk1"/>
              </a:buClr>
              <a:buSzPts val="2300"/>
              <a:buFont typeface="Arial"/>
              <a:buChar char="•"/>
            </a:pPr>
            <a:r>
              <a:rPr b="0" i="0" lang="en-US" sz="2300" u="none">
                <a:solidFill>
                  <a:schemeClr val="dk1"/>
                </a:solidFill>
                <a:latin typeface="Calibri"/>
                <a:ea typeface="Calibri"/>
                <a:cs typeface="Calibri"/>
                <a:sym typeface="Calibri"/>
              </a:rPr>
              <a:t>How long does it take to read a random 1,024 byte sector?</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The average rotational delay is 5.55ms</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The transfer time will be about </a:t>
            </a:r>
            <a:r>
              <a:rPr b="0" i="0" lang="en-US" sz="1900" u="none">
                <a:solidFill>
                  <a:srgbClr val="3333FF"/>
                </a:solidFill>
                <a:latin typeface="Calibri"/>
                <a:ea typeface="Calibri"/>
                <a:cs typeface="Calibri"/>
                <a:sym typeface="Calibri"/>
              </a:rPr>
              <a:t>(1024 bytes / 10 MB/s) = 0.1ms</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The response time is then </a:t>
            </a:r>
            <a:r>
              <a:rPr b="0" i="0" lang="en-US" sz="1900" u="none">
                <a:solidFill>
                  <a:srgbClr val="3333FF"/>
                </a:solidFill>
                <a:latin typeface="Calibri"/>
                <a:ea typeface="Calibri"/>
                <a:cs typeface="Calibri"/>
                <a:sym typeface="Calibri"/>
              </a:rPr>
              <a:t>9ms + 5.55ms + 0.1ms + 2ms = 16.7ms </a:t>
            </a:r>
            <a:endParaRPr/>
          </a:p>
          <a:p>
            <a:pPr indent="-285750" lvl="2" marL="118745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That means 16,700,000 cycles for a 1GHz processor!</a:t>
            </a:r>
            <a:endParaRPr/>
          </a:p>
          <a:p>
            <a:pPr indent="-342900" lvl="0" marL="342900" rtl="0" algn="l">
              <a:lnSpc>
                <a:spcPct val="80000"/>
              </a:lnSpc>
              <a:spcBef>
                <a:spcPts val="460"/>
              </a:spcBef>
              <a:spcAft>
                <a:spcPts val="0"/>
              </a:spcAft>
              <a:buClr>
                <a:schemeClr val="dk1"/>
              </a:buClr>
              <a:buSzPts val="2300"/>
              <a:buFont typeface="Arial"/>
              <a:buChar char="•"/>
            </a:pPr>
            <a:r>
              <a:rPr b="0" i="0" lang="en-US" sz="2300" u="none">
                <a:solidFill>
                  <a:schemeClr val="dk1"/>
                </a:solidFill>
                <a:latin typeface="Calibri"/>
                <a:ea typeface="Calibri"/>
                <a:cs typeface="Calibri"/>
                <a:sym typeface="Calibri"/>
              </a:rPr>
              <a:t>One possible measure of throughput would be the number of random sectors that can be read in one second</a:t>
            </a:r>
            <a:endParaRPr/>
          </a:p>
          <a:p>
            <a:pPr indent="-342900" lvl="0" marL="342900" rtl="0" algn="ctr">
              <a:lnSpc>
                <a:spcPct val="80000"/>
              </a:lnSpc>
              <a:spcBef>
                <a:spcPts val="1840"/>
              </a:spcBef>
              <a:spcAft>
                <a:spcPts val="0"/>
              </a:spcAft>
              <a:buClr>
                <a:srgbClr val="3333FF"/>
              </a:buClr>
              <a:buSzPts val="2300"/>
              <a:buNone/>
            </a:pPr>
            <a:r>
              <a:rPr b="0" i="0" lang="en-US" sz="2300" u="none">
                <a:solidFill>
                  <a:srgbClr val="3333FF"/>
                </a:solidFill>
                <a:latin typeface="Calibri"/>
                <a:ea typeface="Calibri"/>
                <a:cs typeface="Calibri"/>
                <a:sym typeface="Calibri"/>
              </a:rPr>
              <a:t>(1 sector / 16.7ms) x (1000ms / 1s) = 60 sectors/second</a:t>
            </a:r>
            <a:endParaRPr/>
          </a:p>
        </p:txBody>
      </p:sp>
      <p:pic>
        <p:nvPicPr>
          <p:cNvPr id="234" name="Google Shape;234;p23"/>
          <p:cNvPicPr preferRelativeResize="0"/>
          <p:nvPr/>
        </p:nvPicPr>
        <p:blipFill rotWithShape="1">
          <a:blip r:embed="rId3">
            <a:alphaModFix/>
          </a:blip>
          <a:srcRect b="0" l="0" r="0" t="0"/>
          <a:stretch/>
        </p:blipFill>
        <p:spPr>
          <a:xfrm>
            <a:off x="7315200" y="1676400"/>
            <a:ext cx="1928812" cy="1881187"/>
          </a:xfrm>
          <a:prstGeom prst="rect">
            <a:avLst/>
          </a:prstGeom>
          <a:noFill/>
          <a:ln>
            <a:noFill/>
          </a:ln>
        </p:spPr>
      </p:pic>
      <p:sp>
        <p:nvSpPr>
          <p:cNvPr id="235" name="Google Shape;235;p23"/>
          <p:cNvSpPr/>
          <p:nvPr/>
        </p:nvSpPr>
        <p:spPr>
          <a:xfrm>
            <a:off x="7908925" y="4749800"/>
            <a:ext cx="527050" cy="73025"/>
          </a:xfrm>
          <a:custGeom>
            <a:rect b="b" l="l" r="r" t="t"/>
            <a:pathLst>
              <a:path extrusionOk="0" h="204" w="1464">
                <a:moveTo>
                  <a:pt x="0" y="0"/>
                </a:moveTo>
                <a:cubicBezTo>
                  <a:pt x="77" y="0"/>
                  <a:pt x="150" y="8"/>
                  <a:pt x="225" y="29"/>
                </a:cubicBezTo>
                <a:cubicBezTo>
                  <a:pt x="350" y="64"/>
                  <a:pt x="474" y="89"/>
                  <a:pt x="602" y="110"/>
                </a:cubicBezTo>
                <a:cubicBezTo>
                  <a:pt x="786" y="140"/>
                  <a:pt x="973" y="162"/>
                  <a:pt x="1158" y="180"/>
                </a:cubicBezTo>
                <a:cubicBezTo>
                  <a:pt x="1240" y="188"/>
                  <a:pt x="1324" y="199"/>
                  <a:pt x="1406" y="203"/>
                </a:cubicBezTo>
                <a:cubicBezTo>
                  <a:pt x="1436" y="203"/>
                  <a:pt x="1444" y="203"/>
                  <a:pt x="1463" y="203"/>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36" name="Google Shape;236;p23"/>
          <p:cNvSpPr/>
          <p:nvPr/>
        </p:nvSpPr>
        <p:spPr>
          <a:xfrm>
            <a:off x="8558212" y="4246562"/>
            <a:ext cx="825500" cy="731837"/>
          </a:xfrm>
          <a:custGeom>
            <a:rect b="b" l="l" r="r" t="t"/>
            <a:pathLst>
              <a:path extrusionOk="0" h="2032" w="2295">
                <a:moveTo>
                  <a:pt x="513" y="561"/>
                </a:moveTo>
                <a:cubicBezTo>
                  <a:pt x="515" y="553"/>
                  <a:pt x="517" y="543"/>
                  <a:pt x="520" y="535"/>
                </a:cubicBezTo>
                <a:cubicBezTo>
                  <a:pt x="522" y="531"/>
                  <a:pt x="525" y="529"/>
                  <a:pt x="527" y="526"/>
                </a:cubicBezTo>
                <a:cubicBezTo>
                  <a:pt x="526" y="547"/>
                  <a:pt x="524" y="569"/>
                  <a:pt x="520" y="590"/>
                </a:cubicBezTo>
                <a:cubicBezTo>
                  <a:pt x="511" y="641"/>
                  <a:pt x="505" y="693"/>
                  <a:pt x="500" y="745"/>
                </a:cubicBezTo>
                <a:cubicBezTo>
                  <a:pt x="495" y="796"/>
                  <a:pt x="494" y="848"/>
                  <a:pt x="494" y="899"/>
                </a:cubicBezTo>
                <a:cubicBezTo>
                  <a:pt x="494" y="922"/>
                  <a:pt x="494" y="942"/>
                  <a:pt x="497" y="964"/>
                </a:cubicBezTo>
              </a:path>
              <a:path extrusionOk="0" h="2032" w="2295">
                <a:moveTo>
                  <a:pt x="709" y="716"/>
                </a:moveTo>
                <a:cubicBezTo>
                  <a:pt x="719" y="696"/>
                  <a:pt x="731" y="682"/>
                  <a:pt x="745" y="664"/>
                </a:cubicBezTo>
                <a:cubicBezTo>
                  <a:pt x="778" y="620"/>
                  <a:pt x="817" y="584"/>
                  <a:pt x="851" y="542"/>
                </a:cubicBezTo>
                <a:cubicBezTo>
                  <a:pt x="875" y="512"/>
                  <a:pt x="902" y="481"/>
                  <a:pt x="920" y="448"/>
                </a:cubicBezTo>
                <a:cubicBezTo>
                  <a:pt x="926" y="436"/>
                  <a:pt x="927" y="433"/>
                  <a:pt x="930" y="422"/>
                </a:cubicBezTo>
              </a:path>
              <a:path extrusionOk="0" h="2032" w="2295">
                <a:moveTo>
                  <a:pt x="735" y="684"/>
                </a:moveTo>
                <a:cubicBezTo>
                  <a:pt x="718" y="691"/>
                  <a:pt x="720" y="676"/>
                  <a:pt x="712" y="703"/>
                </a:cubicBezTo>
                <a:cubicBezTo>
                  <a:pt x="702" y="736"/>
                  <a:pt x="726" y="759"/>
                  <a:pt x="745" y="780"/>
                </a:cubicBezTo>
                <a:cubicBezTo>
                  <a:pt x="777" y="816"/>
                  <a:pt x="815" y="837"/>
                  <a:pt x="858" y="858"/>
                </a:cubicBezTo>
                <a:cubicBezTo>
                  <a:pt x="884" y="871"/>
                  <a:pt x="907" y="874"/>
                  <a:pt x="927" y="896"/>
                </a:cubicBezTo>
              </a:path>
              <a:path extrusionOk="0" h="2032" w="2295">
                <a:moveTo>
                  <a:pt x="679" y="506"/>
                </a:moveTo>
                <a:cubicBezTo>
                  <a:pt x="674" y="500"/>
                  <a:pt x="664" y="491"/>
                  <a:pt x="659" y="484"/>
                </a:cubicBezTo>
                <a:cubicBezTo>
                  <a:pt x="656" y="479"/>
                  <a:pt x="654" y="473"/>
                  <a:pt x="652" y="468"/>
                </a:cubicBezTo>
                <a:cubicBezTo>
                  <a:pt x="655" y="498"/>
                  <a:pt x="656" y="527"/>
                  <a:pt x="656" y="558"/>
                </a:cubicBezTo>
                <a:cubicBezTo>
                  <a:pt x="656" y="627"/>
                  <a:pt x="656" y="695"/>
                  <a:pt x="659" y="764"/>
                </a:cubicBezTo>
                <a:cubicBezTo>
                  <a:pt x="662" y="824"/>
                  <a:pt x="669" y="882"/>
                  <a:pt x="676" y="941"/>
                </a:cubicBezTo>
              </a:path>
              <a:path extrusionOk="0" h="2032" w="2295">
                <a:moveTo>
                  <a:pt x="10" y="1270"/>
                </a:moveTo>
                <a:cubicBezTo>
                  <a:pt x="43" y="1268"/>
                  <a:pt x="57" y="1266"/>
                  <a:pt x="90" y="1260"/>
                </a:cubicBezTo>
                <a:cubicBezTo>
                  <a:pt x="273" y="1225"/>
                  <a:pt x="456" y="1197"/>
                  <a:pt x="642" y="1180"/>
                </a:cubicBezTo>
                <a:cubicBezTo>
                  <a:pt x="781" y="1167"/>
                  <a:pt x="919" y="1156"/>
                  <a:pt x="1059" y="1164"/>
                </a:cubicBezTo>
                <a:cubicBezTo>
                  <a:pt x="1132" y="1168"/>
                  <a:pt x="1204" y="1186"/>
                  <a:pt x="1275" y="1190"/>
                </a:cubicBezTo>
                <a:cubicBezTo>
                  <a:pt x="1280" y="1190"/>
                  <a:pt x="1286" y="1190"/>
                  <a:pt x="1291" y="1190"/>
                </a:cubicBezTo>
              </a:path>
              <a:path extrusionOk="0" h="2032" w="2295">
                <a:moveTo>
                  <a:pt x="182" y="1663"/>
                </a:moveTo>
                <a:cubicBezTo>
                  <a:pt x="182" y="1645"/>
                  <a:pt x="182" y="1689"/>
                  <a:pt x="182" y="1689"/>
                </a:cubicBezTo>
                <a:cubicBezTo>
                  <a:pt x="182" y="1733"/>
                  <a:pt x="175" y="1777"/>
                  <a:pt x="173" y="1821"/>
                </a:cubicBezTo>
                <a:cubicBezTo>
                  <a:pt x="171" y="1881"/>
                  <a:pt x="173" y="1942"/>
                  <a:pt x="173" y="2002"/>
                </a:cubicBezTo>
              </a:path>
              <a:path extrusionOk="0" h="2032" w="2295">
                <a:moveTo>
                  <a:pt x="355" y="1815"/>
                </a:moveTo>
                <a:cubicBezTo>
                  <a:pt x="356" y="1837"/>
                  <a:pt x="357" y="1855"/>
                  <a:pt x="364" y="1876"/>
                </a:cubicBezTo>
                <a:cubicBezTo>
                  <a:pt x="372" y="1902"/>
                  <a:pt x="384" y="1932"/>
                  <a:pt x="408" y="1947"/>
                </a:cubicBezTo>
                <a:cubicBezTo>
                  <a:pt x="435" y="1964"/>
                  <a:pt x="467" y="1948"/>
                  <a:pt x="487" y="1928"/>
                </a:cubicBezTo>
                <a:cubicBezTo>
                  <a:pt x="524" y="1891"/>
                  <a:pt x="539" y="1846"/>
                  <a:pt x="543" y="1795"/>
                </a:cubicBezTo>
                <a:cubicBezTo>
                  <a:pt x="546" y="1762"/>
                  <a:pt x="549" y="1709"/>
                  <a:pt x="530" y="1679"/>
                </a:cubicBezTo>
                <a:cubicBezTo>
                  <a:pt x="518" y="1660"/>
                  <a:pt x="483" y="1643"/>
                  <a:pt x="460" y="1650"/>
                </a:cubicBezTo>
                <a:cubicBezTo>
                  <a:pt x="426" y="1660"/>
                  <a:pt x="432" y="1699"/>
                  <a:pt x="431" y="1725"/>
                </a:cubicBezTo>
              </a:path>
              <a:path extrusionOk="0" h="2032" w="2295">
                <a:moveTo>
                  <a:pt x="805" y="1960"/>
                </a:moveTo>
                <a:cubicBezTo>
                  <a:pt x="800" y="1960"/>
                  <a:pt x="796" y="1960"/>
                  <a:pt x="791" y="1960"/>
                </a:cubicBezTo>
              </a:path>
              <a:path extrusionOk="0" h="2032" w="2295">
                <a:moveTo>
                  <a:pt x="1083" y="1666"/>
                </a:moveTo>
                <a:cubicBezTo>
                  <a:pt x="1083" y="1661"/>
                  <a:pt x="1083" y="1655"/>
                  <a:pt x="1083" y="1650"/>
                </a:cubicBezTo>
                <a:cubicBezTo>
                  <a:pt x="1083" y="1665"/>
                  <a:pt x="1083" y="1674"/>
                  <a:pt x="1083" y="1689"/>
                </a:cubicBezTo>
                <a:cubicBezTo>
                  <a:pt x="1083" y="1741"/>
                  <a:pt x="1079" y="1790"/>
                  <a:pt x="1073" y="1841"/>
                </a:cubicBezTo>
                <a:cubicBezTo>
                  <a:pt x="1068" y="1888"/>
                  <a:pt x="1069" y="1935"/>
                  <a:pt x="1069" y="1982"/>
                </a:cubicBezTo>
                <a:cubicBezTo>
                  <a:pt x="1069" y="1990"/>
                  <a:pt x="1069" y="1997"/>
                  <a:pt x="1069" y="2005"/>
                </a:cubicBezTo>
              </a:path>
              <a:path extrusionOk="0" h="2032" w="2295">
                <a:moveTo>
                  <a:pt x="1271" y="1686"/>
                </a:moveTo>
                <a:cubicBezTo>
                  <a:pt x="1265" y="1702"/>
                  <a:pt x="1255" y="1724"/>
                  <a:pt x="1251" y="1741"/>
                </a:cubicBezTo>
                <a:cubicBezTo>
                  <a:pt x="1241" y="1786"/>
                  <a:pt x="1231" y="1835"/>
                  <a:pt x="1238" y="1882"/>
                </a:cubicBezTo>
                <a:cubicBezTo>
                  <a:pt x="1245" y="1930"/>
                  <a:pt x="1253" y="1970"/>
                  <a:pt x="1284" y="2008"/>
                </a:cubicBezTo>
                <a:cubicBezTo>
                  <a:pt x="1310" y="2040"/>
                  <a:pt x="1333" y="2035"/>
                  <a:pt x="1361" y="2008"/>
                </a:cubicBezTo>
                <a:cubicBezTo>
                  <a:pt x="1395" y="1974"/>
                  <a:pt x="1411" y="1926"/>
                  <a:pt x="1417" y="1879"/>
                </a:cubicBezTo>
                <a:cubicBezTo>
                  <a:pt x="1422" y="1838"/>
                  <a:pt x="1427" y="1783"/>
                  <a:pt x="1410" y="1744"/>
                </a:cubicBezTo>
                <a:cubicBezTo>
                  <a:pt x="1397" y="1714"/>
                  <a:pt x="1360" y="1705"/>
                  <a:pt x="1331" y="1721"/>
                </a:cubicBezTo>
                <a:cubicBezTo>
                  <a:pt x="1286" y="1746"/>
                  <a:pt x="1257" y="1793"/>
                  <a:pt x="1238" y="1837"/>
                </a:cubicBezTo>
                <a:cubicBezTo>
                  <a:pt x="1234" y="1848"/>
                  <a:pt x="1229" y="1859"/>
                  <a:pt x="1225" y="1870"/>
                </a:cubicBezTo>
              </a:path>
              <a:path extrusionOk="0" h="2032" w="2295">
                <a:moveTo>
                  <a:pt x="1721" y="1354"/>
                </a:moveTo>
                <a:cubicBezTo>
                  <a:pt x="1702" y="1355"/>
                  <a:pt x="1700" y="1353"/>
                  <a:pt x="1688" y="1373"/>
                </a:cubicBezTo>
                <a:cubicBezTo>
                  <a:pt x="1660" y="1422"/>
                  <a:pt x="1638" y="1485"/>
                  <a:pt x="1632" y="1541"/>
                </a:cubicBezTo>
                <a:cubicBezTo>
                  <a:pt x="1627" y="1589"/>
                  <a:pt x="1626" y="1657"/>
                  <a:pt x="1655" y="1699"/>
                </a:cubicBezTo>
                <a:cubicBezTo>
                  <a:pt x="1672" y="1724"/>
                  <a:pt x="1711" y="1734"/>
                  <a:pt x="1735" y="1718"/>
                </a:cubicBezTo>
                <a:cubicBezTo>
                  <a:pt x="1757" y="1703"/>
                  <a:pt x="1774" y="1654"/>
                  <a:pt x="1754" y="1631"/>
                </a:cubicBezTo>
                <a:cubicBezTo>
                  <a:pt x="1734" y="1607"/>
                  <a:pt x="1690" y="1625"/>
                  <a:pt x="1672" y="1641"/>
                </a:cubicBezTo>
                <a:cubicBezTo>
                  <a:pt x="1666" y="1648"/>
                  <a:pt x="1661" y="1656"/>
                  <a:pt x="1655" y="1663"/>
                </a:cubicBezTo>
              </a:path>
              <a:path extrusionOk="0" h="2032" w="2295">
                <a:moveTo>
                  <a:pt x="808" y="526"/>
                </a:moveTo>
                <a:cubicBezTo>
                  <a:pt x="789" y="530"/>
                  <a:pt x="785" y="530"/>
                  <a:pt x="768" y="545"/>
                </a:cubicBezTo>
                <a:cubicBezTo>
                  <a:pt x="751" y="560"/>
                  <a:pt x="735" y="578"/>
                  <a:pt x="722" y="596"/>
                </a:cubicBezTo>
                <a:cubicBezTo>
                  <a:pt x="704" y="620"/>
                  <a:pt x="690" y="649"/>
                  <a:pt x="679" y="677"/>
                </a:cubicBezTo>
                <a:cubicBezTo>
                  <a:pt x="655" y="738"/>
                  <a:pt x="634" y="795"/>
                  <a:pt x="633" y="861"/>
                </a:cubicBezTo>
                <a:cubicBezTo>
                  <a:pt x="632" y="896"/>
                  <a:pt x="635" y="931"/>
                  <a:pt x="656" y="961"/>
                </a:cubicBezTo>
                <a:cubicBezTo>
                  <a:pt x="676" y="989"/>
                  <a:pt x="712" y="1010"/>
                  <a:pt x="745" y="1015"/>
                </a:cubicBezTo>
                <a:cubicBezTo>
                  <a:pt x="787" y="1021"/>
                  <a:pt x="826" y="1010"/>
                  <a:pt x="864" y="993"/>
                </a:cubicBezTo>
                <a:cubicBezTo>
                  <a:pt x="919" y="968"/>
                  <a:pt x="962" y="926"/>
                  <a:pt x="1000" y="880"/>
                </a:cubicBezTo>
                <a:cubicBezTo>
                  <a:pt x="1033" y="840"/>
                  <a:pt x="1047" y="792"/>
                  <a:pt x="1059" y="742"/>
                </a:cubicBezTo>
                <a:cubicBezTo>
                  <a:pt x="1071" y="689"/>
                  <a:pt x="1077" y="624"/>
                  <a:pt x="1063" y="571"/>
                </a:cubicBezTo>
                <a:cubicBezTo>
                  <a:pt x="1054" y="536"/>
                  <a:pt x="1030" y="494"/>
                  <a:pt x="1003" y="471"/>
                </a:cubicBezTo>
                <a:cubicBezTo>
                  <a:pt x="966" y="439"/>
                  <a:pt x="927" y="437"/>
                  <a:pt x="884" y="455"/>
                </a:cubicBezTo>
                <a:cubicBezTo>
                  <a:pt x="837" y="475"/>
                  <a:pt x="816" y="501"/>
                  <a:pt x="788" y="542"/>
                </a:cubicBezTo>
              </a:path>
              <a:path extrusionOk="0" h="2032" w="2295">
                <a:moveTo>
                  <a:pt x="1182" y="94"/>
                </a:moveTo>
                <a:cubicBezTo>
                  <a:pt x="1185" y="77"/>
                  <a:pt x="1178" y="75"/>
                  <a:pt x="1192" y="62"/>
                </a:cubicBezTo>
                <a:cubicBezTo>
                  <a:pt x="1212" y="42"/>
                  <a:pt x="1235" y="25"/>
                  <a:pt x="1261" y="13"/>
                </a:cubicBezTo>
                <a:cubicBezTo>
                  <a:pt x="1272" y="8"/>
                  <a:pt x="1340" y="-15"/>
                  <a:pt x="1351" y="3"/>
                </a:cubicBezTo>
                <a:cubicBezTo>
                  <a:pt x="1363" y="23"/>
                  <a:pt x="1354" y="50"/>
                  <a:pt x="1347" y="71"/>
                </a:cubicBezTo>
                <a:cubicBezTo>
                  <a:pt x="1337" y="101"/>
                  <a:pt x="1318" y="125"/>
                  <a:pt x="1308" y="155"/>
                </a:cubicBezTo>
                <a:cubicBezTo>
                  <a:pt x="1300" y="179"/>
                  <a:pt x="1303" y="186"/>
                  <a:pt x="1328" y="190"/>
                </a:cubicBezTo>
                <a:cubicBezTo>
                  <a:pt x="1365" y="196"/>
                  <a:pt x="1399" y="198"/>
                  <a:pt x="1430" y="216"/>
                </a:cubicBezTo>
                <a:cubicBezTo>
                  <a:pt x="1454" y="230"/>
                  <a:pt x="1453" y="258"/>
                  <a:pt x="1437" y="281"/>
                </a:cubicBezTo>
                <a:cubicBezTo>
                  <a:pt x="1419" y="308"/>
                  <a:pt x="1389" y="337"/>
                  <a:pt x="1367" y="361"/>
                </a:cubicBezTo>
                <a:cubicBezTo>
                  <a:pt x="1362" y="366"/>
                  <a:pt x="1356" y="372"/>
                  <a:pt x="1351" y="377"/>
                </a:cubicBezTo>
              </a:path>
              <a:path extrusionOk="0" h="2032" w="2295">
                <a:moveTo>
                  <a:pt x="2052" y="1138"/>
                </a:moveTo>
                <a:cubicBezTo>
                  <a:pt x="2054" y="1134"/>
                  <a:pt x="2059" y="1126"/>
                  <a:pt x="2062" y="1122"/>
                </a:cubicBezTo>
                <a:cubicBezTo>
                  <a:pt x="2066" y="1116"/>
                  <a:pt x="2085" y="1104"/>
                  <a:pt x="2092" y="1102"/>
                </a:cubicBezTo>
                <a:cubicBezTo>
                  <a:pt x="2110" y="1097"/>
                  <a:pt x="2136" y="1102"/>
                  <a:pt x="2155" y="1102"/>
                </a:cubicBezTo>
              </a:path>
              <a:path extrusionOk="0" h="2032" w="2295">
                <a:moveTo>
                  <a:pt x="1986" y="1270"/>
                </a:moveTo>
                <a:cubicBezTo>
                  <a:pt x="1986" y="1285"/>
                  <a:pt x="1991" y="1283"/>
                  <a:pt x="2006" y="1283"/>
                </a:cubicBezTo>
                <a:cubicBezTo>
                  <a:pt x="2042" y="1284"/>
                  <a:pt x="2074" y="1280"/>
                  <a:pt x="2109" y="1273"/>
                </a:cubicBezTo>
              </a:path>
              <a:path extrusionOk="0" h="2032" w="2295">
                <a:moveTo>
                  <a:pt x="434" y="803"/>
                </a:moveTo>
                <a:cubicBezTo>
                  <a:pt x="442" y="786"/>
                  <a:pt x="446" y="771"/>
                  <a:pt x="460" y="754"/>
                </a:cubicBezTo>
                <a:cubicBezTo>
                  <a:pt x="529" y="669"/>
                  <a:pt x="639" y="630"/>
                  <a:pt x="735" y="587"/>
                </a:cubicBezTo>
                <a:cubicBezTo>
                  <a:pt x="883" y="521"/>
                  <a:pt x="1029" y="452"/>
                  <a:pt x="1172" y="374"/>
                </a:cubicBezTo>
                <a:cubicBezTo>
                  <a:pt x="1297" y="306"/>
                  <a:pt x="1418" y="234"/>
                  <a:pt x="1529" y="145"/>
                </a:cubicBezTo>
                <a:cubicBezTo>
                  <a:pt x="1537" y="139"/>
                  <a:pt x="1545" y="132"/>
                  <a:pt x="1553" y="126"/>
                </a:cubicBezTo>
              </a:path>
              <a:path extrusionOk="0" h="2032" w="2295">
                <a:moveTo>
                  <a:pt x="947" y="1944"/>
                </a:moveTo>
                <a:cubicBezTo>
                  <a:pt x="969" y="1940"/>
                  <a:pt x="981" y="1936"/>
                  <a:pt x="1003" y="1928"/>
                </a:cubicBezTo>
                <a:cubicBezTo>
                  <a:pt x="1091" y="1895"/>
                  <a:pt x="1171" y="1840"/>
                  <a:pt x="1251" y="1792"/>
                </a:cubicBezTo>
                <a:cubicBezTo>
                  <a:pt x="1371" y="1720"/>
                  <a:pt x="1493" y="1650"/>
                  <a:pt x="1612" y="1576"/>
                </a:cubicBezTo>
                <a:cubicBezTo>
                  <a:pt x="1670" y="1539"/>
                  <a:pt x="1688" y="1528"/>
                  <a:pt x="1725" y="1502"/>
                </a:cubicBezTo>
              </a:path>
              <a:path extrusionOk="0" h="2032" w="2295">
                <a:moveTo>
                  <a:pt x="2294" y="490"/>
                </a:moveTo>
                <a:cubicBezTo>
                  <a:pt x="2294" y="594"/>
                  <a:pt x="2294" y="699"/>
                  <a:pt x="2294" y="803"/>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503237" y="311150"/>
            <a:ext cx="9383712"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rgbClr val="FF0000"/>
              </a:buClr>
              <a:buSzPts val="4800"/>
              <a:buFont typeface="Calibri"/>
              <a:buNone/>
            </a:pPr>
            <a:r>
              <a:rPr b="0" i="0" lang="en-US" sz="4800" u="none">
                <a:solidFill>
                  <a:srgbClr val="FF0000"/>
                </a:solidFill>
                <a:latin typeface="Calibri"/>
                <a:ea typeface="Calibri"/>
                <a:cs typeface="Calibri"/>
                <a:sym typeface="Calibri"/>
              </a:rPr>
              <a:t>Bus/Network of Pentium 4 Processor</a:t>
            </a:r>
            <a:endParaRPr/>
          </a:p>
        </p:txBody>
      </p:sp>
      <p:sp>
        <p:nvSpPr>
          <p:cNvPr id="242" name="Google Shape;242;p24"/>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pic>
        <p:nvPicPr>
          <p:cNvPr id="243" name="Google Shape;243;p24"/>
          <p:cNvPicPr preferRelativeResize="0"/>
          <p:nvPr/>
        </p:nvPicPr>
        <p:blipFill rotWithShape="1">
          <a:blip r:embed="rId3">
            <a:alphaModFix/>
          </a:blip>
          <a:srcRect b="0" l="0" r="0" t="0"/>
          <a:stretch/>
        </p:blipFill>
        <p:spPr>
          <a:xfrm>
            <a:off x="1814512" y="1671637"/>
            <a:ext cx="6677025" cy="554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249" name="Google Shape;249;p25"/>
          <p:cNvSpPr txBox="1"/>
          <p:nvPr>
            <p:ph type="title"/>
          </p:nvPr>
        </p:nvSpPr>
        <p:spPr>
          <a:xfrm>
            <a:off x="503237" y="311150"/>
            <a:ext cx="9051925" cy="931862"/>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The Hardware (The Motherboard)</a:t>
            </a:r>
            <a:endParaRPr/>
          </a:p>
        </p:txBody>
      </p:sp>
      <p:sp>
        <p:nvSpPr>
          <p:cNvPr id="250" name="Google Shape;250;p25"/>
          <p:cNvSpPr txBox="1"/>
          <p:nvPr/>
        </p:nvSpPr>
        <p:spPr>
          <a:xfrm>
            <a:off x="7688262" y="1214437"/>
            <a:ext cx="1341437" cy="376237"/>
          </a:xfrm>
          <a:prstGeom prst="rect">
            <a:avLst/>
          </a:prstGeom>
          <a:noFill/>
          <a:ln>
            <a:noFill/>
          </a:ln>
        </p:spPr>
        <p:txBody>
          <a:bodyPr anchorCtr="0" anchor="t" bIns="50925" lIns="101875" spcFirstLastPara="1" rIns="101875" wrap="square" tIns="50925">
            <a:noAutofit/>
          </a:bodyPr>
          <a:lstStyle/>
          <a:p>
            <a:pPr indent="0" lvl="0" marL="0" marR="0" rtl="0" algn="ctr">
              <a:lnSpc>
                <a:spcPct val="100000"/>
              </a:lnSpc>
              <a:spcBef>
                <a:spcPts val="0"/>
              </a:spcBef>
              <a:spcAft>
                <a:spcPts val="0"/>
              </a:spcAft>
              <a:buClr>
                <a:srgbClr val="FF0000"/>
              </a:buClr>
              <a:buSzPts val="1800"/>
              <a:buFont typeface="Trebuchet MS"/>
              <a:buNone/>
            </a:pPr>
            <a:r>
              <a:rPr b="0" i="0" lang="en-US" sz="1800" u="none">
                <a:solidFill>
                  <a:srgbClr val="FF0000"/>
                </a:solidFill>
                <a:latin typeface="Trebuchet MS"/>
                <a:ea typeface="Trebuchet MS"/>
                <a:cs typeface="Trebuchet MS"/>
                <a:sym typeface="Trebuchet MS"/>
              </a:rPr>
              <a:t>CPU socket</a:t>
            </a:r>
            <a:endParaRPr/>
          </a:p>
        </p:txBody>
      </p:sp>
      <p:sp>
        <p:nvSpPr>
          <p:cNvPr id="251" name="Google Shape;251;p25"/>
          <p:cNvSpPr txBox="1"/>
          <p:nvPr/>
        </p:nvSpPr>
        <p:spPr>
          <a:xfrm>
            <a:off x="7705725" y="2251075"/>
            <a:ext cx="1536700" cy="376237"/>
          </a:xfrm>
          <a:prstGeom prst="rect">
            <a:avLst/>
          </a:prstGeom>
          <a:noFill/>
          <a:ln>
            <a:noFill/>
          </a:ln>
        </p:spPr>
        <p:txBody>
          <a:bodyPr anchorCtr="0" anchor="t" bIns="50925" lIns="101875" spcFirstLastPara="1" rIns="101875" wrap="square" tIns="50925">
            <a:noAutofit/>
          </a:bodyPr>
          <a:lstStyle/>
          <a:p>
            <a:pPr indent="0" lvl="0" marL="0" marR="0" rtl="0" algn="ctr">
              <a:lnSpc>
                <a:spcPct val="100000"/>
              </a:lnSpc>
              <a:spcBef>
                <a:spcPts val="0"/>
              </a:spcBef>
              <a:spcAft>
                <a:spcPts val="0"/>
              </a:spcAft>
              <a:buClr>
                <a:srgbClr val="3333FF"/>
              </a:buClr>
              <a:buSzPts val="1800"/>
              <a:buFont typeface="Trebuchet MS"/>
              <a:buNone/>
            </a:pPr>
            <a:r>
              <a:rPr b="0" i="0" lang="en-US" sz="1800" u="none">
                <a:solidFill>
                  <a:srgbClr val="3333FF"/>
                </a:solidFill>
                <a:latin typeface="Trebuchet MS"/>
                <a:ea typeface="Trebuchet MS"/>
                <a:cs typeface="Trebuchet MS"/>
                <a:sym typeface="Trebuchet MS"/>
              </a:rPr>
              <a:t>Memory slots</a:t>
            </a:r>
            <a:endParaRPr/>
          </a:p>
        </p:txBody>
      </p:sp>
      <p:sp>
        <p:nvSpPr>
          <p:cNvPr id="252" name="Google Shape;252;p25"/>
          <p:cNvSpPr txBox="1"/>
          <p:nvPr/>
        </p:nvSpPr>
        <p:spPr>
          <a:xfrm>
            <a:off x="798512" y="1819275"/>
            <a:ext cx="1069975" cy="1200150"/>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rgbClr val="3333FF"/>
              </a:buClr>
              <a:buSzPts val="1800"/>
              <a:buFont typeface="Trebuchet MS"/>
              <a:buNone/>
            </a:pPr>
            <a:r>
              <a:rPr b="0" i="0" lang="en-US" sz="1800" u="none">
                <a:solidFill>
                  <a:srgbClr val="3333FF"/>
                </a:solidFill>
                <a:latin typeface="Trebuchet MS"/>
                <a:ea typeface="Trebuchet MS"/>
                <a:cs typeface="Trebuchet MS"/>
                <a:sym typeface="Trebuchet MS"/>
              </a:rPr>
              <a:t>Serial,</a:t>
            </a:r>
            <a:endParaRPr/>
          </a:p>
          <a:p>
            <a:pPr indent="0" lvl="0" marL="0" marR="0" rtl="0" algn="l">
              <a:lnSpc>
                <a:spcPct val="100000"/>
              </a:lnSpc>
              <a:spcBef>
                <a:spcPts val="0"/>
              </a:spcBef>
              <a:spcAft>
                <a:spcPts val="0"/>
              </a:spcAft>
              <a:buClr>
                <a:srgbClr val="3333FF"/>
              </a:buClr>
              <a:buSzPts val="1800"/>
              <a:buFont typeface="Trebuchet MS"/>
              <a:buNone/>
            </a:pPr>
            <a:r>
              <a:rPr b="0" i="0" lang="en-US" sz="1800" u="none">
                <a:solidFill>
                  <a:srgbClr val="3333FF"/>
                </a:solidFill>
                <a:latin typeface="Trebuchet MS"/>
                <a:ea typeface="Trebuchet MS"/>
                <a:cs typeface="Trebuchet MS"/>
                <a:sym typeface="Trebuchet MS"/>
              </a:rPr>
              <a:t>parallel,</a:t>
            </a:r>
            <a:endParaRPr/>
          </a:p>
          <a:p>
            <a:pPr indent="0" lvl="0" marL="0" marR="0" rtl="0" algn="l">
              <a:lnSpc>
                <a:spcPct val="100000"/>
              </a:lnSpc>
              <a:spcBef>
                <a:spcPts val="0"/>
              </a:spcBef>
              <a:spcAft>
                <a:spcPts val="0"/>
              </a:spcAft>
              <a:buClr>
                <a:srgbClr val="3333FF"/>
              </a:buClr>
              <a:buSzPts val="1800"/>
              <a:buFont typeface="Trebuchet MS"/>
              <a:buNone/>
            </a:pPr>
            <a:r>
              <a:rPr b="0" i="0" lang="en-US" sz="1800" u="none">
                <a:solidFill>
                  <a:srgbClr val="3333FF"/>
                </a:solidFill>
                <a:latin typeface="Trebuchet MS"/>
                <a:ea typeface="Trebuchet MS"/>
                <a:cs typeface="Trebuchet MS"/>
                <a:sym typeface="Trebuchet MS"/>
              </a:rPr>
              <a:t>and USB</a:t>
            </a:r>
            <a:endParaRPr/>
          </a:p>
          <a:p>
            <a:pPr indent="0" lvl="0" marL="0" marR="0" rtl="0" algn="l">
              <a:lnSpc>
                <a:spcPct val="100000"/>
              </a:lnSpc>
              <a:spcBef>
                <a:spcPts val="0"/>
              </a:spcBef>
              <a:spcAft>
                <a:spcPts val="0"/>
              </a:spcAft>
              <a:buClr>
                <a:srgbClr val="3333FF"/>
              </a:buClr>
              <a:buSzPts val="1800"/>
              <a:buFont typeface="Trebuchet MS"/>
              <a:buNone/>
            </a:pPr>
            <a:r>
              <a:rPr b="0" i="0" lang="en-US" sz="1800" u="none">
                <a:solidFill>
                  <a:srgbClr val="3333FF"/>
                </a:solidFill>
                <a:latin typeface="Trebuchet MS"/>
                <a:ea typeface="Trebuchet MS"/>
                <a:cs typeface="Trebuchet MS"/>
                <a:sym typeface="Trebuchet MS"/>
              </a:rPr>
              <a:t>ports</a:t>
            </a:r>
            <a:endParaRPr/>
          </a:p>
        </p:txBody>
      </p:sp>
      <p:sp>
        <p:nvSpPr>
          <p:cNvPr id="253" name="Google Shape;253;p25"/>
          <p:cNvSpPr txBox="1"/>
          <p:nvPr/>
        </p:nvSpPr>
        <p:spPr>
          <a:xfrm>
            <a:off x="1385887" y="3892550"/>
            <a:ext cx="849312" cy="376237"/>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(Back)</a:t>
            </a:r>
            <a:endParaRPr/>
          </a:p>
        </p:txBody>
      </p:sp>
      <p:pic>
        <p:nvPicPr>
          <p:cNvPr id="254" name="Google Shape;254;p25"/>
          <p:cNvPicPr preferRelativeResize="0"/>
          <p:nvPr/>
        </p:nvPicPr>
        <p:blipFill rotWithShape="1">
          <a:blip r:embed="rId3">
            <a:alphaModFix/>
          </a:blip>
          <a:srcRect b="0" l="0" r="0" t="0"/>
          <a:stretch/>
        </p:blipFill>
        <p:spPr>
          <a:xfrm>
            <a:off x="2667000" y="1219200"/>
            <a:ext cx="4713287" cy="5959475"/>
          </a:xfrm>
          <a:prstGeom prst="rect">
            <a:avLst/>
          </a:prstGeom>
          <a:noFill/>
          <a:ln>
            <a:noFill/>
          </a:ln>
        </p:spPr>
      </p:pic>
      <p:sp>
        <p:nvSpPr>
          <p:cNvPr id="255" name="Google Shape;255;p25"/>
          <p:cNvSpPr txBox="1"/>
          <p:nvPr/>
        </p:nvSpPr>
        <p:spPr>
          <a:xfrm>
            <a:off x="7672387" y="3892550"/>
            <a:ext cx="919162" cy="376237"/>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(Front)</a:t>
            </a:r>
            <a:endParaRPr/>
          </a:p>
        </p:txBody>
      </p:sp>
      <p:sp>
        <p:nvSpPr>
          <p:cNvPr id="256" name="Google Shape;256;p25"/>
          <p:cNvSpPr txBox="1"/>
          <p:nvPr/>
        </p:nvSpPr>
        <p:spPr>
          <a:xfrm>
            <a:off x="7696200" y="3048000"/>
            <a:ext cx="1320800" cy="650875"/>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rgbClr val="FF00FF"/>
              </a:buClr>
              <a:buSzPts val="1800"/>
              <a:buFont typeface="Trebuchet MS"/>
              <a:buNone/>
            </a:pPr>
            <a:r>
              <a:rPr b="0" i="0" lang="en-US" sz="1800" u="none">
                <a:solidFill>
                  <a:srgbClr val="FF00FF"/>
                </a:solidFill>
                <a:latin typeface="Trebuchet MS"/>
                <a:ea typeface="Trebuchet MS"/>
                <a:cs typeface="Trebuchet MS"/>
                <a:sym typeface="Trebuchet MS"/>
              </a:rPr>
              <a:t>IDE drive</a:t>
            </a:r>
            <a:endParaRPr/>
          </a:p>
          <a:p>
            <a:pPr indent="0" lvl="0" marL="0" marR="0" rtl="0" algn="l">
              <a:lnSpc>
                <a:spcPct val="100000"/>
              </a:lnSpc>
              <a:spcBef>
                <a:spcPts val="0"/>
              </a:spcBef>
              <a:spcAft>
                <a:spcPts val="0"/>
              </a:spcAft>
              <a:buClr>
                <a:srgbClr val="FF00FF"/>
              </a:buClr>
              <a:buSzPts val="1800"/>
              <a:buFont typeface="Trebuchet MS"/>
              <a:buNone/>
            </a:pPr>
            <a:r>
              <a:rPr b="0" i="0" lang="en-US" sz="1800" u="none">
                <a:solidFill>
                  <a:srgbClr val="FF00FF"/>
                </a:solidFill>
                <a:latin typeface="Trebuchet MS"/>
                <a:ea typeface="Trebuchet MS"/>
                <a:cs typeface="Trebuchet MS"/>
                <a:sym typeface="Trebuchet MS"/>
              </a:rPr>
              <a:t>connectors</a:t>
            </a:r>
            <a:endParaRPr/>
          </a:p>
        </p:txBody>
      </p:sp>
      <p:sp>
        <p:nvSpPr>
          <p:cNvPr id="257" name="Google Shape;257;p25"/>
          <p:cNvSpPr txBox="1"/>
          <p:nvPr/>
        </p:nvSpPr>
        <p:spPr>
          <a:xfrm>
            <a:off x="882650" y="5532437"/>
            <a:ext cx="1062037" cy="376237"/>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rgbClr val="3333FF"/>
              </a:buClr>
              <a:buSzPts val="1800"/>
              <a:buFont typeface="Trebuchet MS"/>
              <a:buNone/>
            </a:pPr>
            <a:r>
              <a:rPr b="0" i="0" lang="en-US" sz="1800" u="none">
                <a:solidFill>
                  <a:srgbClr val="3333FF"/>
                </a:solidFill>
                <a:latin typeface="Trebuchet MS"/>
                <a:ea typeface="Trebuchet MS"/>
                <a:cs typeface="Trebuchet MS"/>
                <a:sym typeface="Trebuchet MS"/>
              </a:rPr>
              <a:t>PCI slots</a:t>
            </a:r>
            <a:endParaRPr/>
          </a:p>
        </p:txBody>
      </p:sp>
      <p:cxnSp>
        <p:nvCxnSpPr>
          <p:cNvPr id="258" name="Google Shape;258;p25"/>
          <p:cNvCxnSpPr/>
          <p:nvPr/>
        </p:nvCxnSpPr>
        <p:spPr>
          <a:xfrm>
            <a:off x="1981200" y="5715000"/>
            <a:ext cx="1371600" cy="0"/>
          </a:xfrm>
          <a:prstGeom prst="straightConnector1">
            <a:avLst/>
          </a:prstGeom>
          <a:noFill/>
          <a:ln cap="flat" cmpd="sng" w="38100">
            <a:solidFill>
              <a:srgbClr val="3333FF"/>
            </a:solidFill>
            <a:prstDash val="solid"/>
            <a:miter lim="800000"/>
            <a:headEnd len="med" w="med" type="none"/>
            <a:tailEnd len="med" w="med" type="triangle"/>
          </a:ln>
        </p:spPr>
      </p:cxnSp>
      <p:cxnSp>
        <p:nvCxnSpPr>
          <p:cNvPr id="259" name="Google Shape;259;p25"/>
          <p:cNvCxnSpPr/>
          <p:nvPr/>
        </p:nvCxnSpPr>
        <p:spPr>
          <a:xfrm>
            <a:off x="1828800" y="2362200"/>
            <a:ext cx="739775" cy="0"/>
          </a:xfrm>
          <a:prstGeom prst="straightConnector1">
            <a:avLst/>
          </a:prstGeom>
          <a:noFill/>
          <a:ln cap="flat" cmpd="sng" w="38100">
            <a:solidFill>
              <a:srgbClr val="3333FF"/>
            </a:solidFill>
            <a:prstDash val="solid"/>
            <a:miter lim="800000"/>
            <a:headEnd len="med" w="med" type="none"/>
            <a:tailEnd len="med" w="med" type="triangle"/>
          </a:ln>
        </p:spPr>
      </p:cxnSp>
      <p:cxnSp>
        <p:nvCxnSpPr>
          <p:cNvPr id="260" name="Google Shape;260;p25"/>
          <p:cNvCxnSpPr/>
          <p:nvPr/>
        </p:nvCxnSpPr>
        <p:spPr>
          <a:xfrm rot="10800000">
            <a:off x="5867400" y="2438400"/>
            <a:ext cx="1752600" cy="0"/>
          </a:xfrm>
          <a:prstGeom prst="straightConnector1">
            <a:avLst/>
          </a:prstGeom>
          <a:noFill/>
          <a:ln cap="flat" cmpd="sng" w="38100">
            <a:solidFill>
              <a:srgbClr val="3333FF"/>
            </a:solidFill>
            <a:prstDash val="solid"/>
            <a:miter lim="800000"/>
            <a:headEnd len="med" w="med" type="none"/>
            <a:tailEnd len="med" w="med" type="triangle"/>
          </a:ln>
        </p:spPr>
      </p:cxnSp>
      <p:cxnSp>
        <p:nvCxnSpPr>
          <p:cNvPr id="261" name="Google Shape;261;p25"/>
          <p:cNvCxnSpPr/>
          <p:nvPr/>
        </p:nvCxnSpPr>
        <p:spPr>
          <a:xfrm rot="10800000">
            <a:off x="7335837" y="3378200"/>
            <a:ext cx="336550" cy="0"/>
          </a:xfrm>
          <a:prstGeom prst="straightConnector1">
            <a:avLst/>
          </a:prstGeom>
          <a:noFill/>
          <a:ln cap="flat" cmpd="sng" w="38100">
            <a:solidFill>
              <a:srgbClr val="FF00FF"/>
            </a:solidFill>
            <a:prstDash val="solid"/>
            <a:miter lim="800000"/>
            <a:headEnd len="med" w="med" type="none"/>
            <a:tailEnd len="med" w="med" type="triangle"/>
          </a:ln>
        </p:spPr>
      </p:cxnSp>
      <p:cxnSp>
        <p:nvCxnSpPr>
          <p:cNvPr id="262" name="Google Shape;262;p25"/>
          <p:cNvCxnSpPr/>
          <p:nvPr/>
        </p:nvCxnSpPr>
        <p:spPr>
          <a:xfrm rot="10800000">
            <a:off x="4486275" y="1392237"/>
            <a:ext cx="3101975" cy="0"/>
          </a:xfrm>
          <a:prstGeom prst="straightConnector1">
            <a:avLst/>
          </a:prstGeom>
          <a:noFill/>
          <a:ln cap="flat" cmpd="sng" w="38100">
            <a:solidFill>
              <a:srgbClr val="FF0000"/>
            </a:solidFill>
            <a:prstDash val="solid"/>
            <a:miter lim="800000"/>
            <a:headEnd len="med" w="med" type="none"/>
            <a:tailEnd len="med" w="med" type="none"/>
          </a:ln>
        </p:spPr>
      </p:cxnSp>
      <p:cxnSp>
        <p:nvCxnSpPr>
          <p:cNvPr id="263" name="Google Shape;263;p25"/>
          <p:cNvCxnSpPr/>
          <p:nvPr/>
        </p:nvCxnSpPr>
        <p:spPr>
          <a:xfrm>
            <a:off x="4486275" y="1392237"/>
            <a:ext cx="0" cy="346075"/>
          </a:xfrm>
          <a:prstGeom prst="straightConnector1">
            <a:avLst/>
          </a:prstGeom>
          <a:noFill/>
          <a:ln cap="flat" cmpd="sng" w="38100">
            <a:solidFill>
              <a:srgbClr val="FF0000"/>
            </a:solidFill>
            <a:prstDash val="solid"/>
            <a:miter lim="800000"/>
            <a:headEnd len="med" w="med" type="none"/>
            <a:tailEnd len="med" w="med" type="triangle"/>
          </a:ln>
        </p:spPr>
      </p:cxnSp>
      <p:cxnSp>
        <p:nvCxnSpPr>
          <p:cNvPr id="264" name="Google Shape;264;p25"/>
          <p:cNvCxnSpPr/>
          <p:nvPr/>
        </p:nvCxnSpPr>
        <p:spPr>
          <a:xfrm>
            <a:off x="1971675" y="4760912"/>
            <a:ext cx="1509712" cy="0"/>
          </a:xfrm>
          <a:prstGeom prst="straightConnector1">
            <a:avLst/>
          </a:prstGeom>
          <a:noFill/>
          <a:ln cap="flat" cmpd="sng" w="38100">
            <a:solidFill>
              <a:srgbClr val="FF00FF"/>
            </a:solidFill>
            <a:prstDash val="solid"/>
            <a:miter lim="800000"/>
            <a:headEnd len="med" w="med" type="none"/>
            <a:tailEnd len="med" w="med" type="triangle"/>
          </a:ln>
        </p:spPr>
      </p:cxnSp>
      <p:sp>
        <p:nvSpPr>
          <p:cNvPr id="265" name="Google Shape;265;p25"/>
          <p:cNvSpPr txBox="1"/>
          <p:nvPr/>
        </p:nvSpPr>
        <p:spPr>
          <a:xfrm>
            <a:off x="882650" y="4583112"/>
            <a:ext cx="1058862" cy="376237"/>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rgbClr val="FF00FF"/>
              </a:buClr>
              <a:buSzPts val="1800"/>
              <a:buFont typeface="Trebuchet MS"/>
              <a:buNone/>
            </a:pPr>
            <a:r>
              <a:rPr b="0" i="0" lang="en-US" sz="1800" u="none">
                <a:solidFill>
                  <a:srgbClr val="FF00FF"/>
                </a:solidFill>
                <a:latin typeface="Trebuchet MS"/>
                <a:ea typeface="Trebuchet MS"/>
                <a:cs typeface="Trebuchet MS"/>
                <a:sym typeface="Trebuchet MS"/>
              </a:rPr>
              <a:t>AGP slot</a:t>
            </a:r>
            <a:endParaRPr/>
          </a:p>
        </p:txBody>
      </p:sp>
      <p:sp>
        <p:nvSpPr>
          <p:cNvPr id="266" name="Google Shape;266;p25"/>
          <p:cNvSpPr/>
          <p:nvPr/>
        </p:nvSpPr>
        <p:spPr>
          <a:xfrm>
            <a:off x="2590800" y="1219200"/>
            <a:ext cx="762000" cy="2286000"/>
          </a:xfrm>
          <a:prstGeom prst="roundRect">
            <a:avLst>
              <a:gd fmla="val 16667" name="adj"/>
            </a:avLst>
          </a:prstGeom>
          <a:noFill/>
          <a:ln cap="flat" cmpd="sng" w="381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67" name="Google Shape;267;p25"/>
          <p:cNvSpPr/>
          <p:nvPr/>
        </p:nvSpPr>
        <p:spPr>
          <a:xfrm>
            <a:off x="3886200" y="1752600"/>
            <a:ext cx="1295400" cy="1219200"/>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68" name="Google Shape;268;p25"/>
          <p:cNvSpPr/>
          <p:nvPr/>
        </p:nvSpPr>
        <p:spPr>
          <a:xfrm>
            <a:off x="5257800" y="1447800"/>
            <a:ext cx="609600" cy="3048000"/>
          </a:xfrm>
          <a:prstGeom prst="roundRect">
            <a:avLst>
              <a:gd fmla="val 16667" name="adj"/>
            </a:avLst>
          </a:prstGeom>
          <a:noFill/>
          <a:ln cap="flat" cmpd="sng" w="381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69" name="Google Shape;269;p25"/>
          <p:cNvSpPr/>
          <p:nvPr/>
        </p:nvSpPr>
        <p:spPr>
          <a:xfrm>
            <a:off x="6629400" y="2971800"/>
            <a:ext cx="685800" cy="2743200"/>
          </a:xfrm>
          <a:prstGeom prst="roundRect">
            <a:avLst>
              <a:gd fmla="val 16667" name="adj"/>
            </a:avLst>
          </a:prstGeom>
          <a:noFill/>
          <a:ln cap="flat" cmpd="sng" w="381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70" name="Google Shape;270;p25"/>
          <p:cNvSpPr/>
          <p:nvPr/>
        </p:nvSpPr>
        <p:spPr>
          <a:xfrm>
            <a:off x="3505200" y="4572000"/>
            <a:ext cx="2209800" cy="381000"/>
          </a:xfrm>
          <a:prstGeom prst="roundRect">
            <a:avLst>
              <a:gd fmla="val 16667" name="adj"/>
            </a:avLst>
          </a:prstGeom>
          <a:noFill/>
          <a:ln cap="flat" cmpd="sng" w="381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71" name="Google Shape;271;p25"/>
          <p:cNvSpPr/>
          <p:nvPr/>
        </p:nvSpPr>
        <p:spPr>
          <a:xfrm>
            <a:off x="3352800" y="5029200"/>
            <a:ext cx="1752600" cy="1905000"/>
          </a:xfrm>
          <a:prstGeom prst="roundRect">
            <a:avLst>
              <a:gd fmla="val 16667" name="adj"/>
            </a:avLst>
          </a:prstGeom>
          <a:noFill/>
          <a:ln cap="flat" cmpd="sng" w="381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72" name="Google Shape;272;p25"/>
          <p:cNvSpPr/>
          <p:nvPr/>
        </p:nvSpPr>
        <p:spPr>
          <a:xfrm>
            <a:off x="3944937" y="1731962"/>
            <a:ext cx="1144587" cy="1193800"/>
          </a:xfrm>
          <a:custGeom>
            <a:rect b="b" l="l" r="r" t="t"/>
            <a:pathLst>
              <a:path extrusionOk="0" h="3317" w="3178">
                <a:moveTo>
                  <a:pt x="162" y="425"/>
                </a:moveTo>
                <a:cubicBezTo>
                  <a:pt x="158" y="443"/>
                  <a:pt x="150" y="374"/>
                  <a:pt x="149" y="393"/>
                </a:cubicBezTo>
                <a:cubicBezTo>
                  <a:pt x="146" y="448"/>
                  <a:pt x="153" y="505"/>
                  <a:pt x="149" y="561"/>
                </a:cubicBezTo>
                <a:cubicBezTo>
                  <a:pt x="121" y="944"/>
                  <a:pt x="55" y="1325"/>
                  <a:pt x="23" y="1708"/>
                </a:cubicBezTo>
                <a:cubicBezTo>
                  <a:pt x="0" y="1987"/>
                  <a:pt x="-24" y="2273"/>
                  <a:pt x="40" y="2549"/>
                </a:cubicBezTo>
                <a:cubicBezTo>
                  <a:pt x="90" y="2767"/>
                  <a:pt x="168" y="3041"/>
                  <a:pt x="371" y="3161"/>
                </a:cubicBezTo>
                <a:cubicBezTo>
                  <a:pt x="426" y="3193"/>
                  <a:pt x="517" y="3208"/>
                  <a:pt x="579" y="3219"/>
                </a:cubicBezTo>
                <a:cubicBezTo>
                  <a:pt x="847" y="3268"/>
                  <a:pt x="1129" y="3273"/>
                  <a:pt x="1400" y="3297"/>
                </a:cubicBezTo>
                <a:cubicBezTo>
                  <a:pt x="1547" y="3310"/>
                  <a:pt x="1692" y="3315"/>
                  <a:pt x="1840" y="3316"/>
                </a:cubicBezTo>
                <a:cubicBezTo>
                  <a:pt x="2133" y="3319"/>
                  <a:pt x="2635" y="3316"/>
                  <a:pt x="2886" y="3132"/>
                </a:cubicBezTo>
                <a:cubicBezTo>
                  <a:pt x="2925" y="3103"/>
                  <a:pt x="2951" y="3065"/>
                  <a:pt x="2979" y="3026"/>
                </a:cubicBezTo>
                <a:cubicBezTo>
                  <a:pt x="3006" y="2988"/>
                  <a:pt x="3021" y="2938"/>
                  <a:pt x="3038" y="2894"/>
                </a:cubicBezTo>
                <a:cubicBezTo>
                  <a:pt x="3192" y="2495"/>
                  <a:pt x="3164" y="2004"/>
                  <a:pt x="3174" y="1585"/>
                </a:cubicBezTo>
                <a:cubicBezTo>
                  <a:pt x="3180" y="1321"/>
                  <a:pt x="3198" y="1040"/>
                  <a:pt x="3144" y="780"/>
                </a:cubicBezTo>
                <a:cubicBezTo>
                  <a:pt x="3099" y="564"/>
                  <a:pt x="2929" y="279"/>
                  <a:pt x="2754" y="145"/>
                </a:cubicBezTo>
                <a:cubicBezTo>
                  <a:pt x="2644" y="61"/>
                  <a:pt x="2521" y="16"/>
                  <a:pt x="2383" y="3"/>
                </a:cubicBezTo>
                <a:cubicBezTo>
                  <a:pt x="2113" y="-23"/>
                  <a:pt x="1843" y="33"/>
                  <a:pt x="1582" y="93"/>
                </a:cubicBezTo>
                <a:cubicBezTo>
                  <a:pt x="1303" y="157"/>
                  <a:pt x="1026" y="228"/>
                  <a:pt x="748" y="293"/>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26"/>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278" name="Google Shape;278;p26"/>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The Hardware (The Motherboard)</a:t>
            </a:r>
            <a:endParaRPr/>
          </a:p>
        </p:txBody>
      </p:sp>
      <p:sp>
        <p:nvSpPr>
          <p:cNvPr id="279" name="Google Shape;279;p26"/>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Different motherboards support different CPUs, types of memories, and expansion options</a:t>
            </a:r>
            <a:endParaRPr/>
          </a:p>
          <a:p>
            <a:pPr indent="-342900" lvl="0" marL="34290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picture is of an Asus motherboard</a:t>
            </a:r>
            <a:endParaRPr/>
          </a:p>
          <a:p>
            <a:pPr indent="-285750" lvl="1" marL="742950" rtl="0" algn="l">
              <a:lnSpc>
                <a:spcPct val="80000"/>
              </a:lnSpc>
              <a:spcBef>
                <a:spcPts val="440"/>
              </a:spcBef>
              <a:spcAft>
                <a:spcPts val="0"/>
              </a:spcAft>
              <a:buClr>
                <a:schemeClr val="dk2"/>
              </a:buClr>
              <a:buSzPts val="2200"/>
              <a:buFont typeface="Trebuchet MS"/>
              <a:buChar char="—"/>
            </a:pPr>
            <a:r>
              <a:rPr b="0" i="0" lang="en-US" sz="2200" u="none">
                <a:solidFill>
                  <a:srgbClr val="C00000"/>
                </a:solidFill>
                <a:latin typeface="Calibri"/>
                <a:ea typeface="Calibri"/>
                <a:cs typeface="Calibri"/>
                <a:sym typeface="Calibri"/>
              </a:rPr>
              <a:t>CPU socket</a:t>
            </a:r>
            <a:r>
              <a:rPr b="0" i="0" lang="en-US" sz="2200" u="none">
                <a:solidFill>
                  <a:schemeClr val="dk1"/>
                </a:solidFill>
                <a:latin typeface="Calibri"/>
                <a:ea typeface="Calibri"/>
                <a:cs typeface="Calibri"/>
                <a:sym typeface="Calibri"/>
              </a:rPr>
              <a:t> supports AMD Duron and Athlon processors</a:t>
            </a:r>
            <a:endParaRPr/>
          </a:p>
          <a:p>
            <a:pPr indent="-285750" lvl="1" marL="742950" rtl="0" algn="l">
              <a:lnSpc>
                <a:spcPct val="80000"/>
              </a:lnSpc>
              <a:spcBef>
                <a:spcPts val="440"/>
              </a:spcBef>
              <a:spcAft>
                <a:spcPts val="0"/>
              </a:spcAft>
              <a:buClr>
                <a:schemeClr val="dk2"/>
              </a:buClr>
              <a:buSzPts val="2200"/>
              <a:buFont typeface="Trebuchet MS"/>
              <a:buChar char="—"/>
            </a:pPr>
            <a:r>
              <a:rPr b="0" i="0" lang="en-US" sz="2200" u="none">
                <a:solidFill>
                  <a:schemeClr val="dk1"/>
                </a:solidFill>
                <a:latin typeface="Calibri"/>
                <a:ea typeface="Calibri"/>
                <a:cs typeface="Calibri"/>
                <a:sym typeface="Calibri"/>
              </a:rPr>
              <a:t>Three main Memory </a:t>
            </a:r>
            <a:r>
              <a:rPr b="0" i="0" lang="en-US" sz="2200" u="none">
                <a:solidFill>
                  <a:schemeClr val="dk2"/>
                </a:solidFill>
                <a:latin typeface="Calibri"/>
                <a:ea typeface="Calibri"/>
                <a:cs typeface="Calibri"/>
                <a:sym typeface="Calibri"/>
              </a:rPr>
              <a:t>(D</a:t>
            </a:r>
            <a:r>
              <a:rPr b="0" i="0" lang="en-US" sz="2200" u="none">
                <a:solidFill>
                  <a:schemeClr val="dk1"/>
                </a:solidFill>
                <a:latin typeface="Calibri"/>
                <a:ea typeface="Calibri"/>
                <a:cs typeface="Calibri"/>
                <a:sym typeface="Calibri"/>
              </a:rPr>
              <a:t>ual In-line Memory </a:t>
            </a:r>
            <a:r>
              <a:rPr b="0" i="0" lang="en-US" sz="2200" u="none">
                <a:solidFill>
                  <a:schemeClr val="dk2"/>
                </a:solidFill>
                <a:latin typeface="Calibri"/>
                <a:ea typeface="Calibri"/>
                <a:cs typeface="Calibri"/>
                <a:sym typeface="Calibri"/>
              </a:rPr>
              <a:t>Module-DIMM) slots </a:t>
            </a:r>
            <a:r>
              <a:rPr b="0" i="0" lang="en-US" sz="2200" u="none">
                <a:solidFill>
                  <a:schemeClr val="dk1"/>
                </a:solidFill>
                <a:latin typeface="Calibri"/>
                <a:ea typeface="Calibri"/>
                <a:cs typeface="Calibri"/>
                <a:sym typeface="Calibri"/>
              </a:rPr>
              <a:t>for standard PC100 memory Using 512MB DIMMs, you can get up to 1.5GB of main memory</a:t>
            </a:r>
            <a:endParaRPr/>
          </a:p>
          <a:p>
            <a:pPr indent="-285750" lvl="1" marL="742950" rtl="0" algn="l">
              <a:lnSpc>
                <a:spcPct val="80000"/>
              </a:lnSpc>
              <a:spcBef>
                <a:spcPts val="440"/>
              </a:spcBef>
              <a:spcAft>
                <a:spcPts val="0"/>
              </a:spcAft>
              <a:buClr>
                <a:schemeClr val="dk2"/>
              </a:buClr>
              <a:buSzPts val="2200"/>
              <a:buFont typeface="Trebuchet MS"/>
              <a:buChar char="—"/>
            </a:pPr>
            <a:r>
              <a:rPr b="0" i="0" lang="en-US" sz="2200" u="none">
                <a:solidFill>
                  <a:srgbClr val="C00000"/>
                </a:solidFill>
                <a:latin typeface="Calibri"/>
                <a:ea typeface="Calibri"/>
                <a:cs typeface="Calibri"/>
                <a:sym typeface="Calibri"/>
              </a:rPr>
              <a:t>AGP slot </a:t>
            </a:r>
            <a:r>
              <a:rPr b="0" i="0" lang="en-US" sz="2200" u="none">
                <a:solidFill>
                  <a:schemeClr val="dk1"/>
                </a:solidFill>
                <a:latin typeface="Calibri"/>
                <a:ea typeface="Calibri"/>
                <a:cs typeface="Calibri"/>
                <a:sym typeface="Calibri"/>
              </a:rPr>
              <a:t>is for video cards, which generate and send images from the PC to a monitor</a:t>
            </a:r>
            <a:endParaRPr/>
          </a:p>
          <a:p>
            <a:pPr indent="-285750" lvl="1" marL="742950" rtl="0" algn="l">
              <a:lnSpc>
                <a:spcPct val="80000"/>
              </a:lnSpc>
              <a:spcBef>
                <a:spcPts val="440"/>
              </a:spcBef>
              <a:spcAft>
                <a:spcPts val="0"/>
              </a:spcAft>
              <a:buClr>
                <a:schemeClr val="dk2"/>
              </a:buClr>
              <a:buSzPts val="2200"/>
              <a:buFont typeface="Trebuchet MS"/>
              <a:buChar char="—"/>
            </a:pPr>
            <a:r>
              <a:rPr b="0" i="0" lang="en-US" sz="2200" u="none">
                <a:solidFill>
                  <a:srgbClr val="C00000"/>
                </a:solidFill>
                <a:latin typeface="Calibri"/>
                <a:ea typeface="Calibri"/>
                <a:cs typeface="Calibri"/>
                <a:sym typeface="Calibri"/>
              </a:rPr>
              <a:t>IDE ports </a:t>
            </a:r>
            <a:r>
              <a:rPr b="0" i="0" lang="en-US" sz="2200" u="none">
                <a:solidFill>
                  <a:schemeClr val="dk1"/>
                </a:solidFill>
                <a:latin typeface="Calibri"/>
                <a:ea typeface="Calibri"/>
                <a:cs typeface="Calibri"/>
                <a:sym typeface="Calibri"/>
              </a:rPr>
              <a:t>connect internal storage devices like hard drives, CD-ROMs, and Zip drives</a:t>
            </a:r>
            <a:endParaRPr/>
          </a:p>
          <a:p>
            <a:pPr indent="-285750" lvl="1" marL="742950" rtl="0" algn="l">
              <a:lnSpc>
                <a:spcPct val="80000"/>
              </a:lnSpc>
              <a:spcBef>
                <a:spcPts val="440"/>
              </a:spcBef>
              <a:spcAft>
                <a:spcPts val="0"/>
              </a:spcAft>
              <a:buClr>
                <a:schemeClr val="dk2"/>
              </a:buClr>
              <a:buSzPts val="2200"/>
              <a:buFont typeface="Trebuchet MS"/>
              <a:buChar char="—"/>
            </a:pPr>
            <a:r>
              <a:rPr b="0" i="0" lang="en-US" sz="2200" u="none">
                <a:solidFill>
                  <a:srgbClr val="C00000"/>
                </a:solidFill>
                <a:latin typeface="Calibri"/>
                <a:ea typeface="Calibri"/>
                <a:cs typeface="Calibri"/>
                <a:sym typeface="Calibri"/>
              </a:rPr>
              <a:t>PCI slots </a:t>
            </a:r>
            <a:r>
              <a:rPr b="0" i="0" lang="en-US" sz="2200" u="none">
                <a:solidFill>
                  <a:schemeClr val="dk1"/>
                </a:solidFill>
                <a:latin typeface="Calibri"/>
                <a:ea typeface="Calibri"/>
                <a:cs typeface="Calibri"/>
                <a:sym typeface="Calibri"/>
              </a:rPr>
              <a:t>hold other internal devices such as network and sound cards and modems</a:t>
            </a:r>
            <a:endParaRPr/>
          </a:p>
          <a:p>
            <a:pPr indent="-285750" lvl="1" marL="742950" rtl="0" algn="l">
              <a:lnSpc>
                <a:spcPct val="80000"/>
              </a:lnSpc>
              <a:spcBef>
                <a:spcPts val="440"/>
              </a:spcBef>
              <a:spcAft>
                <a:spcPts val="0"/>
              </a:spcAft>
              <a:buClr>
                <a:schemeClr val="dk2"/>
              </a:buClr>
              <a:buSzPts val="2200"/>
              <a:buFont typeface="Trebuchet MS"/>
              <a:buChar char="—"/>
            </a:pPr>
            <a:r>
              <a:rPr b="0" i="0" lang="en-US" sz="2200" u="none">
                <a:solidFill>
                  <a:srgbClr val="C00000"/>
                </a:solidFill>
                <a:latin typeface="Calibri"/>
                <a:ea typeface="Calibri"/>
                <a:cs typeface="Calibri"/>
                <a:sym typeface="Calibri"/>
              </a:rPr>
              <a:t>Serial, parallel and USB ports </a:t>
            </a:r>
            <a:r>
              <a:rPr b="0" i="0" lang="en-US" sz="2200" u="none">
                <a:solidFill>
                  <a:schemeClr val="dk1"/>
                </a:solidFill>
                <a:latin typeface="Calibri"/>
                <a:ea typeface="Calibri"/>
                <a:cs typeface="Calibri"/>
                <a:sym typeface="Calibri"/>
              </a:rPr>
              <a:t>are used to attach external devices such as scanners and printers</a:t>
            </a:r>
            <a:endParaRPr/>
          </a:p>
          <a:p>
            <a:pPr indent="-146050" lvl="1" marL="74295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41300" lvl="0" marL="381000" rtl="0" algn="l">
              <a:spcBef>
                <a:spcPts val="440"/>
              </a:spcBef>
              <a:spcAft>
                <a:spcPts val="0"/>
              </a:spcAft>
              <a:buClr>
                <a:schemeClr val="dk1"/>
              </a:buClr>
              <a:buSzPts val="2200"/>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7"/>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285" name="Google Shape;285;p27"/>
          <p:cNvSpPr txBox="1"/>
          <p:nvPr>
            <p:ph type="title"/>
          </p:nvPr>
        </p:nvSpPr>
        <p:spPr>
          <a:xfrm>
            <a:off x="503237" y="311150"/>
            <a:ext cx="9051925" cy="1074737"/>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rgbClr val="FF0000"/>
              </a:buClr>
              <a:buSzPts val="4900"/>
              <a:buFont typeface="Calibri"/>
              <a:buNone/>
            </a:pPr>
            <a:r>
              <a:rPr b="0" i="0" lang="en-US" sz="4900" u="none">
                <a:solidFill>
                  <a:srgbClr val="FF0000"/>
                </a:solidFill>
                <a:latin typeface="Calibri"/>
                <a:ea typeface="Calibri"/>
                <a:cs typeface="Calibri"/>
                <a:sym typeface="Calibri"/>
              </a:rPr>
              <a:t>How is it all connected?</a:t>
            </a:r>
            <a:endParaRPr/>
          </a:p>
        </p:txBody>
      </p:sp>
      <p:grpSp>
        <p:nvGrpSpPr>
          <p:cNvPr id="286" name="Google Shape;286;p27"/>
          <p:cNvGrpSpPr/>
          <p:nvPr/>
        </p:nvGrpSpPr>
        <p:grpSpPr>
          <a:xfrm>
            <a:off x="685800" y="1219200"/>
            <a:ext cx="8466137" cy="5613400"/>
            <a:chOff x="422" y="653"/>
            <a:chExt cx="5333" cy="3536"/>
          </a:xfrm>
        </p:grpSpPr>
        <p:sp>
          <p:nvSpPr>
            <p:cNvPr id="287" name="Google Shape;287;p27"/>
            <p:cNvSpPr txBox="1"/>
            <p:nvPr/>
          </p:nvSpPr>
          <p:spPr>
            <a:xfrm>
              <a:off x="2270" y="1251"/>
              <a:ext cx="1056" cy="490"/>
            </a:xfrm>
            <a:prstGeom prst="rect">
              <a:avLst/>
            </a:prstGeom>
            <a:solidFill>
              <a:srgbClr val="99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North Bridge</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chip</a:t>
              </a:r>
              <a:endParaRPr/>
            </a:p>
          </p:txBody>
        </p:sp>
        <p:sp>
          <p:nvSpPr>
            <p:cNvPr id="288" name="Google Shape;288;p27"/>
            <p:cNvSpPr txBox="1"/>
            <p:nvPr/>
          </p:nvSpPr>
          <p:spPr>
            <a:xfrm>
              <a:off x="3643" y="2557"/>
              <a:ext cx="1162" cy="489"/>
            </a:xfrm>
            <a:prstGeom prst="rect">
              <a:avLst/>
            </a:prstGeom>
            <a:solidFill>
              <a:srgbClr val="99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South Bridge</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chip</a:t>
              </a:r>
              <a:endParaRPr/>
            </a:p>
          </p:txBody>
        </p:sp>
        <p:sp>
          <p:nvSpPr>
            <p:cNvPr id="289" name="Google Shape;289;p27"/>
            <p:cNvSpPr txBox="1"/>
            <p:nvPr/>
          </p:nvSpPr>
          <p:spPr>
            <a:xfrm>
              <a:off x="475" y="3373"/>
              <a:ext cx="687" cy="326"/>
            </a:xfrm>
            <a:prstGeom prst="rect">
              <a:avLst/>
            </a:prstGeom>
            <a:solidFill>
              <a:srgbClr val="DDDDD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Modem</a:t>
              </a:r>
              <a:endParaRPr/>
            </a:p>
          </p:txBody>
        </p:sp>
        <p:sp>
          <p:nvSpPr>
            <p:cNvPr id="290" name="Google Shape;290;p27"/>
            <p:cNvSpPr txBox="1"/>
            <p:nvPr/>
          </p:nvSpPr>
          <p:spPr>
            <a:xfrm>
              <a:off x="1320" y="3373"/>
              <a:ext cx="1003" cy="326"/>
            </a:xfrm>
            <a:prstGeom prst="rect">
              <a:avLst/>
            </a:prstGeom>
            <a:solidFill>
              <a:srgbClr val="DDDDD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Sound card</a:t>
              </a:r>
              <a:endParaRPr/>
            </a:p>
          </p:txBody>
        </p:sp>
        <p:sp>
          <p:nvSpPr>
            <p:cNvPr id="291" name="Google Shape;291;p27"/>
            <p:cNvSpPr txBox="1"/>
            <p:nvPr/>
          </p:nvSpPr>
          <p:spPr>
            <a:xfrm>
              <a:off x="2482" y="3862"/>
              <a:ext cx="844" cy="327"/>
            </a:xfrm>
            <a:prstGeom prst="rect">
              <a:avLst/>
            </a:prstGeom>
            <a:solidFill>
              <a:srgbClr val="DDDDD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Hard disks</a:t>
              </a:r>
              <a:endParaRPr/>
            </a:p>
          </p:txBody>
        </p:sp>
        <p:sp>
          <p:nvSpPr>
            <p:cNvPr id="292" name="Google Shape;292;p27"/>
            <p:cNvSpPr txBox="1"/>
            <p:nvPr/>
          </p:nvSpPr>
          <p:spPr>
            <a:xfrm>
              <a:off x="3485" y="3862"/>
              <a:ext cx="792" cy="327"/>
            </a:xfrm>
            <a:prstGeom prst="rect">
              <a:avLst/>
            </a:prstGeom>
            <a:solidFill>
              <a:srgbClr val="DDDDD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CD-ROM</a:t>
              </a:r>
              <a:endParaRPr/>
            </a:p>
          </p:txBody>
        </p:sp>
        <p:sp>
          <p:nvSpPr>
            <p:cNvPr id="293" name="Google Shape;293;p27"/>
            <p:cNvSpPr txBox="1"/>
            <p:nvPr/>
          </p:nvSpPr>
          <p:spPr>
            <a:xfrm>
              <a:off x="4594" y="1251"/>
              <a:ext cx="580" cy="490"/>
            </a:xfrm>
            <a:prstGeom prst="rect">
              <a:avLst/>
            </a:prstGeom>
            <a:solidFill>
              <a:srgbClr val="DDDDD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Video</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card</a:t>
              </a:r>
              <a:endParaRPr/>
            </a:p>
          </p:txBody>
        </p:sp>
        <p:sp>
          <p:nvSpPr>
            <p:cNvPr id="294" name="Google Shape;294;p27"/>
            <p:cNvSpPr txBox="1"/>
            <p:nvPr/>
          </p:nvSpPr>
          <p:spPr>
            <a:xfrm>
              <a:off x="1214" y="1306"/>
              <a:ext cx="740" cy="32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sp>
          <p:nvSpPr>
            <p:cNvPr id="295" name="Google Shape;295;p27"/>
            <p:cNvSpPr txBox="1"/>
            <p:nvPr/>
          </p:nvSpPr>
          <p:spPr>
            <a:xfrm>
              <a:off x="2534" y="653"/>
              <a:ext cx="528" cy="32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CPU</a:t>
              </a:r>
              <a:endParaRPr/>
            </a:p>
          </p:txBody>
        </p:sp>
        <p:sp>
          <p:nvSpPr>
            <p:cNvPr id="296" name="Google Shape;296;p27"/>
            <p:cNvSpPr txBox="1"/>
            <p:nvPr/>
          </p:nvSpPr>
          <p:spPr>
            <a:xfrm>
              <a:off x="3696" y="1251"/>
              <a:ext cx="528" cy="49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AGP</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port</a:t>
              </a:r>
              <a:endParaRPr/>
            </a:p>
          </p:txBody>
        </p:sp>
        <p:sp>
          <p:nvSpPr>
            <p:cNvPr id="297" name="Google Shape;297;p27"/>
            <p:cNvSpPr txBox="1"/>
            <p:nvPr/>
          </p:nvSpPr>
          <p:spPr>
            <a:xfrm>
              <a:off x="422" y="2067"/>
              <a:ext cx="5333"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PCI bus</a:t>
              </a:r>
              <a:endParaRPr/>
            </a:p>
          </p:txBody>
        </p:sp>
        <p:sp>
          <p:nvSpPr>
            <p:cNvPr id="298" name="Google Shape;298;p27"/>
            <p:cNvSpPr txBox="1"/>
            <p:nvPr/>
          </p:nvSpPr>
          <p:spPr>
            <a:xfrm>
              <a:off x="1003" y="2666"/>
              <a:ext cx="792" cy="32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PCI slots</a:t>
              </a:r>
              <a:endParaRPr/>
            </a:p>
          </p:txBody>
        </p:sp>
        <p:sp>
          <p:nvSpPr>
            <p:cNvPr id="299" name="Google Shape;299;p27"/>
            <p:cNvSpPr txBox="1"/>
            <p:nvPr/>
          </p:nvSpPr>
          <p:spPr>
            <a:xfrm>
              <a:off x="2851" y="3373"/>
              <a:ext cx="1162" cy="32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IDE controller</a:t>
              </a:r>
              <a:endParaRPr/>
            </a:p>
          </p:txBody>
        </p:sp>
        <p:sp>
          <p:nvSpPr>
            <p:cNvPr id="300" name="Google Shape;300;p27"/>
            <p:cNvSpPr txBox="1"/>
            <p:nvPr/>
          </p:nvSpPr>
          <p:spPr>
            <a:xfrm>
              <a:off x="4488" y="3373"/>
              <a:ext cx="1214" cy="54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Serial, parallel</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and USB ports</a:t>
              </a:r>
              <a:endParaRPr/>
            </a:p>
          </p:txBody>
        </p:sp>
        <p:cxnSp>
          <p:nvCxnSpPr>
            <p:cNvPr id="301" name="Google Shape;301;p27"/>
            <p:cNvCxnSpPr/>
            <p:nvPr/>
          </p:nvCxnSpPr>
          <p:spPr>
            <a:xfrm>
              <a:off x="4224" y="2285"/>
              <a:ext cx="0" cy="272"/>
            </a:xfrm>
            <a:prstGeom prst="straightConnector1">
              <a:avLst/>
            </a:prstGeom>
            <a:noFill/>
            <a:ln cap="flat" cmpd="sng" w="25400">
              <a:solidFill>
                <a:schemeClr val="dk1"/>
              </a:solidFill>
              <a:prstDash val="solid"/>
              <a:miter lim="800000"/>
              <a:headEnd len="med" w="med" type="none"/>
              <a:tailEnd len="med" w="med" type="none"/>
            </a:ln>
          </p:spPr>
        </p:cxnSp>
        <p:cxnSp>
          <p:nvCxnSpPr>
            <p:cNvPr id="302" name="Google Shape;302;p27"/>
            <p:cNvCxnSpPr/>
            <p:nvPr/>
          </p:nvCxnSpPr>
          <p:spPr>
            <a:xfrm flipH="1">
              <a:off x="3432" y="3046"/>
              <a:ext cx="792" cy="327"/>
            </a:xfrm>
            <a:prstGeom prst="straightConnector1">
              <a:avLst/>
            </a:prstGeom>
            <a:noFill/>
            <a:ln cap="flat" cmpd="sng" w="25400">
              <a:solidFill>
                <a:schemeClr val="dk1"/>
              </a:solidFill>
              <a:prstDash val="solid"/>
              <a:miter lim="800000"/>
              <a:headEnd len="med" w="med" type="none"/>
              <a:tailEnd len="med" w="med" type="none"/>
            </a:ln>
          </p:spPr>
        </p:cxnSp>
        <p:cxnSp>
          <p:nvCxnSpPr>
            <p:cNvPr id="303" name="Google Shape;303;p27"/>
            <p:cNvCxnSpPr/>
            <p:nvPr/>
          </p:nvCxnSpPr>
          <p:spPr>
            <a:xfrm>
              <a:off x="4224" y="3046"/>
              <a:ext cx="898" cy="327"/>
            </a:xfrm>
            <a:prstGeom prst="straightConnector1">
              <a:avLst/>
            </a:prstGeom>
            <a:noFill/>
            <a:ln cap="flat" cmpd="sng" w="25400">
              <a:solidFill>
                <a:schemeClr val="dk1"/>
              </a:solidFill>
              <a:prstDash val="solid"/>
              <a:miter lim="800000"/>
              <a:headEnd len="med" w="med" type="none"/>
              <a:tailEnd len="med" w="med" type="none"/>
            </a:ln>
          </p:spPr>
        </p:cxnSp>
        <p:cxnSp>
          <p:nvCxnSpPr>
            <p:cNvPr id="304" name="Google Shape;304;p27"/>
            <p:cNvCxnSpPr/>
            <p:nvPr/>
          </p:nvCxnSpPr>
          <p:spPr>
            <a:xfrm flipH="1">
              <a:off x="2851" y="3699"/>
              <a:ext cx="528" cy="163"/>
            </a:xfrm>
            <a:prstGeom prst="straightConnector1">
              <a:avLst/>
            </a:prstGeom>
            <a:noFill/>
            <a:ln cap="flat" cmpd="sng" w="25400">
              <a:solidFill>
                <a:schemeClr val="dk1"/>
              </a:solidFill>
              <a:prstDash val="solid"/>
              <a:miter lim="800000"/>
              <a:headEnd len="med" w="med" type="none"/>
              <a:tailEnd len="med" w="med" type="none"/>
            </a:ln>
          </p:spPr>
        </p:cxnSp>
        <p:cxnSp>
          <p:nvCxnSpPr>
            <p:cNvPr id="305" name="Google Shape;305;p27"/>
            <p:cNvCxnSpPr/>
            <p:nvPr/>
          </p:nvCxnSpPr>
          <p:spPr>
            <a:xfrm>
              <a:off x="3379" y="3699"/>
              <a:ext cx="581" cy="163"/>
            </a:xfrm>
            <a:prstGeom prst="straightConnector1">
              <a:avLst/>
            </a:prstGeom>
            <a:noFill/>
            <a:ln cap="flat" cmpd="sng" w="25400">
              <a:solidFill>
                <a:schemeClr val="dk1"/>
              </a:solidFill>
              <a:prstDash val="solid"/>
              <a:miter lim="800000"/>
              <a:headEnd len="med" w="med" type="none"/>
              <a:tailEnd len="med" w="med" type="none"/>
            </a:ln>
          </p:spPr>
        </p:cxnSp>
        <p:cxnSp>
          <p:nvCxnSpPr>
            <p:cNvPr id="306" name="Google Shape;306;p27"/>
            <p:cNvCxnSpPr/>
            <p:nvPr/>
          </p:nvCxnSpPr>
          <p:spPr>
            <a:xfrm>
              <a:off x="1426" y="2285"/>
              <a:ext cx="0" cy="381"/>
            </a:xfrm>
            <a:prstGeom prst="straightConnector1">
              <a:avLst/>
            </a:prstGeom>
            <a:noFill/>
            <a:ln cap="flat" cmpd="sng" w="25400">
              <a:solidFill>
                <a:schemeClr val="dk1"/>
              </a:solidFill>
              <a:prstDash val="solid"/>
              <a:miter lim="800000"/>
              <a:headEnd len="med" w="med" type="none"/>
              <a:tailEnd len="med" w="med" type="none"/>
            </a:ln>
          </p:spPr>
        </p:cxnSp>
        <p:cxnSp>
          <p:nvCxnSpPr>
            <p:cNvPr id="307" name="Google Shape;307;p27"/>
            <p:cNvCxnSpPr/>
            <p:nvPr/>
          </p:nvCxnSpPr>
          <p:spPr>
            <a:xfrm flipH="1">
              <a:off x="792" y="2992"/>
              <a:ext cx="634" cy="381"/>
            </a:xfrm>
            <a:prstGeom prst="straightConnector1">
              <a:avLst/>
            </a:prstGeom>
            <a:noFill/>
            <a:ln cap="flat" cmpd="sng" w="25400">
              <a:solidFill>
                <a:schemeClr val="dk1"/>
              </a:solidFill>
              <a:prstDash val="solid"/>
              <a:miter lim="800000"/>
              <a:headEnd len="med" w="med" type="none"/>
              <a:tailEnd len="med" w="med" type="none"/>
            </a:ln>
          </p:spPr>
        </p:cxnSp>
        <p:cxnSp>
          <p:nvCxnSpPr>
            <p:cNvPr id="308" name="Google Shape;308;p27"/>
            <p:cNvCxnSpPr/>
            <p:nvPr/>
          </p:nvCxnSpPr>
          <p:spPr>
            <a:xfrm>
              <a:off x="1426" y="2992"/>
              <a:ext cx="422" cy="381"/>
            </a:xfrm>
            <a:prstGeom prst="straightConnector1">
              <a:avLst/>
            </a:prstGeom>
            <a:noFill/>
            <a:ln cap="flat" cmpd="sng" w="25400">
              <a:solidFill>
                <a:schemeClr val="dk1"/>
              </a:solidFill>
              <a:prstDash val="solid"/>
              <a:miter lim="800000"/>
              <a:headEnd len="med" w="med" type="none"/>
              <a:tailEnd len="med" w="med" type="none"/>
            </a:ln>
          </p:spPr>
        </p:cxnSp>
        <p:cxnSp>
          <p:nvCxnSpPr>
            <p:cNvPr id="309" name="Google Shape;309;p27"/>
            <p:cNvCxnSpPr/>
            <p:nvPr/>
          </p:nvCxnSpPr>
          <p:spPr>
            <a:xfrm>
              <a:off x="1954" y="1469"/>
              <a:ext cx="316" cy="0"/>
            </a:xfrm>
            <a:prstGeom prst="straightConnector1">
              <a:avLst/>
            </a:prstGeom>
            <a:noFill/>
            <a:ln cap="flat" cmpd="sng" w="25400">
              <a:solidFill>
                <a:schemeClr val="dk1"/>
              </a:solidFill>
              <a:prstDash val="solid"/>
              <a:miter lim="800000"/>
              <a:headEnd len="med" w="med" type="none"/>
              <a:tailEnd len="med" w="med" type="none"/>
            </a:ln>
          </p:spPr>
        </p:cxnSp>
        <p:cxnSp>
          <p:nvCxnSpPr>
            <p:cNvPr id="310" name="Google Shape;310;p27"/>
            <p:cNvCxnSpPr/>
            <p:nvPr/>
          </p:nvCxnSpPr>
          <p:spPr>
            <a:xfrm>
              <a:off x="2798" y="979"/>
              <a:ext cx="0" cy="272"/>
            </a:xfrm>
            <a:prstGeom prst="straightConnector1">
              <a:avLst/>
            </a:prstGeom>
            <a:noFill/>
            <a:ln cap="flat" cmpd="sng" w="25400">
              <a:solidFill>
                <a:schemeClr val="dk1"/>
              </a:solidFill>
              <a:prstDash val="solid"/>
              <a:miter lim="800000"/>
              <a:headEnd len="med" w="med" type="none"/>
              <a:tailEnd len="med" w="med" type="none"/>
            </a:ln>
          </p:spPr>
        </p:cxnSp>
        <p:cxnSp>
          <p:nvCxnSpPr>
            <p:cNvPr id="311" name="Google Shape;311;p27"/>
            <p:cNvCxnSpPr/>
            <p:nvPr/>
          </p:nvCxnSpPr>
          <p:spPr>
            <a:xfrm>
              <a:off x="3326" y="1469"/>
              <a:ext cx="370" cy="0"/>
            </a:xfrm>
            <a:prstGeom prst="straightConnector1">
              <a:avLst/>
            </a:prstGeom>
            <a:noFill/>
            <a:ln cap="flat" cmpd="sng" w="25400">
              <a:solidFill>
                <a:schemeClr val="dk1"/>
              </a:solidFill>
              <a:prstDash val="solid"/>
              <a:miter lim="800000"/>
              <a:headEnd len="med" w="med" type="none"/>
              <a:tailEnd len="med" w="med" type="none"/>
            </a:ln>
          </p:spPr>
        </p:cxnSp>
        <p:cxnSp>
          <p:nvCxnSpPr>
            <p:cNvPr id="312" name="Google Shape;312;p27"/>
            <p:cNvCxnSpPr/>
            <p:nvPr/>
          </p:nvCxnSpPr>
          <p:spPr>
            <a:xfrm>
              <a:off x="4224" y="1469"/>
              <a:ext cx="370" cy="0"/>
            </a:xfrm>
            <a:prstGeom prst="straightConnector1">
              <a:avLst/>
            </a:prstGeom>
            <a:noFill/>
            <a:ln cap="flat" cmpd="sng" w="25400">
              <a:solidFill>
                <a:schemeClr val="dk1"/>
              </a:solidFill>
              <a:prstDash val="solid"/>
              <a:miter lim="800000"/>
              <a:headEnd len="med" w="med" type="none"/>
              <a:tailEnd len="med" w="med" type="none"/>
            </a:ln>
          </p:spPr>
        </p:cxnSp>
        <p:cxnSp>
          <p:nvCxnSpPr>
            <p:cNvPr id="313" name="Google Shape;313;p27"/>
            <p:cNvCxnSpPr/>
            <p:nvPr/>
          </p:nvCxnSpPr>
          <p:spPr>
            <a:xfrm>
              <a:off x="2798" y="1741"/>
              <a:ext cx="0" cy="326"/>
            </a:xfrm>
            <a:prstGeom prst="straightConnector1">
              <a:avLst/>
            </a:prstGeom>
            <a:noFill/>
            <a:ln cap="flat" cmpd="sng" w="25400">
              <a:solidFill>
                <a:schemeClr val="dk1"/>
              </a:solidFill>
              <a:prstDash val="solid"/>
              <a:miter lim="800000"/>
              <a:headEnd len="med" w="med" type="none"/>
              <a:tailEnd len="med" w="med" type="none"/>
            </a:ln>
          </p:spPr>
        </p:cxnSp>
      </p:grpSp>
      <p:sp>
        <p:nvSpPr>
          <p:cNvPr id="314" name="Google Shape;314;p27"/>
          <p:cNvSpPr/>
          <p:nvPr/>
        </p:nvSpPr>
        <p:spPr>
          <a:xfrm>
            <a:off x="5175250" y="1282700"/>
            <a:ext cx="93662" cy="214312"/>
          </a:xfrm>
          <a:custGeom>
            <a:rect b="b" l="l" r="r" t="t"/>
            <a:pathLst>
              <a:path extrusionOk="0" h="598" w="263">
                <a:moveTo>
                  <a:pt x="40" y="103"/>
                </a:moveTo>
                <a:cubicBezTo>
                  <a:pt x="29" y="95"/>
                  <a:pt x="22" y="86"/>
                  <a:pt x="14" y="71"/>
                </a:cubicBezTo>
                <a:cubicBezTo>
                  <a:pt x="6" y="57"/>
                  <a:pt x="2" y="45"/>
                  <a:pt x="0" y="29"/>
                </a:cubicBezTo>
                <a:cubicBezTo>
                  <a:pt x="-1" y="22"/>
                  <a:pt x="0" y="14"/>
                  <a:pt x="0" y="7"/>
                </a:cubicBezTo>
                <a:cubicBezTo>
                  <a:pt x="23" y="1"/>
                  <a:pt x="42" y="-1"/>
                  <a:pt x="67" y="0"/>
                </a:cubicBezTo>
                <a:cubicBezTo>
                  <a:pt x="111" y="2"/>
                  <a:pt x="145" y="13"/>
                  <a:pt x="179" y="42"/>
                </a:cubicBezTo>
                <a:cubicBezTo>
                  <a:pt x="215" y="72"/>
                  <a:pt x="215" y="115"/>
                  <a:pt x="202" y="158"/>
                </a:cubicBezTo>
                <a:cubicBezTo>
                  <a:pt x="185" y="215"/>
                  <a:pt x="143" y="264"/>
                  <a:pt x="103" y="306"/>
                </a:cubicBezTo>
                <a:cubicBezTo>
                  <a:pt x="86" y="324"/>
                  <a:pt x="68" y="341"/>
                  <a:pt x="50" y="358"/>
                </a:cubicBezTo>
                <a:cubicBezTo>
                  <a:pt x="76" y="340"/>
                  <a:pt x="98" y="325"/>
                  <a:pt x="129" y="316"/>
                </a:cubicBezTo>
                <a:cubicBezTo>
                  <a:pt x="168" y="305"/>
                  <a:pt x="202" y="307"/>
                  <a:pt x="235" y="329"/>
                </a:cubicBezTo>
                <a:cubicBezTo>
                  <a:pt x="266" y="350"/>
                  <a:pt x="272" y="400"/>
                  <a:pt x="259" y="435"/>
                </a:cubicBezTo>
                <a:cubicBezTo>
                  <a:pt x="241" y="483"/>
                  <a:pt x="201" y="512"/>
                  <a:pt x="163" y="542"/>
                </a:cubicBezTo>
                <a:cubicBezTo>
                  <a:pt x="135" y="564"/>
                  <a:pt x="108" y="581"/>
                  <a:pt x="77" y="597"/>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15" name="Google Shape;315;p27"/>
          <p:cNvSpPr/>
          <p:nvPr/>
        </p:nvSpPr>
        <p:spPr>
          <a:xfrm>
            <a:off x="5457825" y="1314450"/>
            <a:ext cx="146050" cy="61912"/>
          </a:xfrm>
          <a:custGeom>
            <a:rect b="b" l="l" r="r" t="t"/>
            <a:pathLst>
              <a:path extrusionOk="0" h="171" w="408">
                <a:moveTo>
                  <a:pt x="49" y="148"/>
                </a:moveTo>
                <a:cubicBezTo>
                  <a:pt x="41" y="144"/>
                  <a:pt x="36" y="142"/>
                  <a:pt x="30" y="135"/>
                </a:cubicBezTo>
                <a:cubicBezTo>
                  <a:pt x="25" y="130"/>
                  <a:pt x="21" y="124"/>
                  <a:pt x="23" y="116"/>
                </a:cubicBezTo>
                <a:cubicBezTo>
                  <a:pt x="24" y="111"/>
                  <a:pt x="32" y="104"/>
                  <a:pt x="30" y="99"/>
                </a:cubicBezTo>
                <a:cubicBezTo>
                  <a:pt x="28" y="94"/>
                  <a:pt x="26" y="97"/>
                  <a:pt x="20" y="96"/>
                </a:cubicBezTo>
                <a:cubicBezTo>
                  <a:pt x="13" y="95"/>
                  <a:pt x="9" y="98"/>
                  <a:pt x="3" y="99"/>
                </a:cubicBezTo>
                <a:cubicBezTo>
                  <a:pt x="2" y="99"/>
                  <a:pt x="1" y="99"/>
                  <a:pt x="0" y="99"/>
                </a:cubicBezTo>
                <a:cubicBezTo>
                  <a:pt x="14" y="75"/>
                  <a:pt x="30" y="55"/>
                  <a:pt x="53" y="38"/>
                </a:cubicBezTo>
                <a:cubicBezTo>
                  <a:pt x="66" y="29"/>
                  <a:pt x="89" y="14"/>
                  <a:pt x="106" y="25"/>
                </a:cubicBezTo>
                <a:cubicBezTo>
                  <a:pt x="131" y="42"/>
                  <a:pt x="148" y="87"/>
                  <a:pt x="165" y="112"/>
                </a:cubicBezTo>
                <a:cubicBezTo>
                  <a:pt x="183" y="137"/>
                  <a:pt x="207" y="168"/>
                  <a:pt x="241" y="170"/>
                </a:cubicBezTo>
                <a:cubicBezTo>
                  <a:pt x="279" y="173"/>
                  <a:pt x="307" y="129"/>
                  <a:pt x="327" y="103"/>
                </a:cubicBezTo>
                <a:cubicBezTo>
                  <a:pt x="350" y="73"/>
                  <a:pt x="366" y="35"/>
                  <a:pt x="394" y="9"/>
                </a:cubicBezTo>
                <a:cubicBezTo>
                  <a:pt x="398" y="6"/>
                  <a:pt x="403" y="3"/>
                  <a:pt x="407" y="0"/>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16" name="Google Shape;316;p27"/>
          <p:cNvSpPr/>
          <p:nvPr/>
        </p:nvSpPr>
        <p:spPr>
          <a:xfrm>
            <a:off x="5745162" y="1217612"/>
            <a:ext cx="476250" cy="238125"/>
          </a:xfrm>
          <a:custGeom>
            <a:rect b="b" l="l" r="r" t="t"/>
            <a:pathLst>
              <a:path extrusionOk="0" h="658" w="1321">
                <a:moveTo>
                  <a:pt x="370" y="97"/>
                </a:moveTo>
                <a:cubicBezTo>
                  <a:pt x="365" y="84"/>
                  <a:pt x="362" y="71"/>
                  <a:pt x="357" y="58"/>
                </a:cubicBezTo>
                <a:cubicBezTo>
                  <a:pt x="347" y="33"/>
                  <a:pt x="331" y="11"/>
                  <a:pt x="304" y="3"/>
                </a:cubicBezTo>
                <a:cubicBezTo>
                  <a:pt x="253" y="-11"/>
                  <a:pt x="188" y="17"/>
                  <a:pt x="149" y="48"/>
                </a:cubicBezTo>
                <a:cubicBezTo>
                  <a:pt x="80" y="102"/>
                  <a:pt x="35" y="180"/>
                  <a:pt x="13" y="264"/>
                </a:cubicBezTo>
                <a:cubicBezTo>
                  <a:pt x="-7" y="341"/>
                  <a:pt x="-6" y="408"/>
                  <a:pt x="36" y="477"/>
                </a:cubicBezTo>
                <a:cubicBezTo>
                  <a:pt x="56" y="509"/>
                  <a:pt x="100" y="536"/>
                  <a:pt x="139" y="522"/>
                </a:cubicBezTo>
                <a:cubicBezTo>
                  <a:pt x="173" y="510"/>
                  <a:pt x="180" y="473"/>
                  <a:pt x="192" y="445"/>
                </a:cubicBezTo>
                <a:cubicBezTo>
                  <a:pt x="198" y="430"/>
                  <a:pt x="203" y="399"/>
                  <a:pt x="215" y="390"/>
                </a:cubicBezTo>
                <a:cubicBezTo>
                  <a:pt x="246" y="368"/>
                  <a:pt x="271" y="408"/>
                  <a:pt x="281" y="429"/>
                </a:cubicBezTo>
                <a:cubicBezTo>
                  <a:pt x="298" y="466"/>
                  <a:pt x="296" y="518"/>
                  <a:pt x="288" y="558"/>
                </a:cubicBezTo>
                <a:cubicBezTo>
                  <a:pt x="281" y="593"/>
                  <a:pt x="270" y="622"/>
                  <a:pt x="268" y="657"/>
                </a:cubicBezTo>
              </a:path>
              <a:path extrusionOk="0" h="658" w="1321">
                <a:moveTo>
                  <a:pt x="615" y="103"/>
                </a:moveTo>
                <a:cubicBezTo>
                  <a:pt x="623" y="85"/>
                  <a:pt x="632" y="66"/>
                  <a:pt x="642" y="48"/>
                </a:cubicBezTo>
                <a:cubicBezTo>
                  <a:pt x="648" y="39"/>
                  <a:pt x="650" y="36"/>
                  <a:pt x="655" y="32"/>
                </a:cubicBezTo>
                <a:cubicBezTo>
                  <a:pt x="657" y="58"/>
                  <a:pt x="648" y="88"/>
                  <a:pt x="642" y="119"/>
                </a:cubicBezTo>
                <a:cubicBezTo>
                  <a:pt x="626" y="197"/>
                  <a:pt x="621" y="275"/>
                  <a:pt x="628" y="355"/>
                </a:cubicBezTo>
                <a:cubicBezTo>
                  <a:pt x="633" y="409"/>
                  <a:pt x="640" y="446"/>
                  <a:pt x="688" y="467"/>
                </a:cubicBezTo>
                <a:cubicBezTo>
                  <a:pt x="733" y="428"/>
                  <a:pt x="754" y="374"/>
                  <a:pt x="771" y="316"/>
                </a:cubicBezTo>
                <a:cubicBezTo>
                  <a:pt x="792" y="243"/>
                  <a:pt x="806" y="167"/>
                  <a:pt x="824" y="93"/>
                </a:cubicBezTo>
                <a:cubicBezTo>
                  <a:pt x="828" y="76"/>
                  <a:pt x="833" y="58"/>
                  <a:pt x="837" y="42"/>
                </a:cubicBezTo>
                <a:cubicBezTo>
                  <a:pt x="832" y="100"/>
                  <a:pt x="820" y="158"/>
                  <a:pt x="814" y="216"/>
                </a:cubicBezTo>
                <a:cubicBezTo>
                  <a:pt x="804" y="305"/>
                  <a:pt x="798" y="393"/>
                  <a:pt x="797" y="483"/>
                </a:cubicBezTo>
              </a:path>
              <a:path extrusionOk="0" h="658" w="1321">
                <a:moveTo>
                  <a:pt x="718" y="413"/>
                </a:moveTo>
                <a:cubicBezTo>
                  <a:pt x="718" y="402"/>
                  <a:pt x="714" y="383"/>
                  <a:pt x="721" y="374"/>
                </a:cubicBezTo>
                <a:cubicBezTo>
                  <a:pt x="733" y="358"/>
                  <a:pt x="744" y="348"/>
                  <a:pt x="764" y="345"/>
                </a:cubicBezTo>
                <a:cubicBezTo>
                  <a:pt x="786" y="342"/>
                  <a:pt x="801" y="349"/>
                  <a:pt x="820" y="358"/>
                </a:cubicBezTo>
              </a:path>
              <a:path extrusionOk="0" h="658" w="1321">
                <a:moveTo>
                  <a:pt x="1039" y="122"/>
                </a:moveTo>
                <a:cubicBezTo>
                  <a:pt x="1068" y="120"/>
                  <a:pt x="1098" y="119"/>
                  <a:pt x="1128" y="119"/>
                </a:cubicBezTo>
                <a:cubicBezTo>
                  <a:pt x="1177" y="119"/>
                  <a:pt x="1228" y="115"/>
                  <a:pt x="1277" y="122"/>
                </a:cubicBezTo>
                <a:cubicBezTo>
                  <a:pt x="1279" y="146"/>
                  <a:pt x="1256" y="174"/>
                  <a:pt x="1241" y="193"/>
                </a:cubicBezTo>
                <a:cubicBezTo>
                  <a:pt x="1202" y="242"/>
                  <a:pt x="1175" y="288"/>
                  <a:pt x="1161" y="351"/>
                </a:cubicBezTo>
                <a:cubicBezTo>
                  <a:pt x="1150" y="400"/>
                  <a:pt x="1145" y="458"/>
                  <a:pt x="1161" y="506"/>
                </a:cubicBezTo>
                <a:cubicBezTo>
                  <a:pt x="1168" y="528"/>
                  <a:pt x="1183" y="544"/>
                  <a:pt x="1198" y="561"/>
                </a:cubicBezTo>
              </a:path>
              <a:path extrusionOk="0" h="658" w="1321">
                <a:moveTo>
                  <a:pt x="1085" y="367"/>
                </a:moveTo>
                <a:cubicBezTo>
                  <a:pt x="1102" y="388"/>
                  <a:pt x="1128" y="387"/>
                  <a:pt x="1155" y="387"/>
                </a:cubicBezTo>
                <a:cubicBezTo>
                  <a:pt x="1210" y="386"/>
                  <a:pt x="1265" y="382"/>
                  <a:pt x="1320" y="377"/>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17" name="Google Shape;317;p27"/>
          <p:cNvSpPr/>
          <p:nvPr/>
        </p:nvSpPr>
        <p:spPr>
          <a:xfrm>
            <a:off x="4397375" y="1928812"/>
            <a:ext cx="142875" cy="53975"/>
          </a:xfrm>
          <a:custGeom>
            <a:rect b="b" l="l" r="r" t="t"/>
            <a:pathLst>
              <a:path extrusionOk="0" h="149" w="395">
                <a:moveTo>
                  <a:pt x="36" y="141"/>
                </a:moveTo>
                <a:cubicBezTo>
                  <a:pt x="23" y="141"/>
                  <a:pt x="11" y="142"/>
                  <a:pt x="0" y="145"/>
                </a:cubicBezTo>
                <a:cubicBezTo>
                  <a:pt x="18" y="148"/>
                  <a:pt x="36" y="146"/>
                  <a:pt x="59" y="138"/>
                </a:cubicBezTo>
                <a:cubicBezTo>
                  <a:pt x="107" y="121"/>
                  <a:pt x="154" y="101"/>
                  <a:pt x="202" y="83"/>
                </a:cubicBezTo>
                <a:cubicBezTo>
                  <a:pt x="247" y="66"/>
                  <a:pt x="288" y="50"/>
                  <a:pt x="331" y="29"/>
                </a:cubicBezTo>
                <a:cubicBezTo>
                  <a:pt x="352" y="19"/>
                  <a:pt x="374" y="12"/>
                  <a:pt x="394" y="0"/>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18" name="Google Shape;318;p27"/>
          <p:cNvSpPr/>
          <p:nvPr/>
        </p:nvSpPr>
        <p:spPr>
          <a:xfrm>
            <a:off x="4740275" y="1795462"/>
            <a:ext cx="674687" cy="225425"/>
          </a:xfrm>
          <a:custGeom>
            <a:rect b="b" l="l" r="r" t="t"/>
            <a:pathLst>
              <a:path extrusionOk="0" h="629" w="1874">
                <a:moveTo>
                  <a:pt x="36" y="125"/>
                </a:moveTo>
                <a:cubicBezTo>
                  <a:pt x="23" y="123"/>
                  <a:pt x="22" y="126"/>
                  <a:pt x="9" y="116"/>
                </a:cubicBezTo>
                <a:cubicBezTo>
                  <a:pt x="6" y="114"/>
                  <a:pt x="4" y="106"/>
                  <a:pt x="0" y="103"/>
                </a:cubicBezTo>
                <a:cubicBezTo>
                  <a:pt x="29" y="97"/>
                  <a:pt x="56" y="93"/>
                  <a:pt x="86" y="93"/>
                </a:cubicBezTo>
                <a:cubicBezTo>
                  <a:pt x="126" y="93"/>
                  <a:pt x="172" y="91"/>
                  <a:pt x="211" y="100"/>
                </a:cubicBezTo>
                <a:cubicBezTo>
                  <a:pt x="216" y="102"/>
                  <a:pt x="220" y="104"/>
                  <a:pt x="225" y="106"/>
                </a:cubicBezTo>
                <a:cubicBezTo>
                  <a:pt x="220" y="144"/>
                  <a:pt x="197" y="157"/>
                  <a:pt x="168" y="180"/>
                </a:cubicBezTo>
                <a:cubicBezTo>
                  <a:pt x="133" y="208"/>
                  <a:pt x="95" y="232"/>
                  <a:pt x="59" y="258"/>
                </a:cubicBezTo>
                <a:cubicBezTo>
                  <a:pt x="51" y="264"/>
                  <a:pt x="39" y="274"/>
                  <a:pt x="33" y="280"/>
                </a:cubicBezTo>
                <a:cubicBezTo>
                  <a:pt x="71" y="274"/>
                  <a:pt x="106" y="263"/>
                  <a:pt x="145" y="261"/>
                </a:cubicBezTo>
                <a:cubicBezTo>
                  <a:pt x="183" y="259"/>
                  <a:pt x="245" y="253"/>
                  <a:pt x="281" y="270"/>
                </a:cubicBezTo>
                <a:cubicBezTo>
                  <a:pt x="320" y="289"/>
                  <a:pt x="317" y="323"/>
                  <a:pt x="307" y="358"/>
                </a:cubicBezTo>
                <a:cubicBezTo>
                  <a:pt x="296" y="399"/>
                  <a:pt x="261" y="432"/>
                  <a:pt x="228" y="457"/>
                </a:cubicBezTo>
                <a:cubicBezTo>
                  <a:pt x="198" y="479"/>
                  <a:pt x="163" y="500"/>
                  <a:pt x="129" y="515"/>
                </a:cubicBezTo>
                <a:cubicBezTo>
                  <a:pt x="116" y="519"/>
                  <a:pt x="113" y="520"/>
                  <a:pt x="105" y="522"/>
                </a:cubicBezTo>
              </a:path>
              <a:path extrusionOk="0" h="629" w="1874">
                <a:moveTo>
                  <a:pt x="800" y="142"/>
                </a:moveTo>
                <a:cubicBezTo>
                  <a:pt x="804" y="136"/>
                  <a:pt x="814" y="127"/>
                  <a:pt x="820" y="119"/>
                </a:cubicBezTo>
                <a:cubicBezTo>
                  <a:pt x="826" y="110"/>
                  <a:pt x="822" y="111"/>
                  <a:pt x="824" y="100"/>
                </a:cubicBezTo>
                <a:cubicBezTo>
                  <a:pt x="797" y="98"/>
                  <a:pt x="779" y="99"/>
                  <a:pt x="751" y="109"/>
                </a:cubicBezTo>
                <a:cubicBezTo>
                  <a:pt x="694" y="128"/>
                  <a:pt x="645" y="161"/>
                  <a:pt x="602" y="203"/>
                </a:cubicBezTo>
                <a:cubicBezTo>
                  <a:pt x="568" y="236"/>
                  <a:pt x="536" y="284"/>
                  <a:pt x="555" y="335"/>
                </a:cubicBezTo>
                <a:cubicBezTo>
                  <a:pt x="566" y="366"/>
                  <a:pt x="599" y="390"/>
                  <a:pt x="628" y="403"/>
                </a:cubicBezTo>
                <a:cubicBezTo>
                  <a:pt x="647" y="411"/>
                  <a:pt x="665" y="411"/>
                  <a:pt x="681" y="396"/>
                </a:cubicBezTo>
                <a:cubicBezTo>
                  <a:pt x="711" y="368"/>
                  <a:pt x="737" y="348"/>
                  <a:pt x="771" y="325"/>
                </a:cubicBezTo>
                <a:cubicBezTo>
                  <a:pt x="791" y="312"/>
                  <a:pt x="803" y="304"/>
                  <a:pt x="824" y="296"/>
                </a:cubicBezTo>
                <a:cubicBezTo>
                  <a:pt x="824" y="319"/>
                  <a:pt x="815" y="336"/>
                  <a:pt x="810" y="361"/>
                </a:cubicBezTo>
                <a:cubicBezTo>
                  <a:pt x="803" y="397"/>
                  <a:pt x="791" y="434"/>
                  <a:pt x="787" y="470"/>
                </a:cubicBezTo>
                <a:cubicBezTo>
                  <a:pt x="784" y="493"/>
                  <a:pt x="785" y="501"/>
                  <a:pt x="797" y="515"/>
                </a:cubicBezTo>
              </a:path>
              <a:path extrusionOk="0" h="629" w="1874">
                <a:moveTo>
                  <a:pt x="989" y="274"/>
                </a:moveTo>
                <a:cubicBezTo>
                  <a:pt x="1005" y="255"/>
                  <a:pt x="1018" y="233"/>
                  <a:pt x="1032" y="212"/>
                </a:cubicBezTo>
                <a:cubicBezTo>
                  <a:pt x="1043" y="196"/>
                  <a:pt x="1056" y="182"/>
                  <a:pt x="1068" y="167"/>
                </a:cubicBezTo>
                <a:cubicBezTo>
                  <a:pt x="1065" y="196"/>
                  <a:pt x="1058" y="225"/>
                  <a:pt x="1049" y="254"/>
                </a:cubicBezTo>
                <a:cubicBezTo>
                  <a:pt x="1028" y="319"/>
                  <a:pt x="1000" y="376"/>
                  <a:pt x="999" y="445"/>
                </a:cubicBezTo>
                <a:cubicBezTo>
                  <a:pt x="1002" y="484"/>
                  <a:pt x="1003" y="496"/>
                  <a:pt x="1002" y="522"/>
                </a:cubicBezTo>
              </a:path>
              <a:path extrusionOk="0" h="629" w="1874">
                <a:moveTo>
                  <a:pt x="1022" y="238"/>
                </a:moveTo>
                <a:cubicBezTo>
                  <a:pt x="1020" y="231"/>
                  <a:pt x="1016" y="224"/>
                  <a:pt x="1015" y="216"/>
                </a:cubicBezTo>
                <a:cubicBezTo>
                  <a:pt x="1015" y="213"/>
                  <a:pt x="1015" y="209"/>
                  <a:pt x="1015" y="206"/>
                </a:cubicBezTo>
                <a:cubicBezTo>
                  <a:pt x="1045" y="192"/>
                  <a:pt x="1079" y="175"/>
                  <a:pt x="1111" y="167"/>
                </a:cubicBezTo>
                <a:cubicBezTo>
                  <a:pt x="1171" y="152"/>
                  <a:pt x="1236" y="147"/>
                  <a:pt x="1297" y="145"/>
                </a:cubicBezTo>
                <a:cubicBezTo>
                  <a:pt x="1328" y="144"/>
                  <a:pt x="1332" y="146"/>
                  <a:pt x="1353" y="164"/>
                </a:cubicBezTo>
                <a:cubicBezTo>
                  <a:pt x="1333" y="199"/>
                  <a:pt x="1305" y="217"/>
                  <a:pt x="1270" y="238"/>
                </a:cubicBezTo>
                <a:cubicBezTo>
                  <a:pt x="1234" y="259"/>
                  <a:pt x="1194" y="275"/>
                  <a:pt x="1158" y="296"/>
                </a:cubicBezTo>
                <a:cubicBezTo>
                  <a:pt x="1147" y="305"/>
                  <a:pt x="1144" y="306"/>
                  <a:pt x="1138" y="312"/>
                </a:cubicBezTo>
                <a:cubicBezTo>
                  <a:pt x="1172" y="307"/>
                  <a:pt x="1207" y="306"/>
                  <a:pt x="1241" y="306"/>
                </a:cubicBezTo>
                <a:cubicBezTo>
                  <a:pt x="1268" y="306"/>
                  <a:pt x="1317" y="297"/>
                  <a:pt x="1336" y="322"/>
                </a:cubicBezTo>
                <a:cubicBezTo>
                  <a:pt x="1361" y="355"/>
                  <a:pt x="1329" y="404"/>
                  <a:pt x="1313" y="432"/>
                </a:cubicBezTo>
                <a:cubicBezTo>
                  <a:pt x="1287" y="479"/>
                  <a:pt x="1256" y="524"/>
                  <a:pt x="1224" y="567"/>
                </a:cubicBezTo>
                <a:cubicBezTo>
                  <a:pt x="1215" y="580"/>
                  <a:pt x="1197" y="614"/>
                  <a:pt x="1178" y="615"/>
                </a:cubicBezTo>
                <a:cubicBezTo>
                  <a:pt x="1178" y="613"/>
                  <a:pt x="1178" y="611"/>
                  <a:pt x="1178" y="609"/>
                </a:cubicBezTo>
              </a:path>
              <a:path extrusionOk="0" h="629" w="1874">
                <a:moveTo>
                  <a:pt x="1740" y="0"/>
                </a:moveTo>
                <a:cubicBezTo>
                  <a:pt x="1727" y="4"/>
                  <a:pt x="1716" y="8"/>
                  <a:pt x="1704" y="16"/>
                </a:cubicBezTo>
                <a:cubicBezTo>
                  <a:pt x="1672" y="38"/>
                  <a:pt x="1645" y="71"/>
                  <a:pt x="1624" y="103"/>
                </a:cubicBezTo>
                <a:cubicBezTo>
                  <a:pt x="1587" y="159"/>
                  <a:pt x="1558" y="220"/>
                  <a:pt x="1522" y="277"/>
                </a:cubicBezTo>
                <a:cubicBezTo>
                  <a:pt x="1493" y="323"/>
                  <a:pt x="1472" y="369"/>
                  <a:pt x="1449" y="419"/>
                </a:cubicBezTo>
              </a:path>
              <a:path extrusionOk="0" h="629" w="1874">
                <a:moveTo>
                  <a:pt x="1869" y="277"/>
                </a:moveTo>
                <a:cubicBezTo>
                  <a:pt x="1853" y="277"/>
                  <a:pt x="1845" y="277"/>
                  <a:pt x="1830" y="283"/>
                </a:cubicBezTo>
                <a:cubicBezTo>
                  <a:pt x="1791" y="299"/>
                  <a:pt x="1759" y="317"/>
                  <a:pt x="1730" y="348"/>
                </a:cubicBezTo>
                <a:cubicBezTo>
                  <a:pt x="1708" y="372"/>
                  <a:pt x="1706" y="385"/>
                  <a:pt x="1734" y="406"/>
                </a:cubicBezTo>
                <a:cubicBezTo>
                  <a:pt x="1766" y="429"/>
                  <a:pt x="1804" y="430"/>
                  <a:pt x="1836" y="457"/>
                </a:cubicBezTo>
                <a:cubicBezTo>
                  <a:pt x="1869" y="485"/>
                  <a:pt x="1856" y="517"/>
                  <a:pt x="1836" y="548"/>
                </a:cubicBezTo>
                <a:cubicBezTo>
                  <a:pt x="1813" y="584"/>
                  <a:pt x="1784" y="608"/>
                  <a:pt x="1747" y="628"/>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19" name="Google Shape;319;p27"/>
          <p:cNvSpPr/>
          <p:nvPr/>
        </p:nvSpPr>
        <p:spPr>
          <a:xfrm>
            <a:off x="5451475" y="2411412"/>
            <a:ext cx="60325" cy="165100"/>
          </a:xfrm>
          <a:custGeom>
            <a:rect b="b" l="l" r="r" t="t"/>
            <a:pathLst>
              <a:path extrusionOk="0" h="462" w="170">
                <a:moveTo>
                  <a:pt x="152" y="74"/>
                </a:moveTo>
                <a:cubicBezTo>
                  <a:pt x="152" y="56"/>
                  <a:pt x="152" y="37"/>
                  <a:pt x="152" y="19"/>
                </a:cubicBezTo>
                <a:cubicBezTo>
                  <a:pt x="147" y="40"/>
                  <a:pt x="135" y="60"/>
                  <a:pt x="126" y="81"/>
                </a:cubicBezTo>
                <a:cubicBezTo>
                  <a:pt x="102" y="140"/>
                  <a:pt x="82" y="198"/>
                  <a:pt x="60" y="258"/>
                </a:cubicBezTo>
                <a:cubicBezTo>
                  <a:pt x="40" y="314"/>
                  <a:pt x="24" y="369"/>
                  <a:pt x="7" y="426"/>
                </a:cubicBezTo>
                <a:cubicBezTo>
                  <a:pt x="-1" y="453"/>
                  <a:pt x="-5" y="453"/>
                  <a:pt x="7" y="455"/>
                </a:cubicBezTo>
                <a:cubicBezTo>
                  <a:pt x="40" y="414"/>
                  <a:pt x="53" y="369"/>
                  <a:pt x="70" y="319"/>
                </a:cubicBezTo>
                <a:cubicBezTo>
                  <a:pt x="96" y="241"/>
                  <a:pt x="124" y="164"/>
                  <a:pt x="152" y="87"/>
                </a:cubicBezTo>
                <a:cubicBezTo>
                  <a:pt x="164" y="53"/>
                  <a:pt x="168" y="35"/>
                  <a:pt x="169" y="0"/>
                </a:cubicBezTo>
                <a:cubicBezTo>
                  <a:pt x="138" y="33"/>
                  <a:pt x="119" y="85"/>
                  <a:pt x="99" y="126"/>
                </a:cubicBezTo>
                <a:cubicBezTo>
                  <a:pt x="62" y="205"/>
                  <a:pt x="35" y="287"/>
                  <a:pt x="10" y="371"/>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0" name="Google Shape;320;p27"/>
          <p:cNvSpPr/>
          <p:nvPr/>
        </p:nvSpPr>
        <p:spPr>
          <a:xfrm>
            <a:off x="5638800" y="1825625"/>
            <a:ext cx="693737" cy="352425"/>
          </a:xfrm>
          <a:custGeom>
            <a:rect b="b" l="l" r="r" t="t"/>
            <a:pathLst>
              <a:path extrusionOk="0" h="980" w="1927">
                <a:moveTo>
                  <a:pt x="0" y="760"/>
                </a:moveTo>
                <a:cubicBezTo>
                  <a:pt x="0" y="711"/>
                  <a:pt x="11" y="670"/>
                  <a:pt x="23" y="622"/>
                </a:cubicBezTo>
                <a:cubicBezTo>
                  <a:pt x="35" y="576"/>
                  <a:pt x="44" y="528"/>
                  <a:pt x="59" y="483"/>
                </a:cubicBezTo>
                <a:cubicBezTo>
                  <a:pt x="65" y="468"/>
                  <a:pt x="67" y="464"/>
                  <a:pt x="69" y="454"/>
                </a:cubicBezTo>
                <a:cubicBezTo>
                  <a:pt x="79" y="455"/>
                  <a:pt x="71" y="522"/>
                  <a:pt x="69" y="544"/>
                </a:cubicBezTo>
                <a:cubicBezTo>
                  <a:pt x="61" y="626"/>
                  <a:pt x="52" y="707"/>
                  <a:pt x="49" y="789"/>
                </a:cubicBezTo>
                <a:cubicBezTo>
                  <a:pt x="49" y="807"/>
                  <a:pt x="49" y="826"/>
                  <a:pt x="49" y="844"/>
                </a:cubicBezTo>
              </a:path>
              <a:path extrusionOk="0" h="980" w="1927">
                <a:moveTo>
                  <a:pt x="126" y="979"/>
                </a:moveTo>
                <a:cubicBezTo>
                  <a:pt x="119" y="978"/>
                  <a:pt x="112" y="978"/>
                  <a:pt x="119" y="970"/>
                </a:cubicBezTo>
                <a:cubicBezTo>
                  <a:pt x="122" y="967"/>
                  <a:pt x="126" y="963"/>
                  <a:pt x="129" y="960"/>
                </a:cubicBezTo>
              </a:path>
              <a:path extrusionOk="0" h="980" w="1927">
                <a:moveTo>
                  <a:pt x="440" y="328"/>
                </a:moveTo>
                <a:cubicBezTo>
                  <a:pt x="441" y="310"/>
                  <a:pt x="445" y="298"/>
                  <a:pt x="450" y="280"/>
                </a:cubicBezTo>
                <a:cubicBezTo>
                  <a:pt x="456" y="259"/>
                  <a:pt x="465" y="242"/>
                  <a:pt x="473" y="222"/>
                </a:cubicBezTo>
                <a:cubicBezTo>
                  <a:pt x="449" y="255"/>
                  <a:pt x="424" y="287"/>
                  <a:pt x="407" y="325"/>
                </a:cubicBezTo>
                <a:cubicBezTo>
                  <a:pt x="373" y="403"/>
                  <a:pt x="353" y="495"/>
                  <a:pt x="360" y="580"/>
                </a:cubicBezTo>
                <a:cubicBezTo>
                  <a:pt x="364" y="635"/>
                  <a:pt x="388" y="703"/>
                  <a:pt x="447" y="718"/>
                </a:cubicBezTo>
                <a:cubicBezTo>
                  <a:pt x="485" y="728"/>
                  <a:pt x="529" y="707"/>
                  <a:pt x="543" y="670"/>
                </a:cubicBezTo>
                <a:cubicBezTo>
                  <a:pt x="552" y="645"/>
                  <a:pt x="543" y="616"/>
                  <a:pt x="539" y="596"/>
                </a:cubicBezTo>
                <a:cubicBezTo>
                  <a:pt x="505" y="602"/>
                  <a:pt x="496" y="629"/>
                  <a:pt x="483" y="660"/>
                </a:cubicBezTo>
                <a:cubicBezTo>
                  <a:pt x="473" y="689"/>
                  <a:pt x="470" y="698"/>
                  <a:pt x="476" y="718"/>
                </a:cubicBezTo>
              </a:path>
              <a:path extrusionOk="0" h="980" w="1927">
                <a:moveTo>
                  <a:pt x="983" y="183"/>
                </a:moveTo>
                <a:cubicBezTo>
                  <a:pt x="949" y="172"/>
                  <a:pt x="915" y="169"/>
                  <a:pt x="880" y="180"/>
                </a:cubicBezTo>
                <a:cubicBezTo>
                  <a:pt x="841" y="192"/>
                  <a:pt x="806" y="232"/>
                  <a:pt x="791" y="270"/>
                </a:cubicBezTo>
                <a:cubicBezTo>
                  <a:pt x="770" y="321"/>
                  <a:pt x="785" y="366"/>
                  <a:pt x="804" y="415"/>
                </a:cubicBezTo>
                <a:cubicBezTo>
                  <a:pt x="814" y="441"/>
                  <a:pt x="828" y="476"/>
                  <a:pt x="844" y="499"/>
                </a:cubicBezTo>
                <a:cubicBezTo>
                  <a:pt x="847" y="502"/>
                  <a:pt x="851" y="506"/>
                  <a:pt x="854" y="509"/>
                </a:cubicBezTo>
                <a:cubicBezTo>
                  <a:pt x="868" y="483"/>
                  <a:pt x="881" y="466"/>
                  <a:pt x="903" y="444"/>
                </a:cubicBezTo>
                <a:cubicBezTo>
                  <a:pt x="916" y="431"/>
                  <a:pt x="946" y="401"/>
                  <a:pt x="969" y="409"/>
                </a:cubicBezTo>
                <a:cubicBezTo>
                  <a:pt x="997" y="419"/>
                  <a:pt x="989" y="471"/>
                  <a:pt x="989" y="493"/>
                </a:cubicBezTo>
                <a:cubicBezTo>
                  <a:pt x="989" y="535"/>
                  <a:pt x="988" y="576"/>
                  <a:pt x="993" y="618"/>
                </a:cubicBezTo>
                <a:cubicBezTo>
                  <a:pt x="996" y="636"/>
                  <a:pt x="996" y="641"/>
                  <a:pt x="1003" y="651"/>
                </a:cubicBezTo>
              </a:path>
              <a:path extrusionOk="0" h="980" w="1927">
                <a:moveTo>
                  <a:pt x="1234" y="209"/>
                </a:moveTo>
                <a:cubicBezTo>
                  <a:pt x="1232" y="221"/>
                  <a:pt x="1228" y="232"/>
                  <a:pt x="1228" y="245"/>
                </a:cubicBezTo>
                <a:cubicBezTo>
                  <a:pt x="1227" y="277"/>
                  <a:pt x="1226" y="310"/>
                  <a:pt x="1231" y="341"/>
                </a:cubicBezTo>
                <a:cubicBezTo>
                  <a:pt x="1236" y="370"/>
                  <a:pt x="1250" y="394"/>
                  <a:pt x="1257" y="422"/>
                </a:cubicBezTo>
                <a:cubicBezTo>
                  <a:pt x="1257" y="423"/>
                  <a:pt x="1257" y="424"/>
                  <a:pt x="1257" y="425"/>
                </a:cubicBezTo>
                <a:cubicBezTo>
                  <a:pt x="1257" y="377"/>
                  <a:pt x="1252" y="331"/>
                  <a:pt x="1251" y="283"/>
                </a:cubicBezTo>
                <a:cubicBezTo>
                  <a:pt x="1250" y="244"/>
                  <a:pt x="1262" y="212"/>
                  <a:pt x="1290" y="183"/>
                </a:cubicBezTo>
                <a:cubicBezTo>
                  <a:pt x="1316" y="156"/>
                  <a:pt x="1353" y="132"/>
                  <a:pt x="1390" y="125"/>
                </a:cubicBezTo>
                <a:cubicBezTo>
                  <a:pt x="1412" y="121"/>
                  <a:pt x="1433" y="123"/>
                  <a:pt x="1436" y="148"/>
                </a:cubicBezTo>
                <a:cubicBezTo>
                  <a:pt x="1441" y="195"/>
                  <a:pt x="1411" y="228"/>
                  <a:pt x="1390" y="267"/>
                </a:cubicBezTo>
                <a:cubicBezTo>
                  <a:pt x="1376" y="292"/>
                  <a:pt x="1354" y="316"/>
                  <a:pt x="1347" y="344"/>
                </a:cubicBezTo>
                <a:cubicBezTo>
                  <a:pt x="1347" y="345"/>
                  <a:pt x="1347" y="347"/>
                  <a:pt x="1347" y="348"/>
                </a:cubicBezTo>
                <a:cubicBezTo>
                  <a:pt x="1370" y="348"/>
                  <a:pt x="1398" y="343"/>
                  <a:pt x="1419" y="354"/>
                </a:cubicBezTo>
                <a:cubicBezTo>
                  <a:pt x="1452" y="372"/>
                  <a:pt x="1468" y="397"/>
                  <a:pt x="1472" y="435"/>
                </a:cubicBezTo>
                <a:cubicBezTo>
                  <a:pt x="1477" y="478"/>
                  <a:pt x="1458" y="528"/>
                  <a:pt x="1436" y="564"/>
                </a:cubicBezTo>
                <a:cubicBezTo>
                  <a:pt x="1414" y="600"/>
                  <a:pt x="1379" y="639"/>
                  <a:pt x="1347" y="667"/>
                </a:cubicBezTo>
                <a:cubicBezTo>
                  <a:pt x="1336" y="674"/>
                  <a:pt x="1335" y="677"/>
                  <a:pt x="1327" y="676"/>
                </a:cubicBezTo>
              </a:path>
              <a:path extrusionOk="0" h="980" w="1927">
                <a:moveTo>
                  <a:pt x="1635" y="48"/>
                </a:moveTo>
                <a:cubicBezTo>
                  <a:pt x="1643" y="31"/>
                  <a:pt x="1649" y="16"/>
                  <a:pt x="1661" y="3"/>
                </a:cubicBezTo>
                <a:cubicBezTo>
                  <a:pt x="1662" y="2"/>
                  <a:pt x="1663" y="1"/>
                  <a:pt x="1664" y="0"/>
                </a:cubicBezTo>
                <a:cubicBezTo>
                  <a:pt x="1674" y="16"/>
                  <a:pt x="1670" y="26"/>
                  <a:pt x="1661" y="58"/>
                </a:cubicBezTo>
                <a:cubicBezTo>
                  <a:pt x="1641" y="132"/>
                  <a:pt x="1613" y="204"/>
                  <a:pt x="1588" y="277"/>
                </a:cubicBezTo>
                <a:cubicBezTo>
                  <a:pt x="1566" y="340"/>
                  <a:pt x="1560" y="398"/>
                  <a:pt x="1558" y="464"/>
                </a:cubicBezTo>
              </a:path>
              <a:path extrusionOk="0" h="980" w="1927">
                <a:moveTo>
                  <a:pt x="1903" y="270"/>
                </a:moveTo>
                <a:cubicBezTo>
                  <a:pt x="1893" y="269"/>
                  <a:pt x="1885" y="267"/>
                  <a:pt x="1873" y="267"/>
                </a:cubicBezTo>
                <a:cubicBezTo>
                  <a:pt x="1845" y="267"/>
                  <a:pt x="1811" y="274"/>
                  <a:pt x="1793" y="299"/>
                </a:cubicBezTo>
                <a:cubicBezTo>
                  <a:pt x="1777" y="321"/>
                  <a:pt x="1774" y="362"/>
                  <a:pt x="1790" y="386"/>
                </a:cubicBezTo>
                <a:cubicBezTo>
                  <a:pt x="1813" y="420"/>
                  <a:pt x="1860" y="440"/>
                  <a:pt x="1889" y="470"/>
                </a:cubicBezTo>
                <a:cubicBezTo>
                  <a:pt x="1922" y="504"/>
                  <a:pt x="1939" y="526"/>
                  <a:pt x="1916" y="573"/>
                </a:cubicBezTo>
                <a:cubicBezTo>
                  <a:pt x="1899" y="608"/>
                  <a:pt x="1873" y="642"/>
                  <a:pt x="1850" y="673"/>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1" name="Google Shape;321;p27"/>
          <p:cNvSpPr/>
          <p:nvPr/>
        </p:nvSpPr>
        <p:spPr>
          <a:xfrm>
            <a:off x="5746750" y="3187700"/>
            <a:ext cx="17462" cy="190500"/>
          </a:xfrm>
          <a:custGeom>
            <a:rect b="b" l="l" r="r" t="t"/>
            <a:pathLst>
              <a:path extrusionOk="0" h="533" w="47">
                <a:moveTo>
                  <a:pt x="0" y="29"/>
                </a:moveTo>
                <a:cubicBezTo>
                  <a:pt x="3" y="22"/>
                  <a:pt x="6" y="13"/>
                  <a:pt x="10" y="7"/>
                </a:cubicBezTo>
                <a:cubicBezTo>
                  <a:pt x="16" y="-1"/>
                  <a:pt x="16" y="4"/>
                  <a:pt x="23" y="0"/>
                </a:cubicBezTo>
                <a:cubicBezTo>
                  <a:pt x="36" y="15"/>
                  <a:pt x="41" y="23"/>
                  <a:pt x="43" y="52"/>
                </a:cubicBezTo>
                <a:cubicBezTo>
                  <a:pt x="47" y="115"/>
                  <a:pt x="42" y="180"/>
                  <a:pt x="36" y="242"/>
                </a:cubicBezTo>
                <a:cubicBezTo>
                  <a:pt x="29" y="317"/>
                  <a:pt x="15" y="392"/>
                  <a:pt x="26" y="468"/>
                </a:cubicBezTo>
                <a:cubicBezTo>
                  <a:pt x="35" y="502"/>
                  <a:pt x="37" y="511"/>
                  <a:pt x="46" y="532"/>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2" name="Google Shape;322;p27"/>
          <p:cNvSpPr/>
          <p:nvPr/>
        </p:nvSpPr>
        <p:spPr>
          <a:xfrm>
            <a:off x="5892800" y="3170237"/>
            <a:ext cx="292100" cy="225425"/>
          </a:xfrm>
          <a:custGeom>
            <a:rect b="b" l="l" r="r" t="t"/>
            <a:pathLst>
              <a:path extrusionOk="0" h="626" w="815">
                <a:moveTo>
                  <a:pt x="0" y="48"/>
                </a:moveTo>
                <a:cubicBezTo>
                  <a:pt x="8" y="37"/>
                  <a:pt x="-1" y="37"/>
                  <a:pt x="16" y="26"/>
                </a:cubicBezTo>
                <a:cubicBezTo>
                  <a:pt x="56" y="1"/>
                  <a:pt x="110" y="1"/>
                  <a:pt x="155" y="0"/>
                </a:cubicBezTo>
                <a:cubicBezTo>
                  <a:pt x="201" y="-1"/>
                  <a:pt x="257" y="-5"/>
                  <a:pt x="291" y="32"/>
                </a:cubicBezTo>
                <a:cubicBezTo>
                  <a:pt x="328" y="73"/>
                  <a:pt x="299" y="118"/>
                  <a:pt x="274" y="152"/>
                </a:cubicBezTo>
                <a:cubicBezTo>
                  <a:pt x="236" y="205"/>
                  <a:pt x="180" y="245"/>
                  <a:pt x="129" y="284"/>
                </a:cubicBezTo>
                <a:cubicBezTo>
                  <a:pt x="107" y="301"/>
                  <a:pt x="94" y="313"/>
                  <a:pt x="76" y="332"/>
                </a:cubicBezTo>
                <a:cubicBezTo>
                  <a:pt x="102" y="335"/>
                  <a:pt x="134" y="326"/>
                  <a:pt x="168" y="322"/>
                </a:cubicBezTo>
                <a:cubicBezTo>
                  <a:pt x="221" y="315"/>
                  <a:pt x="300" y="301"/>
                  <a:pt x="347" y="332"/>
                </a:cubicBezTo>
                <a:cubicBezTo>
                  <a:pt x="382" y="355"/>
                  <a:pt x="375" y="405"/>
                  <a:pt x="364" y="438"/>
                </a:cubicBezTo>
                <a:cubicBezTo>
                  <a:pt x="348" y="487"/>
                  <a:pt x="316" y="542"/>
                  <a:pt x="274" y="574"/>
                </a:cubicBezTo>
                <a:cubicBezTo>
                  <a:pt x="250" y="586"/>
                  <a:pt x="244" y="589"/>
                  <a:pt x="228" y="593"/>
                </a:cubicBezTo>
              </a:path>
              <a:path extrusionOk="0" h="626" w="815">
                <a:moveTo>
                  <a:pt x="559" y="132"/>
                </a:moveTo>
                <a:cubicBezTo>
                  <a:pt x="566" y="126"/>
                  <a:pt x="559" y="119"/>
                  <a:pt x="575" y="116"/>
                </a:cubicBezTo>
                <a:cubicBezTo>
                  <a:pt x="621" y="107"/>
                  <a:pt x="679" y="115"/>
                  <a:pt x="724" y="123"/>
                </a:cubicBezTo>
                <a:cubicBezTo>
                  <a:pt x="742" y="126"/>
                  <a:pt x="800" y="128"/>
                  <a:pt x="787" y="164"/>
                </a:cubicBezTo>
                <a:cubicBezTo>
                  <a:pt x="774" y="199"/>
                  <a:pt x="706" y="224"/>
                  <a:pt x="678" y="245"/>
                </a:cubicBezTo>
                <a:cubicBezTo>
                  <a:pt x="654" y="263"/>
                  <a:pt x="611" y="289"/>
                  <a:pt x="592" y="313"/>
                </a:cubicBezTo>
                <a:cubicBezTo>
                  <a:pt x="592" y="315"/>
                  <a:pt x="592" y="317"/>
                  <a:pt x="592" y="319"/>
                </a:cubicBezTo>
                <a:cubicBezTo>
                  <a:pt x="619" y="318"/>
                  <a:pt x="644" y="314"/>
                  <a:pt x="671" y="313"/>
                </a:cubicBezTo>
                <a:cubicBezTo>
                  <a:pt x="708" y="311"/>
                  <a:pt x="762" y="303"/>
                  <a:pt x="791" y="332"/>
                </a:cubicBezTo>
                <a:cubicBezTo>
                  <a:pt x="821" y="362"/>
                  <a:pt x="818" y="423"/>
                  <a:pt x="810" y="461"/>
                </a:cubicBezTo>
                <a:cubicBezTo>
                  <a:pt x="798" y="513"/>
                  <a:pt x="765" y="552"/>
                  <a:pt x="724" y="583"/>
                </a:cubicBezTo>
                <a:cubicBezTo>
                  <a:pt x="695" y="605"/>
                  <a:pt x="669" y="615"/>
                  <a:pt x="635" y="625"/>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3" name="Google Shape;323;p27"/>
          <p:cNvSpPr/>
          <p:nvPr/>
        </p:nvSpPr>
        <p:spPr>
          <a:xfrm>
            <a:off x="6323012" y="3165475"/>
            <a:ext cx="603250" cy="304800"/>
          </a:xfrm>
          <a:custGeom>
            <a:rect b="b" l="l" r="r" t="t"/>
            <a:pathLst>
              <a:path extrusionOk="0" h="849" w="1675">
                <a:moveTo>
                  <a:pt x="53" y="577"/>
                </a:moveTo>
                <a:cubicBezTo>
                  <a:pt x="35" y="577"/>
                  <a:pt x="18" y="576"/>
                  <a:pt x="0" y="574"/>
                </a:cubicBezTo>
                <a:cubicBezTo>
                  <a:pt x="20" y="539"/>
                  <a:pt x="41" y="507"/>
                  <a:pt x="66" y="474"/>
                </a:cubicBezTo>
                <a:cubicBezTo>
                  <a:pt x="115" y="410"/>
                  <a:pt x="162" y="346"/>
                  <a:pt x="208" y="280"/>
                </a:cubicBezTo>
                <a:cubicBezTo>
                  <a:pt x="224" y="256"/>
                  <a:pt x="238" y="224"/>
                  <a:pt x="258" y="203"/>
                </a:cubicBezTo>
                <a:cubicBezTo>
                  <a:pt x="266" y="198"/>
                  <a:pt x="266" y="196"/>
                  <a:pt x="271" y="197"/>
                </a:cubicBezTo>
                <a:cubicBezTo>
                  <a:pt x="271" y="231"/>
                  <a:pt x="277" y="260"/>
                  <a:pt x="281" y="293"/>
                </a:cubicBezTo>
                <a:cubicBezTo>
                  <a:pt x="287" y="337"/>
                  <a:pt x="284" y="369"/>
                  <a:pt x="311" y="406"/>
                </a:cubicBezTo>
                <a:cubicBezTo>
                  <a:pt x="335" y="439"/>
                  <a:pt x="370" y="415"/>
                  <a:pt x="397" y="396"/>
                </a:cubicBezTo>
                <a:cubicBezTo>
                  <a:pt x="436" y="369"/>
                  <a:pt x="473" y="332"/>
                  <a:pt x="513" y="309"/>
                </a:cubicBezTo>
                <a:cubicBezTo>
                  <a:pt x="516" y="308"/>
                  <a:pt x="520" y="307"/>
                  <a:pt x="523" y="306"/>
                </a:cubicBezTo>
                <a:cubicBezTo>
                  <a:pt x="524" y="343"/>
                  <a:pt x="515" y="372"/>
                  <a:pt x="506" y="409"/>
                </a:cubicBezTo>
                <a:cubicBezTo>
                  <a:pt x="490" y="475"/>
                  <a:pt x="480" y="528"/>
                  <a:pt x="509" y="590"/>
                </a:cubicBezTo>
              </a:path>
              <a:path extrusionOk="0" h="849" w="1675">
                <a:moveTo>
                  <a:pt x="834" y="206"/>
                </a:moveTo>
                <a:cubicBezTo>
                  <a:pt x="834" y="198"/>
                  <a:pt x="837" y="179"/>
                  <a:pt x="834" y="184"/>
                </a:cubicBezTo>
                <a:cubicBezTo>
                  <a:pt x="821" y="207"/>
                  <a:pt x="821" y="241"/>
                  <a:pt x="814" y="267"/>
                </a:cubicBezTo>
                <a:cubicBezTo>
                  <a:pt x="796" y="335"/>
                  <a:pt x="778" y="401"/>
                  <a:pt x="771" y="471"/>
                </a:cubicBezTo>
                <a:cubicBezTo>
                  <a:pt x="764" y="541"/>
                  <a:pt x="758" y="618"/>
                  <a:pt x="791" y="680"/>
                </a:cubicBezTo>
                <a:cubicBezTo>
                  <a:pt x="829" y="658"/>
                  <a:pt x="848" y="647"/>
                  <a:pt x="867" y="596"/>
                </a:cubicBezTo>
                <a:cubicBezTo>
                  <a:pt x="898" y="513"/>
                  <a:pt x="900" y="423"/>
                  <a:pt x="920" y="338"/>
                </a:cubicBezTo>
                <a:cubicBezTo>
                  <a:pt x="933" y="282"/>
                  <a:pt x="940" y="234"/>
                  <a:pt x="976" y="190"/>
                </a:cubicBezTo>
                <a:cubicBezTo>
                  <a:pt x="1006" y="153"/>
                  <a:pt x="1054" y="134"/>
                  <a:pt x="1102" y="139"/>
                </a:cubicBezTo>
                <a:cubicBezTo>
                  <a:pt x="1145" y="143"/>
                  <a:pt x="1181" y="166"/>
                  <a:pt x="1188" y="209"/>
                </a:cubicBezTo>
                <a:cubicBezTo>
                  <a:pt x="1197" y="268"/>
                  <a:pt x="1160" y="313"/>
                  <a:pt x="1125" y="355"/>
                </a:cubicBezTo>
                <a:cubicBezTo>
                  <a:pt x="1090" y="398"/>
                  <a:pt x="1043" y="436"/>
                  <a:pt x="992" y="461"/>
                </a:cubicBezTo>
                <a:cubicBezTo>
                  <a:pt x="975" y="466"/>
                  <a:pt x="971" y="468"/>
                  <a:pt x="959" y="467"/>
                </a:cubicBezTo>
                <a:cubicBezTo>
                  <a:pt x="975" y="445"/>
                  <a:pt x="992" y="436"/>
                  <a:pt x="1019" y="422"/>
                </a:cubicBezTo>
                <a:cubicBezTo>
                  <a:pt x="1068" y="398"/>
                  <a:pt x="1125" y="383"/>
                  <a:pt x="1165" y="429"/>
                </a:cubicBezTo>
                <a:cubicBezTo>
                  <a:pt x="1204" y="473"/>
                  <a:pt x="1194" y="545"/>
                  <a:pt x="1188" y="599"/>
                </a:cubicBezTo>
                <a:cubicBezTo>
                  <a:pt x="1181" y="659"/>
                  <a:pt x="1167" y="727"/>
                  <a:pt x="1145" y="783"/>
                </a:cubicBezTo>
                <a:cubicBezTo>
                  <a:pt x="1142" y="789"/>
                  <a:pt x="1138" y="796"/>
                  <a:pt x="1135" y="802"/>
                </a:cubicBezTo>
              </a:path>
              <a:path extrusionOk="0" h="849" w="1675">
                <a:moveTo>
                  <a:pt x="1416" y="68"/>
                </a:moveTo>
                <a:cubicBezTo>
                  <a:pt x="1427" y="46"/>
                  <a:pt x="1440" y="22"/>
                  <a:pt x="1459" y="6"/>
                </a:cubicBezTo>
                <a:cubicBezTo>
                  <a:pt x="1462" y="4"/>
                  <a:pt x="1466" y="2"/>
                  <a:pt x="1469" y="0"/>
                </a:cubicBezTo>
                <a:cubicBezTo>
                  <a:pt x="1465" y="44"/>
                  <a:pt x="1455" y="67"/>
                  <a:pt x="1436" y="110"/>
                </a:cubicBezTo>
                <a:cubicBezTo>
                  <a:pt x="1389" y="214"/>
                  <a:pt x="1332" y="312"/>
                  <a:pt x="1297" y="422"/>
                </a:cubicBezTo>
                <a:cubicBezTo>
                  <a:pt x="1275" y="504"/>
                  <a:pt x="1269" y="527"/>
                  <a:pt x="1257" y="580"/>
                </a:cubicBezTo>
              </a:path>
              <a:path extrusionOk="0" h="849" w="1675">
                <a:moveTo>
                  <a:pt x="1638" y="454"/>
                </a:moveTo>
                <a:cubicBezTo>
                  <a:pt x="1627" y="449"/>
                  <a:pt x="1617" y="447"/>
                  <a:pt x="1601" y="448"/>
                </a:cubicBezTo>
                <a:cubicBezTo>
                  <a:pt x="1572" y="450"/>
                  <a:pt x="1539" y="468"/>
                  <a:pt x="1532" y="500"/>
                </a:cubicBezTo>
                <a:cubicBezTo>
                  <a:pt x="1521" y="551"/>
                  <a:pt x="1570" y="580"/>
                  <a:pt x="1601" y="609"/>
                </a:cubicBezTo>
                <a:cubicBezTo>
                  <a:pt x="1631" y="636"/>
                  <a:pt x="1671" y="665"/>
                  <a:pt x="1674" y="709"/>
                </a:cubicBezTo>
                <a:cubicBezTo>
                  <a:pt x="1678" y="758"/>
                  <a:pt x="1624" y="804"/>
                  <a:pt x="1588" y="828"/>
                </a:cubicBezTo>
                <a:cubicBezTo>
                  <a:pt x="1575" y="835"/>
                  <a:pt x="1561" y="841"/>
                  <a:pt x="1548" y="848"/>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4" name="Google Shape;324;p27"/>
          <p:cNvSpPr/>
          <p:nvPr/>
        </p:nvSpPr>
        <p:spPr>
          <a:xfrm>
            <a:off x="3151187" y="6084887"/>
            <a:ext cx="1754187" cy="739775"/>
          </a:xfrm>
          <a:custGeom>
            <a:rect b="b" l="l" r="r" t="t"/>
            <a:pathLst>
              <a:path extrusionOk="0" h="2057" w="4873">
                <a:moveTo>
                  <a:pt x="4776" y="316"/>
                </a:moveTo>
                <a:cubicBezTo>
                  <a:pt x="4764" y="316"/>
                  <a:pt x="4751" y="316"/>
                  <a:pt x="4739" y="316"/>
                </a:cubicBezTo>
                <a:cubicBezTo>
                  <a:pt x="4751" y="310"/>
                  <a:pt x="4749" y="286"/>
                  <a:pt x="4769" y="280"/>
                </a:cubicBezTo>
                <a:cubicBezTo>
                  <a:pt x="4807" y="269"/>
                  <a:pt x="4846" y="278"/>
                  <a:pt x="4868" y="274"/>
                </a:cubicBezTo>
                <a:cubicBezTo>
                  <a:pt x="4827" y="343"/>
                  <a:pt x="4832" y="332"/>
                  <a:pt x="4772" y="370"/>
                </a:cubicBezTo>
                <a:cubicBezTo>
                  <a:pt x="4788" y="334"/>
                  <a:pt x="4806" y="285"/>
                  <a:pt x="4825" y="248"/>
                </a:cubicBezTo>
                <a:cubicBezTo>
                  <a:pt x="4803" y="237"/>
                  <a:pt x="4775" y="217"/>
                  <a:pt x="4749" y="206"/>
                </a:cubicBezTo>
                <a:cubicBezTo>
                  <a:pt x="4639" y="160"/>
                  <a:pt x="4532" y="132"/>
                  <a:pt x="4415" y="106"/>
                </a:cubicBezTo>
                <a:cubicBezTo>
                  <a:pt x="4213" y="61"/>
                  <a:pt x="4010" y="19"/>
                  <a:pt x="3803" y="6"/>
                </a:cubicBezTo>
                <a:cubicBezTo>
                  <a:pt x="3644" y="-4"/>
                  <a:pt x="3485" y="4"/>
                  <a:pt x="3326" y="9"/>
                </a:cubicBezTo>
                <a:cubicBezTo>
                  <a:pt x="2829" y="25"/>
                  <a:pt x="2296" y="75"/>
                  <a:pt x="1820" y="222"/>
                </a:cubicBezTo>
                <a:cubicBezTo>
                  <a:pt x="1396" y="353"/>
                  <a:pt x="1005" y="539"/>
                  <a:pt x="679" y="844"/>
                </a:cubicBezTo>
                <a:cubicBezTo>
                  <a:pt x="547" y="967"/>
                  <a:pt x="436" y="1102"/>
                  <a:pt x="348" y="1260"/>
                </a:cubicBezTo>
                <a:cubicBezTo>
                  <a:pt x="261" y="1418"/>
                  <a:pt x="238" y="1544"/>
                  <a:pt x="262" y="1714"/>
                </a:cubicBezTo>
                <a:cubicBezTo>
                  <a:pt x="265" y="1733"/>
                  <a:pt x="274" y="1748"/>
                  <a:pt x="278" y="1766"/>
                </a:cubicBezTo>
              </a:path>
              <a:path extrusionOk="0" h="2057" w="4873">
                <a:moveTo>
                  <a:pt x="40" y="1763"/>
                </a:moveTo>
                <a:cubicBezTo>
                  <a:pt x="29" y="1753"/>
                  <a:pt x="17" y="1741"/>
                  <a:pt x="10" y="1727"/>
                </a:cubicBezTo>
                <a:cubicBezTo>
                  <a:pt x="-4" y="1699"/>
                  <a:pt x="-4" y="1663"/>
                  <a:pt x="7" y="1634"/>
                </a:cubicBezTo>
                <a:cubicBezTo>
                  <a:pt x="17" y="1607"/>
                  <a:pt x="21" y="1616"/>
                  <a:pt x="37" y="1605"/>
                </a:cubicBezTo>
                <a:cubicBezTo>
                  <a:pt x="65" y="1637"/>
                  <a:pt x="72" y="1683"/>
                  <a:pt x="80" y="1727"/>
                </a:cubicBezTo>
                <a:cubicBezTo>
                  <a:pt x="94" y="1803"/>
                  <a:pt x="106" y="1880"/>
                  <a:pt x="119" y="1956"/>
                </a:cubicBezTo>
                <a:cubicBezTo>
                  <a:pt x="124" y="1987"/>
                  <a:pt x="132" y="2046"/>
                  <a:pt x="169" y="2056"/>
                </a:cubicBezTo>
                <a:cubicBezTo>
                  <a:pt x="205" y="2065"/>
                  <a:pt x="250" y="2018"/>
                  <a:pt x="272" y="1995"/>
                </a:cubicBezTo>
                <a:cubicBezTo>
                  <a:pt x="278" y="1986"/>
                  <a:pt x="285" y="1978"/>
                  <a:pt x="291" y="1969"/>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5" name="Google Shape;325;p27"/>
          <p:cNvSpPr/>
          <p:nvPr/>
        </p:nvSpPr>
        <p:spPr>
          <a:xfrm>
            <a:off x="3217862" y="7051675"/>
            <a:ext cx="514350" cy="279400"/>
          </a:xfrm>
          <a:custGeom>
            <a:rect b="b" l="l" r="r" t="t"/>
            <a:pathLst>
              <a:path extrusionOk="0" h="777" w="1428">
                <a:moveTo>
                  <a:pt x="176" y="32"/>
                </a:moveTo>
                <a:cubicBezTo>
                  <a:pt x="176" y="22"/>
                  <a:pt x="176" y="13"/>
                  <a:pt x="176" y="3"/>
                </a:cubicBezTo>
                <a:cubicBezTo>
                  <a:pt x="156" y="3"/>
                  <a:pt x="158" y="-1"/>
                  <a:pt x="136" y="9"/>
                </a:cubicBezTo>
                <a:cubicBezTo>
                  <a:pt x="99" y="25"/>
                  <a:pt x="72" y="66"/>
                  <a:pt x="53" y="100"/>
                </a:cubicBezTo>
                <a:cubicBezTo>
                  <a:pt x="14" y="173"/>
                  <a:pt x="3" y="247"/>
                  <a:pt x="0" y="328"/>
                </a:cubicBezTo>
                <a:cubicBezTo>
                  <a:pt x="-2" y="395"/>
                  <a:pt x="0" y="482"/>
                  <a:pt x="57" y="525"/>
                </a:cubicBezTo>
                <a:cubicBezTo>
                  <a:pt x="104" y="560"/>
                  <a:pt x="159" y="538"/>
                  <a:pt x="196" y="502"/>
                </a:cubicBezTo>
                <a:cubicBezTo>
                  <a:pt x="221" y="478"/>
                  <a:pt x="253" y="437"/>
                  <a:pt x="242" y="399"/>
                </a:cubicBezTo>
                <a:cubicBezTo>
                  <a:pt x="233" y="384"/>
                  <a:pt x="231" y="380"/>
                  <a:pt x="219" y="377"/>
                </a:cubicBezTo>
                <a:cubicBezTo>
                  <a:pt x="173" y="393"/>
                  <a:pt x="160" y="417"/>
                  <a:pt x="139" y="460"/>
                </a:cubicBezTo>
                <a:cubicBezTo>
                  <a:pt x="118" y="502"/>
                  <a:pt x="97" y="551"/>
                  <a:pt x="110" y="599"/>
                </a:cubicBezTo>
                <a:cubicBezTo>
                  <a:pt x="117" y="624"/>
                  <a:pt x="128" y="625"/>
                  <a:pt x="149" y="628"/>
                </a:cubicBezTo>
              </a:path>
              <a:path extrusionOk="0" h="777" w="1428">
                <a:moveTo>
                  <a:pt x="537" y="228"/>
                </a:moveTo>
                <a:cubicBezTo>
                  <a:pt x="522" y="230"/>
                  <a:pt x="524" y="229"/>
                  <a:pt x="513" y="241"/>
                </a:cubicBezTo>
                <a:cubicBezTo>
                  <a:pt x="490" y="266"/>
                  <a:pt x="491" y="306"/>
                  <a:pt x="490" y="338"/>
                </a:cubicBezTo>
                <a:cubicBezTo>
                  <a:pt x="489" y="395"/>
                  <a:pt x="496" y="465"/>
                  <a:pt x="537" y="509"/>
                </a:cubicBezTo>
                <a:cubicBezTo>
                  <a:pt x="568" y="543"/>
                  <a:pt x="631" y="554"/>
                  <a:pt x="666" y="518"/>
                </a:cubicBezTo>
                <a:cubicBezTo>
                  <a:pt x="706" y="477"/>
                  <a:pt x="706" y="396"/>
                  <a:pt x="699" y="344"/>
                </a:cubicBezTo>
                <a:cubicBezTo>
                  <a:pt x="692" y="288"/>
                  <a:pt x="670" y="247"/>
                  <a:pt x="619" y="225"/>
                </a:cubicBezTo>
                <a:cubicBezTo>
                  <a:pt x="587" y="211"/>
                  <a:pt x="554" y="229"/>
                  <a:pt x="540" y="261"/>
                </a:cubicBezTo>
                <a:cubicBezTo>
                  <a:pt x="523" y="298"/>
                  <a:pt x="531" y="335"/>
                  <a:pt x="543" y="370"/>
                </a:cubicBezTo>
              </a:path>
              <a:path extrusionOk="0" h="777" w="1428">
                <a:moveTo>
                  <a:pt x="735" y="396"/>
                </a:moveTo>
                <a:cubicBezTo>
                  <a:pt x="750" y="383"/>
                  <a:pt x="761" y="372"/>
                  <a:pt x="781" y="367"/>
                </a:cubicBezTo>
                <a:cubicBezTo>
                  <a:pt x="810" y="359"/>
                  <a:pt x="841" y="361"/>
                  <a:pt x="871" y="361"/>
                </a:cubicBezTo>
                <a:cubicBezTo>
                  <a:pt x="898" y="361"/>
                  <a:pt x="923" y="365"/>
                  <a:pt x="950" y="367"/>
                </a:cubicBezTo>
                <a:cubicBezTo>
                  <a:pt x="954" y="367"/>
                  <a:pt x="959" y="367"/>
                  <a:pt x="963" y="367"/>
                </a:cubicBezTo>
              </a:path>
              <a:path extrusionOk="0" h="777" w="1428">
                <a:moveTo>
                  <a:pt x="1334" y="109"/>
                </a:moveTo>
                <a:cubicBezTo>
                  <a:pt x="1326" y="101"/>
                  <a:pt x="1313" y="89"/>
                  <a:pt x="1304" y="77"/>
                </a:cubicBezTo>
                <a:cubicBezTo>
                  <a:pt x="1291" y="61"/>
                  <a:pt x="1268" y="39"/>
                  <a:pt x="1248" y="32"/>
                </a:cubicBezTo>
                <a:cubicBezTo>
                  <a:pt x="1241" y="32"/>
                  <a:pt x="1239" y="32"/>
                  <a:pt x="1235" y="32"/>
                </a:cubicBezTo>
                <a:cubicBezTo>
                  <a:pt x="1238" y="56"/>
                  <a:pt x="1246" y="71"/>
                  <a:pt x="1261" y="96"/>
                </a:cubicBezTo>
                <a:cubicBezTo>
                  <a:pt x="1296" y="155"/>
                  <a:pt x="1335" y="226"/>
                  <a:pt x="1351" y="293"/>
                </a:cubicBezTo>
                <a:cubicBezTo>
                  <a:pt x="1371" y="379"/>
                  <a:pt x="1354" y="470"/>
                  <a:pt x="1337" y="554"/>
                </a:cubicBezTo>
                <a:cubicBezTo>
                  <a:pt x="1324" y="619"/>
                  <a:pt x="1308" y="681"/>
                  <a:pt x="1288" y="744"/>
                </a:cubicBezTo>
                <a:cubicBezTo>
                  <a:pt x="1282" y="762"/>
                  <a:pt x="1280" y="765"/>
                  <a:pt x="1281" y="776"/>
                </a:cubicBezTo>
                <a:cubicBezTo>
                  <a:pt x="1308" y="715"/>
                  <a:pt x="1339" y="656"/>
                  <a:pt x="1361" y="593"/>
                </a:cubicBezTo>
                <a:cubicBezTo>
                  <a:pt x="1388" y="516"/>
                  <a:pt x="1411" y="434"/>
                  <a:pt x="1423" y="354"/>
                </a:cubicBezTo>
                <a:cubicBezTo>
                  <a:pt x="1429" y="312"/>
                  <a:pt x="1429" y="274"/>
                  <a:pt x="1414" y="235"/>
                </a:cubicBezTo>
                <a:cubicBezTo>
                  <a:pt x="1406" y="215"/>
                  <a:pt x="1391" y="206"/>
                  <a:pt x="1371" y="216"/>
                </a:cubicBezTo>
                <a:cubicBezTo>
                  <a:pt x="1352" y="233"/>
                  <a:pt x="1346" y="241"/>
                  <a:pt x="1347" y="261"/>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6" name="Google Shape;326;p27"/>
          <p:cNvSpPr/>
          <p:nvPr/>
        </p:nvSpPr>
        <p:spPr>
          <a:xfrm>
            <a:off x="3836987" y="7161212"/>
            <a:ext cx="122237" cy="146050"/>
          </a:xfrm>
          <a:custGeom>
            <a:rect b="b" l="l" r="r" t="t"/>
            <a:pathLst>
              <a:path extrusionOk="0" h="407" w="342">
                <a:moveTo>
                  <a:pt x="50" y="3"/>
                </a:moveTo>
                <a:cubicBezTo>
                  <a:pt x="38" y="5"/>
                  <a:pt x="40" y="-5"/>
                  <a:pt x="26" y="16"/>
                </a:cubicBezTo>
                <a:cubicBezTo>
                  <a:pt x="3" y="52"/>
                  <a:pt x="-3" y="107"/>
                  <a:pt x="0" y="148"/>
                </a:cubicBezTo>
                <a:cubicBezTo>
                  <a:pt x="6" y="225"/>
                  <a:pt x="31" y="296"/>
                  <a:pt x="83" y="354"/>
                </a:cubicBezTo>
                <a:cubicBezTo>
                  <a:pt x="129" y="405"/>
                  <a:pt x="178" y="423"/>
                  <a:pt x="238" y="386"/>
                </a:cubicBezTo>
                <a:cubicBezTo>
                  <a:pt x="295" y="351"/>
                  <a:pt x="332" y="274"/>
                  <a:pt x="341" y="209"/>
                </a:cubicBezTo>
                <a:cubicBezTo>
                  <a:pt x="348" y="162"/>
                  <a:pt x="337" y="92"/>
                  <a:pt x="288" y="70"/>
                </a:cubicBezTo>
                <a:cubicBezTo>
                  <a:pt x="239" y="48"/>
                  <a:pt x="175" y="78"/>
                  <a:pt x="139" y="112"/>
                </a:cubicBezTo>
                <a:cubicBezTo>
                  <a:pt x="97" y="151"/>
                  <a:pt x="83" y="190"/>
                  <a:pt x="79" y="244"/>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7" name="Google Shape;327;p27"/>
          <p:cNvSpPr/>
          <p:nvPr/>
        </p:nvSpPr>
        <p:spPr>
          <a:xfrm>
            <a:off x="4052887" y="7115175"/>
            <a:ext cx="527050" cy="387350"/>
          </a:xfrm>
          <a:custGeom>
            <a:rect b="b" l="l" r="r" t="t"/>
            <a:pathLst>
              <a:path extrusionOk="0" h="1077" w="1461">
                <a:moveTo>
                  <a:pt x="0" y="496"/>
                </a:moveTo>
                <a:cubicBezTo>
                  <a:pt x="7" y="479"/>
                  <a:pt x="15" y="462"/>
                  <a:pt x="20" y="444"/>
                </a:cubicBezTo>
                <a:cubicBezTo>
                  <a:pt x="32" y="400"/>
                  <a:pt x="47" y="354"/>
                  <a:pt x="53" y="309"/>
                </a:cubicBezTo>
                <a:cubicBezTo>
                  <a:pt x="53" y="299"/>
                  <a:pt x="53" y="298"/>
                  <a:pt x="53" y="293"/>
                </a:cubicBezTo>
                <a:cubicBezTo>
                  <a:pt x="61" y="329"/>
                  <a:pt x="68" y="368"/>
                  <a:pt x="73" y="406"/>
                </a:cubicBezTo>
                <a:cubicBezTo>
                  <a:pt x="83" y="477"/>
                  <a:pt x="99" y="545"/>
                  <a:pt x="116" y="615"/>
                </a:cubicBezTo>
                <a:cubicBezTo>
                  <a:pt x="125" y="651"/>
                  <a:pt x="140" y="686"/>
                  <a:pt x="146" y="722"/>
                </a:cubicBezTo>
                <a:cubicBezTo>
                  <a:pt x="146" y="724"/>
                  <a:pt x="146" y="726"/>
                  <a:pt x="146" y="728"/>
                </a:cubicBezTo>
                <a:cubicBezTo>
                  <a:pt x="112" y="670"/>
                  <a:pt x="86" y="610"/>
                  <a:pt x="70" y="544"/>
                </a:cubicBezTo>
                <a:cubicBezTo>
                  <a:pt x="57" y="487"/>
                  <a:pt x="54" y="429"/>
                  <a:pt x="53" y="370"/>
                </a:cubicBezTo>
                <a:cubicBezTo>
                  <a:pt x="52" y="318"/>
                  <a:pt x="66" y="280"/>
                  <a:pt x="80" y="232"/>
                </a:cubicBezTo>
                <a:cubicBezTo>
                  <a:pt x="89" y="199"/>
                  <a:pt x="88" y="195"/>
                  <a:pt x="113" y="180"/>
                </a:cubicBezTo>
                <a:cubicBezTo>
                  <a:pt x="140" y="206"/>
                  <a:pt x="156" y="238"/>
                  <a:pt x="169" y="274"/>
                </a:cubicBezTo>
                <a:cubicBezTo>
                  <a:pt x="187" y="322"/>
                  <a:pt x="200" y="367"/>
                  <a:pt x="235" y="406"/>
                </a:cubicBezTo>
                <a:cubicBezTo>
                  <a:pt x="256" y="430"/>
                  <a:pt x="282" y="437"/>
                  <a:pt x="305" y="412"/>
                </a:cubicBezTo>
                <a:cubicBezTo>
                  <a:pt x="327" y="389"/>
                  <a:pt x="341" y="359"/>
                  <a:pt x="361" y="335"/>
                </a:cubicBezTo>
                <a:cubicBezTo>
                  <a:pt x="370" y="326"/>
                  <a:pt x="372" y="324"/>
                  <a:pt x="378" y="319"/>
                </a:cubicBezTo>
                <a:cubicBezTo>
                  <a:pt x="398" y="346"/>
                  <a:pt x="408" y="375"/>
                  <a:pt x="421" y="412"/>
                </a:cubicBezTo>
                <a:cubicBezTo>
                  <a:pt x="443" y="472"/>
                  <a:pt x="460" y="524"/>
                  <a:pt x="493" y="577"/>
                </a:cubicBezTo>
                <a:cubicBezTo>
                  <a:pt x="509" y="604"/>
                  <a:pt x="513" y="611"/>
                  <a:pt x="523" y="628"/>
                </a:cubicBezTo>
              </a:path>
              <a:path extrusionOk="0" h="1077" w="1461">
                <a:moveTo>
                  <a:pt x="510" y="299"/>
                </a:moveTo>
                <a:cubicBezTo>
                  <a:pt x="512" y="291"/>
                  <a:pt x="509" y="287"/>
                  <a:pt x="513" y="280"/>
                </a:cubicBezTo>
                <a:cubicBezTo>
                  <a:pt x="515" y="277"/>
                  <a:pt x="525" y="268"/>
                  <a:pt x="530" y="267"/>
                </a:cubicBezTo>
                <a:cubicBezTo>
                  <a:pt x="536" y="265"/>
                  <a:pt x="544" y="267"/>
                  <a:pt x="550" y="267"/>
                </a:cubicBezTo>
                <a:cubicBezTo>
                  <a:pt x="561" y="286"/>
                  <a:pt x="572" y="305"/>
                  <a:pt x="583" y="325"/>
                </a:cubicBezTo>
                <a:cubicBezTo>
                  <a:pt x="607" y="367"/>
                  <a:pt x="620" y="414"/>
                  <a:pt x="632" y="461"/>
                </a:cubicBezTo>
                <a:cubicBezTo>
                  <a:pt x="646" y="516"/>
                  <a:pt x="655" y="568"/>
                  <a:pt x="656" y="625"/>
                </a:cubicBezTo>
                <a:cubicBezTo>
                  <a:pt x="656" y="647"/>
                  <a:pt x="656" y="651"/>
                  <a:pt x="656" y="664"/>
                </a:cubicBezTo>
                <a:cubicBezTo>
                  <a:pt x="653" y="640"/>
                  <a:pt x="649" y="629"/>
                  <a:pt x="642" y="606"/>
                </a:cubicBezTo>
                <a:cubicBezTo>
                  <a:pt x="610" y="504"/>
                  <a:pt x="569" y="407"/>
                  <a:pt x="566" y="299"/>
                </a:cubicBezTo>
                <a:cubicBezTo>
                  <a:pt x="565" y="258"/>
                  <a:pt x="578" y="227"/>
                  <a:pt x="619" y="216"/>
                </a:cubicBezTo>
                <a:cubicBezTo>
                  <a:pt x="663" y="204"/>
                  <a:pt x="708" y="215"/>
                  <a:pt x="745" y="238"/>
                </a:cubicBezTo>
                <a:cubicBezTo>
                  <a:pt x="774" y="257"/>
                  <a:pt x="792" y="288"/>
                  <a:pt x="801" y="322"/>
                </a:cubicBezTo>
                <a:cubicBezTo>
                  <a:pt x="809" y="352"/>
                  <a:pt x="802" y="389"/>
                  <a:pt x="798" y="419"/>
                </a:cubicBezTo>
                <a:cubicBezTo>
                  <a:pt x="794" y="449"/>
                  <a:pt x="784" y="479"/>
                  <a:pt x="771" y="506"/>
                </a:cubicBezTo>
                <a:cubicBezTo>
                  <a:pt x="756" y="538"/>
                  <a:pt x="740" y="570"/>
                  <a:pt x="725" y="602"/>
                </a:cubicBezTo>
                <a:cubicBezTo>
                  <a:pt x="710" y="633"/>
                  <a:pt x="699" y="665"/>
                  <a:pt x="685" y="696"/>
                </a:cubicBezTo>
                <a:cubicBezTo>
                  <a:pt x="677" y="714"/>
                  <a:pt x="676" y="723"/>
                  <a:pt x="672" y="741"/>
                </a:cubicBezTo>
              </a:path>
              <a:path extrusionOk="0" h="1077" w="1461">
                <a:moveTo>
                  <a:pt x="897" y="3"/>
                </a:moveTo>
                <a:cubicBezTo>
                  <a:pt x="900" y="21"/>
                  <a:pt x="904" y="33"/>
                  <a:pt x="907" y="51"/>
                </a:cubicBezTo>
                <a:cubicBezTo>
                  <a:pt x="928" y="159"/>
                  <a:pt x="939" y="268"/>
                  <a:pt x="950" y="377"/>
                </a:cubicBezTo>
                <a:cubicBezTo>
                  <a:pt x="962" y="498"/>
                  <a:pt x="971" y="619"/>
                  <a:pt x="980" y="741"/>
                </a:cubicBezTo>
              </a:path>
              <a:path extrusionOk="0" h="1077" w="1461">
                <a:moveTo>
                  <a:pt x="775" y="776"/>
                </a:moveTo>
                <a:cubicBezTo>
                  <a:pt x="770" y="778"/>
                  <a:pt x="754" y="782"/>
                  <a:pt x="752" y="786"/>
                </a:cubicBezTo>
                <a:cubicBezTo>
                  <a:pt x="749" y="792"/>
                  <a:pt x="752" y="812"/>
                  <a:pt x="752" y="818"/>
                </a:cubicBezTo>
                <a:cubicBezTo>
                  <a:pt x="768" y="821"/>
                  <a:pt x="786" y="819"/>
                  <a:pt x="804" y="818"/>
                </a:cubicBezTo>
                <a:cubicBezTo>
                  <a:pt x="855" y="816"/>
                  <a:pt x="918" y="822"/>
                  <a:pt x="967" y="838"/>
                </a:cubicBezTo>
                <a:cubicBezTo>
                  <a:pt x="996" y="848"/>
                  <a:pt x="1069" y="871"/>
                  <a:pt x="1086" y="902"/>
                </a:cubicBezTo>
                <a:cubicBezTo>
                  <a:pt x="1104" y="934"/>
                  <a:pt x="1057" y="977"/>
                  <a:pt x="1036" y="992"/>
                </a:cubicBezTo>
                <a:cubicBezTo>
                  <a:pt x="993" y="1023"/>
                  <a:pt x="946" y="1039"/>
                  <a:pt x="900" y="1063"/>
                </a:cubicBezTo>
                <a:cubicBezTo>
                  <a:pt x="877" y="1075"/>
                  <a:pt x="860" y="1085"/>
                  <a:pt x="844" y="1066"/>
                </a:cubicBezTo>
              </a:path>
              <a:path extrusionOk="0" h="1077" w="1461">
                <a:moveTo>
                  <a:pt x="1417" y="406"/>
                </a:moveTo>
                <a:cubicBezTo>
                  <a:pt x="1410" y="400"/>
                  <a:pt x="1402" y="389"/>
                  <a:pt x="1390" y="386"/>
                </a:cubicBezTo>
                <a:cubicBezTo>
                  <a:pt x="1356" y="378"/>
                  <a:pt x="1321" y="401"/>
                  <a:pt x="1298" y="422"/>
                </a:cubicBezTo>
                <a:cubicBezTo>
                  <a:pt x="1273" y="445"/>
                  <a:pt x="1247" y="471"/>
                  <a:pt x="1261" y="506"/>
                </a:cubicBezTo>
                <a:cubicBezTo>
                  <a:pt x="1277" y="545"/>
                  <a:pt x="1332" y="571"/>
                  <a:pt x="1367" y="589"/>
                </a:cubicBezTo>
                <a:cubicBezTo>
                  <a:pt x="1415" y="614"/>
                  <a:pt x="1451" y="639"/>
                  <a:pt x="1460" y="696"/>
                </a:cubicBezTo>
                <a:cubicBezTo>
                  <a:pt x="1470" y="756"/>
                  <a:pt x="1433" y="794"/>
                  <a:pt x="1400" y="838"/>
                </a:cubicBezTo>
                <a:cubicBezTo>
                  <a:pt x="1375" y="871"/>
                  <a:pt x="1349" y="901"/>
                  <a:pt x="1317" y="928"/>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8" name="Google Shape;328;p27"/>
          <p:cNvSpPr/>
          <p:nvPr/>
        </p:nvSpPr>
        <p:spPr>
          <a:xfrm>
            <a:off x="5900737" y="6151562"/>
            <a:ext cx="3098800" cy="1143000"/>
          </a:xfrm>
          <a:custGeom>
            <a:rect b="b" l="l" r="r" t="t"/>
            <a:pathLst>
              <a:path extrusionOk="0" h="3175" w="8608">
                <a:moveTo>
                  <a:pt x="23" y="228"/>
                </a:moveTo>
                <a:cubicBezTo>
                  <a:pt x="15" y="238"/>
                  <a:pt x="8" y="250"/>
                  <a:pt x="0" y="261"/>
                </a:cubicBezTo>
                <a:cubicBezTo>
                  <a:pt x="2" y="260"/>
                  <a:pt x="24" y="246"/>
                  <a:pt x="33" y="241"/>
                </a:cubicBezTo>
                <a:cubicBezTo>
                  <a:pt x="141" y="182"/>
                  <a:pt x="249" y="146"/>
                  <a:pt x="370" y="122"/>
                </a:cubicBezTo>
                <a:cubicBezTo>
                  <a:pt x="869" y="22"/>
                  <a:pt x="1348" y="-47"/>
                  <a:pt x="1850" y="77"/>
                </a:cubicBezTo>
                <a:cubicBezTo>
                  <a:pt x="2130" y="146"/>
                  <a:pt x="2414" y="258"/>
                  <a:pt x="2661" y="406"/>
                </a:cubicBezTo>
                <a:cubicBezTo>
                  <a:pt x="2885" y="540"/>
                  <a:pt x="3103" y="700"/>
                  <a:pt x="3260" y="912"/>
                </a:cubicBezTo>
                <a:cubicBezTo>
                  <a:pt x="3565" y="1324"/>
                  <a:pt x="3553" y="1828"/>
                  <a:pt x="3637" y="2310"/>
                </a:cubicBezTo>
                <a:cubicBezTo>
                  <a:pt x="3655" y="2413"/>
                  <a:pt x="3675" y="2501"/>
                  <a:pt x="3736" y="2588"/>
                </a:cubicBezTo>
                <a:cubicBezTo>
                  <a:pt x="3822" y="2712"/>
                  <a:pt x="3981" y="2721"/>
                  <a:pt x="4120" y="2720"/>
                </a:cubicBezTo>
                <a:cubicBezTo>
                  <a:pt x="4170" y="2719"/>
                  <a:pt x="4228" y="2711"/>
                  <a:pt x="4272" y="2704"/>
                </a:cubicBezTo>
                <a:cubicBezTo>
                  <a:pt x="4272" y="2702"/>
                  <a:pt x="4272" y="2699"/>
                  <a:pt x="4272" y="2697"/>
                </a:cubicBezTo>
              </a:path>
              <a:path extrusionOk="0" h="3175" w="8608">
                <a:moveTo>
                  <a:pt x="4232" y="2646"/>
                </a:moveTo>
                <a:cubicBezTo>
                  <a:pt x="4216" y="2648"/>
                  <a:pt x="4204" y="2652"/>
                  <a:pt x="4193" y="2665"/>
                </a:cubicBezTo>
                <a:cubicBezTo>
                  <a:pt x="4192" y="2668"/>
                  <a:pt x="4190" y="2672"/>
                  <a:pt x="4189" y="2675"/>
                </a:cubicBezTo>
                <a:cubicBezTo>
                  <a:pt x="4218" y="2682"/>
                  <a:pt x="4247" y="2691"/>
                  <a:pt x="4276" y="2700"/>
                </a:cubicBezTo>
                <a:cubicBezTo>
                  <a:pt x="4316" y="2712"/>
                  <a:pt x="4361" y="2715"/>
                  <a:pt x="4388" y="2752"/>
                </a:cubicBezTo>
                <a:cubicBezTo>
                  <a:pt x="4413" y="2785"/>
                  <a:pt x="4412" y="2827"/>
                  <a:pt x="4401" y="2865"/>
                </a:cubicBezTo>
                <a:cubicBezTo>
                  <a:pt x="4389" y="2907"/>
                  <a:pt x="4364" y="2942"/>
                  <a:pt x="4342" y="2978"/>
                </a:cubicBezTo>
              </a:path>
              <a:path extrusionOk="0" h="3175" w="8608">
                <a:moveTo>
                  <a:pt x="4911" y="1898"/>
                </a:moveTo>
                <a:cubicBezTo>
                  <a:pt x="4915" y="1901"/>
                  <a:pt x="4903" y="1903"/>
                  <a:pt x="4908" y="1904"/>
                </a:cubicBezTo>
                <a:cubicBezTo>
                  <a:pt x="4938" y="1912"/>
                  <a:pt x="4980" y="1901"/>
                  <a:pt x="5010" y="1901"/>
                </a:cubicBezTo>
                <a:cubicBezTo>
                  <a:pt x="5072" y="1901"/>
                  <a:pt x="5134" y="1901"/>
                  <a:pt x="5196" y="1904"/>
                </a:cubicBezTo>
                <a:cubicBezTo>
                  <a:pt x="5226" y="1906"/>
                  <a:pt x="5231" y="1914"/>
                  <a:pt x="5229" y="1946"/>
                </a:cubicBezTo>
                <a:cubicBezTo>
                  <a:pt x="5225" y="2020"/>
                  <a:pt x="5207" y="2092"/>
                  <a:pt x="5196" y="2165"/>
                </a:cubicBezTo>
                <a:cubicBezTo>
                  <a:pt x="5183" y="2255"/>
                  <a:pt x="5175" y="2345"/>
                  <a:pt x="5172" y="2436"/>
                </a:cubicBezTo>
                <a:cubicBezTo>
                  <a:pt x="5171" y="2484"/>
                  <a:pt x="5173" y="2531"/>
                  <a:pt x="5169" y="2578"/>
                </a:cubicBezTo>
              </a:path>
              <a:path extrusionOk="0" h="3175" w="8608">
                <a:moveTo>
                  <a:pt x="4997" y="2465"/>
                </a:moveTo>
                <a:cubicBezTo>
                  <a:pt x="4999" y="2452"/>
                  <a:pt x="4999" y="2459"/>
                  <a:pt x="5014" y="2452"/>
                </a:cubicBezTo>
                <a:cubicBezTo>
                  <a:pt x="5046" y="2437"/>
                  <a:pt x="5072" y="2433"/>
                  <a:pt x="5106" y="2426"/>
                </a:cubicBezTo>
                <a:cubicBezTo>
                  <a:pt x="5144" y="2418"/>
                  <a:pt x="5183" y="2417"/>
                  <a:pt x="5222" y="2417"/>
                </a:cubicBezTo>
                <a:cubicBezTo>
                  <a:pt x="5233" y="2417"/>
                  <a:pt x="5244" y="2417"/>
                  <a:pt x="5255" y="2417"/>
                </a:cubicBezTo>
              </a:path>
              <a:path extrusionOk="0" h="3175" w="8608">
                <a:moveTo>
                  <a:pt x="5669" y="2365"/>
                </a:moveTo>
                <a:cubicBezTo>
                  <a:pt x="5697" y="2365"/>
                  <a:pt x="5724" y="2363"/>
                  <a:pt x="5751" y="2362"/>
                </a:cubicBezTo>
                <a:cubicBezTo>
                  <a:pt x="5790" y="2360"/>
                  <a:pt x="5824" y="2357"/>
                  <a:pt x="5861" y="2346"/>
                </a:cubicBezTo>
                <a:cubicBezTo>
                  <a:pt x="5883" y="2339"/>
                  <a:pt x="5890" y="2337"/>
                  <a:pt x="5904" y="2330"/>
                </a:cubicBezTo>
              </a:path>
              <a:path extrusionOk="0" h="3175" w="8608">
                <a:moveTo>
                  <a:pt x="6231" y="2098"/>
                </a:moveTo>
                <a:cubicBezTo>
                  <a:pt x="6229" y="2097"/>
                  <a:pt x="6222" y="2093"/>
                  <a:pt x="6218" y="2091"/>
                </a:cubicBezTo>
                <a:cubicBezTo>
                  <a:pt x="6209" y="2086"/>
                  <a:pt x="6202" y="2080"/>
                  <a:pt x="6192" y="2078"/>
                </a:cubicBezTo>
                <a:cubicBezTo>
                  <a:pt x="6174" y="2074"/>
                  <a:pt x="6145" y="2082"/>
                  <a:pt x="6129" y="2088"/>
                </a:cubicBezTo>
                <a:cubicBezTo>
                  <a:pt x="6099" y="2100"/>
                  <a:pt x="6085" y="2125"/>
                  <a:pt x="6092" y="2156"/>
                </a:cubicBezTo>
                <a:cubicBezTo>
                  <a:pt x="6104" y="2211"/>
                  <a:pt x="6146" y="2257"/>
                  <a:pt x="6168" y="2307"/>
                </a:cubicBezTo>
                <a:cubicBezTo>
                  <a:pt x="6199" y="2377"/>
                  <a:pt x="6215" y="2447"/>
                  <a:pt x="6218" y="2523"/>
                </a:cubicBezTo>
                <a:cubicBezTo>
                  <a:pt x="6220" y="2571"/>
                  <a:pt x="6216" y="2628"/>
                  <a:pt x="6172" y="2659"/>
                </a:cubicBezTo>
                <a:cubicBezTo>
                  <a:pt x="6139" y="2682"/>
                  <a:pt x="6096" y="2670"/>
                  <a:pt x="6063" y="2655"/>
                </a:cubicBezTo>
                <a:cubicBezTo>
                  <a:pt x="6030" y="2640"/>
                  <a:pt x="6049" y="2599"/>
                  <a:pt x="6059" y="2575"/>
                </a:cubicBezTo>
                <a:cubicBezTo>
                  <a:pt x="6088" y="2507"/>
                  <a:pt x="6141" y="2453"/>
                  <a:pt x="6188" y="2397"/>
                </a:cubicBezTo>
                <a:cubicBezTo>
                  <a:pt x="6235" y="2341"/>
                  <a:pt x="6292" y="2288"/>
                  <a:pt x="6307" y="2214"/>
                </a:cubicBezTo>
                <a:cubicBezTo>
                  <a:pt x="6317" y="2165"/>
                  <a:pt x="6284" y="2140"/>
                  <a:pt x="6238" y="2140"/>
                </a:cubicBezTo>
                <a:cubicBezTo>
                  <a:pt x="6228" y="2142"/>
                  <a:pt x="6218" y="2144"/>
                  <a:pt x="6208" y="2146"/>
                </a:cubicBezTo>
              </a:path>
              <a:path extrusionOk="0" h="3175" w="8608">
                <a:moveTo>
                  <a:pt x="6777" y="2736"/>
                </a:moveTo>
                <a:cubicBezTo>
                  <a:pt x="6774" y="2735"/>
                  <a:pt x="6758" y="2731"/>
                  <a:pt x="6754" y="2726"/>
                </a:cubicBezTo>
                <a:cubicBezTo>
                  <a:pt x="6736" y="2706"/>
                  <a:pt x="6740" y="2682"/>
                  <a:pt x="6741" y="2655"/>
                </a:cubicBezTo>
                <a:cubicBezTo>
                  <a:pt x="6744" y="2598"/>
                  <a:pt x="6757" y="2529"/>
                  <a:pt x="6774" y="2475"/>
                </a:cubicBezTo>
                <a:cubicBezTo>
                  <a:pt x="6792" y="2417"/>
                  <a:pt x="6813" y="2358"/>
                  <a:pt x="6834" y="2301"/>
                </a:cubicBezTo>
                <a:cubicBezTo>
                  <a:pt x="6842" y="2278"/>
                  <a:pt x="6846" y="2279"/>
                  <a:pt x="6857" y="2265"/>
                </a:cubicBezTo>
                <a:cubicBezTo>
                  <a:pt x="6868" y="2306"/>
                  <a:pt x="6874" y="2363"/>
                  <a:pt x="6883" y="2410"/>
                </a:cubicBezTo>
                <a:cubicBezTo>
                  <a:pt x="6896" y="2478"/>
                  <a:pt x="6917" y="2554"/>
                  <a:pt x="6959" y="2610"/>
                </a:cubicBezTo>
                <a:cubicBezTo>
                  <a:pt x="6990" y="2650"/>
                  <a:pt x="7021" y="2670"/>
                  <a:pt x="7065" y="2639"/>
                </a:cubicBezTo>
                <a:cubicBezTo>
                  <a:pt x="7122" y="2599"/>
                  <a:pt x="7135" y="2530"/>
                  <a:pt x="7165" y="2472"/>
                </a:cubicBezTo>
                <a:cubicBezTo>
                  <a:pt x="7187" y="2431"/>
                  <a:pt x="7208" y="2392"/>
                  <a:pt x="7227" y="2349"/>
                </a:cubicBezTo>
                <a:cubicBezTo>
                  <a:pt x="7224" y="2390"/>
                  <a:pt x="7212" y="2431"/>
                  <a:pt x="7208" y="2472"/>
                </a:cubicBezTo>
                <a:cubicBezTo>
                  <a:pt x="7197" y="2570"/>
                  <a:pt x="7195" y="2665"/>
                  <a:pt x="7231" y="2758"/>
                </a:cubicBezTo>
              </a:path>
              <a:path extrusionOk="0" h="3175" w="8608">
                <a:moveTo>
                  <a:pt x="7363" y="2562"/>
                </a:moveTo>
                <a:cubicBezTo>
                  <a:pt x="7371" y="2548"/>
                  <a:pt x="7376" y="2533"/>
                  <a:pt x="7386" y="2520"/>
                </a:cubicBezTo>
                <a:cubicBezTo>
                  <a:pt x="7401" y="2500"/>
                  <a:pt x="7417" y="2484"/>
                  <a:pt x="7436" y="2468"/>
                </a:cubicBezTo>
                <a:cubicBezTo>
                  <a:pt x="7465" y="2444"/>
                  <a:pt x="7491" y="2418"/>
                  <a:pt x="7515" y="2388"/>
                </a:cubicBezTo>
                <a:cubicBezTo>
                  <a:pt x="7530" y="2369"/>
                  <a:pt x="7544" y="2354"/>
                  <a:pt x="7558" y="2336"/>
                </a:cubicBezTo>
                <a:cubicBezTo>
                  <a:pt x="7557" y="2386"/>
                  <a:pt x="7547" y="2434"/>
                  <a:pt x="7542" y="2484"/>
                </a:cubicBezTo>
                <a:cubicBezTo>
                  <a:pt x="7536" y="2543"/>
                  <a:pt x="7538" y="2603"/>
                  <a:pt x="7542" y="2662"/>
                </a:cubicBezTo>
                <a:cubicBezTo>
                  <a:pt x="7544" y="2687"/>
                  <a:pt x="7549" y="2717"/>
                  <a:pt x="7552" y="2739"/>
                </a:cubicBezTo>
                <a:cubicBezTo>
                  <a:pt x="7560" y="2716"/>
                  <a:pt x="7570" y="2695"/>
                  <a:pt x="7575" y="2671"/>
                </a:cubicBezTo>
                <a:cubicBezTo>
                  <a:pt x="7594" y="2586"/>
                  <a:pt x="7610" y="2502"/>
                  <a:pt x="7668" y="2433"/>
                </a:cubicBezTo>
                <a:cubicBezTo>
                  <a:pt x="7690" y="2407"/>
                  <a:pt x="7723" y="2374"/>
                  <a:pt x="7760" y="2372"/>
                </a:cubicBezTo>
                <a:cubicBezTo>
                  <a:pt x="7777" y="2372"/>
                  <a:pt x="7782" y="2371"/>
                  <a:pt x="7790" y="2378"/>
                </a:cubicBezTo>
                <a:cubicBezTo>
                  <a:pt x="7790" y="2409"/>
                  <a:pt x="7788" y="2432"/>
                  <a:pt x="7774" y="2462"/>
                </a:cubicBezTo>
                <a:cubicBezTo>
                  <a:pt x="7754" y="2504"/>
                  <a:pt x="7716" y="2548"/>
                  <a:pt x="7717" y="2597"/>
                </a:cubicBezTo>
                <a:cubicBezTo>
                  <a:pt x="7718" y="2629"/>
                  <a:pt x="7733" y="2628"/>
                  <a:pt x="7757" y="2639"/>
                </a:cubicBezTo>
                <a:cubicBezTo>
                  <a:pt x="7793" y="2656"/>
                  <a:pt x="7826" y="2648"/>
                  <a:pt x="7853" y="2684"/>
                </a:cubicBezTo>
                <a:cubicBezTo>
                  <a:pt x="7880" y="2720"/>
                  <a:pt x="7873" y="2764"/>
                  <a:pt x="7866" y="2804"/>
                </a:cubicBezTo>
                <a:cubicBezTo>
                  <a:pt x="7857" y="2856"/>
                  <a:pt x="7832" y="2894"/>
                  <a:pt x="7790" y="2926"/>
                </a:cubicBezTo>
                <a:cubicBezTo>
                  <a:pt x="7757" y="2952"/>
                  <a:pt x="7690" y="2970"/>
                  <a:pt x="7648" y="2965"/>
                </a:cubicBezTo>
                <a:cubicBezTo>
                  <a:pt x="7632" y="2961"/>
                  <a:pt x="7628" y="2961"/>
                  <a:pt x="7621" y="2952"/>
                </a:cubicBezTo>
                <a:cubicBezTo>
                  <a:pt x="7626" y="2934"/>
                  <a:pt x="7613" y="2933"/>
                  <a:pt x="7635" y="2910"/>
                </a:cubicBezTo>
                <a:cubicBezTo>
                  <a:pt x="7666" y="2878"/>
                  <a:pt x="7705" y="2857"/>
                  <a:pt x="7740" y="2829"/>
                </a:cubicBezTo>
                <a:cubicBezTo>
                  <a:pt x="7798" y="2782"/>
                  <a:pt x="7850" y="2727"/>
                  <a:pt x="7899" y="2671"/>
                </a:cubicBezTo>
                <a:cubicBezTo>
                  <a:pt x="7963" y="2597"/>
                  <a:pt x="8026" y="2522"/>
                  <a:pt x="8078" y="2439"/>
                </a:cubicBezTo>
                <a:cubicBezTo>
                  <a:pt x="8104" y="2398"/>
                  <a:pt x="8123" y="2349"/>
                  <a:pt x="8151" y="2310"/>
                </a:cubicBezTo>
                <a:cubicBezTo>
                  <a:pt x="8155" y="2305"/>
                  <a:pt x="8170" y="2292"/>
                  <a:pt x="8174" y="2288"/>
                </a:cubicBezTo>
                <a:cubicBezTo>
                  <a:pt x="8166" y="2347"/>
                  <a:pt x="8155" y="2404"/>
                  <a:pt x="8141" y="2462"/>
                </a:cubicBezTo>
                <a:cubicBezTo>
                  <a:pt x="8108" y="2599"/>
                  <a:pt x="8064" y="2737"/>
                  <a:pt x="8051" y="2878"/>
                </a:cubicBezTo>
                <a:cubicBezTo>
                  <a:pt x="8048" y="2951"/>
                  <a:pt x="8047" y="2975"/>
                  <a:pt x="8048" y="3023"/>
                </a:cubicBezTo>
              </a:path>
              <a:path extrusionOk="0" h="3175" w="8608">
                <a:moveTo>
                  <a:pt x="8555" y="2800"/>
                </a:moveTo>
                <a:cubicBezTo>
                  <a:pt x="8537" y="2793"/>
                  <a:pt x="8521" y="2786"/>
                  <a:pt x="8502" y="2781"/>
                </a:cubicBezTo>
                <a:cubicBezTo>
                  <a:pt x="8477" y="2775"/>
                  <a:pt x="8427" y="2766"/>
                  <a:pt x="8406" y="2787"/>
                </a:cubicBezTo>
                <a:cubicBezTo>
                  <a:pt x="8379" y="2814"/>
                  <a:pt x="8410" y="2857"/>
                  <a:pt x="8429" y="2874"/>
                </a:cubicBezTo>
                <a:cubicBezTo>
                  <a:pt x="8472" y="2913"/>
                  <a:pt x="8520" y="2934"/>
                  <a:pt x="8568" y="2965"/>
                </a:cubicBezTo>
                <a:cubicBezTo>
                  <a:pt x="8603" y="2988"/>
                  <a:pt x="8618" y="3009"/>
                  <a:pt x="8594" y="3045"/>
                </a:cubicBezTo>
                <a:cubicBezTo>
                  <a:pt x="8560" y="3096"/>
                  <a:pt x="8497" y="3133"/>
                  <a:pt x="8452" y="3174"/>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29" name="Google Shape;329;p27"/>
          <p:cNvSpPr/>
          <p:nvPr/>
        </p:nvSpPr>
        <p:spPr>
          <a:xfrm>
            <a:off x="3257550" y="2432050"/>
            <a:ext cx="39687" cy="120650"/>
          </a:xfrm>
          <a:custGeom>
            <a:rect b="b" l="l" r="r" t="t"/>
            <a:pathLst>
              <a:path extrusionOk="0" h="336" w="107">
                <a:moveTo>
                  <a:pt x="106" y="3"/>
                </a:moveTo>
                <a:cubicBezTo>
                  <a:pt x="101" y="10"/>
                  <a:pt x="79" y="48"/>
                  <a:pt x="72" y="65"/>
                </a:cubicBezTo>
                <a:cubicBezTo>
                  <a:pt x="49" y="125"/>
                  <a:pt x="31" y="190"/>
                  <a:pt x="16" y="252"/>
                </a:cubicBezTo>
                <a:cubicBezTo>
                  <a:pt x="7" y="295"/>
                  <a:pt x="4" y="307"/>
                  <a:pt x="0" y="335"/>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30" name="Google Shape;330;p27"/>
          <p:cNvSpPr/>
          <p:nvPr/>
        </p:nvSpPr>
        <p:spPr>
          <a:xfrm>
            <a:off x="3175000" y="1889125"/>
            <a:ext cx="117475" cy="193675"/>
          </a:xfrm>
          <a:custGeom>
            <a:rect b="b" l="l" r="r" t="t"/>
            <a:pathLst>
              <a:path extrusionOk="0" h="539" w="329">
                <a:moveTo>
                  <a:pt x="46" y="145"/>
                </a:moveTo>
                <a:cubicBezTo>
                  <a:pt x="36" y="136"/>
                  <a:pt x="27" y="126"/>
                  <a:pt x="20" y="113"/>
                </a:cubicBezTo>
                <a:cubicBezTo>
                  <a:pt x="10" y="96"/>
                  <a:pt x="1" y="77"/>
                  <a:pt x="0" y="58"/>
                </a:cubicBezTo>
                <a:cubicBezTo>
                  <a:pt x="-2" y="22"/>
                  <a:pt x="47" y="8"/>
                  <a:pt x="76" y="3"/>
                </a:cubicBezTo>
                <a:cubicBezTo>
                  <a:pt x="119" y="-5"/>
                  <a:pt x="179" y="-6"/>
                  <a:pt x="222" y="3"/>
                </a:cubicBezTo>
                <a:cubicBezTo>
                  <a:pt x="241" y="7"/>
                  <a:pt x="290" y="27"/>
                  <a:pt x="281" y="55"/>
                </a:cubicBezTo>
                <a:cubicBezTo>
                  <a:pt x="267" y="97"/>
                  <a:pt x="213" y="122"/>
                  <a:pt x="179" y="142"/>
                </a:cubicBezTo>
                <a:cubicBezTo>
                  <a:pt x="150" y="160"/>
                  <a:pt x="118" y="173"/>
                  <a:pt x="89" y="190"/>
                </a:cubicBezTo>
                <a:cubicBezTo>
                  <a:pt x="89" y="191"/>
                  <a:pt x="89" y="192"/>
                  <a:pt x="89" y="193"/>
                </a:cubicBezTo>
                <a:cubicBezTo>
                  <a:pt x="117" y="193"/>
                  <a:pt x="145" y="190"/>
                  <a:pt x="172" y="200"/>
                </a:cubicBezTo>
                <a:cubicBezTo>
                  <a:pt x="219" y="218"/>
                  <a:pt x="255" y="242"/>
                  <a:pt x="288" y="280"/>
                </a:cubicBezTo>
                <a:cubicBezTo>
                  <a:pt x="321" y="317"/>
                  <a:pt x="335" y="362"/>
                  <a:pt x="328" y="412"/>
                </a:cubicBezTo>
                <a:cubicBezTo>
                  <a:pt x="320" y="463"/>
                  <a:pt x="288" y="494"/>
                  <a:pt x="245" y="519"/>
                </a:cubicBezTo>
                <a:cubicBezTo>
                  <a:pt x="199" y="545"/>
                  <a:pt x="163" y="540"/>
                  <a:pt x="116" y="525"/>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31" name="Google Shape;331;p27"/>
          <p:cNvSpPr/>
          <p:nvPr/>
        </p:nvSpPr>
        <p:spPr>
          <a:xfrm>
            <a:off x="3286125" y="1944687"/>
            <a:ext cx="103187" cy="196850"/>
          </a:xfrm>
          <a:custGeom>
            <a:rect b="b" l="l" r="r" t="t"/>
            <a:pathLst>
              <a:path extrusionOk="0" h="545" w="286">
                <a:moveTo>
                  <a:pt x="278" y="9"/>
                </a:moveTo>
                <a:cubicBezTo>
                  <a:pt x="263" y="7"/>
                  <a:pt x="248" y="5"/>
                  <a:pt x="232" y="3"/>
                </a:cubicBezTo>
                <a:cubicBezTo>
                  <a:pt x="195" y="-2"/>
                  <a:pt x="159" y="-3"/>
                  <a:pt x="123" y="9"/>
                </a:cubicBezTo>
                <a:cubicBezTo>
                  <a:pt x="77" y="24"/>
                  <a:pt x="40" y="63"/>
                  <a:pt x="20" y="106"/>
                </a:cubicBezTo>
                <a:cubicBezTo>
                  <a:pt x="-8" y="166"/>
                  <a:pt x="-7" y="241"/>
                  <a:pt x="17" y="302"/>
                </a:cubicBezTo>
                <a:cubicBezTo>
                  <a:pt x="32" y="339"/>
                  <a:pt x="60" y="366"/>
                  <a:pt x="99" y="370"/>
                </a:cubicBezTo>
                <a:cubicBezTo>
                  <a:pt x="141" y="374"/>
                  <a:pt x="164" y="347"/>
                  <a:pt x="195" y="325"/>
                </a:cubicBezTo>
                <a:cubicBezTo>
                  <a:pt x="213" y="312"/>
                  <a:pt x="241" y="286"/>
                  <a:pt x="262" y="277"/>
                </a:cubicBezTo>
                <a:cubicBezTo>
                  <a:pt x="265" y="277"/>
                  <a:pt x="268" y="277"/>
                  <a:pt x="271" y="277"/>
                </a:cubicBezTo>
                <a:cubicBezTo>
                  <a:pt x="286" y="300"/>
                  <a:pt x="285" y="305"/>
                  <a:pt x="285" y="338"/>
                </a:cubicBezTo>
                <a:cubicBezTo>
                  <a:pt x="285" y="395"/>
                  <a:pt x="266" y="447"/>
                  <a:pt x="238" y="496"/>
                </a:cubicBezTo>
                <a:cubicBezTo>
                  <a:pt x="223" y="520"/>
                  <a:pt x="219" y="527"/>
                  <a:pt x="212" y="544"/>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32" name="Google Shape;332;p27"/>
          <p:cNvSpPr/>
          <p:nvPr/>
        </p:nvSpPr>
        <p:spPr>
          <a:xfrm>
            <a:off x="3449637" y="1989137"/>
            <a:ext cx="104775" cy="190500"/>
          </a:xfrm>
          <a:custGeom>
            <a:rect b="b" l="l" r="r" t="t"/>
            <a:pathLst>
              <a:path extrusionOk="0" h="527" w="293">
                <a:moveTo>
                  <a:pt x="50" y="49"/>
                </a:moveTo>
                <a:cubicBezTo>
                  <a:pt x="50" y="40"/>
                  <a:pt x="50" y="37"/>
                  <a:pt x="53" y="32"/>
                </a:cubicBezTo>
                <a:cubicBezTo>
                  <a:pt x="64" y="29"/>
                  <a:pt x="67" y="10"/>
                  <a:pt x="63" y="42"/>
                </a:cubicBezTo>
                <a:cubicBezTo>
                  <a:pt x="52" y="133"/>
                  <a:pt x="3" y="213"/>
                  <a:pt x="0" y="306"/>
                </a:cubicBezTo>
                <a:cubicBezTo>
                  <a:pt x="0" y="308"/>
                  <a:pt x="0" y="311"/>
                  <a:pt x="0" y="313"/>
                </a:cubicBezTo>
                <a:cubicBezTo>
                  <a:pt x="17" y="287"/>
                  <a:pt x="36" y="256"/>
                  <a:pt x="50" y="226"/>
                </a:cubicBezTo>
                <a:cubicBezTo>
                  <a:pt x="72" y="179"/>
                  <a:pt x="90" y="125"/>
                  <a:pt x="116" y="81"/>
                </a:cubicBezTo>
                <a:cubicBezTo>
                  <a:pt x="134" y="50"/>
                  <a:pt x="165" y="23"/>
                  <a:pt x="196" y="7"/>
                </a:cubicBezTo>
                <a:cubicBezTo>
                  <a:pt x="210" y="1"/>
                  <a:pt x="214" y="-3"/>
                  <a:pt x="222" y="7"/>
                </a:cubicBezTo>
                <a:cubicBezTo>
                  <a:pt x="239" y="39"/>
                  <a:pt x="224" y="62"/>
                  <a:pt x="206" y="94"/>
                </a:cubicBezTo>
                <a:cubicBezTo>
                  <a:pt x="185" y="131"/>
                  <a:pt x="155" y="166"/>
                  <a:pt x="126" y="197"/>
                </a:cubicBezTo>
                <a:cubicBezTo>
                  <a:pt x="111" y="213"/>
                  <a:pt x="95" y="227"/>
                  <a:pt x="80" y="242"/>
                </a:cubicBezTo>
                <a:cubicBezTo>
                  <a:pt x="133" y="242"/>
                  <a:pt x="198" y="231"/>
                  <a:pt x="249" y="245"/>
                </a:cubicBezTo>
                <a:cubicBezTo>
                  <a:pt x="311" y="262"/>
                  <a:pt x="288" y="321"/>
                  <a:pt x="265" y="358"/>
                </a:cubicBezTo>
                <a:cubicBezTo>
                  <a:pt x="238" y="402"/>
                  <a:pt x="204" y="445"/>
                  <a:pt x="163" y="477"/>
                </a:cubicBezTo>
                <a:cubicBezTo>
                  <a:pt x="142" y="494"/>
                  <a:pt x="121" y="509"/>
                  <a:pt x="100" y="526"/>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33" name="Google Shape;333;p27"/>
          <p:cNvSpPr/>
          <p:nvPr/>
        </p:nvSpPr>
        <p:spPr>
          <a:xfrm>
            <a:off x="3584575" y="1952625"/>
            <a:ext cx="65087" cy="166687"/>
          </a:xfrm>
          <a:custGeom>
            <a:rect b="b" l="l" r="r" t="t"/>
            <a:pathLst>
              <a:path extrusionOk="0" h="462" w="180">
                <a:moveTo>
                  <a:pt x="130" y="36"/>
                </a:moveTo>
                <a:cubicBezTo>
                  <a:pt x="139" y="24"/>
                  <a:pt x="154" y="5"/>
                  <a:pt x="169" y="0"/>
                </a:cubicBezTo>
                <a:cubicBezTo>
                  <a:pt x="172" y="0"/>
                  <a:pt x="176" y="0"/>
                  <a:pt x="179" y="0"/>
                </a:cubicBezTo>
                <a:cubicBezTo>
                  <a:pt x="179" y="45"/>
                  <a:pt x="168" y="71"/>
                  <a:pt x="149" y="113"/>
                </a:cubicBezTo>
                <a:cubicBezTo>
                  <a:pt x="113" y="192"/>
                  <a:pt x="67" y="265"/>
                  <a:pt x="34" y="345"/>
                </a:cubicBezTo>
                <a:cubicBezTo>
                  <a:pt x="18" y="383"/>
                  <a:pt x="8" y="421"/>
                  <a:pt x="0" y="461"/>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334" name="Google Shape;334;p27"/>
          <p:cNvSpPr/>
          <p:nvPr/>
        </p:nvSpPr>
        <p:spPr>
          <a:xfrm>
            <a:off x="3670300" y="2009775"/>
            <a:ext cx="52387" cy="157162"/>
          </a:xfrm>
          <a:custGeom>
            <a:rect b="b" l="l" r="r" t="t"/>
            <a:pathLst>
              <a:path extrusionOk="0" h="439" w="146">
                <a:moveTo>
                  <a:pt x="119" y="0"/>
                </a:moveTo>
                <a:cubicBezTo>
                  <a:pt x="95" y="2"/>
                  <a:pt x="81" y="7"/>
                  <a:pt x="59" y="19"/>
                </a:cubicBezTo>
                <a:cubicBezTo>
                  <a:pt x="28" y="36"/>
                  <a:pt x="2" y="66"/>
                  <a:pt x="0" y="103"/>
                </a:cubicBezTo>
                <a:cubicBezTo>
                  <a:pt x="-2" y="156"/>
                  <a:pt x="35" y="181"/>
                  <a:pt x="69" y="213"/>
                </a:cubicBezTo>
                <a:cubicBezTo>
                  <a:pt x="96" y="238"/>
                  <a:pt x="136" y="264"/>
                  <a:pt x="145" y="303"/>
                </a:cubicBezTo>
                <a:cubicBezTo>
                  <a:pt x="155" y="349"/>
                  <a:pt x="116" y="371"/>
                  <a:pt x="86" y="396"/>
                </a:cubicBezTo>
                <a:cubicBezTo>
                  <a:pt x="62" y="416"/>
                  <a:pt x="44" y="427"/>
                  <a:pt x="16" y="438"/>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340" name="Google Shape;340;p28"/>
          <p:cNvSpPr txBox="1"/>
          <p:nvPr>
            <p:ph type="title"/>
          </p:nvPr>
        </p:nvSpPr>
        <p:spPr>
          <a:xfrm>
            <a:off x="503237" y="311150"/>
            <a:ext cx="9051925" cy="1146175"/>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rgbClr val="FF0000"/>
              </a:buClr>
              <a:buSzPts val="4900"/>
              <a:buFont typeface="Calibri"/>
              <a:buNone/>
            </a:pPr>
            <a:r>
              <a:rPr b="0" i="0" lang="en-US" sz="4900" u="none">
                <a:solidFill>
                  <a:srgbClr val="FF0000"/>
                </a:solidFill>
                <a:latin typeface="Calibri"/>
                <a:ea typeface="Calibri"/>
                <a:cs typeface="Calibri"/>
                <a:sym typeface="Calibri"/>
              </a:rPr>
              <a:t>PCI</a:t>
            </a:r>
            <a:endParaRPr/>
          </a:p>
        </p:txBody>
      </p:sp>
      <p:sp>
        <p:nvSpPr>
          <p:cNvPr id="341" name="Google Shape;341;p28"/>
          <p:cNvSpPr txBox="1"/>
          <p:nvPr>
            <p:ph idx="1" type="body"/>
          </p:nvPr>
        </p:nvSpPr>
        <p:spPr>
          <a:xfrm>
            <a:off x="503237" y="1385887"/>
            <a:ext cx="9051925" cy="5557837"/>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2"/>
              </a:buClr>
              <a:buSzPts val="2400"/>
              <a:buFont typeface="Arial"/>
              <a:buChar char="•"/>
            </a:pPr>
            <a:r>
              <a:rPr b="0" i="0" lang="en-US" sz="2400" u="none">
                <a:solidFill>
                  <a:schemeClr val="dk1"/>
                </a:solidFill>
                <a:latin typeface="Calibri"/>
                <a:ea typeface="Calibri"/>
                <a:cs typeface="Calibri"/>
                <a:sym typeface="Calibri"/>
              </a:rPr>
              <a:t>Peripheral Component Interconnect</a:t>
            </a:r>
            <a:endParaRPr/>
          </a:p>
          <a:p>
            <a:pPr indent="-342899" lvl="1" marL="788987" rtl="0" algn="l">
              <a:lnSpc>
                <a:spcPct val="100000"/>
              </a:lnSpc>
              <a:spcBef>
                <a:spcPts val="380"/>
              </a:spcBef>
              <a:spcAft>
                <a:spcPts val="0"/>
              </a:spcAft>
              <a:buClr>
                <a:schemeClr val="dk2"/>
              </a:buClr>
              <a:buSzPts val="1900"/>
              <a:buFont typeface="Arial"/>
              <a:buChar char="•"/>
            </a:pPr>
            <a:r>
              <a:rPr b="0" i="0" lang="en-US" sz="1900" u="none">
                <a:solidFill>
                  <a:schemeClr val="dk1"/>
                </a:solidFill>
                <a:latin typeface="Calibri"/>
                <a:ea typeface="Calibri"/>
                <a:cs typeface="Calibri"/>
                <a:sym typeface="Calibri"/>
              </a:rPr>
              <a:t>A synchronous 32-bit bus running at 33MHz, although it can be extended to 64 bits and 66MHz</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maximum bandwidth is about 132 MB/s</a:t>
            </a:r>
            <a:endParaRPr/>
          </a:p>
          <a:p>
            <a:pPr indent="-342899" lvl="1" marL="788987" rtl="0" algn="l">
              <a:lnSpc>
                <a:spcPct val="100000"/>
              </a:lnSpc>
              <a:spcBef>
                <a:spcPts val="380"/>
              </a:spcBef>
              <a:spcAft>
                <a:spcPts val="0"/>
              </a:spcAft>
              <a:buClr>
                <a:srgbClr val="3333FF"/>
              </a:buClr>
              <a:buSzPts val="1900"/>
              <a:buFont typeface="Arial"/>
              <a:buChar char="•"/>
            </a:pPr>
            <a:r>
              <a:rPr b="0" i="0" lang="en-US" sz="1900" u="none">
                <a:solidFill>
                  <a:srgbClr val="3333FF"/>
                </a:solidFill>
                <a:latin typeface="Calibri"/>
                <a:ea typeface="Calibri"/>
                <a:cs typeface="Calibri"/>
                <a:sym typeface="Calibri"/>
              </a:rPr>
              <a:t>33 million transfers/second x 4 bytes/transfer = 132MB/s</a:t>
            </a:r>
            <a:endParaRPr b="0" i="0" sz="1900" u="none">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Cards in the motherboard PCI slots plug directly into the PCI bus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Devices made for the older and slower ISA bus standard are connected via a “south bridge” controller chip, in a hierarchical manner</a:t>
            </a:r>
            <a:endParaRPr/>
          </a:p>
        </p:txBody>
      </p:sp>
      <p:grpSp>
        <p:nvGrpSpPr>
          <p:cNvPr id="342" name="Google Shape;342;p28"/>
          <p:cNvGrpSpPr/>
          <p:nvPr/>
        </p:nvGrpSpPr>
        <p:grpSpPr>
          <a:xfrm>
            <a:off x="742950" y="4600575"/>
            <a:ext cx="8466137" cy="2851150"/>
            <a:chOff x="528" y="2502"/>
            <a:chExt cx="5333" cy="1796"/>
          </a:xfrm>
        </p:grpSpPr>
        <p:sp>
          <p:nvSpPr>
            <p:cNvPr id="343" name="Google Shape;343;p28"/>
            <p:cNvSpPr txBox="1"/>
            <p:nvPr/>
          </p:nvSpPr>
          <p:spPr>
            <a:xfrm>
              <a:off x="2640" y="2502"/>
              <a:ext cx="1056" cy="490"/>
            </a:xfrm>
            <a:prstGeom prst="rect">
              <a:avLst/>
            </a:prstGeom>
            <a:solidFill>
              <a:srgbClr val="99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North Bridge</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chip</a:t>
              </a:r>
              <a:endParaRPr/>
            </a:p>
          </p:txBody>
        </p:sp>
        <p:sp>
          <p:nvSpPr>
            <p:cNvPr id="344" name="Google Shape;344;p28"/>
            <p:cNvSpPr txBox="1"/>
            <p:nvPr/>
          </p:nvSpPr>
          <p:spPr>
            <a:xfrm>
              <a:off x="4066" y="3808"/>
              <a:ext cx="1161" cy="490"/>
            </a:xfrm>
            <a:prstGeom prst="rect">
              <a:avLst/>
            </a:prstGeom>
            <a:solidFill>
              <a:srgbClr val="99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South Bridge</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chip</a:t>
              </a:r>
              <a:endParaRPr/>
            </a:p>
          </p:txBody>
        </p:sp>
        <p:sp>
          <p:nvSpPr>
            <p:cNvPr id="345" name="Google Shape;345;p28"/>
            <p:cNvSpPr txBox="1"/>
            <p:nvPr/>
          </p:nvSpPr>
          <p:spPr>
            <a:xfrm>
              <a:off x="528" y="3318"/>
              <a:ext cx="5333"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33 MHz PCI bus</a:t>
              </a:r>
              <a:endParaRPr/>
            </a:p>
          </p:txBody>
        </p:sp>
        <p:sp>
          <p:nvSpPr>
            <p:cNvPr id="346" name="Google Shape;346;p28"/>
            <p:cNvSpPr txBox="1"/>
            <p:nvPr/>
          </p:nvSpPr>
          <p:spPr>
            <a:xfrm>
              <a:off x="1109" y="3917"/>
              <a:ext cx="792" cy="32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PCI slots</a:t>
              </a:r>
              <a:endParaRPr/>
            </a:p>
          </p:txBody>
        </p:sp>
        <p:cxnSp>
          <p:nvCxnSpPr>
            <p:cNvPr id="347" name="Google Shape;347;p28"/>
            <p:cNvCxnSpPr/>
            <p:nvPr/>
          </p:nvCxnSpPr>
          <p:spPr>
            <a:xfrm>
              <a:off x="4647" y="3536"/>
              <a:ext cx="0" cy="272"/>
            </a:xfrm>
            <a:prstGeom prst="straightConnector1">
              <a:avLst/>
            </a:prstGeom>
            <a:noFill/>
            <a:ln cap="flat" cmpd="sng" w="25400">
              <a:solidFill>
                <a:schemeClr val="dk1"/>
              </a:solidFill>
              <a:prstDash val="solid"/>
              <a:miter lim="800000"/>
              <a:headEnd len="med" w="med" type="none"/>
              <a:tailEnd len="med" w="med" type="none"/>
            </a:ln>
          </p:spPr>
        </p:cxnSp>
        <p:cxnSp>
          <p:nvCxnSpPr>
            <p:cNvPr id="348" name="Google Shape;348;p28"/>
            <p:cNvCxnSpPr/>
            <p:nvPr/>
          </p:nvCxnSpPr>
          <p:spPr>
            <a:xfrm>
              <a:off x="1531" y="3536"/>
              <a:ext cx="0" cy="381"/>
            </a:xfrm>
            <a:prstGeom prst="straightConnector1">
              <a:avLst/>
            </a:prstGeom>
            <a:noFill/>
            <a:ln cap="flat" cmpd="sng" w="25400">
              <a:solidFill>
                <a:schemeClr val="dk1"/>
              </a:solidFill>
              <a:prstDash val="solid"/>
              <a:miter lim="800000"/>
              <a:headEnd len="med" w="med" type="none"/>
              <a:tailEnd len="med" w="med" type="none"/>
            </a:ln>
          </p:spPr>
        </p:cxnSp>
        <p:cxnSp>
          <p:nvCxnSpPr>
            <p:cNvPr id="349" name="Google Shape;349;p28"/>
            <p:cNvCxnSpPr/>
            <p:nvPr/>
          </p:nvCxnSpPr>
          <p:spPr>
            <a:xfrm>
              <a:off x="3168" y="2992"/>
              <a:ext cx="0" cy="326"/>
            </a:xfrm>
            <a:prstGeom prst="straightConnector1">
              <a:avLst/>
            </a:prstGeom>
            <a:noFill/>
            <a:ln cap="flat" cmpd="sng" w="25400">
              <a:solidFill>
                <a:schemeClr val="dk1"/>
              </a:solidFill>
              <a:prstDash val="solid"/>
              <a:miter lim="800000"/>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355" name="Google Shape;355;p29"/>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rgbClr val="FF0000"/>
              </a:buClr>
              <a:buSzPts val="4900"/>
              <a:buFont typeface="Calibri"/>
              <a:buNone/>
            </a:pPr>
            <a:r>
              <a:rPr b="0" i="0" lang="en-US" sz="4900" u="none">
                <a:solidFill>
                  <a:srgbClr val="FF0000"/>
                </a:solidFill>
                <a:latin typeface="Calibri"/>
                <a:ea typeface="Calibri"/>
                <a:cs typeface="Calibri"/>
                <a:sym typeface="Calibri"/>
              </a:rPr>
              <a:t>Frequencies</a:t>
            </a:r>
            <a:endParaRPr/>
          </a:p>
        </p:txBody>
      </p:sp>
      <p:sp>
        <p:nvSpPr>
          <p:cNvPr id="356" name="Google Shape;356;p29"/>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80000"/>
              </a:lnSpc>
              <a:spcBef>
                <a:spcPts val="0"/>
              </a:spcBef>
              <a:spcAft>
                <a:spcPts val="0"/>
              </a:spcAft>
              <a:buClr>
                <a:schemeClr val="dk1"/>
              </a:buClr>
              <a:buSzPts val="2300"/>
              <a:buFont typeface="Arial"/>
              <a:buChar char="•"/>
            </a:pPr>
            <a:r>
              <a:rPr b="0" i="0" lang="en-US" sz="2300" u="none">
                <a:solidFill>
                  <a:schemeClr val="dk1"/>
                </a:solidFill>
                <a:latin typeface="Calibri"/>
                <a:ea typeface="Calibri"/>
                <a:cs typeface="Calibri"/>
                <a:sym typeface="Calibri"/>
              </a:rPr>
              <a:t>CPUs actually operate at two frequencies.</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Internal frequency</a:t>
            </a:r>
            <a:endParaRPr/>
          </a:p>
          <a:p>
            <a:pPr indent="-285750" lvl="2" marL="11874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clock rate inside the CPU, which is what we’ve been talking about so far</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External frequency </a:t>
            </a:r>
            <a:endParaRPr/>
          </a:p>
          <a:p>
            <a:pPr indent="-285750" lvl="2" marL="11874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speed of the processor bus, which limits how fast the CPU can transfer data</a:t>
            </a:r>
            <a:endParaRPr/>
          </a:p>
          <a:p>
            <a:pPr indent="-342900" lvl="0" marL="342900" rtl="0" algn="l">
              <a:lnSpc>
                <a:spcPct val="80000"/>
              </a:lnSpc>
              <a:spcBef>
                <a:spcPts val="460"/>
              </a:spcBef>
              <a:spcAft>
                <a:spcPts val="0"/>
              </a:spcAft>
              <a:buClr>
                <a:schemeClr val="dk1"/>
              </a:buClr>
              <a:buSzPts val="2300"/>
              <a:buFont typeface="Arial"/>
              <a:buChar char="•"/>
            </a:pPr>
            <a:r>
              <a:rPr b="0" i="0" lang="en-US" sz="2300" u="none">
                <a:solidFill>
                  <a:schemeClr val="dk1"/>
                </a:solidFill>
                <a:latin typeface="Calibri"/>
                <a:ea typeface="Calibri"/>
                <a:cs typeface="Calibri"/>
                <a:sym typeface="Calibri"/>
              </a:rPr>
              <a:t>The internal frequency is usually a multiple of the external bus speed</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 2.167 GHz Athlon XP sits on a 166 MHz bus (166 </a:t>
            </a:r>
            <a:r>
              <a:rPr b="0" i="0" lang="en-US" sz="1900" u="none">
                <a:solidFill>
                  <a:schemeClr val="dk2"/>
                </a:solidFill>
                <a:latin typeface="Calibri"/>
                <a:ea typeface="Calibri"/>
                <a:cs typeface="Calibri"/>
                <a:sym typeface="Calibri"/>
              </a:rPr>
              <a:t>x</a:t>
            </a:r>
            <a:r>
              <a:rPr b="0" i="0" lang="en-US" sz="1900" u="none">
                <a:solidFill>
                  <a:schemeClr val="dk1"/>
                </a:solidFill>
                <a:latin typeface="Calibri"/>
                <a:ea typeface="Calibri"/>
                <a:cs typeface="Calibri"/>
                <a:sym typeface="Calibri"/>
              </a:rPr>
              <a:t> 13)</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 2.66 GHz Pentium 4 might use a 133 MHz bus (133 </a:t>
            </a:r>
            <a:r>
              <a:rPr b="0" i="0" lang="en-US" sz="1900" u="none">
                <a:solidFill>
                  <a:schemeClr val="dk2"/>
                </a:solidFill>
                <a:latin typeface="Calibri"/>
                <a:ea typeface="Calibri"/>
                <a:cs typeface="Calibri"/>
                <a:sym typeface="Calibri"/>
              </a:rPr>
              <a:t>x</a:t>
            </a:r>
            <a:r>
              <a:rPr b="0" i="0" lang="en-US" sz="1900" u="none">
                <a:solidFill>
                  <a:schemeClr val="dk1"/>
                </a:solidFill>
                <a:latin typeface="Calibri"/>
                <a:ea typeface="Calibri"/>
                <a:cs typeface="Calibri"/>
                <a:sym typeface="Calibri"/>
              </a:rPr>
              <a:t> 20)</a:t>
            </a:r>
            <a:endParaRPr/>
          </a:p>
          <a:p>
            <a:pPr indent="-285750" lvl="2" marL="1187450" rtl="0" algn="l">
              <a:lnSpc>
                <a:spcPct val="80000"/>
              </a:lnSpc>
              <a:spcBef>
                <a:spcPts val="320"/>
              </a:spcBef>
              <a:spcAft>
                <a:spcPts val="0"/>
              </a:spcAft>
              <a:buClr>
                <a:schemeClr val="dk1"/>
              </a:buClr>
              <a:buSzPts val="1600"/>
              <a:buFont typeface="Arial"/>
              <a:buChar char="•"/>
            </a:pPr>
            <a:r>
              <a:rPr b="0" i="1" lang="en-US" sz="1600" u="none">
                <a:solidFill>
                  <a:schemeClr val="dk1"/>
                </a:solidFill>
                <a:latin typeface="Calibri"/>
                <a:ea typeface="Calibri"/>
                <a:cs typeface="Calibri"/>
                <a:sym typeface="Calibri"/>
              </a:rPr>
              <a:t>You may have seen the Pentium 4’s bus speed quoted at 533MHz.  This is because the Pentium 4’s bus is </a:t>
            </a:r>
            <a:r>
              <a:rPr b="0" i="1" lang="en-US" sz="1600" u="none">
                <a:solidFill>
                  <a:srgbClr val="FF0000"/>
                </a:solidFill>
                <a:latin typeface="Calibri"/>
                <a:ea typeface="Calibri"/>
                <a:cs typeface="Calibri"/>
                <a:sym typeface="Calibri"/>
              </a:rPr>
              <a:t>“quad-pumped”</a:t>
            </a:r>
            <a:r>
              <a:rPr b="0" i="1" lang="en-US" sz="1600" u="none">
                <a:solidFill>
                  <a:schemeClr val="dk1"/>
                </a:solidFill>
                <a:latin typeface="Calibri"/>
                <a:ea typeface="Calibri"/>
                <a:cs typeface="Calibri"/>
                <a:sym typeface="Calibri"/>
              </a:rPr>
              <a:t>, so that it transfers </a:t>
            </a:r>
            <a:r>
              <a:rPr b="0" i="1" lang="en-US" sz="1600" u="none">
                <a:solidFill>
                  <a:srgbClr val="3333FF"/>
                </a:solidFill>
                <a:latin typeface="Calibri"/>
                <a:ea typeface="Calibri"/>
                <a:cs typeface="Calibri"/>
                <a:sym typeface="Calibri"/>
              </a:rPr>
              <a:t>4</a:t>
            </a:r>
            <a:r>
              <a:rPr b="0" i="1" lang="en-US" sz="1600" u="none">
                <a:solidFill>
                  <a:schemeClr val="dk1"/>
                </a:solidFill>
                <a:latin typeface="Calibri"/>
                <a:ea typeface="Calibri"/>
                <a:cs typeface="Calibri"/>
                <a:sym typeface="Calibri"/>
              </a:rPr>
              <a:t> data items every clock cycle.</a:t>
            </a:r>
            <a:endParaRPr/>
          </a:p>
          <a:p>
            <a:pPr indent="-342900" lvl="0" marL="342900" rtl="0" algn="l">
              <a:lnSpc>
                <a:spcPct val="80000"/>
              </a:lnSpc>
              <a:spcBef>
                <a:spcPts val="460"/>
              </a:spcBef>
              <a:spcAft>
                <a:spcPts val="0"/>
              </a:spcAft>
              <a:buClr>
                <a:schemeClr val="dk1"/>
              </a:buClr>
              <a:buSzPts val="2300"/>
              <a:buFont typeface="Arial"/>
              <a:buChar char="•"/>
            </a:pPr>
            <a:r>
              <a:rPr b="0" i="0" lang="en-US" sz="2300" u="none">
                <a:solidFill>
                  <a:schemeClr val="dk1"/>
                </a:solidFill>
                <a:latin typeface="Calibri"/>
                <a:ea typeface="Calibri"/>
                <a:cs typeface="Calibri"/>
                <a:sym typeface="Calibri"/>
              </a:rPr>
              <a:t>Processor and Memory data rates far exceed PCI’s capabilities:</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With an 8-byte wide “533 MHz” bus, the Pentium 4 achieves 4.3GB/s</a:t>
            </a:r>
            <a:endParaRPr/>
          </a:p>
          <a:p>
            <a:pPr indent="-285750" lvl="1" marL="74295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 bank of 166MHz Double Data Rate (DDR-333) Memory achieves 2.7GB/s</a:t>
            </a:r>
            <a:endParaRPr/>
          </a:p>
          <a:p>
            <a:pPr indent="-260350" lvl="0" marL="381000" rtl="0" algn="l">
              <a:spcBef>
                <a:spcPts val="380"/>
              </a:spcBef>
              <a:spcAft>
                <a:spcPts val="0"/>
              </a:spcAft>
              <a:buClr>
                <a:schemeClr val="dk1"/>
              </a:buClr>
              <a:buSzPts val="1900"/>
              <a:buNone/>
            </a:pPr>
            <a:r>
              <a:t/>
            </a:r>
            <a:endParaRPr b="0" i="0" sz="19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362" name="Google Shape;362;p30"/>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rgbClr val="FF0000"/>
              </a:buClr>
              <a:buSzPts val="4900"/>
              <a:buFont typeface="Calibri"/>
              <a:buNone/>
            </a:pPr>
            <a:r>
              <a:rPr b="0" i="0" lang="en-US" sz="4900" u="none">
                <a:solidFill>
                  <a:srgbClr val="FF0000"/>
                </a:solidFill>
                <a:latin typeface="Calibri"/>
                <a:ea typeface="Calibri"/>
                <a:cs typeface="Calibri"/>
                <a:sym typeface="Calibri"/>
              </a:rPr>
              <a:t>The North Bridge</a:t>
            </a:r>
            <a:endParaRPr/>
          </a:p>
        </p:txBody>
      </p:sp>
      <p:sp>
        <p:nvSpPr>
          <p:cNvPr id="363" name="Google Shape;363;p30"/>
          <p:cNvSpPr txBox="1"/>
          <p:nvPr>
            <p:ph idx="1" type="body"/>
          </p:nvPr>
        </p:nvSpPr>
        <p:spPr>
          <a:xfrm>
            <a:off x="457200" y="1600200"/>
            <a:ext cx="8358187" cy="5343525"/>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To achieve the necessary bandwidths, a </a:t>
            </a:r>
            <a:r>
              <a:rPr b="0" i="0" lang="en-US" sz="2400" u="none">
                <a:solidFill>
                  <a:srgbClr val="FF0000"/>
                </a:solidFill>
                <a:latin typeface="Calibri"/>
                <a:ea typeface="Calibri"/>
                <a:cs typeface="Calibri"/>
                <a:sym typeface="Calibri"/>
              </a:rPr>
              <a:t>“frontside bus”</a:t>
            </a:r>
            <a:r>
              <a:rPr b="0" i="0" lang="en-US" sz="2400" u="none">
                <a:solidFill>
                  <a:schemeClr val="dk1"/>
                </a:solidFill>
                <a:latin typeface="Calibri"/>
                <a:ea typeface="Calibri"/>
                <a:cs typeface="Calibri"/>
                <a:sym typeface="Calibri"/>
              </a:rPr>
              <a:t> is often dedicated to the CPU and main memory.</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“bus” is actually a bit of a misnomer as, in most systems, the interconnect consists of point-to-point links.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video card, which also need significant bandwidth, is also given a direct link to memory via the Accelerated Graphics Port (AGP).</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All this CPU-memory traffic goes through the “north bridge” controller, which can get very hot (hence the little green heatsink) </a:t>
            </a:r>
            <a:endParaRPr/>
          </a:p>
        </p:txBody>
      </p:sp>
      <p:pic>
        <p:nvPicPr>
          <p:cNvPr id="364" name="Google Shape;364;p30"/>
          <p:cNvPicPr preferRelativeResize="0"/>
          <p:nvPr/>
        </p:nvPicPr>
        <p:blipFill rotWithShape="1">
          <a:blip r:embed="rId3">
            <a:alphaModFix/>
          </a:blip>
          <a:srcRect b="0" l="0" r="0" t="0"/>
          <a:stretch/>
        </p:blipFill>
        <p:spPr>
          <a:xfrm>
            <a:off x="8386762" y="3743325"/>
            <a:ext cx="1447800" cy="1433512"/>
          </a:xfrm>
          <a:prstGeom prst="rect">
            <a:avLst/>
          </a:prstGeom>
          <a:noFill/>
          <a:ln>
            <a:noFill/>
          </a:ln>
        </p:spPr>
      </p:pic>
      <p:grpSp>
        <p:nvGrpSpPr>
          <p:cNvPr id="365" name="Google Shape;365;p30"/>
          <p:cNvGrpSpPr/>
          <p:nvPr/>
        </p:nvGrpSpPr>
        <p:grpSpPr>
          <a:xfrm>
            <a:off x="1100137" y="4743450"/>
            <a:ext cx="7543800" cy="2281237"/>
            <a:chOff x="768" y="2880"/>
            <a:chExt cx="4752" cy="1437"/>
          </a:xfrm>
        </p:grpSpPr>
        <p:sp>
          <p:nvSpPr>
            <p:cNvPr id="366" name="Google Shape;366;p30"/>
            <p:cNvSpPr txBox="1"/>
            <p:nvPr/>
          </p:nvSpPr>
          <p:spPr>
            <a:xfrm>
              <a:off x="2405" y="3478"/>
              <a:ext cx="1056" cy="490"/>
            </a:xfrm>
            <a:prstGeom prst="rect">
              <a:avLst/>
            </a:prstGeom>
            <a:solidFill>
              <a:srgbClr val="99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North Bridge</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chip</a:t>
              </a:r>
              <a:endParaRPr/>
            </a:p>
          </p:txBody>
        </p:sp>
        <p:sp>
          <p:nvSpPr>
            <p:cNvPr id="367" name="Google Shape;367;p30"/>
            <p:cNvSpPr txBox="1"/>
            <p:nvPr/>
          </p:nvSpPr>
          <p:spPr>
            <a:xfrm>
              <a:off x="4940" y="3478"/>
              <a:ext cx="580" cy="490"/>
            </a:xfrm>
            <a:prstGeom prst="rect">
              <a:avLst/>
            </a:prstGeom>
            <a:solidFill>
              <a:srgbClr val="DDDDD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Video</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card</a:t>
              </a:r>
              <a:endParaRPr/>
            </a:p>
          </p:txBody>
        </p:sp>
        <p:sp>
          <p:nvSpPr>
            <p:cNvPr id="368" name="Google Shape;368;p30"/>
            <p:cNvSpPr txBox="1"/>
            <p:nvPr/>
          </p:nvSpPr>
          <p:spPr>
            <a:xfrm>
              <a:off x="768" y="3533"/>
              <a:ext cx="740" cy="32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sp>
          <p:nvSpPr>
            <p:cNvPr id="369" name="Google Shape;369;p30"/>
            <p:cNvSpPr txBox="1"/>
            <p:nvPr/>
          </p:nvSpPr>
          <p:spPr>
            <a:xfrm>
              <a:off x="2669" y="2880"/>
              <a:ext cx="475" cy="32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CPU</a:t>
              </a:r>
              <a:endParaRPr/>
            </a:p>
          </p:txBody>
        </p:sp>
        <p:sp>
          <p:nvSpPr>
            <p:cNvPr id="370" name="Google Shape;370;p30"/>
            <p:cNvSpPr txBox="1"/>
            <p:nvPr/>
          </p:nvSpPr>
          <p:spPr>
            <a:xfrm>
              <a:off x="4042" y="3478"/>
              <a:ext cx="528" cy="49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AGP</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port</a:t>
              </a:r>
              <a:endParaRPr/>
            </a:p>
          </p:txBody>
        </p:sp>
        <p:cxnSp>
          <p:nvCxnSpPr>
            <p:cNvPr id="371" name="Google Shape;371;p30"/>
            <p:cNvCxnSpPr/>
            <p:nvPr/>
          </p:nvCxnSpPr>
          <p:spPr>
            <a:xfrm>
              <a:off x="1508" y="3696"/>
              <a:ext cx="897" cy="0"/>
            </a:xfrm>
            <a:prstGeom prst="straightConnector1">
              <a:avLst/>
            </a:prstGeom>
            <a:noFill/>
            <a:ln cap="flat" cmpd="sng" w="25400">
              <a:solidFill>
                <a:schemeClr val="dk1"/>
              </a:solidFill>
              <a:prstDash val="solid"/>
              <a:miter lim="800000"/>
              <a:headEnd len="med" w="med" type="none"/>
              <a:tailEnd len="med" w="med" type="none"/>
            </a:ln>
          </p:spPr>
        </p:cxnSp>
        <p:cxnSp>
          <p:nvCxnSpPr>
            <p:cNvPr id="372" name="Google Shape;372;p30"/>
            <p:cNvCxnSpPr/>
            <p:nvPr/>
          </p:nvCxnSpPr>
          <p:spPr>
            <a:xfrm>
              <a:off x="2933" y="3206"/>
              <a:ext cx="0" cy="272"/>
            </a:xfrm>
            <a:prstGeom prst="straightConnector1">
              <a:avLst/>
            </a:prstGeom>
            <a:noFill/>
            <a:ln cap="flat" cmpd="sng" w="25400">
              <a:solidFill>
                <a:schemeClr val="dk1"/>
              </a:solidFill>
              <a:prstDash val="solid"/>
              <a:miter lim="800000"/>
              <a:headEnd len="med" w="med" type="none"/>
              <a:tailEnd len="med" w="med" type="none"/>
            </a:ln>
          </p:spPr>
        </p:cxnSp>
        <p:cxnSp>
          <p:nvCxnSpPr>
            <p:cNvPr id="373" name="Google Shape;373;p30"/>
            <p:cNvCxnSpPr/>
            <p:nvPr/>
          </p:nvCxnSpPr>
          <p:spPr>
            <a:xfrm>
              <a:off x="3461" y="3696"/>
              <a:ext cx="581" cy="0"/>
            </a:xfrm>
            <a:prstGeom prst="straightConnector1">
              <a:avLst/>
            </a:prstGeom>
            <a:noFill/>
            <a:ln cap="flat" cmpd="sng" w="25400">
              <a:solidFill>
                <a:schemeClr val="dk1"/>
              </a:solidFill>
              <a:prstDash val="solid"/>
              <a:miter lim="800000"/>
              <a:headEnd len="med" w="med" type="none"/>
              <a:tailEnd len="med" w="med" type="none"/>
            </a:ln>
          </p:spPr>
        </p:cxnSp>
        <p:cxnSp>
          <p:nvCxnSpPr>
            <p:cNvPr id="374" name="Google Shape;374;p30"/>
            <p:cNvCxnSpPr/>
            <p:nvPr/>
          </p:nvCxnSpPr>
          <p:spPr>
            <a:xfrm>
              <a:off x="4570" y="3696"/>
              <a:ext cx="370" cy="0"/>
            </a:xfrm>
            <a:prstGeom prst="straightConnector1">
              <a:avLst/>
            </a:prstGeom>
            <a:noFill/>
            <a:ln cap="flat" cmpd="sng" w="25400">
              <a:solidFill>
                <a:schemeClr val="dk1"/>
              </a:solidFill>
              <a:prstDash val="solid"/>
              <a:miter lim="800000"/>
              <a:headEnd len="med" w="med" type="none"/>
              <a:tailEnd len="med" w="med" type="none"/>
            </a:ln>
          </p:spPr>
        </p:cxnSp>
        <p:sp>
          <p:nvSpPr>
            <p:cNvPr id="375" name="Google Shape;375;p30"/>
            <p:cNvSpPr txBox="1"/>
            <p:nvPr/>
          </p:nvSpPr>
          <p:spPr>
            <a:xfrm>
              <a:off x="3456" y="4080"/>
              <a:ext cx="1568" cy="237"/>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1.1GB/s @ 133MHz </a:t>
              </a:r>
              <a:r>
                <a:rPr b="0" i="0" lang="en-US" sz="1800" u="none">
                  <a:solidFill>
                    <a:schemeClr val="dk2"/>
                  </a:solidFill>
                  <a:latin typeface="Trebuchet MS"/>
                  <a:ea typeface="Trebuchet MS"/>
                  <a:cs typeface="Trebuchet MS"/>
                  <a:sym typeface="Trebuchet MS"/>
                </a:rPr>
                <a:t>x</a:t>
              </a:r>
              <a:r>
                <a:rPr b="0" i="0" lang="en-US" sz="1800" u="none">
                  <a:solidFill>
                    <a:schemeClr val="dk1"/>
                  </a:solidFill>
                  <a:latin typeface="Trebuchet MS"/>
                  <a:ea typeface="Trebuchet MS"/>
                  <a:cs typeface="Trebuchet MS"/>
                  <a:sym typeface="Trebuchet MS"/>
                </a:rPr>
                <a:t> 2</a:t>
              </a:r>
              <a:endParaRPr/>
            </a:p>
          </p:txBody>
        </p:sp>
        <p:cxnSp>
          <p:nvCxnSpPr>
            <p:cNvPr id="376" name="Google Shape;376;p30"/>
            <p:cNvCxnSpPr/>
            <p:nvPr/>
          </p:nvCxnSpPr>
          <p:spPr>
            <a:xfrm>
              <a:off x="3461" y="4077"/>
              <a:ext cx="1479" cy="0"/>
            </a:xfrm>
            <a:prstGeom prst="straightConnector1">
              <a:avLst/>
            </a:prstGeom>
            <a:noFill/>
            <a:ln cap="flat" cmpd="sng" w="25400">
              <a:solidFill>
                <a:schemeClr val="dk1"/>
              </a:solidFill>
              <a:prstDash val="solid"/>
              <a:miter lim="800000"/>
              <a:headEnd len="med" w="med" type="triangle"/>
              <a:tailEnd len="med" w="med" type="triangle"/>
            </a:ln>
          </p:spPr>
        </p:cxnSp>
        <p:cxnSp>
          <p:nvCxnSpPr>
            <p:cNvPr id="377" name="Google Shape;377;p30"/>
            <p:cNvCxnSpPr/>
            <p:nvPr/>
          </p:nvCxnSpPr>
          <p:spPr>
            <a:xfrm flipH="1">
              <a:off x="3725" y="3587"/>
              <a:ext cx="106" cy="218"/>
            </a:xfrm>
            <a:prstGeom prst="straightConnector1">
              <a:avLst/>
            </a:prstGeom>
            <a:noFill/>
            <a:ln cap="flat" cmpd="sng" w="25400">
              <a:solidFill>
                <a:schemeClr val="dk1"/>
              </a:solidFill>
              <a:prstDash val="solid"/>
              <a:miter lim="800000"/>
              <a:headEnd len="med" w="med" type="none"/>
              <a:tailEnd len="med" w="med" type="none"/>
            </a:ln>
          </p:spPr>
        </p:cxnSp>
        <p:sp>
          <p:nvSpPr>
            <p:cNvPr id="378" name="Google Shape;378;p30"/>
            <p:cNvSpPr txBox="1"/>
            <p:nvPr/>
          </p:nvSpPr>
          <p:spPr>
            <a:xfrm>
              <a:off x="3514" y="3475"/>
              <a:ext cx="280" cy="237"/>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32</a:t>
              </a:r>
              <a:endParaRPr/>
            </a:p>
          </p:txBody>
        </p:sp>
        <p:sp>
          <p:nvSpPr>
            <p:cNvPr id="379" name="Google Shape;379;p30"/>
            <p:cNvSpPr txBox="1"/>
            <p:nvPr/>
          </p:nvSpPr>
          <p:spPr>
            <a:xfrm>
              <a:off x="1248" y="4080"/>
              <a:ext cx="1334" cy="237"/>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2.7GB/s @ 133MHz</a:t>
              </a:r>
              <a:endParaRPr/>
            </a:p>
          </p:txBody>
        </p:sp>
        <p:cxnSp>
          <p:nvCxnSpPr>
            <p:cNvPr id="380" name="Google Shape;380;p30"/>
            <p:cNvCxnSpPr/>
            <p:nvPr/>
          </p:nvCxnSpPr>
          <p:spPr>
            <a:xfrm>
              <a:off x="1508" y="4077"/>
              <a:ext cx="897" cy="0"/>
            </a:xfrm>
            <a:prstGeom prst="straightConnector1">
              <a:avLst/>
            </a:prstGeom>
            <a:noFill/>
            <a:ln cap="flat" cmpd="sng" w="25400">
              <a:solidFill>
                <a:schemeClr val="dk1"/>
              </a:solidFill>
              <a:prstDash val="solid"/>
              <a:miter lim="800000"/>
              <a:headEnd len="med" w="med" type="triangle"/>
              <a:tailEnd len="med" w="med" type="triangle"/>
            </a:ln>
          </p:spPr>
        </p:cxnSp>
        <p:cxnSp>
          <p:nvCxnSpPr>
            <p:cNvPr id="381" name="Google Shape;381;p30"/>
            <p:cNvCxnSpPr/>
            <p:nvPr/>
          </p:nvCxnSpPr>
          <p:spPr>
            <a:xfrm flipH="1">
              <a:off x="1930" y="3587"/>
              <a:ext cx="106" cy="218"/>
            </a:xfrm>
            <a:prstGeom prst="straightConnector1">
              <a:avLst/>
            </a:prstGeom>
            <a:noFill/>
            <a:ln cap="flat" cmpd="sng" w="25400">
              <a:solidFill>
                <a:schemeClr val="dk1"/>
              </a:solidFill>
              <a:prstDash val="solid"/>
              <a:miter lim="800000"/>
              <a:headEnd len="med" w="med" type="none"/>
              <a:tailEnd len="med" w="med" type="none"/>
            </a:ln>
          </p:spPr>
        </p:cxnSp>
        <p:sp>
          <p:nvSpPr>
            <p:cNvPr id="382" name="Google Shape;382;p30"/>
            <p:cNvSpPr txBox="1"/>
            <p:nvPr/>
          </p:nvSpPr>
          <p:spPr>
            <a:xfrm>
              <a:off x="1719" y="3475"/>
              <a:ext cx="280" cy="237"/>
            </a:xfrm>
            <a:prstGeom prst="rect">
              <a:avLst/>
            </a:prstGeom>
            <a:noFill/>
            <a:ln>
              <a:noFill/>
            </a:ln>
          </p:spPr>
          <p:txBody>
            <a:bodyPr anchorCtr="0" anchor="t" bIns="50925" lIns="101875" spcFirstLastPara="1" rIns="101875" wrap="square" tIns="50925">
              <a:no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64</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descr="USB Plug" id="387" name="Google Shape;387;p31"/>
          <p:cNvPicPr preferRelativeResize="0"/>
          <p:nvPr/>
        </p:nvPicPr>
        <p:blipFill rotWithShape="1">
          <a:blip r:embed="rId3">
            <a:alphaModFix/>
          </a:blip>
          <a:srcRect b="0" l="0" r="0" t="0"/>
          <a:stretch/>
        </p:blipFill>
        <p:spPr>
          <a:xfrm>
            <a:off x="457200" y="6242050"/>
            <a:ext cx="3689350" cy="1530350"/>
          </a:xfrm>
          <a:prstGeom prst="rect">
            <a:avLst/>
          </a:prstGeom>
          <a:noFill/>
          <a:ln>
            <a:noFill/>
          </a:ln>
        </p:spPr>
      </p:pic>
      <p:sp>
        <p:nvSpPr>
          <p:cNvPr id="388" name="Google Shape;388;p31"/>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389" name="Google Shape;389;p31"/>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External buses</a:t>
            </a:r>
            <a:endParaRPr/>
          </a:p>
        </p:txBody>
      </p:sp>
      <p:sp>
        <p:nvSpPr>
          <p:cNvPr id="390" name="Google Shape;390;p31"/>
          <p:cNvSpPr txBox="1"/>
          <p:nvPr>
            <p:ph idx="1" type="body"/>
          </p:nvPr>
        </p:nvSpPr>
        <p:spPr>
          <a:xfrm>
            <a:off x="503237" y="1812925"/>
            <a:ext cx="931227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2"/>
              </a:buClr>
              <a:buSzPts val="2400"/>
              <a:buFont typeface="Arial"/>
              <a:buChar char="•"/>
            </a:pPr>
            <a:r>
              <a:rPr b="0" i="0" lang="en-US" sz="2400" u="none">
                <a:solidFill>
                  <a:schemeClr val="dk1"/>
                </a:solidFill>
                <a:latin typeface="Calibri"/>
                <a:ea typeface="Calibri"/>
                <a:cs typeface="Calibri"/>
                <a:sym typeface="Calibri"/>
              </a:rPr>
              <a:t>External buses are provided to support the frequent plugging and un-plugging of devices</a:t>
            </a:r>
            <a:endParaRPr/>
          </a:p>
          <a:p>
            <a:pPr indent="-285750" lvl="1" marL="742950" rtl="0" algn="l">
              <a:lnSpc>
                <a:spcPct val="100000"/>
              </a:lnSpc>
              <a:spcBef>
                <a:spcPts val="400"/>
              </a:spcBef>
              <a:spcAft>
                <a:spcPts val="0"/>
              </a:spcAft>
              <a:buClr>
                <a:schemeClr val="dk2"/>
              </a:buClr>
              <a:buSzPts val="2000"/>
              <a:buFont typeface="Arial"/>
              <a:buChar char="–"/>
            </a:pPr>
            <a:r>
              <a:rPr b="0" i="0" lang="en-US" sz="2000" u="none">
                <a:solidFill>
                  <a:schemeClr val="dk1"/>
                </a:solidFill>
                <a:latin typeface="Calibri"/>
                <a:ea typeface="Calibri"/>
                <a:cs typeface="Calibri"/>
                <a:sym typeface="Calibri"/>
              </a:rPr>
              <a:t>As a result their designs significantly differ from internal buses</a:t>
            </a:r>
            <a:endParaRPr/>
          </a:p>
          <a:p>
            <a:pPr indent="-342900" lvl="0" marL="342900" rtl="0" algn="l">
              <a:lnSpc>
                <a:spcPct val="100000"/>
              </a:lnSpc>
              <a:spcBef>
                <a:spcPts val="480"/>
              </a:spcBef>
              <a:spcAft>
                <a:spcPts val="0"/>
              </a:spcAft>
              <a:buClr>
                <a:schemeClr val="dk2"/>
              </a:buClr>
              <a:buSzPts val="2400"/>
              <a:buFont typeface="Arial"/>
              <a:buChar char="•"/>
            </a:pPr>
            <a:r>
              <a:rPr b="0" i="0" lang="en-US" sz="2400" u="none">
                <a:solidFill>
                  <a:schemeClr val="dk1"/>
                </a:solidFill>
                <a:latin typeface="Calibri"/>
                <a:ea typeface="Calibri"/>
                <a:cs typeface="Calibri"/>
                <a:sym typeface="Calibri"/>
              </a:rPr>
              <a:t>Two modern external buses, </a:t>
            </a:r>
            <a:r>
              <a:rPr b="0" i="0" lang="en-US" sz="2400" u="none">
                <a:solidFill>
                  <a:schemeClr val="accent2"/>
                </a:solidFill>
                <a:latin typeface="Calibri"/>
                <a:ea typeface="Calibri"/>
                <a:cs typeface="Calibri"/>
                <a:sym typeface="Calibri"/>
              </a:rPr>
              <a:t>Universal Serial Bus (USB)</a:t>
            </a:r>
            <a:r>
              <a:rPr b="0" i="0" lang="en-US" sz="2400" u="none">
                <a:solidFill>
                  <a:schemeClr val="dk1"/>
                </a:solidFill>
                <a:latin typeface="Calibri"/>
                <a:ea typeface="Calibri"/>
                <a:cs typeface="Calibri"/>
                <a:sym typeface="Calibri"/>
              </a:rPr>
              <a:t> and </a:t>
            </a:r>
            <a:r>
              <a:rPr b="0" i="0" lang="en-US" sz="2400" u="none">
                <a:solidFill>
                  <a:schemeClr val="accent2"/>
                </a:solidFill>
                <a:latin typeface="Calibri"/>
                <a:ea typeface="Calibri"/>
                <a:cs typeface="Calibri"/>
                <a:sym typeface="Calibri"/>
              </a:rPr>
              <a:t>FireWire</a:t>
            </a:r>
            <a:endParaRPr/>
          </a:p>
          <a:p>
            <a:pPr indent="-285750" lvl="1" marL="742950" rtl="0" algn="l">
              <a:lnSpc>
                <a:spcPct val="100000"/>
              </a:lnSpc>
              <a:spcBef>
                <a:spcPts val="400"/>
              </a:spcBef>
              <a:spcAft>
                <a:spcPts val="0"/>
              </a:spcAft>
              <a:buClr>
                <a:schemeClr val="dk2"/>
              </a:buClr>
              <a:buSzPts val="1900"/>
              <a:buFont typeface="Arial"/>
              <a:buChar char="•"/>
            </a:pPr>
            <a:r>
              <a:rPr b="0" i="0" lang="en-US" sz="1900" u="none">
                <a:solidFill>
                  <a:schemeClr val="dk1"/>
                </a:solidFill>
                <a:latin typeface="Calibri"/>
                <a:ea typeface="Calibri"/>
                <a:cs typeface="Calibri"/>
                <a:sym typeface="Calibri"/>
              </a:rPr>
              <a:t>FireWire - Fast method to transfer information between digital devices, especially audio and video equipment in </a:t>
            </a:r>
            <a:r>
              <a:rPr b="0" i="0" lang="en-US" sz="2000" u="none">
                <a:solidFill>
                  <a:schemeClr val="dk1"/>
                </a:solidFill>
                <a:latin typeface="Calibri"/>
                <a:ea typeface="Calibri"/>
                <a:cs typeface="Calibri"/>
                <a:sym typeface="Calibri"/>
              </a:rPr>
              <a:t>older external hard drives and digital cameras</a:t>
            </a:r>
            <a:endParaRPr/>
          </a:p>
          <a:p>
            <a:pPr indent="-285750" lvl="1" marL="742950" rtl="0" algn="l">
              <a:lnSpc>
                <a:spcPct val="100000"/>
              </a:lnSpc>
              <a:spcBef>
                <a:spcPts val="380"/>
              </a:spcBef>
              <a:spcAft>
                <a:spcPts val="0"/>
              </a:spcAft>
              <a:buClr>
                <a:schemeClr val="dk2"/>
              </a:buClr>
              <a:buSzPts val="1900"/>
              <a:buFont typeface="Arial"/>
              <a:buChar char="•"/>
            </a:pPr>
            <a:r>
              <a:rPr b="0" i="0" lang="en-US" sz="1900" u="none">
                <a:solidFill>
                  <a:schemeClr val="dk1"/>
                </a:solidFill>
                <a:latin typeface="Calibri"/>
                <a:ea typeface="Calibri"/>
                <a:cs typeface="Calibri"/>
                <a:sym typeface="Calibri"/>
              </a:rPr>
              <a:t>Have the following (desirable) characteristics:</a:t>
            </a:r>
            <a:endParaRPr/>
          </a:p>
          <a:p>
            <a:pPr indent="-285750" lvl="2" marL="1187450" rtl="0" algn="l">
              <a:lnSpc>
                <a:spcPct val="100000"/>
              </a:lnSpc>
              <a:spcBef>
                <a:spcPts val="400"/>
              </a:spcBef>
              <a:spcAft>
                <a:spcPts val="0"/>
              </a:spcAft>
              <a:buClr>
                <a:schemeClr val="dk2"/>
              </a:buClr>
              <a:buSzPts val="2000"/>
              <a:buFont typeface="Arial"/>
              <a:buChar char="–"/>
            </a:pPr>
            <a:r>
              <a:rPr b="0" i="0" lang="en-US" sz="2000" u="none">
                <a:solidFill>
                  <a:srgbClr val="C00000"/>
                </a:solidFill>
                <a:latin typeface="Calibri"/>
                <a:ea typeface="Calibri"/>
                <a:cs typeface="Calibri"/>
                <a:sym typeface="Calibri"/>
              </a:rPr>
              <a:t>Plug-and-play</a:t>
            </a:r>
            <a:r>
              <a:rPr b="0" i="0" lang="en-US" sz="2000" u="none">
                <a:solidFill>
                  <a:schemeClr val="dk1"/>
                </a:solidFill>
                <a:latin typeface="Calibri"/>
                <a:ea typeface="Calibri"/>
                <a:cs typeface="Calibri"/>
                <a:sym typeface="Calibri"/>
              </a:rPr>
              <a:t> standards allow devices to  be configured with software, instead of flipping switches or setting jumpers</a:t>
            </a:r>
            <a:endParaRPr/>
          </a:p>
          <a:p>
            <a:pPr indent="-285750" lvl="2" marL="1187450" rtl="0" algn="l">
              <a:lnSpc>
                <a:spcPct val="100000"/>
              </a:lnSpc>
              <a:spcBef>
                <a:spcPts val="400"/>
              </a:spcBef>
              <a:spcAft>
                <a:spcPts val="0"/>
              </a:spcAft>
              <a:buClr>
                <a:schemeClr val="dk2"/>
              </a:buClr>
              <a:buSzPts val="2000"/>
              <a:buFont typeface="Arial"/>
              <a:buChar char="–"/>
            </a:pPr>
            <a:r>
              <a:rPr b="0" i="0" lang="en-US" sz="2000" u="none">
                <a:solidFill>
                  <a:srgbClr val="C00000"/>
                </a:solidFill>
                <a:latin typeface="Calibri"/>
                <a:ea typeface="Calibri"/>
                <a:cs typeface="Calibri"/>
                <a:sym typeface="Calibri"/>
              </a:rPr>
              <a:t>Hot plugging </a:t>
            </a:r>
            <a:r>
              <a:rPr b="0" i="0" lang="en-US" sz="2000" u="none">
                <a:solidFill>
                  <a:schemeClr val="dk1"/>
                </a:solidFill>
                <a:latin typeface="Calibri"/>
                <a:ea typeface="Calibri"/>
                <a:cs typeface="Calibri"/>
                <a:sym typeface="Calibri"/>
              </a:rPr>
              <a:t>means that you don’t have to turn off a machine to add or remove a peripheral </a:t>
            </a:r>
            <a:endParaRPr/>
          </a:p>
          <a:p>
            <a:pPr indent="-285750" lvl="2" marL="1187450" rtl="0" algn="l">
              <a:lnSpc>
                <a:spcPct val="100000"/>
              </a:lnSpc>
              <a:spcBef>
                <a:spcPts val="400"/>
              </a:spcBef>
              <a:spcAft>
                <a:spcPts val="0"/>
              </a:spcAft>
              <a:buClr>
                <a:schemeClr val="dk2"/>
              </a:buClr>
              <a:buSzPts val="2000"/>
              <a:buFont typeface="Arial"/>
              <a:buChar char="–"/>
            </a:pPr>
            <a:r>
              <a:rPr b="0" i="0" lang="en-US" sz="2000" u="none">
                <a:solidFill>
                  <a:schemeClr val="dk1"/>
                </a:solidFill>
                <a:latin typeface="Calibri"/>
                <a:ea typeface="Calibri"/>
                <a:cs typeface="Calibri"/>
                <a:sym typeface="Calibri"/>
              </a:rPr>
              <a:t>The cable transmits </a:t>
            </a:r>
            <a:r>
              <a:rPr b="0" i="0" lang="en-US" sz="2000" u="none">
                <a:solidFill>
                  <a:srgbClr val="C00000"/>
                </a:solidFill>
                <a:latin typeface="Calibri"/>
                <a:ea typeface="Calibri"/>
                <a:cs typeface="Calibri"/>
                <a:sym typeface="Calibri"/>
              </a:rPr>
              <a:t>power!</a:t>
            </a:r>
            <a:r>
              <a:rPr b="0" i="0" lang="en-US" sz="2000" u="none">
                <a:solidFill>
                  <a:schemeClr val="dk1"/>
                </a:solidFill>
                <a:latin typeface="Calibri"/>
                <a:ea typeface="Calibri"/>
                <a:cs typeface="Calibri"/>
                <a:sym typeface="Calibri"/>
              </a:rPr>
              <a:t> No more power cables or extension cords.</a:t>
            </a:r>
            <a:endParaRPr b="0" i="0" sz="2000" u="none">
              <a:solidFill>
                <a:srgbClr val="FF0000"/>
              </a:solidFill>
              <a:latin typeface="Calibri"/>
              <a:ea typeface="Calibri"/>
              <a:cs typeface="Calibri"/>
              <a:sym typeface="Calibri"/>
            </a:endParaRPr>
          </a:p>
          <a:p>
            <a:pPr indent="-285750" lvl="2" marL="1187450" rtl="0" algn="l">
              <a:lnSpc>
                <a:spcPct val="100000"/>
              </a:lnSpc>
              <a:spcBef>
                <a:spcPts val="400"/>
              </a:spcBef>
              <a:spcAft>
                <a:spcPts val="0"/>
              </a:spcAft>
              <a:buClr>
                <a:schemeClr val="dk2"/>
              </a:buClr>
              <a:buSzPts val="2000"/>
              <a:buFont typeface="Arial"/>
              <a:buChar char="–"/>
            </a:pPr>
            <a:r>
              <a:rPr b="0" i="0" lang="en-US" sz="2000" u="none">
                <a:solidFill>
                  <a:srgbClr val="C00000"/>
                </a:solidFill>
                <a:latin typeface="Calibri"/>
                <a:ea typeface="Calibri"/>
                <a:cs typeface="Calibri"/>
                <a:sym typeface="Calibri"/>
              </a:rPr>
              <a:t>Serial links </a:t>
            </a:r>
            <a:r>
              <a:rPr b="0" i="0" lang="en-US" sz="2000" u="none">
                <a:solidFill>
                  <a:schemeClr val="dk1"/>
                </a:solidFill>
                <a:latin typeface="Calibri"/>
                <a:ea typeface="Calibri"/>
                <a:cs typeface="Calibri"/>
                <a:sym typeface="Calibri"/>
              </a:rPr>
              <a:t>are used, so the cable and connectors are small</a:t>
            </a:r>
            <a:endParaRPr/>
          </a:p>
          <a:p>
            <a:pPr indent="-254000" lvl="0" marL="381000" rtl="0" algn="l">
              <a:spcBef>
                <a:spcPts val="400"/>
              </a:spcBef>
              <a:spcAft>
                <a:spcPts val="0"/>
              </a:spcAft>
              <a:buClr>
                <a:schemeClr val="dk1"/>
              </a:buClr>
              <a:buSzPts val="2000"/>
              <a:buNone/>
            </a:pPr>
            <a:r>
              <a:t/>
            </a:r>
            <a:endParaRPr b="0" i="0" sz="2000" u="none">
              <a:solidFill>
                <a:schemeClr val="dk1"/>
              </a:solidFill>
              <a:latin typeface="Calibri"/>
              <a:ea typeface="Calibri"/>
              <a:cs typeface="Calibri"/>
              <a:sym typeface="Calibri"/>
            </a:endParaRPr>
          </a:p>
        </p:txBody>
      </p:sp>
      <p:pic>
        <p:nvPicPr>
          <p:cNvPr id="391" name="Google Shape;391;p31"/>
          <p:cNvPicPr preferRelativeResize="0"/>
          <p:nvPr/>
        </p:nvPicPr>
        <p:blipFill rotWithShape="1">
          <a:blip r:embed="rId4">
            <a:alphaModFix/>
          </a:blip>
          <a:srcRect b="0" l="0" r="0" t="0"/>
          <a:stretch/>
        </p:blipFill>
        <p:spPr>
          <a:xfrm>
            <a:off x="8029575" y="6326187"/>
            <a:ext cx="1090612" cy="14462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Topics</a:t>
            </a:r>
            <a:endParaRPr/>
          </a:p>
        </p:txBody>
      </p:sp>
      <p:sp>
        <p:nvSpPr>
          <p:cNvPr id="96" name="Google Shape;96;p14"/>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I/O Devices</a:t>
            </a:r>
            <a:endParaRPr/>
          </a:p>
          <a:p>
            <a:pPr indent="-381000" lvl="0" marL="381000" marR="0" rtl="0" algn="l">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I/O Device System Issues</a:t>
            </a:r>
            <a:endParaRPr/>
          </a:p>
          <a:p>
            <a:pPr indent="-381000" lvl="0" marL="381000" marR="0" rtl="0" algn="l">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Storage Devices</a:t>
            </a:r>
            <a:endParaRPr/>
          </a:p>
          <a:p>
            <a:pPr indent="-381000" lvl="0" marL="381000" marR="0" rtl="0" algn="l">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Buses</a:t>
            </a:r>
            <a:endParaRPr/>
          </a:p>
          <a:p>
            <a:pPr indent="-381000" lvl="0" marL="381000" marR="0" rtl="0" algn="l">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I/O Interfaces</a:t>
            </a:r>
            <a:endParaRPr/>
          </a:p>
          <a:p>
            <a:pPr indent="-152400" lvl="0" marL="381000" marR="0" rtl="0" algn="l">
              <a:spcBef>
                <a:spcPts val="72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p:txBody>
      </p:sp>
      <p:sp>
        <p:nvSpPr>
          <p:cNvPr id="97" name="Google Shape;97;p14"/>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cap="none" strike="noStrike">
                <a:solidFill>
                  <a:srgbClr val="898989"/>
                </a:solidFill>
                <a:latin typeface="Trebuchet MS"/>
                <a:ea typeface="Trebuchet MS"/>
                <a:cs typeface="Trebuchet MS"/>
                <a:sym typeface="Trebuchet MS"/>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397" name="Google Shape;397;p32"/>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Bus</a:t>
            </a:r>
            <a:endParaRPr/>
          </a:p>
        </p:txBody>
      </p:sp>
      <p:sp>
        <p:nvSpPr>
          <p:cNvPr id="398" name="Google Shape;398;p32"/>
          <p:cNvSpPr txBox="1"/>
          <p:nvPr>
            <p:ph idx="1" type="body"/>
          </p:nvPr>
        </p:nvSpPr>
        <p:spPr>
          <a:xfrm>
            <a:off x="503237" y="1812925"/>
            <a:ext cx="9051925" cy="278765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Every computer has several small “networks” inside, called buses, to connect processors, memory, and I/O devices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 bus is just a bunch of wires which transmits three kinds of information</a:t>
            </a:r>
            <a:endParaRPr/>
          </a:p>
          <a:p>
            <a:pPr indent="-285750" lvl="1" marL="742950" rtl="0" algn="l">
              <a:lnSpc>
                <a:spcPct val="100000"/>
              </a:lnSpc>
              <a:spcBef>
                <a:spcPts val="400"/>
              </a:spcBef>
              <a:spcAft>
                <a:spcPts val="0"/>
              </a:spcAft>
              <a:buClr>
                <a:schemeClr val="dk2"/>
              </a:buClr>
              <a:buSzPts val="2000"/>
              <a:buFont typeface="Trebuchet MS"/>
              <a:buChar char="—"/>
            </a:pPr>
            <a:r>
              <a:rPr b="0" i="0" lang="en-US" sz="2000" u="none">
                <a:solidFill>
                  <a:schemeClr val="dk1"/>
                </a:solidFill>
                <a:latin typeface="Calibri"/>
                <a:ea typeface="Calibri"/>
                <a:cs typeface="Calibri"/>
                <a:sym typeface="Calibri"/>
              </a:rPr>
              <a:t>Control signals specify commands like “read” or “write”</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location on the device to read or write is the address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Finally, there is also the actual data being transferred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Some buses include separate control, address and data lines, so all of this information can be sent in one clock cycle</a:t>
            </a:r>
            <a:endParaRPr/>
          </a:p>
          <a:p>
            <a:pPr indent="-228600" lvl="0" marL="381000" rtl="0" algn="l">
              <a:spcBef>
                <a:spcPts val="48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p:txBody>
      </p:sp>
      <p:grpSp>
        <p:nvGrpSpPr>
          <p:cNvPr id="399" name="Google Shape;399;p32"/>
          <p:cNvGrpSpPr/>
          <p:nvPr/>
        </p:nvGrpSpPr>
        <p:grpSpPr>
          <a:xfrm>
            <a:off x="600075" y="5529262"/>
            <a:ext cx="8694737" cy="1808162"/>
            <a:chOff x="432" y="2304"/>
            <a:chExt cx="5477" cy="1139"/>
          </a:xfrm>
        </p:grpSpPr>
        <p:cxnSp>
          <p:nvCxnSpPr>
            <p:cNvPr id="400" name="Google Shape;400;p32"/>
            <p:cNvCxnSpPr/>
            <p:nvPr/>
          </p:nvCxnSpPr>
          <p:spPr>
            <a:xfrm>
              <a:off x="998" y="2784"/>
              <a:ext cx="4489" cy="0"/>
            </a:xfrm>
            <a:prstGeom prst="straightConnector1">
              <a:avLst/>
            </a:prstGeom>
            <a:noFill/>
            <a:ln cap="flat" cmpd="sng" w="38100">
              <a:solidFill>
                <a:srgbClr val="009900"/>
              </a:solidFill>
              <a:prstDash val="solid"/>
              <a:miter lim="800000"/>
              <a:headEnd len="med" w="med" type="none"/>
              <a:tailEnd len="med" w="med" type="none"/>
            </a:ln>
          </p:spPr>
        </p:cxnSp>
        <p:cxnSp>
          <p:nvCxnSpPr>
            <p:cNvPr id="401" name="Google Shape;401;p32"/>
            <p:cNvCxnSpPr/>
            <p:nvPr/>
          </p:nvCxnSpPr>
          <p:spPr>
            <a:xfrm rot="10800000">
              <a:off x="998"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402" name="Google Shape;402;p32"/>
            <p:cNvCxnSpPr/>
            <p:nvPr/>
          </p:nvCxnSpPr>
          <p:spPr>
            <a:xfrm rot="10800000">
              <a:off x="1843"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403" name="Google Shape;403;p32"/>
            <p:cNvCxnSpPr/>
            <p:nvPr/>
          </p:nvCxnSpPr>
          <p:spPr>
            <a:xfrm rot="10800000">
              <a:off x="2741"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404" name="Google Shape;404;p32"/>
            <p:cNvCxnSpPr/>
            <p:nvPr/>
          </p:nvCxnSpPr>
          <p:spPr>
            <a:xfrm rot="10800000">
              <a:off x="3744"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405" name="Google Shape;405;p32"/>
            <p:cNvCxnSpPr/>
            <p:nvPr/>
          </p:nvCxnSpPr>
          <p:spPr>
            <a:xfrm rot="10800000">
              <a:off x="4642"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406" name="Google Shape;406;p32"/>
            <p:cNvCxnSpPr/>
            <p:nvPr/>
          </p:nvCxnSpPr>
          <p:spPr>
            <a:xfrm rot="10800000">
              <a:off x="5487"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407" name="Google Shape;407;p32"/>
            <p:cNvCxnSpPr/>
            <p:nvPr/>
          </p:nvCxnSpPr>
          <p:spPr>
            <a:xfrm>
              <a:off x="1104" y="2621"/>
              <a:ext cx="4488" cy="0"/>
            </a:xfrm>
            <a:prstGeom prst="straightConnector1">
              <a:avLst/>
            </a:prstGeom>
            <a:noFill/>
            <a:ln cap="flat" cmpd="sng" w="38100">
              <a:solidFill>
                <a:srgbClr val="FF00FF"/>
              </a:solidFill>
              <a:prstDash val="solid"/>
              <a:miter lim="800000"/>
              <a:headEnd len="med" w="med" type="none"/>
              <a:tailEnd len="med" w="med" type="none"/>
            </a:ln>
          </p:spPr>
        </p:cxnSp>
        <p:cxnSp>
          <p:nvCxnSpPr>
            <p:cNvPr id="408" name="Google Shape;408;p32"/>
            <p:cNvCxnSpPr/>
            <p:nvPr/>
          </p:nvCxnSpPr>
          <p:spPr>
            <a:xfrm>
              <a:off x="1209" y="2458"/>
              <a:ext cx="4489" cy="0"/>
            </a:xfrm>
            <a:prstGeom prst="straightConnector1">
              <a:avLst/>
            </a:prstGeom>
            <a:noFill/>
            <a:ln cap="flat" cmpd="sng" w="38100">
              <a:solidFill>
                <a:srgbClr val="3333FF"/>
              </a:solidFill>
              <a:prstDash val="solid"/>
              <a:miter lim="800000"/>
              <a:headEnd len="med" w="med" type="none"/>
              <a:tailEnd len="med" w="med" type="none"/>
            </a:ln>
          </p:spPr>
        </p:cxnSp>
        <p:cxnSp>
          <p:nvCxnSpPr>
            <p:cNvPr id="409" name="Google Shape;409;p32"/>
            <p:cNvCxnSpPr/>
            <p:nvPr/>
          </p:nvCxnSpPr>
          <p:spPr>
            <a:xfrm rot="10800000">
              <a:off x="1104"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410" name="Google Shape;410;p32"/>
            <p:cNvCxnSpPr/>
            <p:nvPr/>
          </p:nvCxnSpPr>
          <p:spPr>
            <a:xfrm rot="10800000">
              <a:off x="1949"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411" name="Google Shape;411;p32"/>
            <p:cNvCxnSpPr/>
            <p:nvPr/>
          </p:nvCxnSpPr>
          <p:spPr>
            <a:xfrm rot="10800000">
              <a:off x="2846"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412" name="Google Shape;412;p32"/>
            <p:cNvCxnSpPr/>
            <p:nvPr/>
          </p:nvCxnSpPr>
          <p:spPr>
            <a:xfrm rot="10800000">
              <a:off x="3850"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413" name="Google Shape;413;p32"/>
            <p:cNvCxnSpPr/>
            <p:nvPr/>
          </p:nvCxnSpPr>
          <p:spPr>
            <a:xfrm rot="10800000">
              <a:off x="4747"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414" name="Google Shape;414;p32"/>
            <p:cNvCxnSpPr/>
            <p:nvPr/>
          </p:nvCxnSpPr>
          <p:spPr>
            <a:xfrm rot="10800000">
              <a:off x="5592"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415" name="Google Shape;415;p32"/>
            <p:cNvCxnSpPr/>
            <p:nvPr/>
          </p:nvCxnSpPr>
          <p:spPr>
            <a:xfrm rot="10800000">
              <a:off x="1209"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416" name="Google Shape;416;p32"/>
            <p:cNvCxnSpPr/>
            <p:nvPr/>
          </p:nvCxnSpPr>
          <p:spPr>
            <a:xfrm rot="10800000">
              <a:off x="2054"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417" name="Google Shape;417;p32"/>
            <p:cNvCxnSpPr/>
            <p:nvPr/>
          </p:nvCxnSpPr>
          <p:spPr>
            <a:xfrm rot="10800000">
              <a:off x="2952"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418" name="Google Shape;418;p32"/>
            <p:cNvCxnSpPr/>
            <p:nvPr/>
          </p:nvCxnSpPr>
          <p:spPr>
            <a:xfrm rot="10800000">
              <a:off x="3955"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419" name="Google Shape;419;p32"/>
            <p:cNvCxnSpPr/>
            <p:nvPr/>
          </p:nvCxnSpPr>
          <p:spPr>
            <a:xfrm rot="10800000">
              <a:off x="4853"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420" name="Google Shape;420;p32"/>
            <p:cNvCxnSpPr/>
            <p:nvPr/>
          </p:nvCxnSpPr>
          <p:spPr>
            <a:xfrm rot="10800000">
              <a:off x="5698" y="2458"/>
              <a:ext cx="0" cy="760"/>
            </a:xfrm>
            <a:prstGeom prst="straightConnector1">
              <a:avLst/>
            </a:prstGeom>
            <a:noFill/>
            <a:ln cap="flat" cmpd="sng" w="38100">
              <a:solidFill>
                <a:srgbClr val="3333FF"/>
              </a:solidFill>
              <a:prstDash val="solid"/>
              <a:miter lim="800000"/>
              <a:headEnd len="med" w="med" type="none"/>
              <a:tailEnd len="med" w="med" type="none"/>
            </a:ln>
          </p:spPr>
        </p:cxnSp>
        <p:sp>
          <p:nvSpPr>
            <p:cNvPr id="421" name="Google Shape;421;p32"/>
            <p:cNvSpPr txBox="1"/>
            <p:nvPr/>
          </p:nvSpPr>
          <p:spPr>
            <a:xfrm>
              <a:off x="432" y="2304"/>
              <a:ext cx="552" cy="218"/>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3333FF"/>
                </a:buClr>
                <a:buSzPts val="1600"/>
                <a:buFont typeface="Trebuchet MS"/>
                <a:buNone/>
              </a:pPr>
              <a:r>
                <a:rPr b="0" i="0" lang="en-US" sz="1600" u="none">
                  <a:solidFill>
                    <a:srgbClr val="3333FF"/>
                  </a:solidFill>
                  <a:latin typeface="Trebuchet MS"/>
                  <a:ea typeface="Trebuchet MS"/>
                  <a:cs typeface="Trebuchet MS"/>
                  <a:sym typeface="Trebuchet MS"/>
                </a:rPr>
                <a:t>Control</a:t>
              </a:r>
              <a:endParaRPr/>
            </a:p>
          </p:txBody>
        </p:sp>
        <p:sp>
          <p:nvSpPr>
            <p:cNvPr id="422" name="Google Shape;422;p32"/>
            <p:cNvSpPr txBox="1"/>
            <p:nvPr/>
          </p:nvSpPr>
          <p:spPr>
            <a:xfrm>
              <a:off x="432" y="2496"/>
              <a:ext cx="570" cy="218"/>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FF00FF"/>
                </a:buClr>
                <a:buSzPts val="1600"/>
                <a:buFont typeface="Trebuchet MS"/>
                <a:buNone/>
              </a:pPr>
              <a:r>
                <a:rPr b="0" i="0" lang="en-US" sz="1600" u="none">
                  <a:solidFill>
                    <a:srgbClr val="FF00FF"/>
                  </a:solidFill>
                  <a:latin typeface="Trebuchet MS"/>
                  <a:ea typeface="Trebuchet MS"/>
                  <a:cs typeface="Trebuchet MS"/>
                  <a:sym typeface="Trebuchet MS"/>
                </a:rPr>
                <a:t>Address</a:t>
              </a:r>
              <a:endParaRPr/>
            </a:p>
          </p:txBody>
        </p:sp>
        <p:sp>
          <p:nvSpPr>
            <p:cNvPr id="423" name="Google Shape;423;p32"/>
            <p:cNvSpPr txBox="1"/>
            <p:nvPr/>
          </p:nvSpPr>
          <p:spPr>
            <a:xfrm>
              <a:off x="432" y="2688"/>
              <a:ext cx="392" cy="218"/>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009900"/>
                </a:buClr>
                <a:buSzPts val="1600"/>
                <a:buFont typeface="Trebuchet MS"/>
                <a:buNone/>
              </a:pPr>
              <a:r>
                <a:rPr b="0" i="0" lang="en-US" sz="1600" u="none">
                  <a:solidFill>
                    <a:srgbClr val="009900"/>
                  </a:solidFill>
                  <a:latin typeface="Trebuchet MS"/>
                  <a:ea typeface="Trebuchet MS"/>
                  <a:cs typeface="Trebuchet MS"/>
                  <a:sym typeface="Trebuchet MS"/>
                </a:rPr>
                <a:t>Data</a:t>
              </a:r>
              <a:endParaRPr/>
            </a:p>
          </p:txBody>
        </p:sp>
        <p:sp>
          <p:nvSpPr>
            <p:cNvPr id="424" name="Google Shape;424;p32"/>
            <p:cNvSpPr/>
            <p:nvPr/>
          </p:nvSpPr>
          <p:spPr>
            <a:xfrm>
              <a:off x="2026" y="2433"/>
              <a:ext cx="53" cy="55"/>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25" name="Google Shape;425;p32"/>
            <p:cNvSpPr/>
            <p:nvPr/>
          </p:nvSpPr>
          <p:spPr>
            <a:xfrm>
              <a:off x="1922" y="2595"/>
              <a:ext cx="52" cy="54"/>
            </a:xfrm>
            <a:prstGeom prst="ellipse">
              <a:avLst/>
            </a:prstGeom>
            <a:solidFill>
              <a:srgbClr val="FF00FF"/>
            </a:solidFill>
            <a:ln cap="flat" cmpd="sng" w="254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26" name="Google Shape;426;p32"/>
            <p:cNvSpPr/>
            <p:nvPr/>
          </p:nvSpPr>
          <p:spPr>
            <a:xfrm>
              <a:off x="1817" y="2760"/>
              <a:ext cx="53" cy="54"/>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27" name="Google Shape;427;p32"/>
            <p:cNvSpPr/>
            <p:nvPr/>
          </p:nvSpPr>
          <p:spPr>
            <a:xfrm>
              <a:off x="2923" y="2427"/>
              <a:ext cx="53" cy="54"/>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28" name="Google Shape;428;p32"/>
            <p:cNvSpPr/>
            <p:nvPr/>
          </p:nvSpPr>
          <p:spPr>
            <a:xfrm>
              <a:off x="2819" y="2592"/>
              <a:ext cx="53" cy="55"/>
            </a:xfrm>
            <a:prstGeom prst="ellipse">
              <a:avLst/>
            </a:prstGeom>
            <a:solidFill>
              <a:srgbClr val="FF00FF"/>
            </a:solidFill>
            <a:ln cap="flat" cmpd="sng" w="254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29" name="Google Shape;429;p32"/>
            <p:cNvSpPr/>
            <p:nvPr/>
          </p:nvSpPr>
          <p:spPr>
            <a:xfrm>
              <a:off x="2715" y="2754"/>
              <a:ext cx="53" cy="55"/>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30" name="Google Shape;430;p32"/>
            <p:cNvSpPr/>
            <p:nvPr/>
          </p:nvSpPr>
          <p:spPr>
            <a:xfrm>
              <a:off x="3929" y="2425"/>
              <a:ext cx="53" cy="54"/>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31" name="Google Shape;431;p32"/>
            <p:cNvSpPr/>
            <p:nvPr/>
          </p:nvSpPr>
          <p:spPr>
            <a:xfrm>
              <a:off x="3824" y="2587"/>
              <a:ext cx="53" cy="54"/>
            </a:xfrm>
            <a:prstGeom prst="ellipse">
              <a:avLst/>
            </a:prstGeom>
            <a:solidFill>
              <a:srgbClr val="FF00FF"/>
            </a:solidFill>
            <a:ln cap="flat" cmpd="sng" w="254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32" name="Google Shape;432;p32"/>
            <p:cNvSpPr/>
            <p:nvPr/>
          </p:nvSpPr>
          <p:spPr>
            <a:xfrm>
              <a:off x="3715" y="2755"/>
              <a:ext cx="53" cy="55"/>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33" name="Google Shape;433;p32"/>
            <p:cNvSpPr/>
            <p:nvPr/>
          </p:nvSpPr>
          <p:spPr>
            <a:xfrm>
              <a:off x="4827" y="2428"/>
              <a:ext cx="52" cy="55"/>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34" name="Google Shape;434;p32"/>
            <p:cNvSpPr/>
            <p:nvPr/>
          </p:nvSpPr>
          <p:spPr>
            <a:xfrm>
              <a:off x="4722" y="2590"/>
              <a:ext cx="53" cy="54"/>
            </a:xfrm>
            <a:prstGeom prst="ellipse">
              <a:avLst/>
            </a:prstGeom>
            <a:solidFill>
              <a:srgbClr val="FF00FF"/>
            </a:solidFill>
            <a:ln cap="flat" cmpd="sng" w="254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35" name="Google Shape;435;p32"/>
            <p:cNvSpPr/>
            <p:nvPr/>
          </p:nvSpPr>
          <p:spPr>
            <a:xfrm>
              <a:off x="4614" y="2760"/>
              <a:ext cx="53" cy="54"/>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436" name="Google Shape;436;p32"/>
            <p:cNvSpPr txBox="1"/>
            <p:nvPr/>
          </p:nvSpPr>
          <p:spPr>
            <a:xfrm>
              <a:off x="2424" y="3218"/>
              <a:ext cx="845"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Hard disks</a:t>
              </a:r>
              <a:endParaRPr/>
            </a:p>
          </p:txBody>
        </p:sp>
        <p:sp>
          <p:nvSpPr>
            <p:cNvPr id="437" name="Google Shape;437;p32"/>
            <p:cNvSpPr txBox="1"/>
            <p:nvPr/>
          </p:nvSpPr>
          <p:spPr>
            <a:xfrm>
              <a:off x="3427" y="3218"/>
              <a:ext cx="792"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CD-ROM</a:t>
              </a:r>
              <a:endParaRPr/>
            </a:p>
          </p:txBody>
        </p:sp>
        <p:sp>
          <p:nvSpPr>
            <p:cNvPr id="438" name="Google Shape;438;p32"/>
            <p:cNvSpPr txBox="1"/>
            <p:nvPr/>
          </p:nvSpPr>
          <p:spPr>
            <a:xfrm>
              <a:off x="4378" y="3218"/>
              <a:ext cx="739"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Network</a:t>
              </a:r>
              <a:endParaRPr/>
            </a:p>
          </p:txBody>
        </p:sp>
        <p:sp>
          <p:nvSpPr>
            <p:cNvPr id="439" name="Google Shape;439;p32"/>
            <p:cNvSpPr txBox="1"/>
            <p:nvPr/>
          </p:nvSpPr>
          <p:spPr>
            <a:xfrm>
              <a:off x="5275" y="3218"/>
              <a:ext cx="634"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Display</a:t>
              </a:r>
              <a:endParaRPr/>
            </a:p>
          </p:txBody>
        </p:sp>
        <p:sp>
          <p:nvSpPr>
            <p:cNvPr id="440" name="Google Shape;440;p32"/>
            <p:cNvSpPr txBox="1"/>
            <p:nvPr/>
          </p:nvSpPr>
          <p:spPr>
            <a:xfrm>
              <a:off x="893" y="3226"/>
              <a:ext cx="475" cy="21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CPU</a:t>
              </a:r>
              <a:endParaRPr/>
            </a:p>
          </p:txBody>
        </p:sp>
        <p:sp>
          <p:nvSpPr>
            <p:cNvPr id="441" name="Google Shape;441;p32"/>
            <p:cNvSpPr txBox="1"/>
            <p:nvPr/>
          </p:nvSpPr>
          <p:spPr>
            <a:xfrm>
              <a:off x="1579" y="3218"/>
              <a:ext cx="687"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3"/>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447" name="Google Shape;447;p33"/>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Buses/Networks</a:t>
            </a:r>
            <a:endParaRPr/>
          </a:p>
        </p:txBody>
      </p:sp>
      <p:sp>
        <p:nvSpPr>
          <p:cNvPr id="448" name="Google Shape;448;p33"/>
          <p:cNvSpPr txBox="1"/>
          <p:nvPr>
            <p:ph idx="1" type="body"/>
          </p:nvPr>
        </p:nvSpPr>
        <p:spPr>
          <a:xfrm>
            <a:off x="533400" y="1371600"/>
            <a:ext cx="9021762" cy="5715000"/>
          </a:xfrm>
          <a:prstGeom prst="rect">
            <a:avLst/>
          </a:prstGeom>
          <a:noFill/>
          <a:ln>
            <a:noFill/>
          </a:ln>
        </p:spPr>
        <p:txBody>
          <a:bodyPr anchorCtr="0" anchor="t" bIns="50900" lIns="101800" spcFirstLastPara="1" rIns="101800" wrap="square" tIns="50900">
            <a:noAutofit/>
          </a:bodyPr>
          <a:lstStyle/>
          <a:p>
            <a:pPr indent="-381000" lvl="0" marL="3810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Bus transactions</a:t>
            </a:r>
            <a:endParaRPr/>
          </a:p>
          <a:p>
            <a:pPr indent="-317499" lvl="1" marL="827087"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Read (output): Memory to I/O device</a:t>
            </a:r>
            <a:endParaRPr/>
          </a:p>
          <a:p>
            <a:pPr indent="-317499" lvl="1" marL="827087"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Write (input): I/O device to memory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34"/>
          <p:cNvPicPr preferRelativeResize="0"/>
          <p:nvPr/>
        </p:nvPicPr>
        <p:blipFill rotWithShape="1">
          <a:blip r:embed="rId3">
            <a:alphaModFix/>
          </a:blip>
          <a:srcRect b="0" l="0" r="0" t="0"/>
          <a:stretch/>
        </p:blipFill>
        <p:spPr>
          <a:xfrm>
            <a:off x="2528887" y="3529012"/>
            <a:ext cx="5883275" cy="4071937"/>
          </a:xfrm>
          <a:prstGeom prst="rect">
            <a:avLst/>
          </a:prstGeom>
          <a:noFill/>
          <a:ln>
            <a:noFill/>
          </a:ln>
        </p:spPr>
      </p:pic>
      <p:sp>
        <p:nvSpPr>
          <p:cNvPr id="454" name="Google Shape;454;p34"/>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Bus Transactions</a:t>
            </a:r>
            <a:endParaRPr/>
          </a:p>
        </p:txBody>
      </p:sp>
      <p:sp>
        <p:nvSpPr>
          <p:cNvPr id="455" name="Google Shape;455;p34"/>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Output: Memory to I/O device</a:t>
            </a:r>
            <a:endParaRPr/>
          </a:p>
          <a:p>
            <a:pPr indent="-317499" lvl="1" marL="8270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Request a read on control lines and supply data at the data lines</a:t>
            </a:r>
            <a:endParaRPr/>
          </a:p>
          <a:p>
            <a:pPr indent="-317499" lvl="1" marL="8270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Memory access</a:t>
            </a:r>
            <a:endParaRPr/>
          </a:p>
          <a:p>
            <a:pPr indent="-317499" lvl="1" marL="8270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Memory signals data availability and transfer them on the data line to I/O</a:t>
            </a:r>
            <a:endParaRPr/>
          </a:p>
        </p:txBody>
      </p:sp>
      <p:sp>
        <p:nvSpPr>
          <p:cNvPr id="456" name="Google Shape;456;p34"/>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5"/>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Bus Transactions</a:t>
            </a:r>
            <a:endParaRPr/>
          </a:p>
        </p:txBody>
      </p:sp>
      <p:sp>
        <p:nvSpPr>
          <p:cNvPr id="462" name="Google Shape;462;p35"/>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Input: I/O device to memory</a:t>
            </a:r>
            <a:endParaRPr/>
          </a:p>
          <a:p>
            <a:pPr indent="-317499" lvl="1" marL="827087" marR="0" rtl="0" algn="l">
              <a:lnSpc>
                <a:spcPct val="100000"/>
              </a:lnSpc>
              <a:spcBef>
                <a:spcPts val="46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Write request for memory on the control lines and address on the data lines</a:t>
            </a:r>
            <a:endParaRPr/>
          </a:p>
          <a:p>
            <a:pPr indent="-317499" lvl="1" marL="827087" marR="0" rtl="0" algn="l">
              <a:lnSpc>
                <a:spcPct val="100000"/>
              </a:lnSpc>
              <a:spcBef>
                <a:spcPts val="46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Memory signal the I/O device that is ready and transfers starts</a:t>
            </a:r>
            <a:endParaRPr/>
          </a:p>
          <a:p>
            <a:pPr indent="-234950" lvl="0" marL="381000" marR="0" rtl="0" algn="l">
              <a:spcBef>
                <a:spcPts val="460"/>
              </a:spcBef>
              <a:spcAft>
                <a:spcPts val="0"/>
              </a:spcAft>
              <a:buClr>
                <a:schemeClr val="dk1"/>
              </a:buClr>
              <a:buSzPts val="2300"/>
              <a:buFont typeface="Arial"/>
              <a:buNone/>
            </a:pPr>
            <a:r>
              <a:t/>
            </a:r>
            <a:endParaRPr b="0" i="0" sz="2300" u="none" cap="none" strike="noStrike">
              <a:solidFill>
                <a:schemeClr val="dk1"/>
              </a:solidFill>
              <a:latin typeface="Calibri"/>
              <a:ea typeface="Calibri"/>
              <a:cs typeface="Calibri"/>
              <a:sym typeface="Calibri"/>
            </a:endParaRPr>
          </a:p>
        </p:txBody>
      </p:sp>
      <p:sp>
        <p:nvSpPr>
          <p:cNvPr id="463" name="Google Shape;463;p35"/>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pic>
        <p:nvPicPr>
          <p:cNvPr id="464" name="Google Shape;464;p35"/>
          <p:cNvPicPr preferRelativeResize="0"/>
          <p:nvPr/>
        </p:nvPicPr>
        <p:blipFill rotWithShape="1">
          <a:blip r:embed="rId3">
            <a:alphaModFix/>
          </a:blip>
          <a:srcRect b="0" l="0" r="0" t="0"/>
          <a:stretch/>
        </p:blipFill>
        <p:spPr>
          <a:xfrm>
            <a:off x="2386012" y="4029075"/>
            <a:ext cx="5076825" cy="2305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6"/>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470" name="Google Shape;470;p36"/>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Buses/Networks</a:t>
            </a:r>
            <a:endParaRPr/>
          </a:p>
        </p:txBody>
      </p:sp>
      <p:sp>
        <p:nvSpPr>
          <p:cNvPr id="471" name="Google Shape;471;p36"/>
          <p:cNvSpPr txBox="1"/>
          <p:nvPr>
            <p:ph idx="1" type="body"/>
          </p:nvPr>
        </p:nvSpPr>
        <p:spPr>
          <a:xfrm>
            <a:off x="533400" y="1371600"/>
            <a:ext cx="9021762" cy="5715000"/>
          </a:xfrm>
          <a:prstGeom prst="rect">
            <a:avLst/>
          </a:prstGeom>
          <a:noFill/>
          <a:ln>
            <a:noFill/>
          </a:ln>
        </p:spPr>
        <p:txBody>
          <a:bodyPr anchorCtr="0" anchor="t" bIns="50900" lIns="101800" spcFirstLastPara="1" rIns="101800" wrap="square" tIns="50900">
            <a:noAutofit/>
          </a:bodyPr>
          <a:lstStyle/>
          <a:p>
            <a:pPr indent="-381000" lvl="0" marL="3810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Types of buses</a:t>
            </a:r>
            <a:endParaRPr/>
          </a:p>
          <a:p>
            <a:pPr indent="-317499" lvl="1" marL="827087"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Processor-memory (specific)</a:t>
            </a:r>
            <a:endParaRPr/>
          </a:p>
          <a:p>
            <a:pPr indent="-317499" lvl="1" marL="827087"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I/O buses (standard)</a:t>
            </a:r>
            <a:endParaRPr/>
          </a:p>
          <a:p>
            <a:pPr indent="-317499" lvl="1" marL="827087"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Backplane bases (standard)</a:t>
            </a:r>
            <a:endParaRPr/>
          </a:p>
        </p:txBody>
      </p:sp>
      <p:pic>
        <p:nvPicPr>
          <p:cNvPr id="472" name="Google Shape;472;p36"/>
          <p:cNvPicPr preferRelativeResize="0"/>
          <p:nvPr/>
        </p:nvPicPr>
        <p:blipFill rotWithShape="1">
          <a:blip r:embed="rId3">
            <a:alphaModFix/>
          </a:blip>
          <a:srcRect b="0" l="0" r="0" t="0"/>
          <a:stretch/>
        </p:blipFill>
        <p:spPr>
          <a:xfrm>
            <a:off x="5100637" y="1563687"/>
            <a:ext cx="4714875" cy="53324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7"/>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Types of Buses</a:t>
            </a:r>
            <a:endParaRPr/>
          </a:p>
        </p:txBody>
      </p:sp>
      <p:sp>
        <p:nvSpPr>
          <p:cNvPr id="478" name="Google Shape;478;p37"/>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Processor-Memory bus</a:t>
            </a:r>
            <a:endParaRPr/>
          </a:p>
          <a:p>
            <a:pPr indent="-317499" lvl="1" marL="827087"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Connects processor and memory</a:t>
            </a:r>
            <a:endParaRPr/>
          </a:p>
          <a:p>
            <a:pPr indent="-317499" lvl="1" marL="827087"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Short, high speed and matched to the memory system to maximize memory-processor bandwidth</a:t>
            </a:r>
            <a:endParaRPr/>
          </a:p>
          <a:p>
            <a:pPr indent="-381000" lvl="0" marL="3810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I/O bus</a:t>
            </a:r>
            <a:endParaRPr/>
          </a:p>
          <a:p>
            <a:pPr indent="-317499" lvl="1" marL="827087"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Connects devices to the processor</a:t>
            </a:r>
            <a:endParaRPr/>
          </a:p>
          <a:p>
            <a:pPr indent="-317499" lvl="1" marL="827087"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Lengthy, wide range in the data bandwidth</a:t>
            </a:r>
            <a:endParaRPr/>
          </a:p>
          <a:p>
            <a:pPr indent="-317499" lvl="1" marL="827087"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Do not interface directly to the memory but use either a processor-memory or a backplane bus to connect to memory</a:t>
            </a:r>
            <a:endParaRPr/>
          </a:p>
          <a:p>
            <a:pPr indent="-317499" lvl="1" marL="827087"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Standards: USB and Firewire</a:t>
            </a:r>
            <a:endParaRPr/>
          </a:p>
          <a:p>
            <a:pPr indent="-253999" lvl="2" marL="1271587"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To connect variety of devices to the desktop computer from keyboard to cameras to disks</a:t>
            </a:r>
            <a:endParaRPr/>
          </a:p>
          <a:p>
            <a:pPr indent="-381000" lvl="0" marL="381000" marR="0" rtl="0" algn="l">
              <a:lnSpc>
                <a:spcPct val="10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Backplane bus</a:t>
            </a:r>
            <a:endParaRPr/>
          </a:p>
          <a:p>
            <a:pPr indent="-317499" lvl="1" marL="827087"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Designed to allow processors, memory and I/o devices to coexist on a single bus</a:t>
            </a:r>
            <a:endParaRPr/>
          </a:p>
          <a:p>
            <a:pPr indent="-190499" lvl="1" marL="827087"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65099" lvl="1" marL="827087"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0" marL="3810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79" name="Google Shape;479;p37"/>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8"/>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485" name="Google Shape;485;p38"/>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Types of Buses as per Connection</a:t>
            </a:r>
            <a:endParaRPr/>
          </a:p>
        </p:txBody>
      </p:sp>
      <p:sp>
        <p:nvSpPr>
          <p:cNvPr id="486" name="Google Shape;486;p38"/>
          <p:cNvSpPr txBox="1"/>
          <p:nvPr>
            <p:ph idx="1" type="body"/>
          </p:nvPr>
        </p:nvSpPr>
        <p:spPr>
          <a:xfrm>
            <a:off x="533400" y="1385887"/>
            <a:ext cx="9021762" cy="4786312"/>
          </a:xfrm>
          <a:prstGeom prst="rect">
            <a:avLst/>
          </a:prstGeom>
          <a:noFill/>
          <a:ln>
            <a:noFill/>
          </a:ln>
        </p:spPr>
        <p:txBody>
          <a:bodyPr anchorCtr="0" anchor="t" bIns="50900" lIns="101800" spcFirstLastPara="1" rIns="101800" wrap="square" tIns="50900">
            <a:noAutofit/>
          </a:bodyPr>
          <a:lstStyle/>
          <a:p>
            <a:pPr indent="-342900" lvl="0" marL="34290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simplest kind of bus is linear, as shown here</a:t>
            </a:r>
            <a:endParaRPr/>
          </a:p>
          <a:p>
            <a:pPr indent="-285750" lvl="1" marL="74295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All devices share the same bus</a:t>
            </a:r>
            <a:endParaRPr/>
          </a:p>
          <a:p>
            <a:pPr indent="-285750" lvl="1" marL="74295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Only one device at a time may transfer data on the bus</a:t>
            </a:r>
            <a:endParaRPr/>
          </a:p>
          <a:p>
            <a:pPr indent="-146050" lvl="1" marL="74295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146050" lvl="1" marL="74295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146050" lvl="1" marL="74295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146050" lvl="1" marL="74295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146050" lvl="1" marL="74295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146050" lvl="1" marL="74295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85750" lvl="1" marL="742950" rtl="0" algn="l">
              <a:lnSpc>
                <a:spcPct val="80000"/>
              </a:lnSpc>
              <a:spcBef>
                <a:spcPts val="440"/>
              </a:spcBef>
              <a:spcAft>
                <a:spcPts val="0"/>
              </a:spcAft>
              <a:buClr>
                <a:schemeClr val="dk1"/>
              </a:buClr>
              <a:buSzPts val="2200"/>
              <a:buNone/>
            </a:pPr>
            <a:r>
              <a:t/>
            </a:r>
            <a:endParaRPr b="0" i="0" sz="2200" u="none">
              <a:solidFill>
                <a:schemeClr val="dk1"/>
              </a:solidFill>
              <a:latin typeface="Calibri"/>
              <a:ea typeface="Calibri"/>
              <a:cs typeface="Calibri"/>
              <a:sym typeface="Calibri"/>
            </a:endParaRPr>
          </a:p>
          <a:p>
            <a:pPr indent="-342900" lvl="0" marL="34290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Simple is not always good</a:t>
            </a:r>
            <a:endParaRPr/>
          </a:p>
          <a:p>
            <a:pPr indent="-285750" lvl="1" marL="74295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With many devices, there might be a lot of contention</a:t>
            </a:r>
            <a:endParaRPr/>
          </a:p>
          <a:p>
            <a:pPr indent="-285750" lvl="1" marL="74295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distance from one end of the bus to the other may also be relatively long, increasing latencies</a:t>
            </a:r>
            <a:endParaRPr/>
          </a:p>
          <a:p>
            <a:pPr indent="-241300" lvl="0" marL="381000" rtl="0" algn="l">
              <a:spcBef>
                <a:spcPts val="440"/>
              </a:spcBef>
              <a:spcAft>
                <a:spcPts val="0"/>
              </a:spcAft>
              <a:buClr>
                <a:schemeClr val="dk1"/>
              </a:buClr>
              <a:buSzPts val="2200"/>
              <a:buNone/>
            </a:pPr>
            <a:r>
              <a:t/>
            </a:r>
            <a:endParaRPr b="0" i="0" sz="2200" u="none">
              <a:solidFill>
                <a:schemeClr val="dk1"/>
              </a:solidFill>
              <a:latin typeface="Calibri"/>
              <a:ea typeface="Calibri"/>
              <a:cs typeface="Calibri"/>
              <a:sym typeface="Calibri"/>
            </a:endParaRPr>
          </a:p>
        </p:txBody>
      </p:sp>
      <p:grpSp>
        <p:nvGrpSpPr>
          <p:cNvPr id="487" name="Google Shape;487;p38"/>
          <p:cNvGrpSpPr/>
          <p:nvPr/>
        </p:nvGrpSpPr>
        <p:grpSpPr>
          <a:xfrm>
            <a:off x="1143000" y="3124200"/>
            <a:ext cx="7962900" cy="1393825"/>
            <a:chOff x="634" y="3101"/>
            <a:chExt cx="5016" cy="878"/>
          </a:xfrm>
        </p:grpSpPr>
        <p:sp>
          <p:nvSpPr>
            <p:cNvPr id="488" name="Google Shape;488;p38"/>
            <p:cNvSpPr txBox="1"/>
            <p:nvPr/>
          </p:nvSpPr>
          <p:spPr>
            <a:xfrm>
              <a:off x="634" y="3101"/>
              <a:ext cx="5016"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System bus</a:t>
              </a:r>
              <a:endParaRPr/>
            </a:p>
          </p:txBody>
        </p:sp>
        <p:sp>
          <p:nvSpPr>
            <p:cNvPr id="489" name="Google Shape;489;p38"/>
            <p:cNvSpPr txBox="1"/>
            <p:nvPr/>
          </p:nvSpPr>
          <p:spPr>
            <a:xfrm>
              <a:off x="2165" y="3753"/>
              <a:ext cx="845"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Hard disks</a:t>
              </a:r>
              <a:endParaRPr/>
            </a:p>
          </p:txBody>
        </p:sp>
        <p:cxnSp>
          <p:nvCxnSpPr>
            <p:cNvPr id="490" name="Google Shape;490;p38"/>
            <p:cNvCxnSpPr/>
            <p:nvPr/>
          </p:nvCxnSpPr>
          <p:spPr>
            <a:xfrm>
              <a:off x="2588" y="3319"/>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491" name="Google Shape;491;p38"/>
            <p:cNvSpPr txBox="1"/>
            <p:nvPr/>
          </p:nvSpPr>
          <p:spPr>
            <a:xfrm>
              <a:off x="3168" y="3753"/>
              <a:ext cx="792"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CD-ROM</a:t>
              </a:r>
              <a:endParaRPr/>
            </a:p>
          </p:txBody>
        </p:sp>
        <p:cxnSp>
          <p:nvCxnSpPr>
            <p:cNvPr id="492" name="Google Shape;492;p38"/>
            <p:cNvCxnSpPr/>
            <p:nvPr/>
          </p:nvCxnSpPr>
          <p:spPr>
            <a:xfrm>
              <a:off x="3590" y="3319"/>
              <a:ext cx="0" cy="435"/>
            </a:xfrm>
            <a:prstGeom prst="straightConnector1">
              <a:avLst/>
            </a:prstGeom>
            <a:noFill/>
            <a:ln cap="flat" cmpd="sng" w="57150">
              <a:solidFill>
                <a:schemeClr val="dk1"/>
              </a:solidFill>
              <a:prstDash val="solid"/>
              <a:miter lim="800000"/>
              <a:headEnd len="med" w="med" type="triangle"/>
              <a:tailEnd len="med" w="med" type="none"/>
            </a:ln>
          </p:spPr>
        </p:cxnSp>
        <p:sp>
          <p:nvSpPr>
            <p:cNvPr id="493" name="Google Shape;493;p38"/>
            <p:cNvSpPr txBox="1"/>
            <p:nvPr/>
          </p:nvSpPr>
          <p:spPr>
            <a:xfrm>
              <a:off x="4119" y="3753"/>
              <a:ext cx="739"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Network</a:t>
              </a:r>
              <a:endParaRPr/>
            </a:p>
          </p:txBody>
        </p:sp>
        <p:cxnSp>
          <p:nvCxnSpPr>
            <p:cNvPr id="494" name="Google Shape;494;p38"/>
            <p:cNvCxnSpPr/>
            <p:nvPr/>
          </p:nvCxnSpPr>
          <p:spPr>
            <a:xfrm>
              <a:off x="4489" y="3319"/>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495" name="Google Shape;495;p38"/>
            <p:cNvSpPr txBox="1"/>
            <p:nvPr/>
          </p:nvSpPr>
          <p:spPr>
            <a:xfrm>
              <a:off x="5016" y="3753"/>
              <a:ext cx="634"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Display</a:t>
              </a:r>
              <a:endParaRPr/>
            </a:p>
          </p:txBody>
        </p:sp>
        <p:cxnSp>
          <p:nvCxnSpPr>
            <p:cNvPr id="496" name="Google Shape;496;p38"/>
            <p:cNvCxnSpPr/>
            <p:nvPr/>
          </p:nvCxnSpPr>
          <p:spPr>
            <a:xfrm>
              <a:off x="5333" y="3319"/>
              <a:ext cx="0" cy="435"/>
            </a:xfrm>
            <a:prstGeom prst="straightConnector1">
              <a:avLst/>
            </a:prstGeom>
            <a:noFill/>
            <a:ln cap="flat" cmpd="sng" w="57150">
              <a:solidFill>
                <a:schemeClr val="dk1"/>
              </a:solidFill>
              <a:prstDash val="solid"/>
              <a:miter lim="800000"/>
              <a:headEnd len="med" w="med" type="none"/>
              <a:tailEnd len="med" w="med" type="triangle"/>
            </a:ln>
          </p:spPr>
        </p:cxnSp>
        <p:sp>
          <p:nvSpPr>
            <p:cNvPr id="497" name="Google Shape;497;p38"/>
            <p:cNvSpPr txBox="1"/>
            <p:nvPr/>
          </p:nvSpPr>
          <p:spPr>
            <a:xfrm>
              <a:off x="634" y="3761"/>
              <a:ext cx="475"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CPU</a:t>
              </a:r>
              <a:endParaRPr/>
            </a:p>
          </p:txBody>
        </p:sp>
        <p:cxnSp>
          <p:nvCxnSpPr>
            <p:cNvPr id="498" name="Google Shape;498;p38"/>
            <p:cNvCxnSpPr/>
            <p:nvPr/>
          </p:nvCxnSpPr>
          <p:spPr>
            <a:xfrm>
              <a:off x="898" y="3319"/>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499" name="Google Shape;499;p38"/>
            <p:cNvSpPr txBox="1"/>
            <p:nvPr/>
          </p:nvSpPr>
          <p:spPr>
            <a:xfrm>
              <a:off x="1320" y="3753"/>
              <a:ext cx="687"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cxnSp>
          <p:nvCxnSpPr>
            <p:cNvPr id="500" name="Google Shape;500;p38"/>
            <p:cNvCxnSpPr/>
            <p:nvPr/>
          </p:nvCxnSpPr>
          <p:spPr>
            <a:xfrm>
              <a:off x="1690" y="3319"/>
              <a:ext cx="0" cy="435"/>
            </a:xfrm>
            <a:prstGeom prst="straightConnector1">
              <a:avLst/>
            </a:prstGeom>
            <a:noFill/>
            <a:ln cap="flat" cmpd="sng" w="57150">
              <a:solidFill>
                <a:schemeClr val="dk1"/>
              </a:solidFill>
              <a:prstDash val="solid"/>
              <a:miter lim="800000"/>
              <a:headEnd len="med" w="med" type="triangle"/>
              <a:tailEnd len="med" w="med" type="triangl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9"/>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506" name="Google Shape;506;p39"/>
          <p:cNvSpPr txBox="1"/>
          <p:nvPr>
            <p:ph type="title"/>
          </p:nvPr>
        </p:nvSpPr>
        <p:spPr>
          <a:xfrm>
            <a:off x="503237" y="311150"/>
            <a:ext cx="9051925" cy="1074737"/>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Types of Buses as per Connection</a:t>
            </a:r>
            <a:endParaRPr/>
          </a:p>
        </p:txBody>
      </p:sp>
      <p:sp>
        <p:nvSpPr>
          <p:cNvPr id="507" name="Google Shape;507;p39"/>
          <p:cNvSpPr txBox="1"/>
          <p:nvPr>
            <p:ph idx="1" type="body"/>
          </p:nvPr>
        </p:nvSpPr>
        <p:spPr>
          <a:xfrm>
            <a:off x="457200" y="1385887"/>
            <a:ext cx="8572500" cy="5214937"/>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Hierarchical buses</a:t>
            </a:r>
            <a:endParaRPr/>
          </a:p>
          <a:p>
            <a:pPr indent="-342899" lvl="1" marL="788987"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Bus can split into different segments</a:t>
            </a:r>
            <a:endParaRPr/>
          </a:p>
          <a:p>
            <a:pPr indent="-285750" lvl="2" marL="11874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Since the CPU and memory need to communicate so often, a shorter and faster processor-memory bus can be dedicated to them</a:t>
            </a:r>
            <a:endParaRPr/>
          </a:p>
          <a:p>
            <a:pPr indent="-285750" lvl="2" marL="11874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 separate I/O bus would connect the slower devices to each other, and eventually to the processor</a:t>
            </a:r>
            <a:endParaRPr/>
          </a:p>
        </p:txBody>
      </p:sp>
      <p:grpSp>
        <p:nvGrpSpPr>
          <p:cNvPr id="508" name="Google Shape;508;p39"/>
          <p:cNvGrpSpPr/>
          <p:nvPr/>
        </p:nvGrpSpPr>
        <p:grpSpPr>
          <a:xfrm>
            <a:off x="1885950" y="3743325"/>
            <a:ext cx="6369050" cy="3627437"/>
            <a:chOff x="1152" y="1971"/>
            <a:chExt cx="4012" cy="2285"/>
          </a:xfrm>
        </p:grpSpPr>
        <p:cxnSp>
          <p:nvCxnSpPr>
            <p:cNvPr id="509" name="Google Shape;509;p39"/>
            <p:cNvCxnSpPr/>
            <p:nvPr/>
          </p:nvCxnSpPr>
          <p:spPr>
            <a:xfrm>
              <a:off x="3158" y="2842"/>
              <a:ext cx="0" cy="544"/>
            </a:xfrm>
            <a:prstGeom prst="straightConnector1">
              <a:avLst/>
            </a:prstGeom>
            <a:noFill/>
            <a:ln cap="flat" cmpd="sng" w="76200">
              <a:solidFill>
                <a:schemeClr val="dk1"/>
              </a:solidFill>
              <a:prstDash val="solid"/>
              <a:miter lim="800000"/>
              <a:headEnd len="med" w="med" type="triangle"/>
              <a:tailEnd len="med" w="med" type="triangle"/>
            </a:ln>
          </p:spPr>
        </p:cxnSp>
        <p:sp>
          <p:nvSpPr>
            <p:cNvPr id="510" name="Google Shape;510;p39"/>
            <p:cNvSpPr txBox="1"/>
            <p:nvPr/>
          </p:nvSpPr>
          <p:spPr>
            <a:xfrm>
              <a:off x="1152" y="3386"/>
              <a:ext cx="4012"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I/O bus</a:t>
              </a:r>
              <a:endParaRPr/>
            </a:p>
          </p:txBody>
        </p:sp>
        <p:sp>
          <p:nvSpPr>
            <p:cNvPr id="511" name="Google Shape;511;p39"/>
            <p:cNvSpPr txBox="1"/>
            <p:nvPr/>
          </p:nvSpPr>
          <p:spPr>
            <a:xfrm>
              <a:off x="1152" y="4038"/>
              <a:ext cx="845"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Hard disks</a:t>
              </a:r>
              <a:endParaRPr/>
            </a:p>
          </p:txBody>
        </p:sp>
        <p:cxnSp>
          <p:nvCxnSpPr>
            <p:cNvPr id="512" name="Google Shape;512;p39"/>
            <p:cNvCxnSpPr/>
            <p:nvPr/>
          </p:nvCxnSpPr>
          <p:spPr>
            <a:xfrm>
              <a:off x="1575" y="3604"/>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513" name="Google Shape;513;p39"/>
            <p:cNvSpPr txBox="1"/>
            <p:nvPr/>
          </p:nvSpPr>
          <p:spPr>
            <a:xfrm>
              <a:off x="2366" y="4038"/>
              <a:ext cx="792"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CD-ROM</a:t>
              </a:r>
              <a:endParaRPr/>
            </a:p>
          </p:txBody>
        </p:sp>
        <p:cxnSp>
          <p:nvCxnSpPr>
            <p:cNvPr id="514" name="Google Shape;514;p39"/>
            <p:cNvCxnSpPr/>
            <p:nvPr/>
          </p:nvCxnSpPr>
          <p:spPr>
            <a:xfrm>
              <a:off x="2788" y="3604"/>
              <a:ext cx="0" cy="435"/>
            </a:xfrm>
            <a:prstGeom prst="straightConnector1">
              <a:avLst/>
            </a:prstGeom>
            <a:noFill/>
            <a:ln cap="flat" cmpd="sng" w="57150">
              <a:solidFill>
                <a:schemeClr val="dk1"/>
              </a:solidFill>
              <a:prstDash val="solid"/>
              <a:miter lim="800000"/>
              <a:headEnd len="med" w="med" type="triangle"/>
              <a:tailEnd len="med" w="med" type="none"/>
            </a:ln>
          </p:spPr>
        </p:cxnSp>
        <p:sp>
          <p:nvSpPr>
            <p:cNvPr id="515" name="Google Shape;515;p39"/>
            <p:cNvSpPr txBox="1"/>
            <p:nvPr/>
          </p:nvSpPr>
          <p:spPr>
            <a:xfrm>
              <a:off x="3475" y="4038"/>
              <a:ext cx="739"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Network</a:t>
              </a:r>
              <a:endParaRPr/>
            </a:p>
          </p:txBody>
        </p:sp>
        <p:cxnSp>
          <p:nvCxnSpPr>
            <p:cNvPr id="516" name="Google Shape;516;p39"/>
            <p:cNvCxnSpPr/>
            <p:nvPr/>
          </p:nvCxnSpPr>
          <p:spPr>
            <a:xfrm>
              <a:off x="3845" y="3604"/>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517" name="Google Shape;517;p39"/>
            <p:cNvSpPr txBox="1"/>
            <p:nvPr/>
          </p:nvSpPr>
          <p:spPr>
            <a:xfrm>
              <a:off x="4531" y="4038"/>
              <a:ext cx="633"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Display</a:t>
              </a:r>
              <a:endParaRPr/>
            </a:p>
          </p:txBody>
        </p:sp>
        <p:cxnSp>
          <p:nvCxnSpPr>
            <p:cNvPr id="518" name="Google Shape;518;p39"/>
            <p:cNvCxnSpPr/>
            <p:nvPr/>
          </p:nvCxnSpPr>
          <p:spPr>
            <a:xfrm>
              <a:off x="4848" y="3604"/>
              <a:ext cx="0" cy="435"/>
            </a:xfrm>
            <a:prstGeom prst="straightConnector1">
              <a:avLst/>
            </a:prstGeom>
            <a:noFill/>
            <a:ln cap="flat" cmpd="sng" w="57150">
              <a:solidFill>
                <a:schemeClr val="dk1"/>
              </a:solidFill>
              <a:prstDash val="solid"/>
              <a:miter lim="800000"/>
              <a:headEnd len="med" w="med" type="none"/>
              <a:tailEnd len="med" w="med" type="triangle"/>
            </a:ln>
          </p:spPr>
        </p:cxnSp>
        <p:sp>
          <p:nvSpPr>
            <p:cNvPr id="519" name="Google Shape;519;p39"/>
            <p:cNvSpPr txBox="1"/>
            <p:nvPr/>
          </p:nvSpPr>
          <p:spPr>
            <a:xfrm>
              <a:off x="2313" y="2624"/>
              <a:ext cx="1690"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Processor-memory bus</a:t>
              </a:r>
              <a:endParaRPr/>
            </a:p>
          </p:txBody>
        </p:sp>
        <p:sp>
          <p:nvSpPr>
            <p:cNvPr id="520" name="Google Shape;520;p39"/>
            <p:cNvSpPr txBox="1"/>
            <p:nvPr/>
          </p:nvSpPr>
          <p:spPr>
            <a:xfrm>
              <a:off x="3316" y="1971"/>
              <a:ext cx="687"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cxnSp>
          <p:nvCxnSpPr>
            <p:cNvPr id="521" name="Google Shape;521;p39"/>
            <p:cNvCxnSpPr/>
            <p:nvPr/>
          </p:nvCxnSpPr>
          <p:spPr>
            <a:xfrm>
              <a:off x="3686" y="2189"/>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522" name="Google Shape;522;p39"/>
            <p:cNvSpPr txBox="1"/>
            <p:nvPr/>
          </p:nvSpPr>
          <p:spPr>
            <a:xfrm>
              <a:off x="2313" y="1979"/>
              <a:ext cx="475"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CPU</a:t>
              </a:r>
              <a:endParaRPr/>
            </a:p>
          </p:txBody>
        </p:sp>
        <p:cxnSp>
          <p:nvCxnSpPr>
            <p:cNvPr id="523" name="Google Shape;523;p39"/>
            <p:cNvCxnSpPr/>
            <p:nvPr/>
          </p:nvCxnSpPr>
          <p:spPr>
            <a:xfrm>
              <a:off x="2577" y="2189"/>
              <a:ext cx="0" cy="435"/>
            </a:xfrm>
            <a:prstGeom prst="straightConnector1">
              <a:avLst/>
            </a:prstGeom>
            <a:noFill/>
            <a:ln cap="flat" cmpd="sng" w="57150">
              <a:solidFill>
                <a:schemeClr val="dk1"/>
              </a:solidFill>
              <a:prstDash val="solid"/>
              <a:miter lim="800000"/>
              <a:headEnd len="med" w="med" type="triangle"/>
              <a:tailEnd len="med" w="med" type="triangl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0"/>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529" name="Google Shape;529;p40"/>
          <p:cNvSpPr txBox="1"/>
          <p:nvPr>
            <p:ph type="title"/>
          </p:nvPr>
        </p:nvSpPr>
        <p:spPr>
          <a:xfrm>
            <a:off x="503237" y="311150"/>
            <a:ext cx="9051925" cy="10033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Basic bus protocols</a:t>
            </a:r>
            <a:endParaRPr/>
          </a:p>
        </p:txBody>
      </p:sp>
      <p:sp>
        <p:nvSpPr>
          <p:cNvPr id="530" name="Google Shape;530;p40"/>
          <p:cNvSpPr txBox="1"/>
          <p:nvPr>
            <p:ph idx="1" type="body"/>
          </p:nvPr>
        </p:nvSpPr>
        <p:spPr>
          <a:xfrm>
            <a:off x="503237" y="1314450"/>
            <a:ext cx="9051925" cy="2357437"/>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Although physically, our computer may have a hierarchy of buses (for performance), logically it behaves like a single bus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Two devices might interact as follows:</a:t>
            </a:r>
            <a:endParaRPr/>
          </a:p>
          <a:p>
            <a:pPr indent="-285750" lvl="1" marL="74295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1.	An initiator sends an address and data over the bus to a target</a:t>
            </a:r>
            <a:endParaRPr/>
          </a:p>
          <a:p>
            <a:pPr indent="-285750" lvl="1" marL="74295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2.	The target processes the request by “reading” or “writing” data</a:t>
            </a:r>
            <a:endParaRPr/>
          </a:p>
          <a:p>
            <a:pPr indent="-285750" lvl="1" marL="74295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3.	The target sends a reply over the bus back to the initiator</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bus width limits the number of bits transferred per cycle</a:t>
            </a:r>
            <a:endParaRPr/>
          </a:p>
        </p:txBody>
      </p:sp>
      <p:grpSp>
        <p:nvGrpSpPr>
          <p:cNvPr id="531" name="Google Shape;531;p40"/>
          <p:cNvGrpSpPr/>
          <p:nvPr/>
        </p:nvGrpSpPr>
        <p:grpSpPr>
          <a:xfrm>
            <a:off x="957262" y="4600575"/>
            <a:ext cx="7962900" cy="2106612"/>
            <a:chOff x="624" y="3024"/>
            <a:chExt cx="5016" cy="1327"/>
          </a:xfrm>
        </p:grpSpPr>
        <p:sp>
          <p:nvSpPr>
            <p:cNvPr id="532" name="Google Shape;532;p40"/>
            <p:cNvSpPr txBox="1"/>
            <p:nvPr/>
          </p:nvSpPr>
          <p:spPr>
            <a:xfrm>
              <a:off x="624" y="3242"/>
              <a:ext cx="5016"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	System bus		</a:t>
              </a:r>
              <a:endParaRPr/>
            </a:p>
          </p:txBody>
        </p:sp>
        <p:sp>
          <p:nvSpPr>
            <p:cNvPr id="533" name="Google Shape;533;p40"/>
            <p:cNvSpPr txBox="1"/>
            <p:nvPr/>
          </p:nvSpPr>
          <p:spPr>
            <a:xfrm>
              <a:off x="2155" y="3895"/>
              <a:ext cx="845" cy="218"/>
            </a:xfrm>
            <a:prstGeom prst="rect">
              <a:avLst/>
            </a:prstGeom>
            <a:no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9900"/>
                </a:buClr>
                <a:buSzPts val="1800"/>
                <a:buFont typeface="Trebuchet MS"/>
                <a:buNone/>
              </a:pPr>
              <a:r>
                <a:rPr b="0" i="0" lang="en-US" sz="1800" u="none">
                  <a:solidFill>
                    <a:srgbClr val="009900"/>
                  </a:solidFill>
                  <a:latin typeface="Trebuchet MS"/>
                  <a:ea typeface="Trebuchet MS"/>
                  <a:cs typeface="Trebuchet MS"/>
                  <a:sym typeface="Trebuchet MS"/>
                </a:rPr>
                <a:t>Hard disks</a:t>
              </a:r>
              <a:endParaRPr/>
            </a:p>
          </p:txBody>
        </p:sp>
        <p:cxnSp>
          <p:nvCxnSpPr>
            <p:cNvPr id="534" name="Google Shape;534;p40"/>
            <p:cNvCxnSpPr/>
            <p:nvPr/>
          </p:nvCxnSpPr>
          <p:spPr>
            <a:xfrm>
              <a:off x="2578" y="3460"/>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535" name="Google Shape;535;p40"/>
            <p:cNvSpPr txBox="1"/>
            <p:nvPr/>
          </p:nvSpPr>
          <p:spPr>
            <a:xfrm>
              <a:off x="3158" y="3895"/>
              <a:ext cx="792"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CD-ROM</a:t>
              </a:r>
              <a:endParaRPr/>
            </a:p>
          </p:txBody>
        </p:sp>
        <p:cxnSp>
          <p:nvCxnSpPr>
            <p:cNvPr id="536" name="Google Shape;536;p40"/>
            <p:cNvCxnSpPr/>
            <p:nvPr/>
          </p:nvCxnSpPr>
          <p:spPr>
            <a:xfrm>
              <a:off x="3580" y="3460"/>
              <a:ext cx="0" cy="435"/>
            </a:xfrm>
            <a:prstGeom prst="straightConnector1">
              <a:avLst/>
            </a:prstGeom>
            <a:noFill/>
            <a:ln cap="flat" cmpd="sng" w="57150">
              <a:solidFill>
                <a:schemeClr val="dk1"/>
              </a:solidFill>
              <a:prstDash val="solid"/>
              <a:miter lim="800000"/>
              <a:headEnd len="med" w="med" type="triangle"/>
              <a:tailEnd len="med" w="med" type="none"/>
            </a:ln>
          </p:spPr>
        </p:cxnSp>
        <p:sp>
          <p:nvSpPr>
            <p:cNvPr id="537" name="Google Shape;537;p40"/>
            <p:cNvSpPr txBox="1"/>
            <p:nvPr/>
          </p:nvSpPr>
          <p:spPr>
            <a:xfrm>
              <a:off x="4109" y="3895"/>
              <a:ext cx="739"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Network</a:t>
              </a:r>
              <a:endParaRPr/>
            </a:p>
          </p:txBody>
        </p:sp>
        <p:cxnSp>
          <p:nvCxnSpPr>
            <p:cNvPr id="538" name="Google Shape;538;p40"/>
            <p:cNvCxnSpPr/>
            <p:nvPr/>
          </p:nvCxnSpPr>
          <p:spPr>
            <a:xfrm>
              <a:off x="4479" y="3460"/>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539" name="Google Shape;539;p40"/>
            <p:cNvSpPr txBox="1"/>
            <p:nvPr/>
          </p:nvSpPr>
          <p:spPr>
            <a:xfrm>
              <a:off x="5006" y="3895"/>
              <a:ext cx="634"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Display</a:t>
              </a:r>
              <a:endParaRPr/>
            </a:p>
          </p:txBody>
        </p:sp>
        <p:cxnSp>
          <p:nvCxnSpPr>
            <p:cNvPr id="540" name="Google Shape;540;p40"/>
            <p:cNvCxnSpPr/>
            <p:nvPr/>
          </p:nvCxnSpPr>
          <p:spPr>
            <a:xfrm>
              <a:off x="5323" y="3460"/>
              <a:ext cx="0" cy="435"/>
            </a:xfrm>
            <a:prstGeom prst="straightConnector1">
              <a:avLst/>
            </a:prstGeom>
            <a:noFill/>
            <a:ln cap="flat" cmpd="sng" w="57150">
              <a:solidFill>
                <a:schemeClr val="dk1"/>
              </a:solidFill>
              <a:prstDash val="solid"/>
              <a:miter lim="800000"/>
              <a:headEnd len="med" w="med" type="none"/>
              <a:tailEnd len="med" w="med" type="triangle"/>
            </a:ln>
          </p:spPr>
        </p:cxnSp>
        <p:sp>
          <p:nvSpPr>
            <p:cNvPr id="541" name="Google Shape;541;p40"/>
            <p:cNvSpPr txBox="1"/>
            <p:nvPr/>
          </p:nvSpPr>
          <p:spPr>
            <a:xfrm>
              <a:off x="624" y="3903"/>
              <a:ext cx="475"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CPU</a:t>
              </a:r>
              <a:endParaRPr/>
            </a:p>
          </p:txBody>
        </p:sp>
        <p:cxnSp>
          <p:nvCxnSpPr>
            <p:cNvPr id="542" name="Google Shape;542;p40"/>
            <p:cNvCxnSpPr/>
            <p:nvPr/>
          </p:nvCxnSpPr>
          <p:spPr>
            <a:xfrm>
              <a:off x="869" y="3460"/>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543" name="Google Shape;543;p40"/>
            <p:cNvSpPr txBox="1"/>
            <p:nvPr/>
          </p:nvSpPr>
          <p:spPr>
            <a:xfrm>
              <a:off x="1310" y="3895"/>
              <a:ext cx="687"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cxnSp>
          <p:nvCxnSpPr>
            <p:cNvPr id="544" name="Google Shape;544;p40"/>
            <p:cNvCxnSpPr/>
            <p:nvPr/>
          </p:nvCxnSpPr>
          <p:spPr>
            <a:xfrm>
              <a:off x="1680" y="3460"/>
              <a:ext cx="0" cy="435"/>
            </a:xfrm>
            <a:prstGeom prst="straightConnector1">
              <a:avLst/>
            </a:prstGeom>
            <a:noFill/>
            <a:ln cap="flat" cmpd="sng" w="57150">
              <a:solidFill>
                <a:schemeClr val="dk1"/>
              </a:solidFill>
              <a:prstDash val="solid"/>
              <a:miter lim="800000"/>
              <a:headEnd len="med" w="med" type="triangle"/>
              <a:tailEnd len="med" w="med" type="triangle"/>
            </a:ln>
          </p:spPr>
        </p:cxnSp>
        <p:cxnSp>
          <p:nvCxnSpPr>
            <p:cNvPr id="545" name="Google Shape;545;p40"/>
            <p:cNvCxnSpPr/>
            <p:nvPr/>
          </p:nvCxnSpPr>
          <p:spPr>
            <a:xfrm rot="10800000">
              <a:off x="994" y="3133"/>
              <a:ext cx="0" cy="762"/>
            </a:xfrm>
            <a:prstGeom prst="straightConnector1">
              <a:avLst/>
            </a:prstGeom>
            <a:noFill/>
            <a:ln cap="flat" cmpd="sng" w="28575">
              <a:solidFill>
                <a:srgbClr val="3333FF"/>
              </a:solidFill>
              <a:prstDash val="solid"/>
              <a:miter lim="800000"/>
              <a:headEnd len="med" w="med" type="none"/>
              <a:tailEnd len="med" w="med" type="none"/>
            </a:ln>
          </p:spPr>
        </p:cxnSp>
        <p:cxnSp>
          <p:nvCxnSpPr>
            <p:cNvPr id="546" name="Google Shape;546;p40"/>
            <p:cNvCxnSpPr/>
            <p:nvPr/>
          </p:nvCxnSpPr>
          <p:spPr>
            <a:xfrm>
              <a:off x="994" y="3133"/>
              <a:ext cx="1372" cy="1"/>
            </a:xfrm>
            <a:prstGeom prst="straightConnector1">
              <a:avLst/>
            </a:prstGeom>
            <a:noFill/>
            <a:ln cap="flat" cmpd="sng" w="28575">
              <a:solidFill>
                <a:srgbClr val="3333FF"/>
              </a:solidFill>
              <a:prstDash val="solid"/>
              <a:miter lim="800000"/>
              <a:headEnd len="med" w="med" type="none"/>
              <a:tailEnd len="med" w="med" type="none"/>
            </a:ln>
          </p:spPr>
        </p:cxnSp>
        <p:cxnSp>
          <p:nvCxnSpPr>
            <p:cNvPr id="547" name="Google Shape;547;p40"/>
            <p:cNvCxnSpPr/>
            <p:nvPr/>
          </p:nvCxnSpPr>
          <p:spPr>
            <a:xfrm>
              <a:off x="2366" y="3133"/>
              <a:ext cx="0" cy="762"/>
            </a:xfrm>
            <a:prstGeom prst="straightConnector1">
              <a:avLst/>
            </a:prstGeom>
            <a:noFill/>
            <a:ln cap="flat" cmpd="sng" w="28575">
              <a:solidFill>
                <a:srgbClr val="3333FF"/>
              </a:solidFill>
              <a:prstDash val="solid"/>
              <a:miter lim="800000"/>
              <a:headEnd len="med" w="med" type="none"/>
              <a:tailEnd len="med" w="med" type="triangle"/>
            </a:ln>
          </p:spPr>
        </p:cxnSp>
        <p:cxnSp>
          <p:nvCxnSpPr>
            <p:cNvPr id="548" name="Google Shape;548;p40"/>
            <p:cNvCxnSpPr/>
            <p:nvPr/>
          </p:nvCxnSpPr>
          <p:spPr>
            <a:xfrm rot="10800000">
              <a:off x="2789" y="3024"/>
              <a:ext cx="0" cy="871"/>
            </a:xfrm>
            <a:prstGeom prst="straightConnector1">
              <a:avLst/>
            </a:prstGeom>
            <a:noFill/>
            <a:ln cap="flat" cmpd="sng" w="28575">
              <a:solidFill>
                <a:srgbClr val="FF0000"/>
              </a:solidFill>
              <a:prstDash val="solid"/>
              <a:miter lim="800000"/>
              <a:headEnd len="med" w="med" type="none"/>
              <a:tailEnd len="med" w="med" type="none"/>
            </a:ln>
          </p:spPr>
        </p:cxnSp>
        <p:cxnSp>
          <p:nvCxnSpPr>
            <p:cNvPr id="549" name="Google Shape;549;p40"/>
            <p:cNvCxnSpPr/>
            <p:nvPr/>
          </p:nvCxnSpPr>
          <p:spPr>
            <a:xfrm rot="10800000">
              <a:off x="730" y="3024"/>
              <a:ext cx="2059" cy="0"/>
            </a:xfrm>
            <a:prstGeom prst="straightConnector1">
              <a:avLst/>
            </a:prstGeom>
            <a:noFill/>
            <a:ln cap="flat" cmpd="sng" w="28575">
              <a:solidFill>
                <a:srgbClr val="FF0000"/>
              </a:solidFill>
              <a:prstDash val="solid"/>
              <a:miter lim="800000"/>
              <a:headEnd len="med" w="med" type="none"/>
              <a:tailEnd len="med" w="med" type="none"/>
            </a:ln>
          </p:spPr>
        </p:cxnSp>
        <p:cxnSp>
          <p:nvCxnSpPr>
            <p:cNvPr id="550" name="Google Shape;550;p40"/>
            <p:cNvCxnSpPr/>
            <p:nvPr/>
          </p:nvCxnSpPr>
          <p:spPr>
            <a:xfrm>
              <a:off x="730" y="3024"/>
              <a:ext cx="0" cy="871"/>
            </a:xfrm>
            <a:prstGeom prst="straightConnector1">
              <a:avLst/>
            </a:prstGeom>
            <a:noFill/>
            <a:ln cap="flat" cmpd="sng" w="28575">
              <a:solidFill>
                <a:srgbClr val="FF0000"/>
              </a:solidFill>
              <a:prstDash val="solid"/>
              <a:miter lim="800000"/>
              <a:headEnd len="med" w="med" type="none"/>
              <a:tailEnd len="med" w="med" type="triangle"/>
            </a:ln>
          </p:spPr>
        </p:cxnSp>
        <p:sp>
          <p:nvSpPr>
            <p:cNvPr id="551" name="Google Shape;551;p40"/>
            <p:cNvSpPr txBox="1"/>
            <p:nvPr/>
          </p:nvSpPr>
          <p:spPr>
            <a:xfrm>
              <a:off x="976" y="3515"/>
              <a:ext cx="310" cy="237"/>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3333FF"/>
                </a:buClr>
                <a:buSzPts val="1800"/>
                <a:buFont typeface="Trebuchet MS"/>
                <a:buNone/>
              </a:pPr>
              <a:r>
                <a:rPr b="0" i="0" lang="en-US" sz="1800" u="none">
                  <a:solidFill>
                    <a:srgbClr val="3333FF"/>
                  </a:solidFill>
                  <a:latin typeface="Trebuchet MS"/>
                  <a:ea typeface="Trebuchet MS"/>
                  <a:cs typeface="Trebuchet MS"/>
                  <a:sym typeface="Trebuchet MS"/>
                </a:rPr>
                <a:t>(1)</a:t>
              </a:r>
              <a:endParaRPr/>
            </a:p>
          </p:txBody>
        </p:sp>
        <p:sp>
          <p:nvSpPr>
            <p:cNvPr id="552" name="Google Shape;552;p40"/>
            <p:cNvSpPr txBox="1"/>
            <p:nvPr/>
          </p:nvSpPr>
          <p:spPr>
            <a:xfrm>
              <a:off x="2782" y="3515"/>
              <a:ext cx="310" cy="237"/>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FF0000"/>
                </a:buClr>
                <a:buSzPts val="1800"/>
                <a:buFont typeface="Trebuchet MS"/>
                <a:buNone/>
              </a:pPr>
              <a:r>
                <a:rPr b="0" i="0" lang="en-US" sz="1800" u="none">
                  <a:solidFill>
                    <a:srgbClr val="FF0000"/>
                  </a:solidFill>
                  <a:latin typeface="Trebuchet MS"/>
                  <a:ea typeface="Trebuchet MS"/>
                  <a:cs typeface="Trebuchet MS"/>
                  <a:sym typeface="Trebuchet MS"/>
                </a:rPr>
                <a:t>(3)</a:t>
              </a:r>
              <a:endParaRPr/>
            </a:p>
          </p:txBody>
        </p:sp>
        <p:sp>
          <p:nvSpPr>
            <p:cNvPr id="553" name="Google Shape;553;p40"/>
            <p:cNvSpPr txBox="1"/>
            <p:nvPr/>
          </p:nvSpPr>
          <p:spPr>
            <a:xfrm>
              <a:off x="2423" y="4114"/>
              <a:ext cx="310" cy="237"/>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009900"/>
                </a:buClr>
                <a:buSzPts val="1800"/>
                <a:buFont typeface="Trebuchet MS"/>
                <a:buNone/>
              </a:pPr>
              <a:r>
                <a:rPr b="0" i="0" lang="en-US" sz="1800" u="none">
                  <a:solidFill>
                    <a:srgbClr val="009900"/>
                  </a:solidFill>
                  <a:latin typeface="Trebuchet MS"/>
                  <a:ea typeface="Trebuchet MS"/>
                  <a:cs typeface="Trebuchet MS"/>
                  <a:sym typeface="Trebuchet MS"/>
                </a:rPr>
                <a:t>(2)</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1"/>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559" name="Google Shape;559;p41"/>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Multiplexed bus lines</a:t>
            </a:r>
            <a:endParaRPr/>
          </a:p>
        </p:txBody>
      </p:sp>
      <p:sp>
        <p:nvSpPr>
          <p:cNvPr id="560" name="Google Shape;560;p41"/>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Unfortunately, this could lead to many wires and wires cost money</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Many buses transfer 32 to 64 bits of data at a time</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Addresses are usually at least 32-bits long</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Another common approach is to multiplex some lines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For example, we can use the same lines to send both the address and the data, one after the other</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drawback is that now it takes </a:t>
            </a:r>
            <a:r>
              <a:rPr b="0" i="1" lang="en-US" sz="2000" u="none">
                <a:solidFill>
                  <a:schemeClr val="dk1"/>
                </a:solidFill>
                <a:latin typeface="Calibri"/>
                <a:ea typeface="Calibri"/>
                <a:cs typeface="Calibri"/>
                <a:sym typeface="Calibri"/>
              </a:rPr>
              <a:t>two</a:t>
            </a:r>
            <a:r>
              <a:rPr b="0" i="0" lang="en-US" sz="2000" u="none">
                <a:solidFill>
                  <a:schemeClr val="dk1"/>
                </a:solidFill>
                <a:latin typeface="Calibri"/>
                <a:ea typeface="Calibri"/>
                <a:cs typeface="Calibri"/>
                <a:sym typeface="Calibri"/>
              </a:rPr>
              <a:t> cycles to transmit both pieces of information</a:t>
            </a:r>
            <a:endParaRPr/>
          </a:p>
        </p:txBody>
      </p:sp>
      <p:grpSp>
        <p:nvGrpSpPr>
          <p:cNvPr id="561" name="Google Shape;561;p41"/>
          <p:cNvGrpSpPr/>
          <p:nvPr/>
        </p:nvGrpSpPr>
        <p:grpSpPr>
          <a:xfrm>
            <a:off x="609600" y="4572000"/>
            <a:ext cx="8656637" cy="1474787"/>
            <a:chOff x="384" y="2880"/>
            <a:chExt cx="5453" cy="929"/>
          </a:xfrm>
        </p:grpSpPr>
        <p:cxnSp>
          <p:nvCxnSpPr>
            <p:cNvPr id="562" name="Google Shape;562;p41"/>
            <p:cNvCxnSpPr/>
            <p:nvPr/>
          </p:nvCxnSpPr>
          <p:spPr>
            <a:xfrm>
              <a:off x="979" y="3264"/>
              <a:ext cx="4488" cy="0"/>
            </a:xfrm>
            <a:prstGeom prst="straightConnector1">
              <a:avLst/>
            </a:prstGeom>
            <a:noFill/>
            <a:ln cap="flat" cmpd="sng" w="38100">
              <a:solidFill>
                <a:srgbClr val="009900"/>
              </a:solidFill>
              <a:prstDash val="solid"/>
              <a:miter lim="800000"/>
              <a:headEnd len="med" w="med" type="none"/>
              <a:tailEnd len="med" w="med" type="none"/>
            </a:ln>
          </p:spPr>
        </p:cxnSp>
        <p:cxnSp>
          <p:nvCxnSpPr>
            <p:cNvPr id="563" name="Google Shape;563;p41"/>
            <p:cNvCxnSpPr/>
            <p:nvPr/>
          </p:nvCxnSpPr>
          <p:spPr>
            <a:xfrm rot="10800000">
              <a:off x="979" y="3264"/>
              <a:ext cx="0" cy="327"/>
            </a:xfrm>
            <a:prstGeom prst="straightConnector1">
              <a:avLst/>
            </a:prstGeom>
            <a:noFill/>
            <a:ln cap="flat" cmpd="sng" w="38100">
              <a:solidFill>
                <a:srgbClr val="009900"/>
              </a:solidFill>
              <a:prstDash val="solid"/>
              <a:miter lim="800000"/>
              <a:headEnd len="med" w="med" type="none"/>
              <a:tailEnd len="med" w="med" type="none"/>
            </a:ln>
          </p:spPr>
        </p:cxnSp>
        <p:cxnSp>
          <p:nvCxnSpPr>
            <p:cNvPr id="564" name="Google Shape;564;p41"/>
            <p:cNvCxnSpPr/>
            <p:nvPr/>
          </p:nvCxnSpPr>
          <p:spPr>
            <a:xfrm rot="10800000">
              <a:off x="1824" y="3264"/>
              <a:ext cx="0" cy="327"/>
            </a:xfrm>
            <a:prstGeom prst="straightConnector1">
              <a:avLst/>
            </a:prstGeom>
            <a:noFill/>
            <a:ln cap="flat" cmpd="sng" w="38100">
              <a:solidFill>
                <a:srgbClr val="009900"/>
              </a:solidFill>
              <a:prstDash val="solid"/>
              <a:miter lim="800000"/>
              <a:headEnd len="med" w="med" type="none"/>
              <a:tailEnd len="med" w="med" type="none"/>
            </a:ln>
          </p:spPr>
        </p:cxnSp>
        <p:cxnSp>
          <p:nvCxnSpPr>
            <p:cNvPr id="565" name="Google Shape;565;p41"/>
            <p:cNvCxnSpPr/>
            <p:nvPr/>
          </p:nvCxnSpPr>
          <p:spPr>
            <a:xfrm rot="10800000">
              <a:off x="2722" y="3264"/>
              <a:ext cx="0" cy="327"/>
            </a:xfrm>
            <a:prstGeom prst="straightConnector1">
              <a:avLst/>
            </a:prstGeom>
            <a:noFill/>
            <a:ln cap="flat" cmpd="sng" w="38100">
              <a:solidFill>
                <a:srgbClr val="009900"/>
              </a:solidFill>
              <a:prstDash val="solid"/>
              <a:miter lim="800000"/>
              <a:headEnd len="med" w="med" type="none"/>
              <a:tailEnd len="med" w="med" type="none"/>
            </a:ln>
          </p:spPr>
        </p:cxnSp>
        <p:cxnSp>
          <p:nvCxnSpPr>
            <p:cNvPr id="566" name="Google Shape;566;p41"/>
            <p:cNvCxnSpPr/>
            <p:nvPr/>
          </p:nvCxnSpPr>
          <p:spPr>
            <a:xfrm rot="10800000">
              <a:off x="3725" y="3264"/>
              <a:ext cx="0" cy="327"/>
            </a:xfrm>
            <a:prstGeom prst="straightConnector1">
              <a:avLst/>
            </a:prstGeom>
            <a:noFill/>
            <a:ln cap="flat" cmpd="sng" w="38100">
              <a:solidFill>
                <a:srgbClr val="009900"/>
              </a:solidFill>
              <a:prstDash val="solid"/>
              <a:miter lim="800000"/>
              <a:headEnd len="med" w="med" type="none"/>
              <a:tailEnd len="med" w="med" type="none"/>
            </a:ln>
          </p:spPr>
        </p:cxnSp>
        <p:cxnSp>
          <p:nvCxnSpPr>
            <p:cNvPr id="567" name="Google Shape;567;p41"/>
            <p:cNvCxnSpPr/>
            <p:nvPr/>
          </p:nvCxnSpPr>
          <p:spPr>
            <a:xfrm rot="10800000">
              <a:off x="4623" y="3264"/>
              <a:ext cx="0" cy="327"/>
            </a:xfrm>
            <a:prstGeom prst="straightConnector1">
              <a:avLst/>
            </a:prstGeom>
            <a:noFill/>
            <a:ln cap="flat" cmpd="sng" w="38100">
              <a:solidFill>
                <a:srgbClr val="009900"/>
              </a:solidFill>
              <a:prstDash val="solid"/>
              <a:miter lim="800000"/>
              <a:headEnd len="med" w="med" type="none"/>
              <a:tailEnd len="med" w="med" type="none"/>
            </a:ln>
          </p:spPr>
        </p:cxnSp>
        <p:cxnSp>
          <p:nvCxnSpPr>
            <p:cNvPr id="568" name="Google Shape;568;p41"/>
            <p:cNvCxnSpPr/>
            <p:nvPr/>
          </p:nvCxnSpPr>
          <p:spPr>
            <a:xfrm rot="10800000">
              <a:off x="5467" y="3264"/>
              <a:ext cx="0" cy="327"/>
            </a:xfrm>
            <a:prstGeom prst="straightConnector1">
              <a:avLst/>
            </a:prstGeom>
            <a:noFill/>
            <a:ln cap="flat" cmpd="sng" w="38100">
              <a:solidFill>
                <a:srgbClr val="009900"/>
              </a:solidFill>
              <a:prstDash val="solid"/>
              <a:miter lim="800000"/>
              <a:headEnd len="med" w="med" type="none"/>
              <a:tailEnd len="med" w="med" type="none"/>
            </a:ln>
          </p:spPr>
        </p:cxnSp>
        <p:cxnSp>
          <p:nvCxnSpPr>
            <p:cNvPr id="569" name="Google Shape;569;p41"/>
            <p:cNvCxnSpPr/>
            <p:nvPr/>
          </p:nvCxnSpPr>
          <p:spPr>
            <a:xfrm>
              <a:off x="1085" y="2992"/>
              <a:ext cx="4488" cy="0"/>
            </a:xfrm>
            <a:prstGeom prst="straightConnector1">
              <a:avLst/>
            </a:prstGeom>
            <a:noFill/>
            <a:ln cap="flat" cmpd="sng" w="38100">
              <a:solidFill>
                <a:srgbClr val="3333FF"/>
              </a:solidFill>
              <a:prstDash val="solid"/>
              <a:miter lim="800000"/>
              <a:headEnd len="med" w="med" type="none"/>
              <a:tailEnd len="med" w="med" type="none"/>
            </a:ln>
          </p:spPr>
        </p:cxnSp>
        <p:cxnSp>
          <p:nvCxnSpPr>
            <p:cNvPr id="570" name="Google Shape;570;p41"/>
            <p:cNvCxnSpPr/>
            <p:nvPr/>
          </p:nvCxnSpPr>
          <p:spPr>
            <a:xfrm rot="10800000">
              <a:off x="1085" y="2992"/>
              <a:ext cx="0" cy="599"/>
            </a:xfrm>
            <a:prstGeom prst="straightConnector1">
              <a:avLst/>
            </a:prstGeom>
            <a:noFill/>
            <a:ln cap="flat" cmpd="sng" w="38100">
              <a:solidFill>
                <a:srgbClr val="3333FF"/>
              </a:solidFill>
              <a:prstDash val="solid"/>
              <a:miter lim="800000"/>
              <a:headEnd len="med" w="med" type="none"/>
              <a:tailEnd len="med" w="med" type="none"/>
            </a:ln>
          </p:spPr>
        </p:cxnSp>
        <p:cxnSp>
          <p:nvCxnSpPr>
            <p:cNvPr id="571" name="Google Shape;571;p41"/>
            <p:cNvCxnSpPr/>
            <p:nvPr/>
          </p:nvCxnSpPr>
          <p:spPr>
            <a:xfrm rot="10800000">
              <a:off x="1930" y="2992"/>
              <a:ext cx="0" cy="599"/>
            </a:xfrm>
            <a:prstGeom prst="straightConnector1">
              <a:avLst/>
            </a:prstGeom>
            <a:noFill/>
            <a:ln cap="flat" cmpd="sng" w="38100">
              <a:solidFill>
                <a:srgbClr val="3333FF"/>
              </a:solidFill>
              <a:prstDash val="solid"/>
              <a:miter lim="800000"/>
              <a:headEnd len="med" w="med" type="none"/>
              <a:tailEnd len="med" w="med" type="none"/>
            </a:ln>
          </p:spPr>
        </p:cxnSp>
        <p:cxnSp>
          <p:nvCxnSpPr>
            <p:cNvPr id="572" name="Google Shape;572;p41"/>
            <p:cNvCxnSpPr/>
            <p:nvPr/>
          </p:nvCxnSpPr>
          <p:spPr>
            <a:xfrm rot="10800000">
              <a:off x="2827" y="2992"/>
              <a:ext cx="0" cy="599"/>
            </a:xfrm>
            <a:prstGeom prst="straightConnector1">
              <a:avLst/>
            </a:prstGeom>
            <a:noFill/>
            <a:ln cap="flat" cmpd="sng" w="38100">
              <a:solidFill>
                <a:srgbClr val="3333FF"/>
              </a:solidFill>
              <a:prstDash val="solid"/>
              <a:miter lim="800000"/>
              <a:headEnd len="med" w="med" type="none"/>
              <a:tailEnd len="med" w="med" type="none"/>
            </a:ln>
          </p:spPr>
        </p:cxnSp>
        <p:cxnSp>
          <p:nvCxnSpPr>
            <p:cNvPr id="573" name="Google Shape;573;p41"/>
            <p:cNvCxnSpPr/>
            <p:nvPr/>
          </p:nvCxnSpPr>
          <p:spPr>
            <a:xfrm rot="10800000">
              <a:off x="3831" y="2992"/>
              <a:ext cx="0" cy="599"/>
            </a:xfrm>
            <a:prstGeom prst="straightConnector1">
              <a:avLst/>
            </a:prstGeom>
            <a:noFill/>
            <a:ln cap="flat" cmpd="sng" w="38100">
              <a:solidFill>
                <a:srgbClr val="3333FF"/>
              </a:solidFill>
              <a:prstDash val="solid"/>
              <a:miter lim="800000"/>
              <a:headEnd len="med" w="med" type="none"/>
              <a:tailEnd len="med" w="med" type="none"/>
            </a:ln>
          </p:spPr>
        </p:cxnSp>
        <p:cxnSp>
          <p:nvCxnSpPr>
            <p:cNvPr id="574" name="Google Shape;574;p41"/>
            <p:cNvCxnSpPr/>
            <p:nvPr/>
          </p:nvCxnSpPr>
          <p:spPr>
            <a:xfrm rot="10800000">
              <a:off x="4728" y="2992"/>
              <a:ext cx="0" cy="599"/>
            </a:xfrm>
            <a:prstGeom prst="straightConnector1">
              <a:avLst/>
            </a:prstGeom>
            <a:noFill/>
            <a:ln cap="flat" cmpd="sng" w="38100">
              <a:solidFill>
                <a:srgbClr val="3333FF"/>
              </a:solidFill>
              <a:prstDash val="solid"/>
              <a:miter lim="800000"/>
              <a:headEnd len="med" w="med" type="none"/>
              <a:tailEnd len="med" w="med" type="none"/>
            </a:ln>
          </p:spPr>
        </p:cxnSp>
        <p:cxnSp>
          <p:nvCxnSpPr>
            <p:cNvPr id="575" name="Google Shape;575;p41"/>
            <p:cNvCxnSpPr/>
            <p:nvPr/>
          </p:nvCxnSpPr>
          <p:spPr>
            <a:xfrm rot="10800000">
              <a:off x="5573" y="2992"/>
              <a:ext cx="0" cy="599"/>
            </a:xfrm>
            <a:prstGeom prst="straightConnector1">
              <a:avLst/>
            </a:prstGeom>
            <a:noFill/>
            <a:ln cap="flat" cmpd="sng" w="38100">
              <a:solidFill>
                <a:srgbClr val="3333FF"/>
              </a:solidFill>
              <a:prstDash val="solid"/>
              <a:miter lim="800000"/>
              <a:headEnd len="med" w="med" type="none"/>
              <a:tailEnd len="med" w="med" type="none"/>
            </a:ln>
          </p:spPr>
        </p:cxnSp>
        <p:sp>
          <p:nvSpPr>
            <p:cNvPr id="576" name="Google Shape;576;p41"/>
            <p:cNvSpPr txBox="1"/>
            <p:nvPr/>
          </p:nvSpPr>
          <p:spPr>
            <a:xfrm>
              <a:off x="384" y="2880"/>
              <a:ext cx="552" cy="218"/>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3333FF"/>
                </a:buClr>
                <a:buSzPts val="1600"/>
                <a:buFont typeface="Trebuchet MS"/>
                <a:buNone/>
              </a:pPr>
              <a:r>
                <a:rPr b="0" i="0" lang="en-US" sz="1600" u="none">
                  <a:solidFill>
                    <a:srgbClr val="3333FF"/>
                  </a:solidFill>
                  <a:latin typeface="Trebuchet MS"/>
                  <a:ea typeface="Trebuchet MS"/>
                  <a:cs typeface="Trebuchet MS"/>
                  <a:sym typeface="Trebuchet MS"/>
                </a:rPr>
                <a:t>Control</a:t>
              </a:r>
              <a:endParaRPr/>
            </a:p>
          </p:txBody>
        </p:sp>
        <p:sp>
          <p:nvSpPr>
            <p:cNvPr id="577" name="Google Shape;577;p41"/>
            <p:cNvSpPr txBox="1"/>
            <p:nvPr/>
          </p:nvSpPr>
          <p:spPr>
            <a:xfrm>
              <a:off x="384" y="3072"/>
              <a:ext cx="570" cy="372"/>
            </a:xfrm>
            <a:prstGeom prst="rect">
              <a:avLst/>
            </a:prstGeom>
            <a:noFill/>
            <a:ln>
              <a:noFill/>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009900"/>
                </a:buClr>
                <a:buSzPts val="1600"/>
                <a:buFont typeface="Trebuchet MS"/>
                <a:buNone/>
              </a:pPr>
              <a:r>
                <a:rPr b="0" i="0" lang="en-US" sz="1600" u="none">
                  <a:solidFill>
                    <a:srgbClr val="009900"/>
                  </a:solidFill>
                  <a:latin typeface="Trebuchet MS"/>
                  <a:ea typeface="Trebuchet MS"/>
                  <a:cs typeface="Trebuchet MS"/>
                  <a:sym typeface="Trebuchet MS"/>
                </a:rPr>
                <a:t>Address</a:t>
              </a:r>
              <a:endParaRPr/>
            </a:p>
            <a:p>
              <a:pPr indent="0" lvl="0" marL="0" marR="0" rtl="0" algn="l">
                <a:lnSpc>
                  <a:spcPct val="100000"/>
                </a:lnSpc>
                <a:spcBef>
                  <a:spcPts val="0"/>
                </a:spcBef>
                <a:spcAft>
                  <a:spcPts val="0"/>
                </a:spcAft>
                <a:buClr>
                  <a:srgbClr val="009900"/>
                </a:buClr>
                <a:buSzPts val="1600"/>
                <a:buFont typeface="Trebuchet MS"/>
                <a:buNone/>
              </a:pPr>
              <a:r>
                <a:rPr b="0" i="0" lang="en-US" sz="1600" u="none">
                  <a:solidFill>
                    <a:srgbClr val="009900"/>
                  </a:solidFill>
                  <a:latin typeface="Trebuchet MS"/>
                  <a:ea typeface="Trebuchet MS"/>
                  <a:cs typeface="Trebuchet MS"/>
                  <a:sym typeface="Trebuchet MS"/>
                </a:rPr>
                <a:t>&amp; Data</a:t>
              </a:r>
              <a:endParaRPr/>
            </a:p>
          </p:txBody>
        </p:sp>
        <p:sp>
          <p:nvSpPr>
            <p:cNvPr id="578" name="Google Shape;578;p41"/>
            <p:cNvSpPr/>
            <p:nvPr/>
          </p:nvSpPr>
          <p:spPr>
            <a:xfrm>
              <a:off x="1902" y="2962"/>
              <a:ext cx="52" cy="55"/>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579" name="Google Shape;579;p41"/>
            <p:cNvSpPr/>
            <p:nvPr/>
          </p:nvSpPr>
          <p:spPr>
            <a:xfrm>
              <a:off x="1797" y="3240"/>
              <a:ext cx="53" cy="55"/>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580" name="Google Shape;580;p41"/>
            <p:cNvSpPr/>
            <p:nvPr/>
          </p:nvSpPr>
          <p:spPr>
            <a:xfrm>
              <a:off x="2799" y="2960"/>
              <a:ext cx="53" cy="54"/>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581" name="Google Shape;581;p41"/>
            <p:cNvSpPr/>
            <p:nvPr/>
          </p:nvSpPr>
          <p:spPr>
            <a:xfrm>
              <a:off x="2695" y="3235"/>
              <a:ext cx="53" cy="54"/>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582" name="Google Shape;582;p41"/>
            <p:cNvSpPr/>
            <p:nvPr/>
          </p:nvSpPr>
          <p:spPr>
            <a:xfrm>
              <a:off x="3804" y="2958"/>
              <a:ext cx="53" cy="54"/>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583" name="Google Shape;583;p41"/>
            <p:cNvSpPr/>
            <p:nvPr/>
          </p:nvSpPr>
          <p:spPr>
            <a:xfrm>
              <a:off x="3695" y="3237"/>
              <a:ext cx="53" cy="54"/>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584" name="Google Shape;584;p41"/>
            <p:cNvSpPr/>
            <p:nvPr/>
          </p:nvSpPr>
          <p:spPr>
            <a:xfrm>
              <a:off x="4702" y="2961"/>
              <a:ext cx="53" cy="55"/>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585" name="Google Shape;585;p41"/>
            <p:cNvSpPr/>
            <p:nvPr/>
          </p:nvSpPr>
          <p:spPr>
            <a:xfrm>
              <a:off x="4594" y="3240"/>
              <a:ext cx="52" cy="55"/>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586" name="Google Shape;586;p41"/>
            <p:cNvSpPr txBox="1"/>
            <p:nvPr/>
          </p:nvSpPr>
          <p:spPr>
            <a:xfrm>
              <a:off x="2352" y="3591"/>
              <a:ext cx="845"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Hard disks</a:t>
              </a:r>
              <a:endParaRPr/>
            </a:p>
          </p:txBody>
        </p:sp>
        <p:sp>
          <p:nvSpPr>
            <p:cNvPr id="587" name="Google Shape;587;p41"/>
            <p:cNvSpPr txBox="1"/>
            <p:nvPr/>
          </p:nvSpPr>
          <p:spPr>
            <a:xfrm>
              <a:off x="3355" y="3591"/>
              <a:ext cx="792"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CD-ROM</a:t>
              </a:r>
              <a:endParaRPr/>
            </a:p>
          </p:txBody>
        </p:sp>
        <p:sp>
          <p:nvSpPr>
            <p:cNvPr id="588" name="Google Shape;588;p41"/>
            <p:cNvSpPr txBox="1"/>
            <p:nvPr/>
          </p:nvSpPr>
          <p:spPr>
            <a:xfrm>
              <a:off x="4306" y="3591"/>
              <a:ext cx="739"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Network</a:t>
              </a:r>
              <a:endParaRPr/>
            </a:p>
          </p:txBody>
        </p:sp>
        <p:sp>
          <p:nvSpPr>
            <p:cNvPr id="589" name="Google Shape;589;p41"/>
            <p:cNvSpPr txBox="1"/>
            <p:nvPr/>
          </p:nvSpPr>
          <p:spPr>
            <a:xfrm>
              <a:off x="5203" y="3591"/>
              <a:ext cx="634"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Display</a:t>
              </a:r>
              <a:endParaRPr/>
            </a:p>
          </p:txBody>
        </p:sp>
        <p:sp>
          <p:nvSpPr>
            <p:cNvPr id="590" name="Google Shape;590;p41"/>
            <p:cNvSpPr txBox="1"/>
            <p:nvPr/>
          </p:nvSpPr>
          <p:spPr>
            <a:xfrm>
              <a:off x="821" y="3586"/>
              <a:ext cx="475" cy="21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CPU</a:t>
              </a:r>
              <a:endParaRPr/>
            </a:p>
          </p:txBody>
        </p:sp>
        <p:sp>
          <p:nvSpPr>
            <p:cNvPr id="591" name="Google Shape;591;p41"/>
            <p:cNvSpPr txBox="1"/>
            <p:nvPr/>
          </p:nvSpPr>
          <p:spPr>
            <a:xfrm>
              <a:off x="1507" y="3591"/>
              <a:ext cx="687"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 name="Shape 101"/>
        <p:cNvGrpSpPr/>
        <p:nvPr/>
      </p:nvGrpSpPr>
      <p:grpSpPr>
        <a:xfrm>
          <a:off x="0" y="0"/>
          <a:ext cx="0" cy="0"/>
          <a:chOff x="0" y="0"/>
          <a:chExt cx="0" cy="0"/>
        </a:xfrm>
      </p:grpSpPr>
      <p:sp>
        <p:nvSpPr>
          <p:cNvPr id="102" name="Google Shape;102;p15"/>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cap="none" strike="noStrike">
                <a:solidFill>
                  <a:srgbClr val="898989"/>
                </a:solidFill>
                <a:latin typeface="Trebuchet MS"/>
                <a:ea typeface="Trebuchet MS"/>
                <a:cs typeface="Trebuchet MS"/>
                <a:sym typeface="Trebuchet MS"/>
              </a:rPr>
              <a:t>‹#›</a:t>
            </a:fld>
            <a:endParaRPr/>
          </a:p>
        </p:txBody>
      </p:sp>
      <p:sp>
        <p:nvSpPr>
          <p:cNvPr id="103" name="Google Shape;103;p15"/>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I/O Devices</a:t>
            </a:r>
            <a:endParaRPr/>
          </a:p>
        </p:txBody>
      </p:sp>
      <p:sp>
        <p:nvSpPr>
          <p:cNvPr id="104" name="Google Shape;104;p15"/>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90000"/>
              </a:lnSpc>
              <a:spcBef>
                <a:spcPts val="0"/>
              </a:spcBef>
              <a:spcAft>
                <a:spcPts val="0"/>
              </a:spcAft>
              <a:buClr>
                <a:schemeClr val="dk1"/>
              </a:buClr>
              <a:buSzPts val="3100"/>
              <a:buFont typeface="Arial"/>
              <a:buChar char="•"/>
            </a:pPr>
            <a:r>
              <a:rPr b="0" i="0" lang="en-US" sz="3100" u="none">
                <a:solidFill>
                  <a:schemeClr val="dk1"/>
                </a:solidFill>
                <a:latin typeface="Calibri"/>
                <a:ea typeface="Calibri"/>
                <a:cs typeface="Calibri"/>
                <a:sym typeface="Calibri"/>
              </a:rPr>
              <a:t>Many tasks involve reading and processing enormous quantities of data</a:t>
            </a:r>
            <a:endParaRPr/>
          </a:p>
          <a:p>
            <a:pPr indent="-285750" lvl="1" marL="742950" rtl="0" algn="l">
              <a:lnSpc>
                <a:spcPct val="9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Institutions like banks and airlines have huge databases that must be constantly accessed and updated</a:t>
            </a:r>
            <a:endParaRPr/>
          </a:p>
          <a:p>
            <a:pPr indent="-285750" lvl="1" marL="742950" rtl="0" algn="l">
              <a:lnSpc>
                <a:spcPct val="9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Celera Genomics is a company that sequences genomes, with the help of computers and </a:t>
            </a:r>
            <a:r>
              <a:rPr b="0" i="0" lang="en-US" sz="2600" u="none">
                <a:solidFill>
                  <a:srgbClr val="3333FF"/>
                </a:solidFill>
                <a:latin typeface="Calibri"/>
                <a:ea typeface="Calibri"/>
                <a:cs typeface="Calibri"/>
                <a:sym typeface="Calibri"/>
              </a:rPr>
              <a:t>100 trillion bytes</a:t>
            </a:r>
            <a:r>
              <a:rPr b="0" i="0" lang="en-US" sz="2600" u="none">
                <a:solidFill>
                  <a:schemeClr val="dk1"/>
                </a:solidFill>
                <a:latin typeface="Calibri"/>
                <a:ea typeface="Calibri"/>
                <a:cs typeface="Calibri"/>
                <a:sym typeface="Calibri"/>
              </a:rPr>
              <a:t> of storage!</a:t>
            </a:r>
            <a:endParaRPr/>
          </a:p>
          <a:p>
            <a:pPr indent="-342900" lvl="0" marL="342900" rtl="0" algn="l">
              <a:lnSpc>
                <a:spcPct val="90000"/>
              </a:lnSpc>
              <a:spcBef>
                <a:spcPts val="620"/>
              </a:spcBef>
              <a:spcAft>
                <a:spcPts val="0"/>
              </a:spcAft>
              <a:buClr>
                <a:schemeClr val="dk1"/>
              </a:buClr>
              <a:buSzPts val="3100"/>
              <a:buFont typeface="Arial"/>
              <a:buChar char="•"/>
            </a:pPr>
            <a:r>
              <a:rPr b="0" i="0" lang="en-US" sz="3100" u="none">
                <a:solidFill>
                  <a:schemeClr val="dk1"/>
                </a:solidFill>
                <a:latin typeface="Calibri"/>
                <a:ea typeface="Calibri"/>
                <a:cs typeface="Calibri"/>
                <a:sym typeface="Calibri"/>
              </a:rPr>
              <a:t>I/O is important for us small people too</a:t>
            </a:r>
            <a:endParaRPr/>
          </a:p>
          <a:p>
            <a:pPr indent="-285750" lvl="1" marL="742950" rtl="0" algn="l">
              <a:lnSpc>
                <a:spcPct val="9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People use home computers to edit movies and music</a:t>
            </a:r>
            <a:endParaRPr/>
          </a:p>
          <a:p>
            <a:pPr indent="-285750" lvl="1" marL="742950" rtl="0" algn="l">
              <a:lnSpc>
                <a:spcPct val="9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Large software packages may come on multiple compact discs</a:t>
            </a:r>
            <a:endParaRPr/>
          </a:p>
          <a:p>
            <a:pPr indent="-285750" lvl="1" marL="742950" rtl="0" algn="l">
              <a:lnSpc>
                <a:spcPct val="9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Everybody surf the web!</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2"/>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597" name="Google Shape;597;p42"/>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Types of Buses for Communication</a:t>
            </a:r>
            <a:endParaRPr/>
          </a:p>
        </p:txBody>
      </p:sp>
      <p:sp>
        <p:nvSpPr>
          <p:cNvPr id="598" name="Google Shape;598;p42"/>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Synchronous bus</a:t>
            </a:r>
            <a:endParaRPr/>
          </a:p>
          <a:p>
            <a:pPr indent="-342899" lvl="1" marL="7889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Operates with a central clock signal</a:t>
            </a:r>
            <a:endParaRPr/>
          </a:p>
          <a:p>
            <a:pPr indent="-342899" lvl="1" marL="7889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Bus transactions can be handled easily with finite state machines</a:t>
            </a:r>
            <a:endParaRPr/>
          </a:p>
          <a:p>
            <a:pPr indent="-342899" lvl="1" marL="7889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However, the clock rate and bus length are inversely proportional; faster clocks mean less time for data to travel</a:t>
            </a:r>
            <a:endParaRPr/>
          </a:p>
          <a:p>
            <a:pPr indent="-342899" lvl="1" marL="7889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This is one reason why PCs never have more than about five expansion slots</a:t>
            </a:r>
            <a:endParaRPr/>
          </a:p>
          <a:p>
            <a:pPr indent="-342899" lvl="1" marL="7889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All devices on the bus must run at the same speed, even if they are capable of going faster</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Asynchronous bus </a:t>
            </a:r>
            <a:endParaRPr/>
          </a:p>
          <a:p>
            <a:pPr indent="-342899" lvl="1" marL="7889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Does not rely on clock signals</a:t>
            </a:r>
            <a:endParaRPr/>
          </a:p>
          <a:p>
            <a:pPr indent="-342899" lvl="1" marL="7889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Bus transactions rely on complicated handshaking protocols so each device can determine when other ones are available or ready</a:t>
            </a:r>
            <a:endParaRPr/>
          </a:p>
          <a:p>
            <a:pPr indent="-342899" lvl="1" marL="7889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On the other hand, the bus can be longer and individual devices can operate at different speeds</a:t>
            </a:r>
            <a:endParaRPr/>
          </a:p>
          <a:p>
            <a:pPr indent="-342899" lvl="1" marL="788987"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Many external buses like USB and Firewire are asynchronous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3"/>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604" name="Google Shape;604;p43"/>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Serial/Parallel</a:t>
            </a:r>
            <a:endParaRPr/>
          </a:p>
        </p:txBody>
      </p:sp>
      <p:sp>
        <p:nvSpPr>
          <p:cNvPr id="605" name="Google Shape;605;p43"/>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193675" lvl="0" marL="193675" rtl="0" algn="l">
              <a:lnSpc>
                <a:spcPct val="100000"/>
              </a:lnSpc>
              <a:spcBef>
                <a:spcPts val="0"/>
              </a:spcBef>
              <a:spcAft>
                <a:spcPts val="0"/>
              </a:spcAft>
              <a:buClr>
                <a:schemeClr val="dk2"/>
              </a:buClr>
              <a:buSzPts val="2400"/>
              <a:buFont typeface="Arial"/>
              <a:buChar char="•"/>
            </a:pPr>
            <a:r>
              <a:rPr b="0" i="0" lang="en-US" sz="2400" u="none">
                <a:solidFill>
                  <a:schemeClr val="dk1"/>
                </a:solidFill>
                <a:latin typeface="Calibri"/>
                <a:ea typeface="Calibri"/>
                <a:cs typeface="Calibri"/>
                <a:sym typeface="Calibri"/>
              </a:rPr>
              <a:t>Bus organization</a:t>
            </a:r>
            <a:endParaRPr/>
          </a:p>
          <a:p>
            <a:pPr indent="-228600" lvl="1" marL="641350" rtl="0" algn="l">
              <a:lnSpc>
                <a:spcPct val="100000"/>
              </a:lnSpc>
              <a:spcBef>
                <a:spcPts val="400"/>
              </a:spcBef>
              <a:spcAft>
                <a:spcPts val="0"/>
              </a:spcAft>
              <a:buClr>
                <a:schemeClr val="dk2"/>
              </a:buClr>
              <a:buSzPts val="2000"/>
              <a:buFont typeface="Trebuchet MS"/>
              <a:buChar char="—"/>
            </a:pPr>
            <a:r>
              <a:rPr b="0" i="0" lang="en-US" sz="2000" u="none">
                <a:solidFill>
                  <a:schemeClr val="dk1"/>
                </a:solidFill>
                <a:latin typeface="Calibri"/>
                <a:ea typeface="Calibri"/>
                <a:cs typeface="Calibri"/>
                <a:sym typeface="Calibri"/>
              </a:rPr>
              <a:t>Serial vs. Parallel</a:t>
            </a:r>
            <a:endParaRPr/>
          </a:p>
          <a:p>
            <a:pPr indent="-193675" lvl="0" marL="193675"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Modern external buses </a:t>
            </a:r>
            <a:r>
              <a:rPr b="0" i="0" lang="en-US" sz="2400" u="none">
                <a:solidFill>
                  <a:srgbClr val="C00000"/>
                </a:solidFill>
                <a:latin typeface="Calibri"/>
                <a:ea typeface="Calibri"/>
                <a:cs typeface="Calibri"/>
                <a:sym typeface="Calibri"/>
              </a:rPr>
              <a:t>serial</a:t>
            </a:r>
            <a:r>
              <a:rPr b="0" i="0" lang="en-US" sz="2400" u="none">
                <a:solidFill>
                  <a:schemeClr val="dk1"/>
                </a:solidFill>
                <a:latin typeface="Calibri"/>
                <a:ea typeface="Calibri"/>
                <a:cs typeface="Calibri"/>
                <a:sym typeface="Calibri"/>
              </a:rPr>
              <a:t> rather than </a:t>
            </a:r>
            <a:r>
              <a:rPr b="0" i="0" lang="en-US" sz="2400" u="none">
                <a:solidFill>
                  <a:srgbClr val="C00000"/>
                </a:solidFill>
                <a:latin typeface="Calibri"/>
                <a:ea typeface="Calibri"/>
                <a:cs typeface="Calibri"/>
                <a:sym typeface="Calibri"/>
              </a:rPr>
              <a:t>parallel</a:t>
            </a:r>
            <a:endParaRPr/>
          </a:p>
          <a:p>
            <a:pPr indent="-193675" lvl="0" marL="193675"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Generally, more wires would increase bandwidth and reduce latency, but, if they can be clocked at comparable frequencies</a:t>
            </a:r>
            <a:endParaRPr b="0" i="0" sz="2000" u="none">
              <a:solidFill>
                <a:schemeClr val="dk1"/>
              </a:solidFill>
              <a:latin typeface="Calibri"/>
              <a:ea typeface="Calibri"/>
              <a:cs typeface="Calibri"/>
              <a:sym typeface="Calibri"/>
            </a:endParaRPr>
          </a:p>
          <a:p>
            <a:pPr indent="-193675" lvl="0" marL="193675"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Two physical issues allow serial links to be clocked significantly faster:</a:t>
            </a:r>
            <a:endParaRPr/>
          </a:p>
          <a:p>
            <a:pPr indent="-228600" lvl="1" marL="6413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On parallel interconnects, </a:t>
            </a:r>
            <a:r>
              <a:rPr b="0" i="0" lang="en-US" sz="2000" u="none">
                <a:solidFill>
                  <a:srgbClr val="C00000"/>
                </a:solidFill>
                <a:latin typeface="Calibri"/>
                <a:ea typeface="Calibri"/>
                <a:cs typeface="Calibri"/>
                <a:sym typeface="Calibri"/>
              </a:rPr>
              <a:t>interference</a:t>
            </a:r>
            <a:r>
              <a:rPr b="0" i="0" lang="en-US" sz="2000" u="none">
                <a:solidFill>
                  <a:schemeClr val="dk1"/>
                </a:solidFill>
                <a:latin typeface="Calibri"/>
                <a:ea typeface="Calibri"/>
                <a:cs typeface="Calibri"/>
                <a:sym typeface="Calibri"/>
              </a:rPr>
              <a:t> between the signal wires becomes a serious issue</a:t>
            </a:r>
            <a:endParaRPr/>
          </a:p>
          <a:p>
            <a:pPr indent="-228600" lvl="1" marL="641350" rtl="0" algn="l">
              <a:lnSpc>
                <a:spcPct val="100000"/>
              </a:lnSpc>
              <a:spcBef>
                <a:spcPts val="400"/>
              </a:spcBef>
              <a:spcAft>
                <a:spcPts val="0"/>
              </a:spcAft>
              <a:buClr>
                <a:schemeClr val="dk2"/>
              </a:buClr>
              <a:buSzPts val="2000"/>
              <a:buFont typeface="Arial"/>
              <a:buChar char="–"/>
            </a:pPr>
            <a:r>
              <a:rPr b="0" i="0" lang="en-US" sz="2000" u="none">
                <a:solidFill>
                  <a:srgbClr val="C00000"/>
                </a:solidFill>
                <a:latin typeface="Calibri"/>
                <a:ea typeface="Calibri"/>
                <a:cs typeface="Calibri"/>
                <a:sym typeface="Calibri"/>
              </a:rPr>
              <a:t>Skew</a:t>
            </a:r>
            <a:r>
              <a:rPr b="0" i="0" lang="en-US" sz="2000" u="none">
                <a:solidFill>
                  <a:schemeClr val="dk1"/>
                </a:solidFill>
                <a:latin typeface="Calibri"/>
                <a:ea typeface="Calibri"/>
                <a:cs typeface="Calibri"/>
                <a:sym typeface="Calibri"/>
              </a:rPr>
              <a:t> is also a problem; all of the bits in a parallel transfer could arrive at slightly different times</a:t>
            </a:r>
            <a:endParaRPr/>
          </a:p>
          <a:p>
            <a:pPr indent="-193675" lvl="0" marL="193675"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Serial links are being increasingly considered for internal buses:</a:t>
            </a:r>
            <a:endParaRPr/>
          </a:p>
          <a:p>
            <a:pPr indent="-228600" lvl="1" marL="641350" rtl="0" algn="l">
              <a:lnSpc>
                <a:spcPct val="100000"/>
              </a:lnSpc>
              <a:spcBef>
                <a:spcPts val="400"/>
              </a:spcBef>
              <a:spcAft>
                <a:spcPts val="0"/>
              </a:spcAft>
              <a:buClr>
                <a:schemeClr val="accent2"/>
              </a:buClr>
              <a:buSzPts val="2000"/>
              <a:buFont typeface="Arial"/>
              <a:buChar char="–"/>
            </a:pPr>
            <a:r>
              <a:rPr b="0" i="0" lang="en-US" sz="2000" u="none">
                <a:solidFill>
                  <a:schemeClr val="accent2"/>
                </a:solidFill>
                <a:latin typeface="Calibri"/>
                <a:ea typeface="Calibri"/>
                <a:cs typeface="Calibri"/>
                <a:sym typeface="Calibri"/>
              </a:rPr>
              <a:t>Serial ATA</a:t>
            </a:r>
            <a:r>
              <a:rPr b="0" i="0" lang="en-US" sz="2000" u="none">
                <a:solidFill>
                  <a:schemeClr val="dk1"/>
                </a:solidFill>
                <a:latin typeface="Calibri"/>
                <a:ea typeface="Calibri"/>
                <a:cs typeface="Calibri"/>
                <a:sym typeface="Calibri"/>
              </a:rPr>
              <a:t> is a new standard for hard drive interconnects</a:t>
            </a:r>
            <a:endParaRPr/>
          </a:p>
          <a:p>
            <a:pPr indent="-228600" lvl="1" marL="641350" rtl="0" algn="l">
              <a:lnSpc>
                <a:spcPct val="100000"/>
              </a:lnSpc>
              <a:spcBef>
                <a:spcPts val="400"/>
              </a:spcBef>
              <a:spcAft>
                <a:spcPts val="0"/>
              </a:spcAft>
              <a:buClr>
                <a:srgbClr val="C00000"/>
              </a:buClr>
              <a:buSzPts val="2000"/>
              <a:buFont typeface="Arial"/>
              <a:buChar char="–"/>
            </a:pPr>
            <a:r>
              <a:rPr b="0" i="0" lang="en-US" sz="2000" u="none">
                <a:solidFill>
                  <a:srgbClr val="C00000"/>
                </a:solidFill>
                <a:latin typeface="Calibri"/>
                <a:ea typeface="Calibri"/>
                <a:cs typeface="Calibri"/>
                <a:sym typeface="Calibri"/>
              </a:rPr>
              <a:t>PCI-Express</a:t>
            </a:r>
            <a:r>
              <a:rPr b="0" i="0" lang="en-US" sz="2000" u="none">
                <a:solidFill>
                  <a:schemeClr val="dk1"/>
                </a:solidFill>
                <a:latin typeface="Calibri"/>
                <a:ea typeface="Calibri"/>
                <a:cs typeface="Calibri"/>
                <a:sym typeface="Calibri"/>
              </a:rPr>
              <a:t> (aka 3GI/O) is a PCI bus replacement that uses serial links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4"/>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I/O Interface</a:t>
            </a:r>
            <a:endParaRPr/>
          </a:p>
        </p:txBody>
      </p:sp>
      <p:sp>
        <p:nvSpPr>
          <p:cNvPr id="611" name="Google Shape;611;p44"/>
          <p:cNvSpPr txBox="1"/>
          <p:nvPr>
            <p:ph idx="1" type="body"/>
          </p:nvPr>
        </p:nvSpPr>
        <p:spPr>
          <a:xfrm>
            <a:off x="503237" y="1528762"/>
            <a:ext cx="9051925" cy="5414962"/>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Most I/O requests</a:t>
            </a:r>
            <a:endParaRPr/>
          </a:p>
          <a:p>
            <a:pPr indent="-341312" lvl="1" marL="787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Made by applications or the operating system</a:t>
            </a:r>
            <a:endParaRPr/>
          </a:p>
          <a:p>
            <a:pPr indent="-341312" lvl="1" marL="787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Involve moving data between a peripheral device and main memory</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Two main ways that programs communicate with devices</a:t>
            </a:r>
            <a:endParaRPr/>
          </a:p>
          <a:p>
            <a:pPr indent="-341312" lvl="1" marL="787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Memory-mapped I/O</a:t>
            </a:r>
            <a:endParaRPr/>
          </a:p>
          <a:p>
            <a:pPr indent="-341312" lvl="1" marL="787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Isolated I/O</a:t>
            </a:r>
            <a:endParaRPr/>
          </a:p>
        </p:txBody>
      </p:sp>
      <p:sp>
        <p:nvSpPr>
          <p:cNvPr id="612" name="Google Shape;612;p44"/>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5"/>
          <p:cNvSpPr txBox="1"/>
          <p:nvPr>
            <p:ph type="title"/>
          </p:nvPr>
        </p:nvSpPr>
        <p:spPr>
          <a:xfrm>
            <a:off x="503237" y="311150"/>
            <a:ext cx="9051925" cy="1074737"/>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Communicating with devices</a:t>
            </a:r>
            <a:endParaRPr/>
          </a:p>
        </p:txBody>
      </p:sp>
      <p:sp>
        <p:nvSpPr>
          <p:cNvPr id="618" name="Google Shape;618;p45"/>
          <p:cNvSpPr txBox="1"/>
          <p:nvPr>
            <p:ph idx="1" type="body"/>
          </p:nvPr>
        </p:nvSpPr>
        <p:spPr>
          <a:xfrm>
            <a:off x="533400" y="1385887"/>
            <a:ext cx="4953000" cy="5700712"/>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Most devices can be considered as memories, with an “address” for reading or writing</a:t>
            </a:r>
            <a:endParaRPr/>
          </a:p>
          <a:p>
            <a:pPr indent="-341312" lvl="1" marL="7874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Many instruction sets often make this analogy explicit</a:t>
            </a:r>
            <a:endParaRPr/>
          </a:p>
          <a:p>
            <a:pPr indent="-341312" lvl="1" marL="7874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To transfer data to or from a particular device, the CPU</a:t>
            </a:r>
            <a:endParaRPr/>
          </a:p>
          <a:p>
            <a:pPr indent="-341312" lvl="1" marL="7874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can access special addresses</a:t>
            </a:r>
            <a:endParaRPr/>
          </a:p>
          <a:p>
            <a:pPr indent="-341312" lvl="1" marL="7874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video card can be accessed via addresses 3B0-3BB, 3C0-3DF and A0000-BFFFF</a:t>
            </a:r>
            <a:endParaRPr/>
          </a:p>
          <a:p>
            <a:pPr indent="-341312" lvl="1" marL="7874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are two ways these addresses can be accessed</a:t>
            </a:r>
            <a:endParaRPr/>
          </a:p>
        </p:txBody>
      </p:sp>
      <p:sp>
        <p:nvSpPr>
          <p:cNvPr id="619" name="Google Shape;619;p45"/>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620" name="Google Shape;620;p45"/>
          <p:cNvSpPr/>
          <p:nvPr/>
        </p:nvSpPr>
        <p:spPr>
          <a:xfrm>
            <a:off x="5783262" y="3713162"/>
            <a:ext cx="2263775" cy="519112"/>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pic>
        <p:nvPicPr>
          <p:cNvPr id="621" name="Google Shape;621;p45"/>
          <p:cNvPicPr preferRelativeResize="0"/>
          <p:nvPr/>
        </p:nvPicPr>
        <p:blipFill rotWithShape="1">
          <a:blip r:embed="rId3">
            <a:alphaModFix/>
          </a:blip>
          <a:srcRect b="0" l="0" r="0" t="0"/>
          <a:stretch/>
        </p:blipFill>
        <p:spPr>
          <a:xfrm>
            <a:off x="5638800" y="1766887"/>
            <a:ext cx="3848100" cy="4333875"/>
          </a:xfrm>
          <a:prstGeom prst="rect">
            <a:avLst/>
          </a:prstGeom>
          <a:noFill/>
          <a:ln>
            <a:noFill/>
          </a:ln>
        </p:spPr>
      </p:pic>
      <p:sp>
        <p:nvSpPr>
          <p:cNvPr id="622" name="Google Shape;622;p45"/>
          <p:cNvSpPr/>
          <p:nvPr/>
        </p:nvSpPr>
        <p:spPr>
          <a:xfrm>
            <a:off x="5791200" y="2438400"/>
            <a:ext cx="3505200" cy="45085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623" name="Google Shape;623;p45"/>
          <p:cNvCxnSpPr/>
          <p:nvPr/>
        </p:nvCxnSpPr>
        <p:spPr>
          <a:xfrm rot="-5400000">
            <a:off x="4350543" y="4064793"/>
            <a:ext cx="2143125" cy="928687"/>
          </a:xfrm>
          <a:prstGeom prst="straightConnector1">
            <a:avLst/>
          </a:prstGeom>
          <a:noFill/>
          <a:ln cap="flat" cmpd="sng" w="9525">
            <a:solidFill>
              <a:srgbClr val="4A7EBB"/>
            </a:solidFill>
            <a:prstDash val="solid"/>
            <a:miter lim="800000"/>
            <a:headEnd len="med" w="med" type="none"/>
            <a:tailEnd len="med" w="med" type="stealth"/>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6"/>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Memory-mapped I/O</a:t>
            </a:r>
            <a:endParaRPr/>
          </a:p>
        </p:txBody>
      </p:sp>
      <p:sp>
        <p:nvSpPr>
          <p:cNvPr id="629" name="Google Shape;629;p46"/>
          <p:cNvSpPr txBox="1"/>
          <p:nvPr>
            <p:ph idx="1" type="body"/>
          </p:nvPr>
        </p:nvSpPr>
        <p:spPr>
          <a:xfrm>
            <a:off x="533400" y="1528762"/>
            <a:ext cx="7100887" cy="5557837"/>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One address space is divided into two parts</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Some addresses refer to physical memory locations</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Other addresses actually reference peripherals</a:t>
            </a:r>
            <a:endParaRPr/>
          </a:p>
          <a:p>
            <a:pPr indent="-341312" lvl="0" marL="341312"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For example, a 16-bit address bus which could access a whole 64KB of memory</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Addresses </a:t>
            </a:r>
            <a:r>
              <a:rPr b="0" i="0" lang="en-US" sz="2200" u="none" cap="none" strike="noStrike">
                <a:solidFill>
                  <a:srgbClr val="3333FF"/>
                </a:solidFill>
                <a:latin typeface="Calibri"/>
                <a:ea typeface="Calibri"/>
                <a:cs typeface="Calibri"/>
                <a:sym typeface="Calibri"/>
              </a:rPr>
              <a:t>C000-CFFF </a:t>
            </a:r>
            <a:r>
              <a:rPr b="0" i="0" lang="en-US" sz="2200" u="none" cap="none" strike="noStrike">
                <a:solidFill>
                  <a:schemeClr val="dk1"/>
                </a:solidFill>
                <a:latin typeface="Calibri"/>
                <a:ea typeface="Calibri"/>
                <a:cs typeface="Calibri"/>
                <a:sym typeface="Calibri"/>
              </a:rPr>
              <a:t>in hexadecimal were not part of memory, but were used to access I/O devices</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All the other addresses did reference main memory</a:t>
            </a:r>
            <a:endParaRPr/>
          </a:p>
          <a:p>
            <a:pPr indent="-341312" lvl="0" marL="341312"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I/O addresses are shared by many peripherals, for example</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C010 is attached to the keyboard, while </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C030 goes to the speaker</a:t>
            </a:r>
            <a:endParaRPr/>
          </a:p>
          <a:p>
            <a:pPr indent="-341312" lvl="0" marL="341312"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Some devices may need several I/O addresses</a:t>
            </a:r>
            <a:endParaRPr/>
          </a:p>
        </p:txBody>
      </p:sp>
      <p:sp>
        <p:nvSpPr>
          <p:cNvPr id="630" name="Google Shape;630;p46"/>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grpSp>
        <p:nvGrpSpPr>
          <p:cNvPr id="631" name="Google Shape;631;p46"/>
          <p:cNvGrpSpPr/>
          <p:nvPr/>
        </p:nvGrpSpPr>
        <p:grpSpPr>
          <a:xfrm>
            <a:off x="7772400" y="1219200"/>
            <a:ext cx="1824037" cy="5637212"/>
            <a:chOff x="4896" y="768"/>
            <a:chExt cx="1149" cy="3551"/>
          </a:xfrm>
        </p:grpSpPr>
        <p:sp>
          <p:nvSpPr>
            <p:cNvPr id="632" name="Google Shape;632;p46"/>
            <p:cNvSpPr txBox="1"/>
            <p:nvPr/>
          </p:nvSpPr>
          <p:spPr>
            <a:xfrm>
              <a:off x="4896" y="803"/>
              <a:ext cx="687" cy="653"/>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sp>
          <p:nvSpPr>
            <p:cNvPr id="633" name="Google Shape;633;p46"/>
            <p:cNvSpPr txBox="1"/>
            <p:nvPr/>
          </p:nvSpPr>
          <p:spPr>
            <a:xfrm>
              <a:off x="4896" y="1456"/>
              <a:ext cx="687" cy="218"/>
            </a:xfrm>
            <a:prstGeom prst="rect">
              <a:avLst/>
            </a:prstGeom>
            <a:solidFill>
              <a:srgbClr val="DDDDD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I/O</a:t>
              </a:r>
              <a:endParaRPr/>
            </a:p>
          </p:txBody>
        </p:sp>
        <p:sp>
          <p:nvSpPr>
            <p:cNvPr id="634" name="Google Shape;634;p46"/>
            <p:cNvSpPr txBox="1"/>
            <p:nvPr/>
          </p:nvSpPr>
          <p:spPr>
            <a:xfrm>
              <a:off x="4896" y="1674"/>
              <a:ext cx="687" cy="2611"/>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sp>
          <p:nvSpPr>
            <p:cNvPr id="635" name="Google Shape;635;p46"/>
            <p:cNvSpPr txBox="1"/>
            <p:nvPr/>
          </p:nvSpPr>
          <p:spPr>
            <a:xfrm>
              <a:off x="5597" y="1566"/>
              <a:ext cx="447" cy="239"/>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C000</a:t>
              </a:r>
              <a:endParaRPr/>
            </a:p>
          </p:txBody>
        </p:sp>
        <p:sp>
          <p:nvSpPr>
            <p:cNvPr id="636" name="Google Shape;636;p46"/>
            <p:cNvSpPr txBox="1"/>
            <p:nvPr/>
          </p:nvSpPr>
          <p:spPr>
            <a:xfrm>
              <a:off x="5596" y="1348"/>
              <a:ext cx="449" cy="239"/>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D000</a:t>
              </a:r>
              <a:endParaRPr/>
            </a:p>
          </p:txBody>
        </p:sp>
        <p:sp>
          <p:nvSpPr>
            <p:cNvPr id="637" name="Google Shape;637;p46"/>
            <p:cNvSpPr txBox="1"/>
            <p:nvPr/>
          </p:nvSpPr>
          <p:spPr>
            <a:xfrm>
              <a:off x="5602" y="768"/>
              <a:ext cx="437" cy="239"/>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FFFF</a:t>
              </a:r>
              <a:endParaRPr/>
            </a:p>
          </p:txBody>
        </p:sp>
        <p:sp>
          <p:nvSpPr>
            <p:cNvPr id="638" name="Google Shape;638;p46"/>
            <p:cNvSpPr txBox="1"/>
            <p:nvPr/>
          </p:nvSpPr>
          <p:spPr>
            <a:xfrm>
              <a:off x="5602" y="4080"/>
              <a:ext cx="437" cy="239"/>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0000</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7"/>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Programming memory-mapped I/O</a:t>
            </a:r>
            <a:endParaRPr/>
          </a:p>
        </p:txBody>
      </p:sp>
      <p:sp>
        <p:nvSpPr>
          <p:cNvPr id="644" name="Google Shape;644;p47"/>
          <p:cNvSpPr txBox="1"/>
          <p:nvPr>
            <p:ph idx="1" type="body"/>
          </p:nvPr>
        </p:nvSpPr>
        <p:spPr>
          <a:xfrm>
            <a:off x="533400" y="3352800"/>
            <a:ext cx="9021762" cy="37338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To send data to a device, the CPU writes to the appropriate I/O address</a:t>
            </a:r>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address and data are then transmitted along the bus</a:t>
            </a:r>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Each device has to monitor the address bus to see if it is the target</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example, main memory ignores any transactions whose address begins with bits 1100 (addresses C000-CFFF)</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speaker only responds when C030 appears on the address bus</a:t>
            </a:r>
            <a:endParaRPr/>
          </a:p>
          <a:p>
            <a:pPr indent="-228600" lvl="0" marL="3810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45" name="Google Shape;645;p47"/>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grpSp>
        <p:nvGrpSpPr>
          <p:cNvPr id="646" name="Google Shape;646;p47"/>
          <p:cNvGrpSpPr/>
          <p:nvPr/>
        </p:nvGrpSpPr>
        <p:grpSpPr>
          <a:xfrm>
            <a:off x="838200" y="1295400"/>
            <a:ext cx="8694737" cy="1808162"/>
            <a:chOff x="432" y="2304"/>
            <a:chExt cx="5477" cy="1139"/>
          </a:xfrm>
        </p:grpSpPr>
        <p:cxnSp>
          <p:nvCxnSpPr>
            <p:cNvPr id="647" name="Google Shape;647;p47"/>
            <p:cNvCxnSpPr/>
            <p:nvPr/>
          </p:nvCxnSpPr>
          <p:spPr>
            <a:xfrm>
              <a:off x="998" y="2784"/>
              <a:ext cx="4489" cy="0"/>
            </a:xfrm>
            <a:prstGeom prst="straightConnector1">
              <a:avLst/>
            </a:prstGeom>
            <a:noFill/>
            <a:ln cap="flat" cmpd="sng" w="38100">
              <a:solidFill>
                <a:srgbClr val="009900"/>
              </a:solidFill>
              <a:prstDash val="solid"/>
              <a:miter lim="800000"/>
              <a:headEnd len="med" w="med" type="none"/>
              <a:tailEnd len="med" w="med" type="none"/>
            </a:ln>
          </p:spPr>
        </p:cxnSp>
        <p:cxnSp>
          <p:nvCxnSpPr>
            <p:cNvPr id="648" name="Google Shape;648;p47"/>
            <p:cNvCxnSpPr/>
            <p:nvPr/>
          </p:nvCxnSpPr>
          <p:spPr>
            <a:xfrm rot="10800000">
              <a:off x="998"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649" name="Google Shape;649;p47"/>
            <p:cNvCxnSpPr/>
            <p:nvPr/>
          </p:nvCxnSpPr>
          <p:spPr>
            <a:xfrm rot="10800000">
              <a:off x="1843"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650" name="Google Shape;650;p47"/>
            <p:cNvCxnSpPr/>
            <p:nvPr/>
          </p:nvCxnSpPr>
          <p:spPr>
            <a:xfrm rot="10800000">
              <a:off x="2741"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651" name="Google Shape;651;p47"/>
            <p:cNvCxnSpPr/>
            <p:nvPr/>
          </p:nvCxnSpPr>
          <p:spPr>
            <a:xfrm rot="10800000">
              <a:off x="3744"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652" name="Google Shape;652;p47"/>
            <p:cNvCxnSpPr/>
            <p:nvPr/>
          </p:nvCxnSpPr>
          <p:spPr>
            <a:xfrm rot="10800000">
              <a:off x="4642"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653" name="Google Shape;653;p47"/>
            <p:cNvCxnSpPr/>
            <p:nvPr/>
          </p:nvCxnSpPr>
          <p:spPr>
            <a:xfrm rot="10800000">
              <a:off x="5487" y="2784"/>
              <a:ext cx="0" cy="434"/>
            </a:xfrm>
            <a:prstGeom prst="straightConnector1">
              <a:avLst/>
            </a:prstGeom>
            <a:noFill/>
            <a:ln cap="flat" cmpd="sng" w="38100">
              <a:solidFill>
                <a:srgbClr val="009900"/>
              </a:solidFill>
              <a:prstDash val="solid"/>
              <a:miter lim="800000"/>
              <a:headEnd len="med" w="med" type="none"/>
              <a:tailEnd len="med" w="med" type="none"/>
            </a:ln>
          </p:spPr>
        </p:cxnSp>
        <p:cxnSp>
          <p:nvCxnSpPr>
            <p:cNvPr id="654" name="Google Shape;654;p47"/>
            <p:cNvCxnSpPr/>
            <p:nvPr/>
          </p:nvCxnSpPr>
          <p:spPr>
            <a:xfrm>
              <a:off x="1104" y="2621"/>
              <a:ext cx="4488" cy="0"/>
            </a:xfrm>
            <a:prstGeom prst="straightConnector1">
              <a:avLst/>
            </a:prstGeom>
            <a:noFill/>
            <a:ln cap="flat" cmpd="sng" w="38100">
              <a:solidFill>
                <a:srgbClr val="FF00FF"/>
              </a:solidFill>
              <a:prstDash val="solid"/>
              <a:miter lim="800000"/>
              <a:headEnd len="med" w="med" type="none"/>
              <a:tailEnd len="med" w="med" type="none"/>
            </a:ln>
          </p:spPr>
        </p:cxnSp>
        <p:cxnSp>
          <p:nvCxnSpPr>
            <p:cNvPr id="655" name="Google Shape;655;p47"/>
            <p:cNvCxnSpPr/>
            <p:nvPr/>
          </p:nvCxnSpPr>
          <p:spPr>
            <a:xfrm>
              <a:off x="1209" y="2458"/>
              <a:ext cx="4489" cy="0"/>
            </a:xfrm>
            <a:prstGeom prst="straightConnector1">
              <a:avLst/>
            </a:prstGeom>
            <a:noFill/>
            <a:ln cap="flat" cmpd="sng" w="38100">
              <a:solidFill>
                <a:srgbClr val="3333FF"/>
              </a:solidFill>
              <a:prstDash val="solid"/>
              <a:miter lim="800000"/>
              <a:headEnd len="med" w="med" type="none"/>
              <a:tailEnd len="med" w="med" type="none"/>
            </a:ln>
          </p:spPr>
        </p:cxnSp>
        <p:cxnSp>
          <p:nvCxnSpPr>
            <p:cNvPr id="656" name="Google Shape;656;p47"/>
            <p:cNvCxnSpPr/>
            <p:nvPr/>
          </p:nvCxnSpPr>
          <p:spPr>
            <a:xfrm rot="10800000">
              <a:off x="1104"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657" name="Google Shape;657;p47"/>
            <p:cNvCxnSpPr/>
            <p:nvPr/>
          </p:nvCxnSpPr>
          <p:spPr>
            <a:xfrm rot="10800000">
              <a:off x="1949"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658" name="Google Shape;658;p47"/>
            <p:cNvCxnSpPr/>
            <p:nvPr/>
          </p:nvCxnSpPr>
          <p:spPr>
            <a:xfrm rot="10800000">
              <a:off x="2846"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659" name="Google Shape;659;p47"/>
            <p:cNvCxnSpPr/>
            <p:nvPr/>
          </p:nvCxnSpPr>
          <p:spPr>
            <a:xfrm rot="10800000">
              <a:off x="3850"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660" name="Google Shape;660;p47"/>
            <p:cNvCxnSpPr/>
            <p:nvPr/>
          </p:nvCxnSpPr>
          <p:spPr>
            <a:xfrm rot="10800000">
              <a:off x="4747"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661" name="Google Shape;661;p47"/>
            <p:cNvCxnSpPr/>
            <p:nvPr/>
          </p:nvCxnSpPr>
          <p:spPr>
            <a:xfrm rot="10800000">
              <a:off x="5592" y="2621"/>
              <a:ext cx="0" cy="597"/>
            </a:xfrm>
            <a:prstGeom prst="straightConnector1">
              <a:avLst/>
            </a:prstGeom>
            <a:noFill/>
            <a:ln cap="flat" cmpd="sng" w="38100">
              <a:solidFill>
                <a:srgbClr val="FF00FF"/>
              </a:solidFill>
              <a:prstDash val="solid"/>
              <a:miter lim="800000"/>
              <a:headEnd len="med" w="med" type="none"/>
              <a:tailEnd len="med" w="med" type="none"/>
            </a:ln>
          </p:spPr>
        </p:cxnSp>
        <p:cxnSp>
          <p:nvCxnSpPr>
            <p:cNvPr id="662" name="Google Shape;662;p47"/>
            <p:cNvCxnSpPr/>
            <p:nvPr/>
          </p:nvCxnSpPr>
          <p:spPr>
            <a:xfrm rot="10800000">
              <a:off x="1209"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663" name="Google Shape;663;p47"/>
            <p:cNvCxnSpPr/>
            <p:nvPr/>
          </p:nvCxnSpPr>
          <p:spPr>
            <a:xfrm rot="10800000">
              <a:off x="2054"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664" name="Google Shape;664;p47"/>
            <p:cNvCxnSpPr/>
            <p:nvPr/>
          </p:nvCxnSpPr>
          <p:spPr>
            <a:xfrm rot="10800000">
              <a:off x="2952"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665" name="Google Shape;665;p47"/>
            <p:cNvCxnSpPr/>
            <p:nvPr/>
          </p:nvCxnSpPr>
          <p:spPr>
            <a:xfrm rot="10800000">
              <a:off x="3955"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666" name="Google Shape;666;p47"/>
            <p:cNvCxnSpPr/>
            <p:nvPr/>
          </p:nvCxnSpPr>
          <p:spPr>
            <a:xfrm rot="10800000">
              <a:off x="4853" y="2458"/>
              <a:ext cx="0" cy="760"/>
            </a:xfrm>
            <a:prstGeom prst="straightConnector1">
              <a:avLst/>
            </a:prstGeom>
            <a:noFill/>
            <a:ln cap="flat" cmpd="sng" w="38100">
              <a:solidFill>
                <a:srgbClr val="3333FF"/>
              </a:solidFill>
              <a:prstDash val="solid"/>
              <a:miter lim="800000"/>
              <a:headEnd len="med" w="med" type="none"/>
              <a:tailEnd len="med" w="med" type="none"/>
            </a:ln>
          </p:spPr>
        </p:cxnSp>
        <p:cxnSp>
          <p:nvCxnSpPr>
            <p:cNvPr id="667" name="Google Shape;667;p47"/>
            <p:cNvCxnSpPr/>
            <p:nvPr/>
          </p:nvCxnSpPr>
          <p:spPr>
            <a:xfrm rot="10800000">
              <a:off x="5698" y="2458"/>
              <a:ext cx="0" cy="760"/>
            </a:xfrm>
            <a:prstGeom prst="straightConnector1">
              <a:avLst/>
            </a:prstGeom>
            <a:noFill/>
            <a:ln cap="flat" cmpd="sng" w="38100">
              <a:solidFill>
                <a:srgbClr val="3333FF"/>
              </a:solidFill>
              <a:prstDash val="solid"/>
              <a:miter lim="800000"/>
              <a:headEnd len="med" w="med" type="none"/>
              <a:tailEnd len="med" w="med" type="none"/>
            </a:ln>
          </p:spPr>
        </p:cxnSp>
        <p:sp>
          <p:nvSpPr>
            <p:cNvPr id="668" name="Google Shape;668;p47"/>
            <p:cNvSpPr txBox="1"/>
            <p:nvPr/>
          </p:nvSpPr>
          <p:spPr>
            <a:xfrm>
              <a:off x="432" y="2304"/>
              <a:ext cx="558" cy="220"/>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3333FF"/>
                </a:buClr>
                <a:buSzPts val="1600"/>
                <a:buFont typeface="Trebuchet MS"/>
                <a:buNone/>
              </a:pPr>
              <a:r>
                <a:rPr b="0" i="0" lang="en-US" sz="1600" u="none">
                  <a:solidFill>
                    <a:srgbClr val="3333FF"/>
                  </a:solidFill>
                  <a:latin typeface="Trebuchet MS"/>
                  <a:ea typeface="Trebuchet MS"/>
                  <a:cs typeface="Trebuchet MS"/>
                  <a:sym typeface="Trebuchet MS"/>
                </a:rPr>
                <a:t>Control</a:t>
              </a:r>
              <a:endParaRPr/>
            </a:p>
          </p:txBody>
        </p:sp>
        <p:sp>
          <p:nvSpPr>
            <p:cNvPr id="669" name="Google Shape;669;p47"/>
            <p:cNvSpPr txBox="1"/>
            <p:nvPr/>
          </p:nvSpPr>
          <p:spPr>
            <a:xfrm>
              <a:off x="432" y="2496"/>
              <a:ext cx="576" cy="220"/>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FF00FF"/>
                </a:buClr>
                <a:buSzPts val="1600"/>
                <a:buFont typeface="Trebuchet MS"/>
                <a:buNone/>
              </a:pPr>
              <a:r>
                <a:rPr b="0" i="0" lang="en-US" sz="1600" u="none">
                  <a:solidFill>
                    <a:srgbClr val="FF00FF"/>
                  </a:solidFill>
                  <a:latin typeface="Trebuchet MS"/>
                  <a:ea typeface="Trebuchet MS"/>
                  <a:cs typeface="Trebuchet MS"/>
                  <a:sym typeface="Trebuchet MS"/>
                </a:rPr>
                <a:t>Address</a:t>
              </a:r>
              <a:endParaRPr/>
            </a:p>
          </p:txBody>
        </p:sp>
        <p:sp>
          <p:nvSpPr>
            <p:cNvPr id="670" name="Google Shape;670;p47"/>
            <p:cNvSpPr txBox="1"/>
            <p:nvPr/>
          </p:nvSpPr>
          <p:spPr>
            <a:xfrm>
              <a:off x="432" y="2688"/>
              <a:ext cx="399" cy="227"/>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rgbClr val="009900"/>
                </a:buClr>
                <a:buSzPts val="1600"/>
                <a:buFont typeface="Trebuchet MS"/>
                <a:buNone/>
              </a:pPr>
              <a:r>
                <a:rPr b="0" i="0" lang="en-US" sz="1600" u="none">
                  <a:solidFill>
                    <a:srgbClr val="009900"/>
                  </a:solidFill>
                  <a:latin typeface="Trebuchet MS"/>
                  <a:ea typeface="Trebuchet MS"/>
                  <a:cs typeface="Trebuchet MS"/>
                  <a:sym typeface="Trebuchet MS"/>
                </a:rPr>
                <a:t>Data</a:t>
              </a:r>
              <a:endParaRPr/>
            </a:p>
          </p:txBody>
        </p:sp>
        <p:sp>
          <p:nvSpPr>
            <p:cNvPr id="671" name="Google Shape;671;p47"/>
            <p:cNvSpPr/>
            <p:nvPr/>
          </p:nvSpPr>
          <p:spPr>
            <a:xfrm>
              <a:off x="2026" y="2433"/>
              <a:ext cx="53" cy="55"/>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72" name="Google Shape;672;p47"/>
            <p:cNvSpPr/>
            <p:nvPr/>
          </p:nvSpPr>
          <p:spPr>
            <a:xfrm>
              <a:off x="1922" y="2595"/>
              <a:ext cx="52" cy="54"/>
            </a:xfrm>
            <a:prstGeom prst="ellipse">
              <a:avLst/>
            </a:prstGeom>
            <a:solidFill>
              <a:srgbClr val="FF00FF"/>
            </a:solidFill>
            <a:ln cap="flat" cmpd="sng" w="254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73" name="Google Shape;673;p47"/>
            <p:cNvSpPr/>
            <p:nvPr/>
          </p:nvSpPr>
          <p:spPr>
            <a:xfrm>
              <a:off x="1817" y="2760"/>
              <a:ext cx="53" cy="54"/>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74" name="Google Shape;674;p47"/>
            <p:cNvSpPr/>
            <p:nvPr/>
          </p:nvSpPr>
          <p:spPr>
            <a:xfrm>
              <a:off x="2923" y="2427"/>
              <a:ext cx="53" cy="54"/>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75" name="Google Shape;675;p47"/>
            <p:cNvSpPr/>
            <p:nvPr/>
          </p:nvSpPr>
          <p:spPr>
            <a:xfrm>
              <a:off x="2819" y="2592"/>
              <a:ext cx="53" cy="55"/>
            </a:xfrm>
            <a:prstGeom prst="ellipse">
              <a:avLst/>
            </a:prstGeom>
            <a:solidFill>
              <a:srgbClr val="FF00FF"/>
            </a:solidFill>
            <a:ln cap="flat" cmpd="sng" w="254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76" name="Google Shape;676;p47"/>
            <p:cNvSpPr/>
            <p:nvPr/>
          </p:nvSpPr>
          <p:spPr>
            <a:xfrm>
              <a:off x="2715" y="2754"/>
              <a:ext cx="53" cy="55"/>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77" name="Google Shape;677;p47"/>
            <p:cNvSpPr/>
            <p:nvPr/>
          </p:nvSpPr>
          <p:spPr>
            <a:xfrm>
              <a:off x="3929" y="2425"/>
              <a:ext cx="53" cy="54"/>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78" name="Google Shape;678;p47"/>
            <p:cNvSpPr/>
            <p:nvPr/>
          </p:nvSpPr>
          <p:spPr>
            <a:xfrm>
              <a:off x="3824" y="2587"/>
              <a:ext cx="53" cy="54"/>
            </a:xfrm>
            <a:prstGeom prst="ellipse">
              <a:avLst/>
            </a:prstGeom>
            <a:solidFill>
              <a:srgbClr val="FF00FF"/>
            </a:solidFill>
            <a:ln cap="flat" cmpd="sng" w="254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79" name="Google Shape;679;p47"/>
            <p:cNvSpPr/>
            <p:nvPr/>
          </p:nvSpPr>
          <p:spPr>
            <a:xfrm>
              <a:off x="3715" y="2755"/>
              <a:ext cx="53" cy="55"/>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80" name="Google Shape;680;p47"/>
            <p:cNvSpPr/>
            <p:nvPr/>
          </p:nvSpPr>
          <p:spPr>
            <a:xfrm>
              <a:off x="4827" y="2428"/>
              <a:ext cx="52" cy="55"/>
            </a:xfrm>
            <a:prstGeom prst="ellipse">
              <a:avLst/>
            </a:prstGeom>
            <a:solidFill>
              <a:srgbClr val="3333FF"/>
            </a:solidFill>
            <a:ln cap="flat" cmpd="sng" w="254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81" name="Google Shape;681;p47"/>
            <p:cNvSpPr/>
            <p:nvPr/>
          </p:nvSpPr>
          <p:spPr>
            <a:xfrm>
              <a:off x="4722" y="2590"/>
              <a:ext cx="53" cy="54"/>
            </a:xfrm>
            <a:prstGeom prst="ellipse">
              <a:avLst/>
            </a:prstGeom>
            <a:solidFill>
              <a:srgbClr val="FF00FF"/>
            </a:solidFill>
            <a:ln cap="flat" cmpd="sng" w="254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82" name="Google Shape;682;p47"/>
            <p:cNvSpPr/>
            <p:nvPr/>
          </p:nvSpPr>
          <p:spPr>
            <a:xfrm>
              <a:off x="4614" y="2760"/>
              <a:ext cx="53" cy="54"/>
            </a:xfrm>
            <a:prstGeom prst="ellipse">
              <a:avLst/>
            </a:prstGeom>
            <a:solidFill>
              <a:srgbClr val="009900"/>
            </a:solidFill>
            <a:ln cap="flat" cmpd="sng" w="254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683" name="Google Shape;683;p47"/>
            <p:cNvSpPr txBox="1"/>
            <p:nvPr/>
          </p:nvSpPr>
          <p:spPr>
            <a:xfrm>
              <a:off x="2424" y="3218"/>
              <a:ext cx="845"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Hard disks</a:t>
              </a:r>
              <a:endParaRPr/>
            </a:p>
          </p:txBody>
        </p:sp>
        <p:sp>
          <p:nvSpPr>
            <p:cNvPr id="684" name="Google Shape;684;p47"/>
            <p:cNvSpPr txBox="1"/>
            <p:nvPr/>
          </p:nvSpPr>
          <p:spPr>
            <a:xfrm>
              <a:off x="3427" y="3218"/>
              <a:ext cx="792"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CD-ROM</a:t>
              </a:r>
              <a:endParaRPr/>
            </a:p>
          </p:txBody>
        </p:sp>
        <p:sp>
          <p:nvSpPr>
            <p:cNvPr id="685" name="Google Shape;685;p47"/>
            <p:cNvSpPr txBox="1"/>
            <p:nvPr/>
          </p:nvSpPr>
          <p:spPr>
            <a:xfrm>
              <a:off x="4378" y="3218"/>
              <a:ext cx="739"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Network</a:t>
              </a:r>
              <a:endParaRPr/>
            </a:p>
          </p:txBody>
        </p:sp>
        <p:sp>
          <p:nvSpPr>
            <p:cNvPr id="686" name="Google Shape;686;p47"/>
            <p:cNvSpPr txBox="1"/>
            <p:nvPr/>
          </p:nvSpPr>
          <p:spPr>
            <a:xfrm>
              <a:off x="5275" y="3218"/>
              <a:ext cx="634"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Display</a:t>
              </a:r>
              <a:endParaRPr/>
            </a:p>
          </p:txBody>
        </p:sp>
        <p:sp>
          <p:nvSpPr>
            <p:cNvPr id="687" name="Google Shape;687;p47"/>
            <p:cNvSpPr txBox="1"/>
            <p:nvPr/>
          </p:nvSpPr>
          <p:spPr>
            <a:xfrm>
              <a:off x="893" y="3226"/>
              <a:ext cx="475" cy="21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CPU</a:t>
              </a:r>
              <a:endParaRPr/>
            </a:p>
          </p:txBody>
        </p:sp>
        <p:sp>
          <p:nvSpPr>
            <p:cNvPr id="688" name="Google Shape;688;p47"/>
            <p:cNvSpPr txBox="1"/>
            <p:nvPr/>
          </p:nvSpPr>
          <p:spPr>
            <a:xfrm>
              <a:off x="1579" y="3218"/>
              <a:ext cx="687"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8"/>
          <p:cNvSpPr txBox="1"/>
          <p:nvPr>
            <p:ph type="title"/>
          </p:nvPr>
        </p:nvSpPr>
        <p:spPr>
          <a:xfrm>
            <a:off x="503237" y="311150"/>
            <a:ext cx="9051925" cy="1074737"/>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Isolated I/O</a:t>
            </a:r>
            <a:endParaRPr/>
          </a:p>
        </p:txBody>
      </p:sp>
      <p:sp>
        <p:nvSpPr>
          <p:cNvPr id="694" name="Google Shape;694;p48"/>
          <p:cNvSpPr txBox="1"/>
          <p:nvPr>
            <p:ph idx="1" type="body"/>
          </p:nvPr>
        </p:nvSpPr>
        <p:spPr>
          <a:xfrm>
            <a:off x="533400" y="1143000"/>
            <a:ext cx="6324600" cy="59436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Another approach is to support </a:t>
            </a:r>
            <a:r>
              <a:rPr b="0" i="1" lang="en-US" sz="2800" u="none">
                <a:solidFill>
                  <a:schemeClr val="dk1"/>
                </a:solidFill>
                <a:latin typeface="Calibri"/>
                <a:ea typeface="Calibri"/>
                <a:cs typeface="Calibri"/>
                <a:sym typeface="Calibri"/>
              </a:rPr>
              <a:t>separate </a:t>
            </a:r>
            <a:r>
              <a:rPr b="0" i="0" lang="en-US" sz="2800" u="none">
                <a:solidFill>
                  <a:schemeClr val="dk1"/>
                </a:solidFill>
                <a:latin typeface="Calibri"/>
                <a:ea typeface="Calibri"/>
                <a:cs typeface="Calibri"/>
                <a:sym typeface="Calibri"/>
              </a:rPr>
              <a:t>address spaces for memory and I/O devices, with special instructions that access the I/O space</a:t>
            </a:r>
            <a:endParaRPr/>
          </a:p>
          <a:p>
            <a:pPr indent="-341312" lvl="0" marL="341312"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For instance, 8086 machines have a 32-bit address space</a:t>
            </a:r>
            <a:endParaRPr/>
          </a:p>
          <a:p>
            <a:pPr indent="-284162" lvl="1" marL="741362"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Regular instructions like </a:t>
            </a:r>
            <a:r>
              <a:rPr b="0" i="0" lang="en-US" sz="2400" u="none" cap="none" strike="noStrike">
                <a:solidFill>
                  <a:srgbClr val="3333FF"/>
                </a:solidFill>
                <a:latin typeface="Calibri"/>
                <a:ea typeface="Calibri"/>
                <a:cs typeface="Calibri"/>
                <a:sym typeface="Calibri"/>
              </a:rPr>
              <a:t>MOV</a:t>
            </a:r>
            <a:r>
              <a:rPr b="0" i="0" lang="en-US" sz="2400" u="none" cap="none" strike="noStrike">
                <a:solidFill>
                  <a:schemeClr val="dk1"/>
                </a:solidFill>
                <a:latin typeface="Calibri"/>
                <a:ea typeface="Calibri"/>
                <a:cs typeface="Calibri"/>
                <a:sym typeface="Calibri"/>
              </a:rPr>
              <a:t> reference RAM</a:t>
            </a:r>
            <a:endParaRPr/>
          </a:p>
          <a:p>
            <a:pPr indent="-284162" lvl="1" marL="741362"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special instructions </a:t>
            </a:r>
            <a:r>
              <a:rPr b="0" i="0" lang="en-US" sz="2400" u="none" cap="none" strike="noStrike">
                <a:solidFill>
                  <a:srgbClr val="3333FF"/>
                </a:solidFill>
                <a:latin typeface="Calibri"/>
                <a:ea typeface="Calibri"/>
                <a:cs typeface="Calibri"/>
                <a:sym typeface="Calibri"/>
              </a:rPr>
              <a:t>IN</a:t>
            </a:r>
            <a:r>
              <a:rPr b="0" i="0" lang="en-US" sz="2400" u="none" cap="none" strike="noStrike">
                <a:solidFill>
                  <a:schemeClr val="dk1"/>
                </a:solidFill>
                <a:latin typeface="Calibri"/>
                <a:ea typeface="Calibri"/>
                <a:cs typeface="Calibri"/>
                <a:sym typeface="Calibri"/>
              </a:rPr>
              <a:t> and </a:t>
            </a:r>
            <a:r>
              <a:rPr b="0" i="0" lang="en-US" sz="2400" u="none" cap="none" strike="noStrike">
                <a:solidFill>
                  <a:srgbClr val="3333FF"/>
                </a:solidFill>
                <a:latin typeface="Calibri"/>
                <a:ea typeface="Calibri"/>
                <a:cs typeface="Calibri"/>
                <a:sym typeface="Calibri"/>
              </a:rPr>
              <a:t>OUT</a:t>
            </a:r>
            <a:r>
              <a:rPr b="0" i="0" lang="en-US" sz="2400" u="none" cap="none" strike="noStrike">
                <a:solidFill>
                  <a:schemeClr val="dk1"/>
                </a:solidFill>
                <a:latin typeface="Calibri"/>
                <a:ea typeface="Calibri"/>
                <a:cs typeface="Calibri"/>
                <a:sym typeface="Calibri"/>
              </a:rPr>
              <a:t> access a separate 64KB I/O address space</a:t>
            </a:r>
            <a:endParaRPr/>
          </a:p>
          <a:p>
            <a:pPr indent="-228600" lvl="0" marL="3810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95" name="Google Shape;695;p48"/>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696" name="Google Shape;696;p48"/>
          <p:cNvSpPr txBox="1"/>
          <p:nvPr/>
        </p:nvSpPr>
        <p:spPr>
          <a:xfrm>
            <a:off x="7239000" y="1219200"/>
            <a:ext cx="1089025" cy="38862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Main</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memory</a:t>
            </a:r>
            <a:endParaRPr/>
          </a:p>
        </p:txBody>
      </p:sp>
      <p:sp>
        <p:nvSpPr>
          <p:cNvPr id="697" name="Google Shape;697;p48"/>
          <p:cNvSpPr txBox="1"/>
          <p:nvPr/>
        </p:nvSpPr>
        <p:spPr>
          <a:xfrm>
            <a:off x="8404225" y="4821237"/>
            <a:ext cx="1181100" cy="379412"/>
          </a:xfrm>
          <a:prstGeom prst="rect">
            <a:avLst/>
          </a:prstGeom>
          <a:noFill/>
          <a:ln>
            <a:noFill/>
          </a:ln>
        </p:spPr>
        <p:txBody>
          <a:bodyPr anchorCtr="0" anchor="ctr" bIns="50925" lIns="101850" spcFirstLastPara="1" rIns="101850" wrap="square" tIns="50925">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00000000</a:t>
            </a:r>
            <a:endParaRPr/>
          </a:p>
        </p:txBody>
      </p:sp>
      <p:sp>
        <p:nvSpPr>
          <p:cNvPr id="698" name="Google Shape;698;p48"/>
          <p:cNvSpPr txBox="1"/>
          <p:nvPr/>
        </p:nvSpPr>
        <p:spPr>
          <a:xfrm>
            <a:off x="8404225" y="1163637"/>
            <a:ext cx="1181100" cy="379412"/>
          </a:xfrm>
          <a:prstGeom prst="rect">
            <a:avLst/>
          </a:prstGeom>
          <a:noFill/>
          <a:ln>
            <a:noFill/>
          </a:ln>
        </p:spPr>
        <p:txBody>
          <a:bodyPr anchorCtr="0" anchor="ctr" bIns="50925" lIns="101850" spcFirstLastPara="1" rIns="101850" wrap="square" tIns="50925">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FFFFFFFF</a:t>
            </a:r>
            <a:endParaRPr/>
          </a:p>
        </p:txBody>
      </p:sp>
      <p:sp>
        <p:nvSpPr>
          <p:cNvPr id="699" name="Google Shape;699;p48"/>
          <p:cNvSpPr txBox="1"/>
          <p:nvPr/>
        </p:nvSpPr>
        <p:spPr>
          <a:xfrm>
            <a:off x="7239000" y="5795962"/>
            <a:ext cx="1089025" cy="103663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I/O</a:t>
            </a:r>
            <a:endParaRPr/>
          </a:p>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devices</a:t>
            </a:r>
            <a:endParaRPr/>
          </a:p>
        </p:txBody>
      </p:sp>
      <p:sp>
        <p:nvSpPr>
          <p:cNvPr id="700" name="Google Shape;700;p48"/>
          <p:cNvSpPr txBox="1"/>
          <p:nvPr/>
        </p:nvSpPr>
        <p:spPr>
          <a:xfrm>
            <a:off x="8328025" y="6573837"/>
            <a:ext cx="1181100" cy="379412"/>
          </a:xfrm>
          <a:prstGeom prst="rect">
            <a:avLst/>
          </a:prstGeom>
          <a:noFill/>
          <a:ln>
            <a:noFill/>
          </a:ln>
        </p:spPr>
        <p:txBody>
          <a:bodyPr anchorCtr="0" anchor="ctr" bIns="50925" lIns="101850" spcFirstLastPara="1" rIns="101850" wrap="square" tIns="50925">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00000000</a:t>
            </a:r>
            <a:endParaRPr/>
          </a:p>
        </p:txBody>
      </p:sp>
      <p:sp>
        <p:nvSpPr>
          <p:cNvPr id="701" name="Google Shape;701;p48"/>
          <p:cNvSpPr txBox="1"/>
          <p:nvPr/>
        </p:nvSpPr>
        <p:spPr>
          <a:xfrm>
            <a:off x="8328025" y="5735637"/>
            <a:ext cx="1181100" cy="379412"/>
          </a:xfrm>
          <a:prstGeom prst="rect">
            <a:avLst/>
          </a:prstGeom>
          <a:noFill/>
          <a:ln>
            <a:noFill/>
          </a:ln>
        </p:spPr>
        <p:txBody>
          <a:bodyPr anchorCtr="0" anchor="ctr" bIns="50925" lIns="101850" spcFirstLastPara="1" rIns="101850" wrap="square" tIns="50925">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0000FFFF</a:t>
            </a:r>
            <a:endParaRPr/>
          </a:p>
        </p:txBody>
      </p:sp>
      <p:grpSp>
        <p:nvGrpSpPr>
          <p:cNvPr id="702" name="Google Shape;702;p48"/>
          <p:cNvGrpSpPr/>
          <p:nvPr/>
        </p:nvGrpSpPr>
        <p:grpSpPr>
          <a:xfrm>
            <a:off x="7108825" y="5354637"/>
            <a:ext cx="1371601" cy="228600"/>
            <a:chOff x="4560" y="3216"/>
            <a:chExt cx="864" cy="144"/>
          </a:xfrm>
        </p:grpSpPr>
        <p:cxnSp>
          <p:nvCxnSpPr>
            <p:cNvPr id="703" name="Google Shape;703;p48"/>
            <p:cNvCxnSpPr/>
            <p:nvPr/>
          </p:nvCxnSpPr>
          <p:spPr>
            <a:xfrm flipH="1" rot="10800000">
              <a:off x="4560" y="3216"/>
              <a:ext cx="144" cy="144"/>
            </a:xfrm>
            <a:prstGeom prst="straightConnector1">
              <a:avLst/>
            </a:prstGeom>
            <a:noFill/>
            <a:ln cap="flat" cmpd="sng" w="19050">
              <a:solidFill>
                <a:schemeClr val="dk1"/>
              </a:solidFill>
              <a:prstDash val="solid"/>
              <a:miter lim="800000"/>
              <a:headEnd len="med" w="med" type="none"/>
              <a:tailEnd len="med" w="med" type="none"/>
            </a:ln>
          </p:spPr>
        </p:cxnSp>
        <p:cxnSp>
          <p:nvCxnSpPr>
            <p:cNvPr id="704" name="Google Shape;704;p48"/>
            <p:cNvCxnSpPr/>
            <p:nvPr/>
          </p:nvCxnSpPr>
          <p:spPr>
            <a:xfrm rot="10800000">
              <a:off x="4704" y="3216"/>
              <a:ext cx="144" cy="144"/>
            </a:xfrm>
            <a:prstGeom prst="straightConnector1">
              <a:avLst/>
            </a:prstGeom>
            <a:noFill/>
            <a:ln cap="flat" cmpd="sng" w="19050">
              <a:solidFill>
                <a:schemeClr val="dk1"/>
              </a:solidFill>
              <a:prstDash val="solid"/>
              <a:miter lim="800000"/>
              <a:headEnd len="med" w="med" type="none"/>
              <a:tailEnd len="med" w="med" type="none"/>
            </a:ln>
          </p:spPr>
        </p:cxnSp>
        <p:cxnSp>
          <p:nvCxnSpPr>
            <p:cNvPr id="705" name="Google Shape;705;p48"/>
            <p:cNvCxnSpPr/>
            <p:nvPr/>
          </p:nvCxnSpPr>
          <p:spPr>
            <a:xfrm flipH="1" rot="10800000">
              <a:off x="4848" y="3216"/>
              <a:ext cx="144" cy="144"/>
            </a:xfrm>
            <a:prstGeom prst="straightConnector1">
              <a:avLst/>
            </a:prstGeom>
            <a:noFill/>
            <a:ln cap="flat" cmpd="sng" w="19050">
              <a:solidFill>
                <a:schemeClr val="dk1"/>
              </a:solidFill>
              <a:prstDash val="solid"/>
              <a:miter lim="800000"/>
              <a:headEnd len="med" w="med" type="none"/>
              <a:tailEnd len="med" w="med" type="none"/>
            </a:ln>
          </p:spPr>
        </p:cxnSp>
        <p:cxnSp>
          <p:nvCxnSpPr>
            <p:cNvPr id="706" name="Google Shape;706;p48"/>
            <p:cNvCxnSpPr/>
            <p:nvPr/>
          </p:nvCxnSpPr>
          <p:spPr>
            <a:xfrm rot="10800000">
              <a:off x="4992" y="3216"/>
              <a:ext cx="144" cy="144"/>
            </a:xfrm>
            <a:prstGeom prst="straightConnector1">
              <a:avLst/>
            </a:prstGeom>
            <a:noFill/>
            <a:ln cap="flat" cmpd="sng" w="19050">
              <a:solidFill>
                <a:schemeClr val="dk1"/>
              </a:solidFill>
              <a:prstDash val="solid"/>
              <a:miter lim="800000"/>
              <a:headEnd len="med" w="med" type="none"/>
              <a:tailEnd len="med" w="med" type="none"/>
            </a:ln>
          </p:spPr>
        </p:cxnSp>
        <p:cxnSp>
          <p:nvCxnSpPr>
            <p:cNvPr id="707" name="Google Shape;707;p48"/>
            <p:cNvCxnSpPr/>
            <p:nvPr/>
          </p:nvCxnSpPr>
          <p:spPr>
            <a:xfrm flipH="1" rot="10800000">
              <a:off x="5136" y="3216"/>
              <a:ext cx="144" cy="144"/>
            </a:xfrm>
            <a:prstGeom prst="straightConnector1">
              <a:avLst/>
            </a:prstGeom>
            <a:noFill/>
            <a:ln cap="flat" cmpd="sng" w="19050">
              <a:solidFill>
                <a:schemeClr val="dk1"/>
              </a:solidFill>
              <a:prstDash val="solid"/>
              <a:miter lim="800000"/>
              <a:headEnd len="med" w="med" type="none"/>
              <a:tailEnd len="med" w="med" type="none"/>
            </a:ln>
          </p:spPr>
        </p:cxnSp>
        <p:cxnSp>
          <p:nvCxnSpPr>
            <p:cNvPr id="708" name="Google Shape;708;p48"/>
            <p:cNvCxnSpPr/>
            <p:nvPr/>
          </p:nvCxnSpPr>
          <p:spPr>
            <a:xfrm rot="10800000">
              <a:off x="5280" y="3216"/>
              <a:ext cx="144" cy="144"/>
            </a:xfrm>
            <a:prstGeom prst="straightConnector1">
              <a:avLst/>
            </a:prstGeom>
            <a:noFill/>
            <a:ln cap="flat" cmpd="sng" w="19050">
              <a:solidFill>
                <a:schemeClr val="dk1"/>
              </a:solidFill>
              <a:prstDash val="solid"/>
              <a:miter lim="800000"/>
              <a:headEnd len="med" w="med" type="none"/>
              <a:tailEnd len="med" w="med" type="non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9"/>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Memory-mapped Vs. Isolated I/O</a:t>
            </a:r>
            <a:endParaRPr/>
          </a:p>
        </p:txBody>
      </p:sp>
      <p:sp>
        <p:nvSpPr>
          <p:cNvPr id="714" name="Google Shape;714;p49"/>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Memory-mapped I/O with a single address space, the same instructions that access memory can also access I/O devices</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example, issuing MIPS sw instructions to the proper addresses can store data to an external device</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With isolated I/O, special instructions are used to access devices</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is less flexible for programming</a:t>
            </a:r>
            <a:endParaRPr/>
          </a:p>
        </p:txBody>
      </p:sp>
      <p:sp>
        <p:nvSpPr>
          <p:cNvPr id="715" name="Google Shape;715;p49"/>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0"/>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I/O Interface</a:t>
            </a:r>
            <a:endParaRPr/>
          </a:p>
        </p:txBody>
      </p:sp>
      <p:sp>
        <p:nvSpPr>
          <p:cNvPr id="721" name="Google Shape;721;p50"/>
          <p:cNvSpPr txBox="1"/>
          <p:nvPr>
            <p:ph idx="1" type="body"/>
          </p:nvPr>
        </p:nvSpPr>
        <p:spPr>
          <a:xfrm>
            <a:off x="503237" y="1528762"/>
            <a:ext cx="9051925" cy="5414962"/>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Several ways of managing data transfers between devices and main memory</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Programmed I/O</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Interrupt-driven I/O</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Direct memory access</a:t>
            </a:r>
            <a:endParaRPr/>
          </a:p>
        </p:txBody>
      </p:sp>
      <p:sp>
        <p:nvSpPr>
          <p:cNvPr id="722" name="Google Shape;722;p50"/>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1"/>
          <p:cNvSpPr txBox="1"/>
          <p:nvPr>
            <p:ph type="title"/>
          </p:nvPr>
        </p:nvSpPr>
        <p:spPr>
          <a:xfrm>
            <a:off x="503237" y="311150"/>
            <a:ext cx="9312275" cy="931862"/>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Transferring data with programmed I/O</a:t>
            </a:r>
            <a:endParaRPr/>
          </a:p>
        </p:txBody>
      </p:sp>
      <p:sp>
        <p:nvSpPr>
          <p:cNvPr id="728" name="Google Shape;728;p51"/>
          <p:cNvSpPr txBox="1"/>
          <p:nvPr>
            <p:ph idx="1" type="body"/>
          </p:nvPr>
        </p:nvSpPr>
        <p:spPr>
          <a:xfrm>
            <a:off x="533400" y="1457325"/>
            <a:ext cx="6172200" cy="5629275"/>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Process of data is transferred between a device and memory</a:t>
            </a:r>
            <a:endParaRPr/>
          </a:p>
          <a:p>
            <a:pPr indent="-341312" lvl="0" marL="341312"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Under </a:t>
            </a:r>
            <a:r>
              <a:rPr b="0" i="0" lang="en-US" sz="2500" u="none">
                <a:solidFill>
                  <a:srgbClr val="C00000"/>
                </a:solidFill>
                <a:latin typeface="Calibri"/>
                <a:ea typeface="Calibri"/>
                <a:cs typeface="Calibri"/>
                <a:sym typeface="Calibri"/>
              </a:rPr>
              <a:t>programmed I/O</a:t>
            </a:r>
            <a:r>
              <a:rPr b="0" i="0" lang="en-US" sz="2500" u="none">
                <a:solidFill>
                  <a:schemeClr val="dk1"/>
                </a:solidFill>
                <a:latin typeface="Calibri"/>
                <a:ea typeface="Calibri"/>
                <a:cs typeface="Calibri"/>
                <a:sym typeface="Calibri"/>
              </a:rPr>
              <a:t>, it is all up to a user program or the operating system</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CPU makes a request and then waits for the device to become ready (</a:t>
            </a:r>
            <a:r>
              <a:rPr b="0" i="1" lang="en-US" sz="2200" u="none" cap="none" strike="noStrike">
                <a:solidFill>
                  <a:schemeClr val="dk1"/>
                </a:solidFill>
                <a:latin typeface="Calibri"/>
                <a:ea typeface="Calibri"/>
                <a:cs typeface="Calibri"/>
                <a:sym typeface="Calibri"/>
              </a:rPr>
              <a:t>e.g.</a:t>
            </a:r>
            <a:r>
              <a:rPr b="0" i="0" lang="en-US" sz="2200" u="none" cap="none" strike="noStrike">
                <a:solidFill>
                  <a:schemeClr val="dk1"/>
                </a:solidFill>
                <a:latin typeface="Calibri"/>
                <a:ea typeface="Calibri"/>
                <a:cs typeface="Calibri"/>
                <a:sym typeface="Calibri"/>
              </a:rPr>
              <a:t>, to move the disk head)</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Buses are only 32-64 bits wide, so the last few steps are repeated for large transfers</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 lot of CPU time is needed for this</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If the device is slow the CPU might have to wait a long time—as most devices </a:t>
            </a:r>
            <a:r>
              <a:rPr b="0" i="1" lang="en-US" sz="2200" u="none" cap="none" strike="noStrike">
                <a:solidFill>
                  <a:schemeClr val="dk1"/>
                </a:solidFill>
                <a:latin typeface="Calibri"/>
                <a:ea typeface="Calibri"/>
                <a:cs typeface="Calibri"/>
                <a:sym typeface="Calibri"/>
              </a:rPr>
              <a:t>are</a:t>
            </a:r>
            <a:r>
              <a:rPr b="0" i="0" lang="en-US" sz="2200" u="none" cap="none" strike="noStrike">
                <a:solidFill>
                  <a:schemeClr val="dk1"/>
                </a:solidFill>
                <a:latin typeface="Calibri"/>
                <a:ea typeface="Calibri"/>
                <a:cs typeface="Calibri"/>
                <a:sym typeface="Calibri"/>
              </a:rPr>
              <a:t> slow compared to modern CPUs</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CPU is also involved as a middleman for the actual data transfer</a:t>
            </a:r>
            <a:endParaRPr/>
          </a:p>
          <a:p>
            <a:pPr indent="-220662" lvl="1" marL="741362" marR="0" rtl="0" algn="l">
              <a:lnSpc>
                <a:spcPct val="80000"/>
              </a:lnSpc>
              <a:spcBef>
                <a:spcPts val="2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341312" lvl="0" marL="341312"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Calibri"/>
                <a:ea typeface="Calibri"/>
                <a:cs typeface="Calibri"/>
                <a:sym typeface="Calibri"/>
              </a:rPr>
              <a:t>	(This CPU flowchart is based on one from </a:t>
            </a:r>
            <a:r>
              <a:rPr b="0" i="1" lang="en-US" sz="1200" u="none">
                <a:solidFill>
                  <a:schemeClr val="dk1"/>
                </a:solidFill>
                <a:latin typeface="Calibri"/>
                <a:ea typeface="Calibri"/>
                <a:cs typeface="Calibri"/>
                <a:sym typeface="Calibri"/>
              </a:rPr>
              <a:t>Computer Organization and Architecture</a:t>
            </a:r>
            <a:r>
              <a:rPr b="0" i="0" lang="en-US" sz="1200" u="none">
                <a:solidFill>
                  <a:schemeClr val="dk1"/>
                </a:solidFill>
                <a:latin typeface="Calibri"/>
                <a:ea typeface="Calibri"/>
                <a:cs typeface="Calibri"/>
                <a:sym typeface="Calibri"/>
              </a:rPr>
              <a:t> by William Stallings.)</a:t>
            </a:r>
            <a:endParaRPr/>
          </a:p>
        </p:txBody>
      </p:sp>
      <p:sp>
        <p:nvSpPr>
          <p:cNvPr id="729" name="Google Shape;729;p51"/>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grpSp>
        <p:nvGrpSpPr>
          <p:cNvPr id="730" name="Google Shape;730;p51"/>
          <p:cNvGrpSpPr/>
          <p:nvPr/>
        </p:nvGrpSpPr>
        <p:grpSpPr>
          <a:xfrm>
            <a:off x="6934200" y="1219200"/>
            <a:ext cx="2514600" cy="6130925"/>
            <a:chOff x="4032" y="576"/>
            <a:chExt cx="1440" cy="3408"/>
          </a:xfrm>
        </p:grpSpPr>
        <p:sp>
          <p:nvSpPr>
            <p:cNvPr id="731" name="Google Shape;731;p51"/>
            <p:cNvSpPr txBox="1"/>
            <p:nvPr/>
          </p:nvSpPr>
          <p:spPr>
            <a:xfrm>
              <a:off x="4334" y="595"/>
              <a:ext cx="1041" cy="33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sends read</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request to device</a:t>
              </a:r>
              <a:endParaRPr/>
            </a:p>
          </p:txBody>
        </p:sp>
        <p:sp>
          <p:nvSpPr>
            <p:cNvPr id="732" name="Google Shape;732;p51"/>
            <p:cNvSpPr txBox="1"/>
            <p:nvPr/>
          </p:nvSpPr>
          <p:spPr>
            <a:xfrm>
              <a:off x="4535" y="1362"/>
              <a:ext cx="649" cy="33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waits</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for device</a:t>
              </a:r>
              <a:endParaRPr/>
            </a:p>
          </p:txBody>
        </p:sp>
        <p:sp>
          <p:nvSpPr>
            <p:cNvPr id="733" name="Google Shape;733;p51"/>
            <p:cNvSpPr txBox="1"/>
            <p:nvPr/>
          </p:nvSpPr>
          <p:spPr>
            <a:xfrm>
              <a:off x="4380" y="2131"/>
              <a:ext cx="948" cy="33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reads word</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from device</a:t>
              </a:r>
              <a:endParaRPr/>
            </a:p>
          </p:txBody>
        </p:sp>
        <p:sp>
          <p:nvSpPr>
            <p:cNvPr id="734" name="Google Shape;734;p51"/>
            <p:cNvSpPr txBox="1"/>
            <p:nvPr/>
          </p:nvSpPr>
          <p:spPr>
            <a:xfrm>
              <a:off x="4332" y="2755"/>
              <a:ext cx="989" cy="33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writes word</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to main memory</a:t>
              </a:r>
              <a:endParaRPr/>
            </a:p>
          </p:txBody>
        </p:sp>
        <p:sp>
          <p:nvSpPr>
            <p:cNvPr id="735" name="Google Shape;735;p51"/>
            <p:cNvSpPr txBox="1"/>
            <p:nvPr/>
          </p:nvSpPr>
          <p:spPr>
            <a:xfrm>
              <a:off x="4637" y="3465"/>
              <a:ext cx="424" cy="20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Done?</a:t>
              </a:r>
              <a:endParaRPr/>
            </a:p>
          </p:txBody>
        </p:sp>
        <p:sp>
          <p:nvSpPr>
            <p:cNvPr id="736" name="Google Shape;736;p51"/>
            <p:cNvSpPr/>
            <p:nvPr/>
          </p:nvSpPr>
          <p:spPr>
            <a:xfrm>
              <a:off x="4274" y="576"/>
              <a:ext cx="1152" cy="384"/>
            </a:xfrm>
            <a:prstGeom prst="flowChartProcess">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737" name="Google Shape;737;p51"/>
            <p:cNvSpPr/>
            <p:nvPr/>
          </p:nvSpPr>
          <p:spPr>
            <a:xfrm>
              <a:off x="4224" y="1200"/>
              <a:ext cx="1248" cy="672"/>
            </a:xfrm>
            <a:prstGeom prst="flowChartDecision">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738" name="Google Shape;738;p51"/>
            <p:cNvSpPr/>
            <p:nvPr/>
          </p:nvSpPr>
          <p:spPr>
            <a:xfrm>
              <a:off x="4512" y="3360"/>
              <a:ext cx="672" cy="384"/>
            </a:xfrm>
            <a:prstGeom prst="flowChartDecision">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739" name="Google Shape;739;p51"/>
            <p:cNvSpPr/>
            <p:nvPr/>
          </p:nvSpPr>
          <p:spPr>
            <a:xfrm>
              <a:off x="4272" y="2112"/>
              <a:ext cx="1152" cy="384"/>
            </a:xfrm>
            <a:prstGeom prst="flowChartProcess">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740" name="Google Shape;740;p51"/>
            <p:cNvSpPr/>
            <p:nvPr/>
          </p:nvSpPr>
          <p:spPr>
            <a:xfrm>
              <a:off x="4272" y="2736"/>
              <a:ext cx="1152" cy="384"/>
            </a:xfrm>
            <a:prstGeom prst="flowChartProcess">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741" name="Google Shape;741;p51"/>
            <p:cNvCxnSpPr/>
            <p:nvPr/>
          </p:nvCxnSpPr>
          <p:spPr>
            <a:xfrm>
              <a:off x="4848" y="960"/>
              <a:ext cx="0" cy="240"/>
            </a:xfrm>
            <a:prstGeom prst="straightConnector1">
              <a:avLst/>
            </a:prstGeom>
            <a:noFill/>
            <a:ln cap="flat" cmpd="sng" w="25400">
              <a:solidFill>
                <a:schemeClr val="dk1"/>
              </a:solidFill>
              <a:prstDash val="solid"/>
              <a:miter lim="800000"/>
              <a:headEnd len="med" w="med" type="none"/>
              <a:tailEnd len="med" w="med" type="triangle"/>
            </a:ln>
          </p:spPr>
        </p:cxnSp>
        <p:cxnSp>
          <p:nvCxnSpPr>
            <p:cNvPr id="742" name="Google Shape;742;p51"/>
            <p:cNvCxnSpPr/>
            <p:nvPr/>
          </p:nvCxnSpPr>
          <p:spPr>
            <a:xfrm rot="10800000">
              <a:off x="4032" y="1536"/>
              <a:ext cx="192" cy="0"/>
            </a:xfrm>
            <a:prstGeom prst="straightConnector1">
              <a:avLst/>
            </a:prstGeom>
            <a:noFill/>
            <a:ln cap="flat" cmpd="sng" w="25400">
              <a:solidFill>
                <a:schemeClr val="dk1"/>
              </a:solidFill>
              <a:prstDash val="solid"/>
              <a:miter lim="800000"/>
              <a:headEnd len="med" w="med" type="none"/>
              <a:tailEnd len="med" w="med" type="none"/>
            </a:ln>
          </p:spPr>
        </p:cxnSp>
        <p:cxnSp>
          <p:nvCxnSpPr>
            <p:cNvPr id="743" name="Google Shape;743;p51"/>
            <p:cNvCxnSpPr/>
            <p:nvPr/>
          </p:nvCxnSpPr>
          <p:spPr>
            <a:xfrm>
              <a:off x="4032" y="1056"/>
              <a:ext cx="816" cy="0"/>
            </a:xfrm>
            <a:prstGeom prst="straightConnector1">
              <a:avLst/>
            </a:prstGeom>
            <a:noFill/>
            <a:ln cap="flat" cmpd="sng" w="25400">
              <a:solidFill>
                <a:schemeClr val="dk1"/>
              </a:solidFill>
              <a:prstDash val="solid"/>
              <a:miter lim="800000"/>
              <a:headEnd len="med" w="med" type="none"/>
              <a:tailEnd len="med" w="med" type="triangle"/>
            </a:ln>
          </p:spPr>
        </p:cxnSp>
        <p:cxnSp>
          <p:nvCxnSpPr>
            <p:cNvPr id="744" name="Google Shape;744;p51"/>
            <p:cNvCxnSpPr/>
            <p:nvPr/>
          </p:nvCxnSpPr>
          <p:spPr>
            <a:xfrm>
              <a:off x="4032" y="1056"/>
              <a:ext cx="0" cy="480"/>
            </a:xfrm>
            <a:prstGeom prst="straightConnector1">
              <a:avLst/>
            </a:prstGeom>
            <a:noFill/>
            <a:ln cap="flat" cmpd="sng" w="25400">
              <a:solidFill>
                <a:schemeClr val="dk1"/>
              </a:solidFill>
              <a:prstDash val="solid"/>
              <a:miter lim="800000"/>
              <a:headEnd len="med" w="med" type="none"/>
              <a:tailEnd len="med" w="med" type="none"/>
            </a:ln>
          </p:spPr>
        </p:cxnSp>
        <p:cxnSp>
          <p:nvCxnSpPr>
            <p:cNvPr id="745" name="Google Shape;745;p51"/>
            <p:cNvCxnSpPr/>
            <p:nvPr/>
          </p:nvCxnSpPr>
          <p:spPr>
            <a:xfrm>
              <a:off x="4848" y="1872"/>
              <a:ext cx="0" cy="240"/>
            </a:xfrm>
            <a:prstGeom prst="straightConnector1">
              <a:avLst/>
            </a:prstGeom>
            <a:noFill/>
            <a:ln cap="flat" cmpd="sng" w="25400">
              <a:solidFill>
                <a:schemeClr val="dk1"/>
              </a:solidFill>
              <a:prstDash val="solid"/>
              <a:miter lim="800000"/>
              <a:headEnd len="med" w="med" type="none"/>
              <a:tailEnd len="med" w="med" type="triangle"/>
            </a:ln>
          </p:spPr>
        </p:cxnSp>
        <p:cxnSp>
          <p:nvCxnSpPr>
            <p:cNvPr id="746" name="Google Shape;746;p51"/>
            <p:cNvCxnSpPr/>
            <p:nvPr/>
          </p:nvCxnSpPr>
          <p:spPr>
            <a:xfrm>
              <a:off x="4848" y="2496"/>
              <a:ext cx="0" cy="240"/>
            </a:xfrm>
            <a:prstGeom prst="straightConnector1">
              <a:avLst/>
            </a:prstGeom>
            <a:noFill/>
            <a:ln cap="flat" cmpd="sng" w="25400">
              <a:solidFill>
                <a:schemeClr val="dk1"/>
              </a:solidFill>
              <a:prstDash val="solid"/>
              <a:miter lim="800000"/>
              <a:headEnd len="med" w="med" type="none"/>
              <a:tailEnd len="med" w="med" type="triangle"/>
            </a:ln>
          </p:spPr>
        </p:cxnSp>
        <p:cxnSp>
          <p:nvCxnSpPr>
            <p:cNvPr id="747" name="Google Shape;747;p51"/>
            <p:cNvCxnSpPr/>
            <p:nvPr/>
          </p:nvCxnSpPr>
          <p:spPr>
            <a:xfrm>
              <a:off x="4848" y="3120"/>
              <a:ext cx="0" cy="240"/>
            </a:xfrm>
            <a:prstGeom prst="straightConnector1">
              <a:avLst/>
            </a:prstGeom>
            <a:noFill/>
            <a:ln cap="flat" cmpd="sng" w="25400">
              <a:solidFill>
                <a:schemeClr val="dk1"/>
              </a:solidFill>
              <a:prstDash val="solid"/>
              <a:miter lim="800000"/>
              <a:headEnd len="med" w="med" type="none"/>
              <a:tailEnd len="med" w="med" type="triangle"/>
            </a:ln>
          </p:spPr>
        </p:cxnSp>
        <p:cxnSp>
          <p:nvCxnSpPr>
            <p:cNvPr id="748" name="Google Shape;748;p51"/>
            <p:cNvCxnSpPr/>
            <p:nvPr/>
          </p:nvCxnSpPr>
          <p:spPr>
            <a:xfrm rot="10800000">
              <a:off x="4032" y="3552"/>
              <a:ext cx="480" cy="0"/>
            </a:xfrm>
            <a:prstGeom prst="straightConnector1">
              <a:avLst/>
            </a:prstGeom>
            <a:noFill/>
            <a:ln cap="flat" cmpd="sng" w="25400">
              <a:solidFill>
                <a:schemeClr val="dk1"/>
              </a:solidFill>
              <a:prstDash val="solid"/>
              <a:miter lim="800000"/>
              <a:headEnd len="med" w="med" type="none"/>
              <a:tailEnd len="med" w="med" type="none"/>
            </a:ln>
          </p:spPr>
        </p:cxnSp>
        <p:cxnSp>
          <p:nvCxnSpPr>
            <p:cNvPr id="749" name="Google Shape;749;p51"/>
            <p:cNvCxnSpPr/>
            <p:nvPr/>
          </p:nvCxnSpPr>
          <p:spPr>
            <a:xfrm>
              <a:off x="4032" y="1968"/>
              <a:ext cx="816" cy="0"/>
            </a:xfrm>
            <a:prstGeom prst="straightConnector1">
              <a:avLst/>
            </a:prstGeom>
            <a:noFill/>
            <a:ln cap="flat" cmpd="sng" w="25400">
              <a:solidFill>
                <a:schemeClr val="dk1"/>
              </a:solidFill>
              <a:prstDash val="solid"/>
              <a:miter lim="800000"/>
              <a:headEnd len="med" w="med" type="none"/>
              <a:tailEnd len="med" w="med" type="triangle"/>
            </a:ln>
          </p:spPr>
        </p:cxnSp>
        <p:cxnSp>
          <p:nvCxnSpPr>
            <p:cNvPr id="750" name="Google Shape;750;p51"/>
            <p:cNvCxnSpPr/>
            <p:nvPr/>
          </p:nvCxnSpPr>
          <p:spPr>
            <a:xfrm>
              <a:off x="4032" y="1968"/>
              <a:ext cx="0" cy="1584"/>
            </a:xfrm>
            <a:prstGeom prst="straightConnector1">
              <a:avLst/>
            </a:prstGeom>
            <a:noFill/>
            <a:ln cap="flat" cmpd="sng" w="25400">
              <a:solidFill>
                <a:schemeClr val="dk1"/>
              </a:solidFill>
              <a:prstDash val="solid"/>
              <a:miter lim="800000"/>
              <a:headEnd len="med" w="med" type="none"/>
              <a:tailEnd len="med" w="med" type="none"/>
            </a:ln>
          </p:spPr>
        </p:cxnSp>
        <p:cxnSp>
          <p:nvCxnSpPr>
            <p:cNvPr id="751" name="Google Shape;751;p51"/>
            <p:cNvCxnSpPr/>
            <p:nvPr/>
          </p:nvCxnSpPr>
          <p:spPr>
            <a:xfrm>
              <a:off x="4848" y="3744"/>
              <a:ext cx="0" cy="240"/>
            </a:xfrm>
            <a:prstGeom prst="straightConnector1">
              <a:avLst/>
            </a:prstGeom>
            <a:noFill/>
            <a:ln cap="flat" cmpd="sng" w="25400">
              <a:solidFill>
                <a:schemeClr val="dk1"/>
              </a:solidFill>
              <a:prstDash val="solid"/>
              <a:miter lim="800000"/>
              <a:headEnd len="med" w="med" type="none"/>
              <a:tailEnd len="med" w="med" type="triangle"/>
            </a:ln>
          </p:spPr>
        </p:cxnSp>
        <p:sp>
          <p:nvSpPr>
            <p:cNvPr id="752" name="Google Shape;752;p51"/>
            <p:cNvSpPr txBox="1"/>
            <p:nvPr/>
          </p:nvSpPr>
          <p:spPr>
            <a:xfrm>
              <a:off x="4870" y="1882"/>
              <a:ext cx="430" cy="20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Ready</a:t>
              </a:r>
              <a:endParaRPr/>
            </a:p>
          </p:txBody>
        </p:sp>
        <p:sp>
          <p:nvSpPr>
            <p:cNvPr id="753" name="Google Shape;753;p51"/>
            <p:cNvSpPr txBox="1"/>
            <p:nvPr/>
          </p:nvSpPr>
          <p:spPr>
            <a:xfrm>
              <a:off x="4041" y="1056"/>
              <a:ext cx="634" cy="194"/>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Not ready</a:t>
              </a:r>
              <a:endParaRPr/>
            </a:p>
          </p:txBody>
        </p:sp>
        <p:sp>
          <p:nvSpPr>
            <p:cNvPr id="754" name="Google Shape;754;p51"/>
            <p:cNvSpPr txBox="1"/>
            <p:nvPr/>
          </p:nvSpPr>
          <p:spPr>
            <a:xfrm>
              <a:off x="4037" y="3360"/>
              <a:ext cx="262" cy="20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No</a:t>
              </a:r>
              <a:endParaRPr/>
            </a:p>
          </p:txBody>
        </p:sp>
        <p:sp>
          <p:nvSpPr>
            <p:cNvPr id="755" name="Google Shape;755;p51"/>
            <p:cNvSpPr txBox="1"/>
            <p:nvPr/>
          </p:nvSpPr>
          <p:spPr>
            <a:xfrm>
              <a:off x="4882" y="3744"/>
              <a:ext cx="289" cy="20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Yes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cap="none" strike="noStrike">
                <a:solidFill>
                  <a:srgbClr val="898989"/>
                </a:solidFill>
                <a:latin typeface="Trebuchet MS"/>
                <a:ea typeface="Trebuchet MS"/>
                <a:cs typeface="Trebuchet MS"/>
                <a:sym typeface="Trebuchet MS"/>
              </a:rPr>
              <a:t>‹#›</a:t>
            </a:fld>
            <a:endParaRPr/>
          </a:p>
        </p:txBody>
      </p:sp>
      <p:sp>
        <p:nvSpPr>
          <p:cNvPr id="110" name="Google Shape;110;p16"/>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I/O Devices</a:t>
            </a:r>
            <a:endParaRPr/>
          </a:p>
        </p:txBody>
      </p:sp>
      <p:sp>
        <p:nvSpPr>
          <p:cNvPr id="111" name="Google Shape;111;p16"/>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Computers communicate with the outside world via I/O devices</a:t>
            </a:r>
            <a:endParaRPr/>
          </a:p>
          <a:p>
            <a:pPr indent="-285750" lvl="1" marL="742950" rtl="0" algn="l">
              <a:lnSpc>
                <a:spcPct val="100000"/>
              </a:lnSpc>
              <a:spcBef>
                <a:spcPts val="620"/>
              </a:spcBef>
              <a:spcAft>
                <a:spcPts val="0"/>
              </a:spcAft>
              <a:buClr>
                <a:schemeClr val="dk1"/>
              </a:buClr>
              <a:buSzPts val="3100"/>
              <a:buFont typeface="Arial"/>
              <a:buChar char="–"/>
            </a:pPr>
            <a:r>
              <a:rPr b="0" i="0" lang="en-US" sz="3100" u="none">
                <a:solidFill>
                  <a:schemeClr val="dk1"/>
                </a:solidFill>
                <a:latin typeface="Calibri"/>
                <a:ea typeface="Calibri"/>
                <a:cs typeface="Calibri"/>
                <a:sym typeface="Calibri"/>
              </a:rPr>
              <a:t>Input devices supply computers with data to operate on</a:t>
            </a:r>
            <a:endParaRPr/>
          </a:p>
          <a:p>
            <a:pPr indent="-285750" lvl="1" marL="742950" rtl="0" algn="l">
              <a:lnSpc>
                <a:spcPct val="100000"/>
              </a:lnSpc>
              <a:spcBef>
                <a:spcPts val="620"/>
              </a:spcBef>
              <a:spcAft>
                <a:spcPts val="0"/>
              </a:spcAft>
              <a:buClr>
                <a:schemeClr val="dk1"/>
              </a:buClr>
              <a:buSzPts val="3100"/>
              <a:buFont typeface="Arial"/>
              <a:buChar char="–"/>
            </a:pPr>
            <a:r>
              <a:rPr b="0" i="0" lang="en-US" sz="3100" u="none">
                <a:solidFill>
                  <a:schemeClr val="dk1"/>
                </a:solidFill>
                <a:latin typeface="Calibri"/>
                <a:ea typeface="Calibri"/>
                <a:cs typeface="Calibri"/>
                <a:sym typeface="Calibri"/>
              </a:rPr>
              <a:t>Results of computations can be sent to output devices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2"/>
          <p:cNvSpPr txBox="1"/>
          <p:nvPr>
            <p:ph type="title"/>
          </p:nvPr>
        </p:nvSpPr>
        <p:spPr>
          <a:xfrm>
            <a:off x="503237" y="311150"/>
            <a:ext cx="9051925" cy="788987"/>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CPU Waits for Device</a:t>
            </a:r>
            <a:endParaRPr/>
          </a:p>
        </p:txBody>
      </p:sp>
      <p:sp>
        <p:nvSpPr>
          <p:cNvPr id="761" name="Google Shape;761;p52"/>
          <p:cNvSpPr txBox="1"/>
          <p:nvPr>
            <p:ph idx="1" type="body"/>
          </p:nvPr>
        </p:nvSpPr>
        <p:spPr>
          <a:xfrm>
            <a:off x="533400" y="1143000"/>
            <a:ext cx="6281737" cy="59436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Continually checking to see if a device is ready is called polling</a:t>
            </a:r>
            <a:endParaRPr/>
          </a:p>
          <a:p>
            <a:pPr indent="-341312" lvl="1" marL="7874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Not a particularly efficient use of the CPU</a:t>
            </a:r>
            <a:endParaRPr/>
          </a:p>
          <a:p>
            <a:pPr indent="-284162" lvl="2" marL="11874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CPU repeatedly asks the device if it is ready or not?</a:t>
            </a:r>
            <a:endParaRPr/>
          </a:p>
          <a:p>
            <a:pPr indent="-284162" lvl="2" marL="11874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processor has to ask often enough to ensure that it does not miss anything, which means it cannot do much else while waiting</a:t>
            </a:r>
            <a:endParaRPr/>
          </a:p>
          <a:p>
            <a:pPr indent="-254000" lvl="0" marL="3810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762" name="Google Shape;762;p52"/>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grpSp>
        <p:nvGrpSpPr>
          <p:cNvPr id="763" name="Google Shape;763;p52"/>
          <p:cNvGrpSpPr/>
          <p:nvPr/>
        </p:nvGrpSpPr>
        <p:grpSpPr>
          <a:xfrm>
            <a:off x="6934200" y="1219200"/>
            <a:ext cx="2514600" cy="2763837"/>
            <a:chOff x="4032" y="576"/>
            <a:chExt cx="1440" cy="1536"/>
          </a:xfrm>
        </p:grpSpPr>
        <p:sp>
          <p:nvSpPr>
            <p:cNvPr id="764" name="Google Shape;764;p52"/>
            <p:cNvSpPr txBox="1"/>
            <p:nvPr/>
          </p:nvSpPr>
          <p:spPr>
            <a:xfrm>
              <a:off x="4335" y="595"/>
              <a:ext cx="1041" cy="33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sends read</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request to device</a:t>
              </a:r>
              <a:endParaRPr/>
            </a:p>
          </p:txBody>
        </p:sp>
        <p:sp>
          <p:nvSpPr>
            <p:cNvPr id="765" name="Google Shape;765;p52"/>
            <p:cNvSpPr txBox="1"/>
            <p:nvPr/>
          </p:nvSpPr>
          <p:spPr>
            <a:xfrm>
              <a:off x="4535" y="1363"/>
              <a:ext cx="649" cy="33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waits</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for device</a:t>
              </a:r>
              <a:endParaRPr/>
            </a:p>
          </p:txBody>
        </p:sp>
        <p:sp>
          <p:nvSpPr>
            <p:cNvPr id="766" name="Google Shape;766;p52"/>
            <p:cNvSpPr/>
            <p:nvPr/>
          </p:nvSpPr>
          <p:spPr>
            <a:xfrm>
              <a:off x="4274" y="576"/>
              <a:ext cx="1152" cy="384"/>
            </a:xfrm>
            <a:prstGeom prst="flowChartProcess">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767" name="Google Shape;767;p52"/>
            <p:cNvSpPr/>
            <p:nvPr/>
          </p:nvSpPr>
          <p:spPr>
            <a:xfrm>
              <a:off x="4224" y="1200"/>
              <a:ext cx="1248" cy="672"/>
            </a:xfrm>
            <a:prstGeom prst="flowChartDecision">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768" name="Google Shape;768;p52"/>
            <p:cNvCxnSpPr/>
            <p:nvPr/>
          </p:nvCxnSpPr>
          <p:spPr>
            <a:xfrm>
              <a:off x="4848" y="960"/>
              <a:ext cx="0" cy="240"/>
            </a:xfrm>
            <a:prstGeom prst="straightConnector1">
              <a:avLst/>
            </a:prstGeom>
            <a:noFill/>
            <a:ln cap="flat" cmpd="sng" w="25400">
              <a:solidFill>
                <a:schemeClr val="dk1"/>
              </a:solidFill>
              <a:prstDash val="solid"/>
              <a:miter lim="800000"/>
              <a:headEnd len="med" w="med" type="none"/>
              <a:tailEnd len="med" w="med" type="triangle"/>
            </a:ln>
          </p:spPr>
        </p:cxnSp>
        <p:cxnSp>
          <p:nvCxnSpPr>
            <p:cNvPr id="769" name="Google Shape;769;p52"/>
            <p:cNvCxnSpPr/>
            <p:nvPr/>
          </p:nvCxnSpPr>
          <p:spPr>
            <a:xfrm rot="10800000">
              <a:off x="4032" y="1536"/>
              <a:ext cx="192" cy="0"/>
            </a:xfrm>
            <a:prstGeom prst="straightConnector1">
              <a:avLst/>
            </a:prstGeom>
            <a:noFill/>
            <a:ln cap="flat" cmpd="sng" w="25400">
              <a:solidFill>
                <a:schemeClr val="dk1"/>
              </a:solidFill>
              <a:prstDash val="solid"/>
              <a:miter lim="800000"/>
              <a:headEnd len="med" w="med" type="none"/>
              <a:tailEnd len="med" w="med" type="none"/>
            </a:ln>
          </p:spPr>
        </p:cxnSp>
        <p:cxnSp>
          <p:nvCxnSpPr>
            <p:cNvPr id="770" name="Google Shape;770;p52"/>
            <p:cNvCxnSpPr/>
            <p:nvPr/>
          </p:nvCxnSpPr>
          <p:spPr>
            <a:xfrm>
              <a:off x="4032" y="1056"/>
              <a:ext cx="816" cy="0"/>
            </a:xfrm>
            <a:prstGeom prst="straightConnector1">
              <a:avLst/>
            </a:prstGeom>
            <a:noFill/>
            <a:ln cap="flat" cmpd="sng" w="25400">
              <a:solidFill>
                <a:schemeClr val="dk1"/>
              </a:solidFill>
              <a:prstDash val="solid"/>
              <a:miter lim="800000"/>
              <a:headEnd len="med" w="med" type="none"/>
              <a:tailEnd len="med" w="med" type="triangle"/>
            </a:ln>
          </p:spPr>
        </p:cxnSp>
        <p:cxnSp>
          <p:nvCxnSpPr>
            <p:cNvPr id="771" name="Google Shape;771;p52"/>
            <p:cNvCxnSpPr/>
            <p:nvPr/>
          </p:nvCxnSpPr>
          <p:spPr>
            <a:xfrm>
              <a:off x="4032" y="1056"/>
              <a:ext cx="0" cy="480"/>
            </a:xfrm>
            <a:prstGeom prst="straightConnector1">
              <a:avLst/>
            </a:prstGeom>
            <a:noFill/>
            <a:ln cap="flat" cmpd="sng" w="25400">
              <a:solidFill>
                <a:schemeClr val="dk1"/>
              </a:solidFill>
              <a:prstDash val="solid"/>
              <a:miter lim="800000"/>
              <a:headEnd len="med" w="med" type="none"/>
              <a:tailEnd len="med" w="med" type="none"/>
            </a:ln>
          </p:spPr>
        </p:cxnSp>
        <p:cxnSp>
          <p:nvCxnSpPr>
            <p:cNvPr id="772" name="Google Shape;772;p52"/>
            <p:cNvCxnSpPr/>
            <p:nvPr/>
          </p:nvCxnSpPr>
          <p:spPr>
            <a:xfrm>
              <a:off x="4848" y="1872"/>
              <a:ext cx="0" cy="240"/>
            </a:xfrm>
            <a:prstGeom prst="straightConnector1">
              <a:avLst/>
            </a:prstGeom>
            <a:noFill/>
            <a:ln cap="flat" cmpd="sng" w="25400">
              <a:solidFill>
                <a:schemeClr val="dk1"/>
              </a:solidFill>
              <a:prstDash val="solid"/>
              <a:miter lim="800000"/>
              <a:headEnd len="med" w="med" type="none"/>
              <a:tailEnd len="med" w="med" type="triangle"/>
            </a:ln>
          </p:spPr>
        </p:cxnSp>
        <p:sp>
          <p:nvSpPr>
            <p:cNvPr id="773" name="Google Shape;773;p52"/>
            <p:cNvSpPr txBox="1"/>
            <p:nvPr/>
          </p:nvSpPr>
          <p:spPr>
            <a:xfrm>
              <a:off x="4870" y="1882"/>
              <a:ext cx="430" cy="200"/>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Ready</a:t>
              </a:r>
              <a:endParaRPr/>
            </a:p>
          </p:txBody>
        </p:sp>
        <p:sp>
          <p:nvSpPr>
            <p:cNvPr id="774" name="Google Shape;774;p52"/>
            <p:cNvSpPr txBox="1"/>
            <p:nvPr/>
          </p:nvSpPr>
          <p:spPr>
            <a:xfrm>
              <a:off x="4041" y="1056"/>
              <a:ext cx="634" cy="194"/>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Not ready</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53"/>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Interrupt-driven I/O</a:t>
            </a:r>
            <a:endParaRPr/>
          </a:p>
        </p:txBody>
      </p:sp>
      <p:sp>
        <p:nvSpPr>
          <p:cNvPr id="780" name="Google Shape;780;p53"/>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Interrupt-driven I/O requires knowledge of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Interrupts</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Exceptions</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Program them</a:t>
            </a:r>
            <a:endParaRPr/>
          </a:p>
          <a:p>
            <a:pPr indent="-203200" lvl="0" marL="3810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781" name="Google Shape;781;p53"/>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4"/>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Interrupts</a:t>
            </a:r>
            <a:endParaRPr/>
          </a:p>
        </p:txBody>
      </p:sp>
      <p:sp>
        <p:nvSpPr>
          <p:cNvPr id="787" name="Google Shape;787;p54"/>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80000"/>
              </a:lnSpc>
              <a:spcBef>
                <a:spcPts val="0"/>
              </a:spcBef>
              <a:spcAft>
                <a:spcPts val="0"/>
              </a:spcAft>
              <a:buClr>
                <a:schemeClr val="dk2"/>
              </a:buClr>
              <a:buSzPts val="2800"/>
              <a:buFont typeface="Arial"/>
              <a:buChar char="•"/>
            </a:pPr>
            <a:r>
              <a:rPr b="0" i="0" lang="en-US" sz="2800" u="none">
                <a:solidFill>
                  <a:schemeClr val="dk1"/>
                </a:solidFill>
                <a:latin typeface="Calibri"/>
                <a:ea typeface="Calibri"/>
                <a:cs typeface="Calibri"/>
                <a:sym typeface="Calibri"/>
              </a:rPr>
              <a:t>Interrupts are external events that require the processor’s attention</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Peripherals and other I/O devices may need attention</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Timer interrupts to mark the passage of time</a:t>
            </a:r>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These situations are not errors</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They happen normally</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All interrupts are recoverable</a:t>
            </a:r>
            <a:endParaRPr/>
          </a:p>
          <a:p>
            <a:pPr indent="-227012" lvl="2" marL="1084262" marR="0" rtl="0" algn="l">
              <a:lnSpc>
                <a:spcPct val="80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interrupted program will need to be resumed after the interrupt is handled</a:t>
            </a:r>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is the operating system’s responsibility to do the right thing, such as:</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Save the current state</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Find and load the correct data from the hard disk</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Transfer data to/from the I/O device</a:t>
            </a:r>
            <a:endParaRPr/>
          </a:p>
          <a:p>
            <a:pPr indent="-228600" lvl="0" marL="3810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88" name="Google Shape;788;p54"/>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5"/>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Exception handling</a:t>
            </a:r>
            <a:endParaRPr/>
          </a:p>
        </p:txBody>
      </p:sp>
      <p:sp>
        <p:nvSpPr>
          <p:cNvPr id="794" name="Google Shape;794;p55"/>
          <p:cNvSpPr txBox="1"/>
          <p:nvPr>
            <p:ph idx="1" type="body"/>
          </p:nvPr>
        </p:nvSpPr>
        <p:spPr>
          <a:xfrm>
            <a:off x="503237" y="1812925"/>
            <a:ext cx="9312275" cy="51308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90000"/>
              </a:lnSpc>
              <a:spcBef>
                <a:spcPts val="0"/>
              </a:spcBef>
              <a:spcAft>
                <a:spcPts val="0"/>
              </a:spcAft>
              <a:buClr>
                <a:schemeClr val="dk2"/>
              </a:buClr>
              <a:buSzPts val="3100"/>
              <a:buFont typeface="Arial"/>
              <a:buChar char="•"/>
            </a:pPr>
            <a:r>
              <a:rPr b="0" i="0" lang="en-US" sz="3100" u="none">
                <a:solidFill>
                  <a:schemeClr val="dk1"/>
                </a:solidFill>
                <a:latin typeface="Calibri"/>
                <a:ea typeface="Calibri"/>
                <a:cs typeface="Calibri"/>
                <a:sym typeface="Calibri"/>
              </a:rPr>
              <a:t>Exceptions are typically errors that are detected within the processor</a:t>
            </a:r>
            <a:endParaRPr/>
          </a:p>
          <a:p>
            <a:pPr indent="-284162" lvl="1" marL="741362"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CPU tries to execute an illegal instruction opcode</a:t>
            </a:r>
            <a:endParaRPr/>
          </a:p>
          <a:p>
            <a:pPr indent="-284162" lvl="1" marL="741362"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An arithmetic instruction overflows, or attempts to divide by 0</a:t>
            </a:r>
            <a:endParaRPr/>
          </a:p>
          <a:p>
            <a:pPr indent="-284162" lvl="1" marL="741362"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a load or store cannot complete because it is accessing a virtual address currently on disk</a:t>
            </a:r>
            <a:endParaRPr/>
          </a:p>
          <a:p>
            <a:pPr indent="-341312" lvl="0" marL="341312" marR="0" rtl="0" algn="l">
              <a:lnSpc>
                <a:spcPct val="90000"/>
              </a:lnSpc>
              <a:spcBef>
                <a:spcPts val="620"/>
              </a:spcBef>
              <a:spcAft>
                <a:spcPts val="0"/>
              </a:spcAft>
              <a:buClr>
                <a:schemeClr val="dk1"/>
              </a:buClr>
              <a:buSzPts val="3100"/>
              <a:buFont typeface="Arial"/>
              <a:buChar char="•"/>
            </a:pPr>
            <a:r>
              <a:rPr b="0" i="0" lang="en-US" sz="3100" u="none">
                <a:solidFill>
                  <a:schemeClr val="dk1"/>
                </a:solidFill>
                <a:latin typeface="Calibri"/>
                <a:ea typeface="Calibri"/>
                <a:cs typeface="Calibri"/>
                <a:sym typeface="Calibri"/>
              </a:rPr>
              <a:t>There are two possible ways of resolving these errors</a:t>
            </a:r>
            <a:endParaRPr/>
          </a:p>
          <a:p>
            <a:pPr indent="-284162" lvl="1" marL="741362"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If the error is un-recoverable, the operating system kills the program</a:t>
            </a:r>
            <a:endParaRPr/>
          </a:p>
          <a:p>
            <a:pPr indent="-284162" lvl="1" marL="741362"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Less serious problems can often be fixed by the O/S or the program itself</a:t>
            </a:r>
            <a:endParaRPr/>
          </a:p>
          <a:p>
            <a:pPr indent="-215900" lvl="0" marL="381000"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sp>
        <p:nvSpPr>
          <p:cNvPr id="795" name="Google Shape;795;p55"/>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6"/>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How interrupts/exceptions are handled</a:t>
            </a:r>
            <a:endParaRPr/>
          </a:p>
        </p:txBody>
      </p:sp>
      <p:sp>
        <p:nvSpPr>
          <p:cNvPr id="801" name="Google Shape;801;p56"/>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For simplicity exceptions and interrupts are handled the same way</a:t>
            </a:r>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an exception/interrupt occurs, we stop execution and transfer control to the operating system, which executes an “exception handler”  to decide how it should be processed</a:t>
            </a:r>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exception handler needs to know two things</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cause of the exception (e.g., overflow or illegal opcode)</a:t>
            </a:r>
            <a:endParaRPr/>
          </a:p>
          <a:p>
            <a:pPr indent="-284162" lvl="1" marL="741362"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What instruction was executing when the exception occurred</a:t>
            </a:r>
            <a:endParaRPr/>
          </a:p>
          <a:p>
            <a:pPr indent="-284162" lvl="2" marL="1187450" marR="0" rtl="0" algn="l">
              <a:lnSpc>
                <a:spcPct val="80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This helps the operating system report the error or resume the program</a:t>
            </a:r>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is another example of interaction between software and hardware, as the cause and current instruction must be supplied to the operating system by the processor</a:t>
            </a:r>
            <a:endParaRPr/>
          </a:p>
          <a:p>
            <a:pPr indent="-203200" lvl="0" marL="3810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802" name="Google Shape;802;p56"/>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57"/>
          <p:cNvSpPr txBox="1"/>
          <p:nvPr>
            <p:ph type="title"/>
          </p:nvPr>
        </p:nvSpPr>
        <p:spPr>
          <a:xfrm>
            <a:off x="503237" y="311150"/>
            <a:ext cx="9051925" cy="860425"/>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Interrupt-driven I/O</a:t>
            </a:r>
            <a:endParaRPr/>
          </a:p>
        </p:txBody>
      </p:sp>
      <p:sp>
        <p:nvSpPr>
          <p:cNvPr id="808" name="Google Shape;808;p57"/>
          <p:cNvSpPr txBox="1"/>
          <p:nvPr>
            <p:ph idx="1" type="body"/>
          </p:nvPr>
        </p:nvSpPr>
        <p:spPr>
          <a:xfrm>
            <a:off x="533400" y="1143000"/>
            <a:ext cx="6181725" cy="59436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80000"/>
              </a:lnSpc>
              <a:spcBef>
                <a:spcPts val="0"/>
              </a:spcBef>
              <a:spcAft>
                <a:spcPts val="0"/>
              </a:spcAft>
              <a:buClr>
                <a:schemeClr val="dk2"/>
              </a:buClr>
              <a:buSzPts val="2800"/>
              <a:buFont typeface="Arial"/>
              <a:buChar char="•"/>
            </a:pPr>
            <a:r>
              <a:rPr b="0" i="0" lang="en-US" sz="2800" u="none">
                <a:solidFill>
                  <a:schemeClr val="dk1"/>
                </a:solidFill>
                <a:latin typeface="Calibri"/>
                <a:ea typeface="Calibri"/>
                <a:cs typeface="Calibri"/>
                <a:sym typeface="Calibri"/>
              </a:rPr>
              <a:t>Interrupt-driven I/O attacks the problem of the processor having to wait for a slow device</a:t>
            </a:r>
            <a:endParaRPr/>
          </a:p>
          <a:p>
            <a:pPr indent="-163511" lvl="0" marL="341312" marR="0" rtl="0" algn="l">
              <a:lnSpc>
                <a:spcPct val="80000"/>
              </a:lnSpc>
              <a:spcBef>
                <a:spcPts val="560"/>
              </a:spcBef>
              <a:spcAft>
                <a:spcPts val="0"/>
              </a:spcAft>
              <a:buClr>
                <a:schemeClr val="dk2"/>
              </a:buClr>
              <a:buSzPts val="2800"/>
              <a:buFont typeface="Arial"/>
              <a:buNone/>
            </a:pPr>
            <a:r>
              <a:t/>
            </a:r>
            <a:endParaRPr b="0" i="0" sz="2800" u="none">
              <a:solidFill>
                <a:schemeClr val="dk1"/>
              </a:solidFill>
              <a:latin typeface="Calibri"/>
              <a:ea typeface="Calibri"/>
              <a:cs typeface="Calibri"/>
              <a:sym typeface="Calibri"/>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Instead of waiting, the CPU continues with other calculations</a:t>
            </a:r>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device interrupts the processor when the data is ready</a:t>
            </a:r>
            <a:endParaRPr/>
          </a:p>
          <a:p>
            <a:pPr indent="-163511" lvl="0" marL="341312" marR="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1312" lvl="0" marL="341312"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data transfer steps are still the same as with programmed I/O, and still occupy the CPU</a:t>
            </a:r>
            <a:endParaRPr/>
          </a:p>
          <a:p>
            <a:pPr indent="-284162" lvl="1" marL="741362"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07962" lvl="1" marL="741362" marR="0" rtl="0" algn="l">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341312" lvl="0" marL="341312" marR="0" rtl="0" algn="ctr">
              <a:lnSpc>
                <a:spcPct val="8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(Flowchart based on Stallings again.)</a:t>
            </a:r>
            <a:endParaRPr/>
          </a:p>
        </p:txBody>
      </p:sp>
      <p:sp>
        <p:nvSpPr>
          <p:cNvPr id="809" name="Google Shape;809;p57"/>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grpSp>
        <p:nvGrpSpPr>
          <p:cNvPr id="810" name="Google Shape;810;p57"/>
          <p:cNvGrpSpPr/>
          <p:nvPr/>
        </p:nvGrpSpPr>
        <p:grpSpPr>
          <a:xfrm>
            <a:off x="6858000" y="1219200"/>
            <a:ext cx="2636837" cy="6130925"/>
            <a:chOff x="4330" y="653"/>
            <a:chExt cx="1661" cy="3862"/>
          </a:xfrm>
        </p:grpSpPr>
        <p:sp>
          <p:nvSpPr>
            <p:cNvPr id="811" name="Google Shape;811;p57"/>
            <p:cNvSpPr txBox="1"/>
            <p:nvPr/>
          </p:nvSpPr>
          <p:spPr>
            <a:xfrm>
              <a:off x="4663" y="674"/>
              <a:ext cx="1145" cy="375"/>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sends read</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request to device</a:t>
              </a:r>
              <a:endParaRPr/>
            </a:p>
          </p:txBody>
        </p:sp>
        <p:sp>
          <p:nvSpPr>
            <p:cNvPr id="812" name="Google Shape;812;p57"/>
            <p:cNvSpPr txBox="1"/>
            <p:nvPr/>
          </p:nvSpPr>
          <p:spPr>
            <a:xfrm>
              <a:off x="4711" y="2415"/>
              <a:ext cx="1042" cy="375"/>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reads word</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from device</a:t>
              </a:r>
              <a:endParaRPr/>
            </a:p>
          </p:txBody>
        </p:sp>
        <p:sp>
          <p:nvSpPr>
            <p:cNvPr id="813" name="Google Shape;813;p57"/>
            <p:cNvSpPr txBox="1"/>
            <p:nvPr/>
          </p:nvSpPr>
          <p:spPr>
            <a:xfrm>
              <a:off x="4660" y="3122"/>
              <a:ext cx="1088" cy="375"/>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writes word</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to main memory</a:t>
              </a:r>
              <a:endParaRPr/>
            </a:p>
          </p:txBody>
        </p:sp>
        <p:sp>
          <p:nvSpPr>
            <p:cNvPr id="814" name="Google Shape;814;p57"/>
            <p:cNvSpPr txBox="1"/>
            <p:nvPr/>
          </p:nvSpPr>
          <p:spPr>
            <a:xfrm>
              <a:off x="4995" y="3927"/>
              <a:ext cx="467" cy="227"/>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Done?</a:t>
              </a:r>
              <a:endParaRPr/>
            </a:p>
          </p:txBody>
        </p:sp>
        <p:sp>
          <p:nvSpPr>
            <p:cNvPr id="815" name="Google Shape;815;p57"/>
            <p:cNvSpPr/>
            <p:nvPr/>
          </p:nvSpPr>
          <p:spPr>
            <a:xfrm>
              <a:off x="4596" y="653"/>
              <a:ext cx="1267" cy="435"/>
            </a:xfrm>
            <a:prstGeom prst="flowChartProcess">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816" name="Google Shape;816;p57"/>
            <p:cNvSpPr/>
            <p:nvPr/>
          </p:nvSpPr>
          <p:spPr>
            <a:xfrm>
              <a:off x="4858" y="3808"/>
              <a:ext cx="739" cy="435"/>
            </a:xfrm>
            <a:prstGeom prst="flowChartDecision">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817" name="Google Shape;817;p57"/>
            <p:cNvSpPr/>
            <p:nvPr/>
          </p:nvSpPr>
          <p:spPr>
            <a:xfrm>
              <a:off x="4594" y="2394"/>
              <a:ext cx="1267" cy="435"/>
            </a:xfrm>
            <a:prstGeom prst="flowChartProcess">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818" name="Google Shape;818;p57"/>
            <p:cNvSpPr/>
            <p:nvPr/>
          </p:nvSpPr>
          <p:spPr>
            <a:xfrm>
              <a:off x="4594" y="3101"/>
              <a:ext cx="1267" cy="435"/>
            </a:xfrm>
            <a:prstGeom prst="flowChartProcess">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819" name="Google Shape;819;p57"/>
            <p:cNvCxnSpPr/>
            <p:nvPr/>
          </p:nvCxnSpPr>
          <p:spPr>
            <a:xfrm>
              <a:off x="5227" y="2122"/>
              <a:ext cx="0" cy="272"/>
            </a:xfrm>
            <a:prstGeom prst="straightConnector1">
              <a:avLst/>
            </a:prstGeom>
            <a:noFill/>
            <a:ln cap="flat" cmpd="sng" w="25400">
              <a:solidFill>
                <a:schemeClr val="dk1"/>
              </a:solidFill>
              <a:prstDash val="solid"/>
              <a:miter lim="800000"/>
              <a:headEnd len="med" w="med" type="none"/>
              <a:tailEnd len="med" w="med" type="triangle"/>
            </a:ln>
          </p:spPr>
        </p:cxnSp>
        <p:cxnSp>
          <p:nvCxnSpPr>
            <p:cNvPr id="820" name="Google Shape;820;p57"/>
            <p:cNvCxnSpPr/>
            <p:nvPr/>
          </p:nvCxnSpPr>
          <p:spPr>
            <a:xfrm>
              <a:off x="5227" y="2829"/>
              <a:ext cx="0" cy="272"/>
            </a:xfrm>
            <a:prstGeom prst="straightConnector1">
              <a:avLst/>
            </a:prstGeom>
            <a:noFill/>
            <a:ln cap="flat" cmpd="sng" w="25400">
              <a:solidFill>
                <a:schemeClr val="dk1"/>
              </a:solidFill>
              <a:prstDash val="solid"/>
              <a:miter lim="800000"/>
              <a:headEnd len="med" w="med" type="none"/>
              <a:tailEnd len="med" w="med" type="triangle"/>
            </a:ln>
          </p:spPr>
        </p:cxnSp>
        <p:cxnSp>
          <p:nvCxnSpPr>
            <p:cNvPr id="821" name="Google Shape;821;p57"/>
            <p:cNvCxnSpPr/>
            <p:nvPr/>
          </p:nvCxnSpPr>
          <p:spPr>
            <a:xfrm>
              <a:off x="5227" y="3536"/>
              <a:ext cx="0" cy="272"/>
            </a:xfrm>
            <a:prstGeom prst="straightConnector1">
              <a:avLst/>
            </a:prstGeom>
            <a:noFill/>
            <a:ln cap="flat" cmpd="sng" w="25400">
              <a:solidFill>
                <a:schemeClr val="dk1"/>
              </a:solidFill>
              <a:prstDash val="solid"/>
              <a:miter lim="800000"/>
              <a:headEnd len="med" w="med" type="none"/>
              <a:tailEnd len="med" w="med" type="triangle"/>
            </a:ln>
          </p:spPr>
        </p:cxnSp>
        <p:cxnSp>
          <p:nvCxnSpPr>
            <p:cNvPr id="822" name="Google Shape;822;p57"/>
            <p:cNvCxnSpPr/>
            <p:nvPr/>
          </p:nvCxnSpPr>
          <p:spPr>
            <a:xfrm rot="10800000">
              <a:off x="4330" y="4026"/>
              <a:ext cx="528" cy="0"/>
            </a:xfrm>
            <a:prstGeom prst="straightConnector1">
              <a:avLst/>
            </a:prstGeom>
            <a:noFill/>
            <a:ln cap="flat" cmpd="sng" w="25400">
              <a:solidFill>
                <a:schemeClr val="dk1"/>
              </a:solidFill>
              <a:prstDash val="solid"/>
              <a:miter lim="800000"/>
              <a:headEnd len="med" w="med" type="none"/>
              <a:tailEnd len="med" w="med" type="none"/>
            </a:ln>
          </p:spPr>
        </p:cxnSp>
        <p:cxnSp>
          <p:nvCxnSpPr>
            <p:cNvPr id="823" name="Google Shape;823;p57"/>
            <p:cNvCxnSpPr/>
            <p:nvPr/>
          </p:nvCxnSpPr>
          <p:spPr>
            <a:xfrm>
              <a:off x="4330" y="2230"/>
              <a:ext cx="897" cy="0"/>
            </a:xfrm>
            <a:prstGeom prst="straightConnector1">
              <a:avLst/>
            </a:prstGeom>
            <a:noFill/>
            <a:ln cap="flat" cmpd="sng" w="25400">
              <a:solidFill>
                <a:schemeClr val="dk1"/>
              </a:solidFill>
              <a:prstDash val="solid"/>
              <a:miter lim="800000"/>
              <a:headEnd len="med" w="med" type="none"/>
              <a:tailEnd len="med" w="med" type="triangle"/>
            </a:ln>
          </p:spPr>
        </p:cxnSp>
        <p:cxnSp>
          <p:nvCxnSpPr>
            <p:cNvPr id="824" name="Google Shape;824;p57"/>
            <p:cNvCxnSpPr/>
            <p:nvPr/>
          </p:nvCxnSpPr>
          <p:spPr>
            <a:xfrm>
              <a:off x="4330" y="2230"/>
              <a:ext cx="0" cy="1796"/>
            </a:xfrm>
            <a:prstGeom prst="straightConnector1">
              <a:avLst/>
            </a:prstGeom>
            <a:noFill/>
            <a:ln cap="flat" cmpd="sng" w="25400">
              <a:solidFill>
                <a:schemeClr val="dk1"/>
              </a:solidFill>
              <a:prstDash val="solid"/>
              <a:miter lim="800000"/>
              <a:headEnd len="med" w="med" type="none"/>
              <a:tailEnd len="med" w="med" type="none"/>
            </a:ln>
          </p:spPr>
        </p:cxnSp>
        <p:cxnSp>
          <p:nvCxnSpPr>
            <p:cNvPr id="825" name="Google Shape;825;p57"/>
            <p:cNvCxnSpPr/>
            <p:nvPr/>
          </p:nvCxnSpPr>
          <p:spPr>
            <a:xfrm>
              <a:off x="5227" y="4243"/>
              <a:ext cx="0" cy="272"/>
            </a:xfrm>
            <a:prstGeom prst="straightConnector1">
              <a:avLst/>
            </a:prstGeom>
            <a:noFill/>
            <a:ln cap="flat" cmpd="sng" w="25400">
              <a:solidFill>
                <a:schemeClr val="dk1"/>
              </a:solidFill>
              <a:prstDash val="solid"/>
              <a:miter lim="800000"/>
              <a:headEnd len="med" w="med" type="none"/>
              <a:tailEnd len="med" w="med" type="triangle"/>
            </a:ln>
          </p:spPr>
        </p:cxnSp>
        <p:sp>
          <p:nvSpPr>
            <p:cNvPr id="826" name="Google Shape;826;p57"/>
            <p:cNvSpPr txBox="1"/>
            <p:nvPr/>
          </p:nvSpPr>
          <p:spPr>
            <a:xfrm>
              <a:off x="4545" y="1850"/>
              <a:ext cx="1446" cy="220"/>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receives interrupt</a:t>
              </a:r>
              <a:endParaRPr/>
            </a:p>
          </p:txBody>
        </p:sp>
        <p:sp>
          <p:nvSpPr>
            <p:cNvPr id="827" name="Google Shape;827;p57"/>
            <p:cNvSpPr txBox="1"/>
            <p:nvPr/>
          </p:nvSpPr>
          <p:spPr>
            <a:xfrm>
              <a:off x="4336" y="3808"/>
              <a:ext cx="288" cy="227"/>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No</a:t>
              </a:r>
              <a:endParaRPr/>
            </a:p>
          </p:txBody>
        </p:sp>
        <p:sp>
          <p:nvSpPr>
            <p:cNvPr id="828" name="Google Shape;828;p57"/>
            <p:cNvSpPr txBox="1"/>
            <p:nvPr/>
          </p:nvSpPr>
          <p:spPr>
            <a:xfrm>
              <a:off x="5264" y="4243"/>
              <a:ext cx="318" cy="227"/>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Yes</a:t>
              </a:r>
              <a:endParaRPr/>
            </a:p>
          </p:txBody>
        </p:sp>
        <p:cxnSp>
          <p:nvCxnSpPr>
            <p:cNvPr id="829" name="Google Shape;829;p57"/>
            <p:cNvCxnSpPr/>
            <p:nvPr/>
          </p:nvCxnSpPr>
          <p:spPr>
            <a:xfrm>
              <a:off x="5227" y="1088"/>
              <a:ext cx="0" cy="272"/>
            </a:xfrm>
            <a:prstGeom prst="straightConnector1">
              <a:avLst/>
            </a:prstGeom>
            <a:noFill/>
            <a:ln cap="flat" cmpd="sng" w="25400">
              <a:solidFill>
                <a:schemeClr val="dk1"/>
              </a:solidFill>
              <a:prstDash val="solid"/>
              <a:miter lim="800000"/>
              <a:headEnd len="med" w="med" type="none"/>
              <a:tailEnd len="med" w="med" type="triangle"/>
            </a:ln>
          </p:spPr>
        </p:cxnSp>
        <p:sp>
          <p:nvSpPr>
            <p:cNvPr id="830" name="Google Shape;830;p57"/>
            <p:cNvSpPr txBox="1"/>
            <p:nvPr/>
          </p:nvSpPr>
          <p:spPr>
            <a:xfrm>
              <a:off x="4616" y="1360"/>
              <a:ext cx="1328" cy="220"/>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does other stuff</a:t>
              </a:r>
              <a:endParaRPr/>
            </a:p>
          </p:txBody>
        </p:sp>
        <p:sp>
          <p:nvSpPr>
            <p:cNvPr id="831" name="Google Shape;831;p57"/>
            <p:cNvSpPr txBox="1"/>
            <p:nvPr/>
          </p:nvSpPr>
          <p:spPr>
            <a:xfrm>
              <a:off x="5055" y="1588"/>
              <a:ext cx="355" cy="227"/>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 .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58"/>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Direct Memory Access (DMA)</a:t>
            </a:r>
            <a:endParaRPr/>
          </a:p>
        </p:txBody>
      </p:sp>
      <p:sp>
        <p:nvSpPr>
          <p:cNvPr id="837" name="Google Shape;837;p58"/>
          <p:cNvSpPr txBox="1"/>
          <p:nvPr>
            <p:ph idx="1" type="body"/>
          </p:nvPr>
        </p:nvSpPr>
        <p:spPr>
          <a:xfrm>
            <a:off x="533400" y="1528762"/>
            <a:ext cx="6516687" cy="5557837"/>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A method of data transfer </a:t>
            </a:r>
            <a:endParaRPr/>
          </a:p>
          <a:p>
            <a:pPr indent="-182561" lvl="0" marL="341312"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1312" lvl="0" marL="341312"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DMA controller is a simple processor which does most of the functions that the CPU would otherwise have to handle</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CPU asks the DMA controller to transfer data between a device and main memory</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After that, the CPU can continue with other tasks</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DMA controller issues requests to the right I/O device, waits, and manages the transfers between the device and main memory</a:t>
            </a:r>
            <a:endParaRPr/>
          </a:p>
          <a:p>
            <a:pPr indent="-284162" lvl="1" marL="741362"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Once finished, the DMA controller interrupts the CPU</a:t>
            </a:r>
            <a:endParaRPr/>
          </a:p>
          <a:p>
            <a:pPr indent="-182561" lvl="0" marL="341312"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182561" lvl="0" marL="341312"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182561" lvl="0" marL="341312"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1312" lvl="0" marL="341312" marR="0" rtl="0" algn="ctr">
              <a:lnSpc>
                <a:spcPct val="80000"/>
              </a:lnSpc>
              <a:spcBef>
                <a:spcPts val="26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(Flowchart again from William Stallings.)</a:t>
            </a:r>
            <a:endParaRPr/>
          </a:p>
        </p:txBody>
      </p:sp>
      <p:sp>
        <p:nvSpPr>
          <p:cNvPr id="838" name="Google Shape;838;p58"/>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grpSp>
        <p:nvGrpSpPr>
          <p:cNvPr id="839" name="Google Shape;839;p58"/>
          <p:cNvGrpSpPr/>
          <p:nvPr/>
        </p:nvGrpSpPr>
        <p:grpSpPr>
          <a:xfrm>
            <a:off x="7296150" y="2159000"/>
            <a:ext cx="2143125" cy="3108325"/>
            <a:chOff x="4178" y="1200"/>
            <a:chExt cx="1228" cy="1728"/>
          </a:xfrm>
        </p:grpSpPr>
        <p:sp>
          <p:nvSpPr>
            <p:cNvPr id="840" name="Google Shape;840;p58"/>
            <p:cNvSpPr txBox="1"/>
            <p:nvPr/>
          </p:nvSpPr>
          <p:spPr>
            <a:xfrm>
              <a:off x="4303" y="1227"/>
              <a:ext cx="928" cy="468"/>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sends read</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request to DMA</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unit</a:t>
              </a:r>
              <a:endParaRPr/>
            </a:p>
          </p:txBody>
        </p:sp>
        <p:sp>
          <p:nvSpPr>
            <p:cNvPr id="841" name="Google Shape;841;p58"/>
            <p:cNvSpPr/>
            <p:nvPr/>
          </p:nvSpPr>
          <p:spPr>
            <a:xfrm>
              <a:off x="4178" y="1200"/>
              <a:ext cx="1152" cy="528"/>
            </a:xfrm>
            <a:prstGeom prst="flowChartProcess">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842" name="Google Shape;842;p58"/>
            <p:cNvCxnSpPr/>
            <p:nvPr/>
          </p:nvCxnSpPr>
          <p:spPr>
            <a:xfrm>
              <a:off x="4752" y="2688"/>
              <a:ext cx="0" cy="240"/>
            </a:xfrm>
            <a:prstGeom prst="straightConnector1">
              <a:avLst/>
            </a:prstGeom>
            <a:noFill/>
            <a:ln cap="flat" cmpd="sng" w="25400">
              <a:solidFill>
                <a:schemeClr val="dk1"/>
              </a:solidFill>
              <a:prstDash val="solid"/>
              <a:miter lim="800000"/>
              <a:headEnd len="med" w="med" type="none"/>
              <a:tailEnd len="med" w="med" type="triangle"/>
            </a:ln>
          </p:spPr>
        </p:cxnSp>
        <p:sp>
          <p:nvSpPr>
            <p:cNvPr id="843" name="Google Shape;843;p58"/>
            <p:cNvSpPr txBox="1"/>
            <p:nvPr/>
          </p:nvSpPr>
          <p:spPr>
            <a:xfrm>
              <a:off x="4243" y="2351"/>
              <a:ext cx="1064" cy="33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receives DMA</a:t>
              </a:r>
              <a:endParaRPr/>
            </a:p>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interrupt</a:t>
              </a:r>
              <a:endParaRPr/>
            </a:p>
          </p:txBody>
        </p:sp>
        <p:cxnSp>
          <p:nvCxnSpPr>
            <p:cNvPr id="844" name="Google Shape;844;p58"/>
            <p:cNvCxnSpPr/>
            <p:nvPr/>
          </p:nvCxnSpPr>
          <p:spPr>
            <a:xfrm>
              <a:off x="4752" y="1728"/>
              <a:ext cx="0" cy="240"/>
            </a:xfrm>
            <a:prstGeom prst="straightConnector1">
              <a:avLst/>
            </a:prstGeom>
            <a:noFill/>
            <a:ln cap="flat" cmpd="sng" w="25400">
              <a:solidFill>
                <a:schemeClr val="dk1"/>
              </a:solidFill>
              <a:prstDash val="solid"/>
              <a:miter lim="800000"/>
              <a:headEnd len="med" w="med" type="none"/>
              <a:tailEnd len="med" w="med" type="triangle"/>
            </a:ln>
          </p:spPr>
        </p:cxnSp>
        <p:sp>
          <p:nvSpPr>
            <p:cNvPr id="845" name="Google Shape;845;p58"/>
            <p:cNvSpPr txBox="1"/>
            <p:nvPr/>
          </p:nvSpPr>
          <p:spPr>
            <a:xfrm>
              <a:off x="4198" y="1968"/>
              <a:ext cx="1208" cy="194"/>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CPU does other stuff</a:t>
              </a:r>
              <a:endParaRPr/>
            </a:p>
          </p:txBody>
        </p:sp>
        <p:sp>
          <p:nvSpPr>
            <p:cNvPr id="846" name="Google Shape;846;p58"/>
            <p:cNvSpPr txBox="1"/>
            <p:nvPr/>
          </p:nvSpPr>
          <p:spPr>
            <a:xfrm>
              <a:off x="4596" y="2169"/>
              <a:ext cx="323" cy="201"/>
            </a:xfrm>
            <a:prstGeom prst="rect">
              <a:avLst/>
            </a:prstGeom>
            <a:noFill/>
            <a:ln>
              <a:noFill/>
            </a:ln>
          </p:spPr>
          <p:txBody>
            <a:bodyPr anchorCtr="0" anchor="ctr" bIns="50925" lIns="101875" spcFirstLastPara="1" rIns="101875" wrap="square" tIns="50925">
              <a:noAutofit/>
            </a:bodyPr>
            <a:lstStyle/>
            <a:p>
              <a:pPr indent="0" lvl="0" marL="0" marR="0" rtl="0" algn="ctr">
                <a:lnSpc>
                  <a:spcPct val="100000"/>
                </a:lnSpc>
                <a:spcBef>
                  <a:spcPts val="0"/>
                </a:spcBef>
                <a:spcAft>
                  <a:spcPts val="0"/>
                </a:spcAft>
                <a:buClr>
                  <a:schemeClr val="dk1"/>
                </a:buClr>
                <a:buSzPts val="1600"/>
                <a:buFont typeface="Trebuchet MS"/>
                <a:buNone/>
              </a:pPr>
              <a:r>
                <a:rPr b="0" i="0" lang="en-US" sz="1600" u="none">
                  <a:solidFill>
                    <a:schemeClr val="dk1"/>
                  </a:solidFill>
                  <a:latin typeface="Trebuchet MS"/>
                  <a:ea typeface="Trebuchet MS"/>
                  <a:cs typeface="Trebuchet MS"/>
                  <a:sym typeface="Trebuchet MS"/>
                </a:rPr>
                <a:t>. .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59"/>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Main memory problems</a:t>
            </a:r>
            <a:endParaRPr/>
          </a:p>
        </p:txBody>
      </p:sp>
      <p:sp>
        <p:nvSpPr>
          <p:cNvPr id="852" name="Google Shape;852;p59"/>
          <p:cNvSpPr txBox="1"/>
          <p:nvPr>
            <p:ph idx="1" type="body"/>
          </p:nvPr>
        </p:nvSpPr>
        <p:spPr>
          <a:xfrm>
            <a:off x="533400" y="3581400"/>
            <a:ext cx="9021762" cy="3505200"/>
          </a:xfrm>
          <a:prstGeom prst="rect">
            <a:avLst/>
          </a:prstGeom>
          <a:noFill/>
          <a:ln>
            <a:noFill/>
          </a:ln>
        </p:spPr>
        <p:txBody>
          <a:bodyPr anchorCtr="0" anchor="t" bIns="50900" lIns="101800" spcFirstLastPara="1" rIns="101800" wrap="square" tIns="509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There are some complications with DMA</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Since both the processor and the DMA controller may need to access main memory, some form of arbitration is required</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the DMA unit writes to a memory location that is also contained in the cache, the cache and memory could become inconsistent</a:t>
            </a:r>
            <a:endParaRPr/>
          </a:p>
          <a:p>
            <a:pPr indent="-203200" lvl="0" marL="3810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53" name="Google Shape;853;p59"/>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grpSp>
        <p:nvGrpSpPr>
          <p:cNvPr id="854" name="Google Shape;854;p59"/>
          <p:cNvGrpSpPr/>
          <p:nvPr/>
        </p:nvGrpSpPr>
        <p:grpSpPr>
          <a:xfrm>
            <a:off x="990600" y="1524000"/>
            <a:ext cx="7962900" cy="1727200"/>
            <a:chOff x="634" y="870"/>
            <a:chExt cx="5016" cy="1088"/>
          </a:xfrm>
        </p:grpSpPr>
        <p:sp>
          <p:nvSpPr>
            <p:cNvPr id="855" name="Google Shape;855;p59"/>
            <p:cNvSpPr txBox="1"/>
            <p:nvPr/>
          </p:nvSpPr>
          <p:spPr>
            <a:xfrm>
              <a:off x="634" y="870"/>
              <a:ext cx="5016" cy="21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System bus</a:t>
              </a:r>
              <a:endParaRPr/>
            </a:p>
          </p:txBody>
        </p:sp>
        <p:sp>
          <p:nvSpPr>
            <p:cNvPr id="856" name="Google Shape;856;p59"/>
            <p:cNvSpPr txBox="1"/>
            <p:nvPr/>
          </p:nvSpPr>
          <p:spPr>
            <a:xfrm>
              <a:off x="2165" y="1523"/>
              <a:ext cx="792" cy="21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800"/>
                <a:buFont typeface="Trebuchet MS"/>
                <a:buNone/>
              </a:pPr>
              <a:r>
                <a:rPr b="0" i="0" lang="en-US" sz="1800" u="none">
                  <a:solidFill>
                    <a:srgbClr val="FF0000"/>
                  </a:solidFill>
                  <a:latin typeface="Trebuchet MS"/>
                  <a:ea typeface="Trebuchet MS"/>
                  <a:cs typeface="Trebuchet MS"/>
                  <a:sym typeface="Trebuchet MS"/>
                </a:rPr>
                <a:t>DMA unit</a:t>
              </a:r>
              <a:endParaRPr/>
            </a:p>
          </p:txBody>
        </p:sp>
        <p:cxnSp>
          <p:nvCxnSpPr>
            <p:cNvPr id="857" name="Google Shape;857;p59"/>
            <p:cNvCxnSpPr/>
            <p:nvPr/>
          </p:nvCxnSpPr>
          <p:spPr>
            <a:xfrm>
              <a:off x="2588" y="1088"/>
              <a:ext cx="0" cy="435"/>
            </a:xfrm>
            <a:prstGeom prst="straightConnector1">
              <a:avLst/>
            </a:prstGeom>
            <a:noFill/>
            <a:ln cap="flat" cmpd="sng" w="57150">
              <a:solidFill>
                <a:srgbClr val="FF0000"/>
              </a:solidFill>
              <a:prstDash val="solid"/>
              <a:miter lim="800000"/>
              <a:headEnd len="med" w="med" type="triangle"/>
              <a:tailEnd len="med" w="med" type="triangle"/>
            </a:ln>
          </p:spPr>
        </p:cxnSp>
        <p:sp>
          <p:nvSpPr>
            <p:cNvPr id="858" name="Google Shape;858;p59"/>
            <p:cNvSpPr txBox="1"/>
            <p:nvPr/>
          </p:nvSpPr>
          <p:spPr>
            <a:xfrm>
              <a:off x="3116" y="1523"/>
              <a:ext cx="792" cy="21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Hard disks</a:t>
              </a:r>
              <a:endParaRPr/>
            </a:p>
          </p:txBody>
        </p:sp>
        <p:sp>
          <p:nvSpPr>
            <p:cNvPr id="859" name="Google Shape;859;p59"/>
            <p:cNvSpPr txBox="1"/>
            <p:nvPr/>
          </p:nvSpPr>
          <p:spPr>
            <a:xfrm>
              <a:off x="4964" y="1523"/>
              <a:ext cx="686" cy="21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Network</a:t>
              </a:r>
              <a:endParaRPr/>
            </a:p>
          </p:txBody>
        </p:sp>
        <p:cxnSp>
          <p:nvCxnSpPr>
            <p:cNvPr id="860" name="Google Shape;860;p59"/>
            <p:cNvCxnSpPr/>
            <p:nvPr/>
          </p:nvCxnSpPr>
          <p:spPr>
            <a:xfrm>
              <a:off x="5280" y="1088"/>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861" name="Google Shape;861;p59"/>
            <p:cNvSpPr txBox="1"/>
            <p:nvPr/>
          </p:nvSpPr>
          <p:spPr>
            <a:xfrm>
              <a:off x="634" y="1531"/>
              <a:ext cx="528" cy="42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800"/>
                <a:buFont typeface="Trebuchet MS"/>
                <a:buNone/>
              </a:pPr>
              <a:r>
                <a:rPr b="0" i="0" lang="en-US" sz="1800" u="none">
                  <a:solidFill>
                    <a:srgbClr val="FF0000"/>
                  </a:solidFill>
                  <a:latin typeface="Trebuchet MS"/>
                  <a:ea typeface="Trebuchet MS"/>
                  <a:cs typeface="Trebuchet MS"/>
                  <a:sym typeface="Trebuchet MS"/>
                </a:rPr>
                <a:t>CPU &amp;</a:t>
              </a:r>
              <a:endParaRPr/>
            </a:p>
            <a:p>
              <a:pPr indent="0" lvl="0" marL="0" marR="0" rtl="0" algn="ctr">
                <a:lnSpc>
                  <a:spcPct val="100000"/>
                </a:lnSpc>
                <a:spcBef>
                  <a:spcPts val="0"/>
                </a:spcBef>
                <a:spcAft>
                  <a:spcPts val="0"/>
                </a:spcAft>
                <a:buClr>
                  <a:srgbClr val="FF0000"/>
                </a:buClr>
                <a:buSzPts val="1800"/>
                <a:buFont typeface="Trebuchet MS"/>
                <a:buNone/>
              </a:pPr>
              <a:r>
                <a:rPr b="0" i="0" lang="en-US" sz="1800" u="none">
                  <a:solidFill>
                    <a:srgbClr val="FF0000"/>
                  </a:solidFill>
                  <a:latin typeface="Trebuchet MS"/>
                  <a:ea typeface="Trebuchet MS"/>
                  <a:cs typeface="Trebuchet MS"/>
                  <a:sym typeface="Trebuchet MS"/>
                </a:rPr>
                <a:t>cache</a:t>
              </a:r>
              <a:endParaRPr/>
            </a:p>
          </p:txBody>
        </p:sp>
        <p:cxnSp>
          <p:nvCxnSpPr>
            <p:cNvPr id="862" name="Google Shape;862;p59"/>
            <p:cNvCxnSpPr/>
            <p:nvPr/>
          </p:nvCxnSpPr>
          <p:spPr>
            <a:xfrm>
              <a:off x="898" y="1088"/>
              <a:ext cx="0" cy="435"/>
            </a:xfrm>
            <a:prstGeom prst="straightConnector1">
              <a:avLst/>
            </a:prstGeom>
            <a:noFill/>
            <a:ln cap="flat" cmpd="sng" w="57150">
              <a:solidFill>
                <a:srgbClr val="FF0000"/>
              </a:solidFill>
              <a:prstDash val="solid"/>
              <a:miter lim="800000"/>
              <a:headEnd len="med" w="med" type="triangle"/>
              <a:tailEnd len="med" w="med" type="triangle"/>
            </a:ln>
          </p:spPr>
        </p:cxnSp>
        <p:sp>
          <p:nvSpPr>
            <p:cNvPr id="863" name="Google Shape;863;p59"/>
            <p:cNvSpPr txBox="1"/>
            <p:nvPr/>
          </p:nvSpPr>
          <p:spPr>
            <a:xfrm>
              <a:off x="1320" y="1523"/>
              <a:ext cx="687" cy="21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800"/>
                <a:buFont typeface="Trebuchet MS"/>
                <a:buNone/>
              </a:pPr>
              <a:r>
                <a:rPr b="0" i="0" lang="en-US" sz="1800" u="none">
                  <a:solidFill>
                    <a:srgbClr val="FF0000"/>
                  </a:solidFill>
                  <a:latin typeface="Trebuchet MS"/>
                  <a:ea typeface="Trebuchet MS"/>
                  <a:cs typeface="Trebuchet MS"/>
                  <a:sym typeface="Trebuchet MS"/>
                </a:rPr>
                <a:t>Memory</a:t>
              </a:r>
              <a:endParaRPr/>
            </a:p>
          </p:txBody>
        </p:sp>
        <p:cxnSp>
          <p:nvCxnSpPr>
            <p:cNvPr id="864" name="Google Shape;864;p59"/>
            <p:cNvCxnSpPr/>
            <p:nvPr/>
          </p:nvCxnSpPr>
          <p:spPr>
            <a:xfrm>
              <a:off x="1690" y="1088"/>
              <a:ext cx="0" cy="435"/>
            </a:xfrm>
            <a:prstGeom prst="straightConnector1">
              <a:avLst/>
            </a:prstGeom>
            <a:noFill/>
            <a:ln cap="flat" cmpd="sng" w="57150">
              <a:solidFill>
                <a:srgbClr val="FF0000"/>
              </a:solidFill>
              <a:prstDash val="solid"/>
              <a:miter lim="800000"/>
              <a:headEnd len="med" w="med" type="triangle"/>
              <a:tailEnd len="med" w="med" type="triangle"/>
            </a:ln>
          </p:spPr>
        </p:cxnSp>
        <p:cxnSp>
          <p:nvCxnSpPr>
            <p:cNvPr id="865" name="Google Shape;865;p59"/>
            <p:cNvCxnSpPr/>
            <p:nvPr/>
          </p:nvCxnSpPr>
          <p:spPr>
            <a:xfrm>
              <a:off x="3538" y="1088"/>
              <a:ext cx="0" cy="435"/>
            </a:xfrm>
            <a:prstGeom prst="straightConnector1">
              <a:avLst/>
            </a:prstGeom>
            <a:noFill/>
            <a:ln cap="flat" cmpd="sng" w="57150">
              <a:solidFill>
                <a:schemeClr val="dk1"/>
              </a:solidFill>
              <a:prstDash val="solid"/>
              <a:miter lim="800000"/>
              <a:headEnd len="med" w="med" type="triangle"/>
              <a:tailEnd len="med" w="med" type="triangle"/>
            </a:ln>
          </p:spPr>
        </p:cxnSp>
        <p:sp>
          <p:nvSpPr>
            <p:cNvPr id="866" name="Google Shape;866;p59"/>
            <p:cNvSpPr txBox="1"/>
            <p:nvPr/>
          </p:nvSpPr>
          <p:spPr>
            <a:xfrm>
              <a:off x="4066" y="1523"/>
              <a:ext cx="739" cy="21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CD-ROM</a:t>
              </a:r>
              <a:endParaRPr/>
            </a:p>
          </p:txBody>
        </p:sp>
        <p:cxnSp>
          <p:nvCxnSpPr>
            <p:cNvPr id="867" name="Google Shape;867;p59"/>
            <p:cNvCxnSpPr/>
            <p:nvPr/>
          </p:nvCxnSpPr>
          <p:spPr>
            <a:xfrm>
              <a:off x="4436" y="1088"/>
              <a:ext cx="0" cy="435"/>
            </a:xfrm>
            <a:prstGeom prst="straightConnector1">
              <a:avLst/>
            </a:prstGeom>
            <a:noFill/>
            <a:ln cap="flat" cmpd="sng" w="57150">
              <a:solidFill>
                <a:schemeClr val="dk1"/>
              </a:solidFill>
              <a:prstDash val="solid"/>
              <a:miter lim="800000"/>
              <a:headEnd len="med" w="med" type="triangle"/>
              <a:tailEnd len="med" w="med" type="triangle"/>
            </a:ln>
          </p:spPr>
        </p:cxn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pic>
        <p:nvPicPr>
          <p:cNvPr id="872" name="Google Shape;872;p60"/>
          <p:cNvPicPr preferRelativeResize="0"/>
          <p:nvPr/>
        </p:nvPicPr>
        <p:blipFill rotWithShape="1">
          <a:blip r:embed="rId3">
            <a:alphaModFix/>
          </a:blip>
          <a:srcRect b="0" l="0" r="0" t="0"/>
          <a:stretch/>
        </p:blipFill>
        <p:spPr>
          <a:xfrm>
            <a:off x="2528887" y="5886450"/>
            <a:ext cx="3895725" cy="1885950"/>
          </a:xfrm>
          <a:prstGeom prst="rect">
            <a:avLst/>
          </a:prstGeom>
          <a:noFill/>
          <a:ln>
            <a:noFill/>
          </a:ln>
        </p:spPr>
      </p:pic>
      <p:sp>
        <p:nvSpPr>
          <p:cNvPr id="873" name="Google Shape;873;p60"/>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Bus Arbitration Schemes</a:t>
            </a:r>
            <a:endParaRPr/>
          </a:p>
        </p:txBody>
      </p:sp>
      <p:sp>
        <p:nvSpPr>
          <p:cNvPr id="874" name="Google Shape;874;p60"/>
          <p:cNvSpPr txBox="1"/>
          <p:nvPr>
            <p:ph idx="1" type="body"/>
          </p:nvPr>
        </p:nvSpPr>
        <p:spPr>
          <a:xfrm>
            <a:off x="528637" y="1671637"/>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Daisy Chain Arbitration</a:t>
            </a:r>
            <a:endParaRPr/>
          </a:p>
          <a:p>
            <a:pPr indent="-317499" lvl="1" marL="827087"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 single bus grant line is run through the devices from highest priority to lowest</a:t>
            </a:r>
            <a:endParaRPr/>
          </a:p>
          <a:p>
            <a:pPr indent="-317499" lvl="1" marL="827087"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 higher priority device intercepts the bus grant signal, not allowing a lower priority device to see it</a:t>
            </a:r>
            <a:endParaRPr/>
          </a:p>
          <a:p>
            <a:pPr indent="-381000" lvl="0" marL="3810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Centralized, Parallel Arbitration</a:t>
            </a:r>
            <a:endParaRPr/>
          </a:p>
          <a:p>
            <a:pPr indent="-317499" lvl="1" marL="827087"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Using multiple request lines managed by a centralized arbiter</a:t>
            </a:r>
            <a:endParaRPr/>
          </a:p>
          <a:p>
            <a:pPr indent="-381000" lvl="0" marL="3810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Distributed Arbitration by Self Selection</a:t>
            </a:r>
            <a:endParaRPr/>
          </a:p>
          <a:p>
            <a:pPr indent="-317499" lvl="1" marL="827087"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Multiple request lines, but the device requesting the bus access determine who will be granted access</a:t>
            </a:r>
            <a:endParaRPr/>
          </a:p>
          <a:p>
            <a:pPr indent="-317499" lvl="1" marL="827087"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Each bus requesting device places its identity code on the bus</a:t>
            </a:r>
            <a:endParaRPr/>
          </a:p>
          <a:p>
            <a:pPr indent="-381000" lvl="0" marL="3810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Distributed Arbitration by Collision Detection</a:t>
            </a:r>
            <a:endParaRPr/>
          </a:p>
          <a:p>
            <a:pPr indent="-317499" lvl="1" marL="827087"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Each device independently requests the bus</a:t>
            </a:r>
            <a:endParaRPr/>
          </a:p>
          <a:p>
            <a:pPr indent="-317499" lvl="1" marL="827087"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Multiple simultaneous requests result in a collision, which is detected and solved</a:t>
            </a:r>
            <a:endParaRPr/>
          </a:p>
        </p:txBody>
      </p:sp>
      <p:sp>
        <p:nvSpPr>
          <p:cNvPr id="875" name="Google Shape;875;p60"/>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61"/>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881" name="Google Shape;881;p61"/>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Parallel I/O</a:t>
            </a:r>
            <a:endParaRPr/>
          </a:p>
        </p:txBody>
      </p:sp>
      <p:sp>
        <p:nvSpPr>
          <p:cNvPr id="882" name="Google Shape;882;p61"/>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Many hardware systems use parallelism for increased speed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Pipelined processors include extra hardware so they can execute multiple instructions simultaneously</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Dividing memory into banks lets us access several words at once</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 </a:t>
            </a:r>
            <a:r>
              <a:rPr b="0" i="0" lang="en-US" sz="2400" u="none">
                <a:solidFill>
                  <a:schemeClr val="dk2"/>
                </a:solidFill>
                <a:latin typeface="Calibri"/>
                <a:ea typeface="Calibri"/>
                <a:cs typeface="Calibri"/>
                <a:sym typeface="Calibri"/>
              </a:rPr>
              <a:t>Redundant Array of Inexpensive Disks (</a:t>
            </a:r>
            <a:r>
              <a:rPr b="0" i="0" lang="en-US" sz="2000" u="none">
                <a:solidFill>
                  <a:schemeClr val="dk2"/>
                </a:solidFill>
                <a:latin typeface="Calibri"/>
                <a:ea typeface="Calibri"/>
                <a:cs typeface="Calibri"/>
                <a:sym typeface="Calibri"/>
              </a:rPr>
              <a:t>RAID)</a:t>
            </a:r>
            <a:r>
              <a:rPr b="0" i="0" lang="en-US" sz="2400" u="none">
                <a:solidFill>
                  <a:schemeClr val="dk2"/>
                </a:solidFill>
                <a:latin typeface="Calibri"/>
                <a:ea typeface="Calibri"/>
                <a:cs typeface="Calibri"/>
                <a:sym typeface="Calibri"/>
              </a:rPr>
              <a:t> </a:t>
            </a:r>
            <a:r>
              <a:rPr b="0" i="0" lang="en-US" sz="2400" u="none">
                <a:solidFill>
                  <a:schemeClr val="dk1"/>
                </a:solidFill>
                <a:latin typeface="Calibri"/>
                <a:ea typeface="Calibri"/>
                <a:cs typeface="Calibri"/>
                <a:sym typeface="Calibri"/>
              </a:rPr>
              <a:t>system allows access to several hard drives at once, for increased bandwidth</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following picture shows a single data file with fifteen sectors denoted A-O, which are “striped” across four disks</a:t>
            </a:r>
            <a:endParaRPr/>
          </a:p>
        </p:txBody>
      </p:sp>
      <p:pic>
        <p:nvPicPr>
          <p:cNvPr id="883" name="Google Shape;883;p61"/>
          <p:cNvPicPr preferRelativeResize="0"/>
          <p:nvPr/>
        </p:nvPicPr>
        <p:blipFill rotWithShape="1">
          <a:blip r:embed="rId3">
            <a:alphaModFix/>
          </a:blip>
          <a:srcRect b="0" l="0" r="0" t="0"/>
          <a:stretch/>
        </p:blipFill>
        <p:spPr>
          <a:xfrm>
            <a:off x="2243137" y="5100637"/>
            <a:ext cx="5029200" cy="19097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cap="none" strike="noStrike">
                <a:solidFill>
                  <a:srgbClr val="898989"/>
                </a:solidFill>
                <a:latin typeface="Trebuchet MS"/>
                <a:ea typeface="Trebuchet MS"/>
                <a:cs typeface="Trebuchet MS"/>
                <a:sym typeface="Trebuchet MS"/>
              </a:rPr>
              <a:t>‹#›</a:t>
            </a:fld>
            <a:endParaRPr/>
          </a:p>
        </p:txBody>
      </p:sp>
      <p:sp>
        <p:nvSpPr>
          <p:cNvPr id="117" name="Google Shape;117;p17"/>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Common I/O devices</a:t>
            </a:r>
            <a:endParaRPr/>
          </a:p>
        </p:txBody>
      </p:sp>
      <p:sp>
        <p:nvSpPr>
          <p:cNvPr id="118" name="Google Shape;118;p17"/>
          <p:cNvSpPr txBox="1"/>
          <p:nvPr>
            <p:ph idx="1" type="body"/>
          </p:nvPr>
        </p:nvSpPr>
        <p:spPr>
          <a:xfrm>
            <a:off x="533400" y="1457325"/>
            <a:ext cx="5924550" cy="5629275"/>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Hard drives are a necessity, so their speed has a big impact on system performance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Store all the programs, movies and assignments you crave</a:t>
            </a:r>
            <a:endParaRPr/>
          </a:p>
          <a:p>
            <a:pPr indent="-285750" lvl="1" marL="742950" rtl="0" algn="l">
              <a:lnSpc>
                <a:spcPct val="100000"/>
              </a:lnSpc>
              <a:spcBef>
                <a:spcPts val="480"/>
              </a:spcBef>
              <a:spcAft>
                <a:spcPts val="0"/>
              </a:spcAft>
              <a:buClr>
                <a:schemeClr val="dk2"/>
              </a:buClr>
              <a:buSzPts val="2400"/>
              <a:buFont typeface="Trebuchet MS"/>
              <a:buChar char="—"/>
            </a:pPr>
            <a:r>
              <a:rPr b="0" i="0" lang="en-US" sz="2400" u="none">
                <a:solidFill>
                  <a:srgbClr val="C00000"/>
                </a:solidFill>
                <a:latin typeface="Calibri"/>
                <a:ea typeface="Calibri"/>
                <a:cs typeface="Calibri"/>
                <a:sym typeface="Calibri"/>
              </a:rPr>
              <a:t>Virtual memory systems </a:t>
            </a:r>
            <a:r>
              <a:rPr b="0" i="0" lang="en-US" sz="2400" u="none">
                <a:solidFill>
                  <a:schemeClr val="dk1"/>
                </a:solidFill>
                <a:latin typeface="Calibri"/>
                <a:ea typeface="Calibri"/>
                <a:cs typeface="Calibri"/>
                <a:sym typeface="Calibri"/>
              </a:rPr>
              <a:t>let a HD act as a large (but slow) part of main memory</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Networks are also required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Give you access to data from around the world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HDs can act as a cache for network data</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For example, web browsers often store local copies of recently viewed web pages</a:t>
            </a:r>
            <a:endParaRPr/>
          </a:p>
          <a:p>
            <a:pPr indent="-228600" lvl="0" marL="381000" rtl="0" algn="l">
              <a:spcBef>
                <a:spcPts val="48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p:txBody>
      </p:sp>
      <p:grpSp>
        <p:nvGrpSpPr>
          <p:cNvPr id="119" name="Google Shape;119;p17"/>
          <p:cNvGrpSpPr/>
          <p:nvPr/>
        </p:nvGrpSpPr>
        <p:grpSpPr>
          <a:xfrm>
            <a:off x="6391275" y="1243012"/>
            <a:ext cx="3667125" cy="2730500"/>
            <a:chOff x="3696" y="663"/>
            <a:chExt cx="2310" cy="1720"/>
          </a:xfrm>
        </p:grpSpPr>
        <p:pic>
          <p:nvPicPr>
            <p:cNvPr id="120" name="Google Shape;120;p17"/>
            <p:cNvPicPr preferRelativeResize="0"/>
            <p:nvPr/>
          </p:nvPicPr>
          <p:blipFill rotWithShape="1">
            <a:blip r:embed="rId3">
              <a:alphaModFix/>
            </a:blip>
            <a:srcRect b="0" l="0" r="0" t="0"/>
            <a:stretch/>
          </p:blipFill>
          <p:spPr>
            <a:xfrm>
              <a:off x="3696" y="663"/>
              <a:ext cx="2310" cy="1720"/>
            </a:xfrm>
            <a:prstGeom prst="rect">
              <a:avLst/>
            </a:prstGeom>
            <a:noFill/>
            <a:ln>
              <a:noFill/>
            </a:ln>
          </p:spPr>
        </p:pic>
        <p:sp>
          <p:nvSpPr>
            <p:cNvPr id="121" name="Google Shape;121;p17"/>
            <p:cNvSpPr/>
            <p:nvPr/>
          </p:nvSpPr>
          <p:spPr>
            <a:xfrm>
              <a:off x="3749" y="1434"/>
              <a:ext cx="1742" cy="326"/>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grpSp>
      <p:sp>
        <p:nvSpPr>
          <p:cNvPr id="122" name="Google Shape;122;p17"/>
          <p:cNvSpPr/>
          <p:nvPr/>
        </p:nvSpPr>
        <p:spPr>
          <a:xfrm>
            <a:off x="8558212" y="2662237"/>
            <a:ext cx="723900" cy="338137"/>
          </a:xfrm>
          <a:custGeom>
            <a:rect b="b" l="l" r="r" t="t"/>
            <a:pathLst>
              <a:path extrusionOk="0" h="939" w="2013">
                <a:moveTo>
                  <a:pt x="1668" y="432"/>
                </a:moveTo>
                <a:cubicBezTo>
                  <a:pt x="1668" y="427"/>
                  <a:pt x="1677" y="418"/>
                  <a:pt x="1677" y="412"/>
                </a:cubicBezTo>
                <a:cubicBezTo>
                  <a:pt x="1678" y="377"/>
                  <a:pt x="1667" y="357"/>
                  <a:pt x="1654" y="325"/>
                </a:cubicBezTo>
                <a:cubicBezTo>
                  <a:pt x="1634" y="276"/>
                  <a:pt x="1614" y="227"/>
                  <a:pt x="1588" y="180"/>
                </a:cubicBezTo>
                <a:cubicBezTo>
                  <a:pt x="1570" y="147"/>
                  <a:pt x="1548" y="121"/>
                  <a:pt x="1522" y="93"/>
                </a:cubicBezTo>
                <a:cubicBezTo>
                  <a:pt x="1492" y="60"/>
                  <a:pt x="1468" y="44"/>
                  <a:pt x="1426" y="29"/>
                </a:cubicBezTo>
                <a:cubicBezTo>
                  <a:pt x="1381" y="13"/>
                  <a:pt x="1334" y="7"/>
                  <a:pt x="1287" y="3"/>
                </a:cubicBezTo>
                <a:cubicBezTo>
                  <a:pt x="1197" y="-4"/>
                  <a:pt x="1106" y="2"/>
                  <a:pt x="1016" y="3"/>
                </a:cubicBezTo>
                <a:cubicBezTo>
                  <a:pt x="877" y="5"/>
                  <a:pt x="735" y="21"/>
                  <a:pt x="602" y="64"/>
                </a:cubicBezTo>
                <a:cubicBezTo>
                  <a:pt x="533" y="86"/>
                  <a:pt x="468" y="116"/>
                  <a:pt x="403" y="148"/>
                </a:cubicBezTo>
                <a:cubicBezTo>
                  <a:pt x="344" y="177"/>
                  <a:pt x="282" y="213"/>
                  <a:pt x="228" y="251"/>
                </a:cubicBezTo>
                <a:cubicBezTo>
                  <a:pt x="147" y="307"/>
                  <a:pt x="31" y="385"/>
                  <a:pt x="3" y="487"/>
                </a:cubicBezTo>
                <a:cubicBezTo>
                  <a:pt x="-6" y="520"/>
                  <a:pt x="-6" y="576"/>
                  <a:pt x="13" y="606"/>
                </a:cubicBezTo>
                <a:cubicBezTo>
                  <a:pt x="46" y="660"/>
                  <a:pt x="109" y="684"/>
                  <a:pt x="162" y="712"/>
                </a:cubicBezTo>
                <a:cubicBezTo>
                  <a:pt x="247" y="758"/>
                  <a:pt x="338" y="798"/>
                  <a:pt x="427" y="835"/>
                </a:cubicBezTo>
                <a:cubicBezTo>
                  <a:pt x="524" y="876"/>
                  <a:pt x="629" y="911"/>
                  <a:pt x="734" y="925"/>
                </a:cubicBezTo>
                <a:cubicBezTo>
                  <a:pt x="830" y="938"/>
                  <a:pt x="922" y="938"/>
                  <a:pt x="1019" y="928"/>
                </a:cubicBezTo>
                <a:cubicBezTo>
                  <a:pt x="1124" y="917"/>
                  <a:pt x="1229" y="899"/>
                  <a:pt x="1333" y="883"/>
                </a:cubicBezTo>
                <a:cubicBezTo>
                  <a:pt x="1443" y="866"/>
                  <a:pt x="1549" y="847"/>
                  <a:pt x="1654" y="812"/>
                </a:cubicBezTo>
                <a:cubicBezTo>
                  <a:pt x="1759" y="777"/>
                  <a:pt x="1865" y="723"/>
                  <a:pt x="1945" y="645"/>
                </a:cubicBezTo>
                <a:cubicBezTo>
                  <a:pt x="1984" y="607"/>
                  <a:pt x="2019" y="570"/>
                  <a:pt x="2012" y="512"/>
                </a:cubicBezTo>
                <a:cubicBezTo>
                  <a:pt x="2005" y="451"/>
                  <a:pt x="1949" y="396"/>
                  <a:pt x="1902" y="361"/>
                </a:cubicBezTo>
                <a:cubicBezTo>
                  <a:pt x="1882" y="349"/>
                  <a:pt x="1863" y="337"/>
                  <a:pt x="1843" y="325"/>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62"/>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a:t>
            </a:r>
            <a:endParaRPr/>
          </a:p>
        </p:txBody>
      </p:sp>
      <p:sp>
        <p:nvSpPr>
          <p:cNvPr id="889" name="Google Shape;889;p62"/>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Instead of large expensive disks, use many small disks</a:t>
            </a:r>
            <a:endParaRPr/>
          </a:p>
          <a:p>
            <a:pPr indent="-381000" lvl="0" marL="3810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Performance will improve, as there will be more read heads, advantages in cost, power and floor space as more efficient per GB than larger disks</a:t>
            </a:r>
            <a:endParaRPr/>
          </a:p>
          <a:p>
            <a:pPr indent="-381000" lvl="0" marL="3810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Redundancy is required because many more smaller disks had lower reliability than a few large disks</a:t>
            </a:r>
            <a:endParaRPr/>
          </a:p>
          <a:p>
            <a:pPr indent="-317499" lvl="1" marL="8270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much redundancy?</a:t>
            </a:r>
            <a:endParaRPr/>
          </a:p>
          <a:p>
            <a:pPr indent="-317499" lvl="1" marL="8270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Need of extra information to find the faults?</a:t>
            </a:r>
            <a:endParaRPr/>
          </a:p>
          <a:p>
            <a:pPr indent="-317499" lvl="1" marL="8270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to organize the data?</a:t>
            </a:r>
            <a:endParaRPr/>
          </a:p>
          <a:p>
            <a:pPr indent="-317499" lvl="1" marL="8270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Extra check information on these disks?</a:t>
            </a:r>
            <a:endParaRPr/>
          </a:p>
          <a:p>
            <a:pPr indent="-228600" lvl="0" marL="3810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890" name="Google Shape;890;p62"/>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63"/>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 0</a:t>
            </a:r>
            <a:endParaRPr/>
          </a:p>
        </p:txBody>
      </p:sp>
      <p:sp>
        <p:nvSpPr>
          <p:cNvPr id="896" name="Google Shape;896;p63"/>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Striping</a:t>
            </a:r>
            <a:endParaRPr/>
          </a:p>
          <a:p>
            <a:pPr indent="-317499" lvl="1" marL="82708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Allocation of logically sequential blocks to separate disks to allow higher performance than a single disk can deliver</a:t>
            </a:r>
            <a:endParaRPr/>
          </a:p>
          <a:p>
            <a:pPr indent="-317499" lvl="1" marL="82708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Many disks operate at once, so improves performance for large accesses</a:t>
            </a:r>
            <a:endParaRPr/>
          </a:p>
          <a:p>
            <a:pPr indent="-317499" lvl="1" marL="82708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E.g. Video Editing systems</a:t>
            </a:r>
            <a:endParaRPr/>
          </a:p>
          <a:p>
            <a:pPr indent="-317499" lvl="1" marL="82708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No redundancy</a:t>
            </a:r>
            <a:endParaRPr/>
          </a:p>
          <a:p>
            <a:pPr indent="-317499" lvl="1" marL="82708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Widely used</a:t>
            </a:r>
            <a:endParaRPr/>
          </a:p>
        </p:txBody>
      </p:sp>
      <p:sp>
        <p:nvSpPr>
          <p:cNvPr id="897" name="Google Shape;897;p63"/>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64"/>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 1 &amp; RAID 2</a:t>
            </a:r>
            <a:endParaRPr/>
          </a:p>
        </p:txBody>
      </p:sp>
      <p:sp>
        <p:nvSpPr>
          <p:cNvPr id="903" name="Google Shape;903;p64"/>
          <p:cNvSpPr txBox="1"/>
          <p:nvPr>
            <p:ph idx="1" type="body"/>
          </p:nvPr>
        </p:nvSpPr>
        <p:spPr>
          <a:xfrm>
            <a:off x="503237" y="1600200"/>
            <a:ext cx="9169400" cy="5343525"/>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RAID 1</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 tolerate disk failure, use mirroring/shadowing</a:t>
            </a:r>
            <a:endParaRPr/>
          </a:p>
          <a:p>
            <a:pPr indent="-253999" lvl="2" marL="12715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Writes identical data to multiple disks to increase data availability</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Always two copies of the information</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a disk fails, the system just goes to the mirror and reads its contents</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Most expensive RAID solution but widely used</a:t>
            </a:r>
            <a:endParaRPr/>
          </a:p>
          <a:p>
            <a:pPr indent="-381000" lvl="0" marL="381000" marR="0" rtl="0" algn="l">
              <a:lnSpc>
                <a:spcPct val="100000"/>
              </a:lnSpc>
              <a:spcBef>
                <a:spcPts val="72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RAID 2 </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Borrows an error detection and correction scheme as used for memories</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Not used</a:t>
            </a:r>
            <a:endParaRPr/>
          </a:p>
          <a:p>
            <a:pPr indent="-203200" lvl="0" marL="3810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904" name="Google Shape;904;p64"/>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65"/>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 3</a:t>
            </a:r>
            <a:endParaRPr/>
          </a:p>
        </p:txBody>
      </p:sp>
      <p:sp>
        <p:nvSpPr>
          <p:cNvPr id="910" name="Google Shape;910;p65"/>
          <p:cNvSpPr txBox="1"/>
          <p:nvPr>
            <p:ph idx="1" type="body"/>
          </p:nvPr>
        </p:nvSpPr>
        <p:spPr>
          <a:xfrm>
            <a:off x="503237" y="1812925"/>
            <a:ext cx="9555162" cy="5130800"/>
          </a:xfrm>
          <a:prstGeom prst="rect">
            <a:avLst/>
          </a:prstGeom>
          <a:noFill/>
          <a:ln>
            <a:noFill/>
          </a:ln>
        </p:spPr>
        <p:txBody>
          <a:bodyPr anchorCtr="0" anchor="t" bIns="50900" lIns="101800" spcFirstLastPara="1" rIns="101800" wrap="square" tIns="50900">
            <a:noAutofit/>
          </a:bodyPr>
          <a:lstStyle/>
          <a:p>
            <a:pPr indent="-317499" lvl="1" marL="827087"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cost of higher availability can be reduced to 1/N, where N is the number of disks in a protection group</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Rather than to have a complete copy of the original data for each disk, need only enough redundant information to restore the lost information on a failure</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Reads or writes go to all disks in the group with one extra disk to hold the check information (sum of all the data ) </a:t>
            </a:r>
            <a:endParaRPr/>
          </a:p>
          <a:p>
            <a:pPr indent="-253999" lvl="2" marL="12715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case there is a failure, then subtract all the data in the good disks from the parity disk, the remaining information must be missing information </a:t>
            </a:r>
            <a:endParaRPr/>
          </a:p>
          <a:p>
            <a:pPr indent="-253999" lvl="2" marL="12715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Parity is simply the sum modulo two</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Used for application with large data sets such as multimedia and scientific code</a:t>
            </a:r>
            <a:endParaRPr/>
          </a:p>
        </p:txBody>
      </p:sp>
      <p:sp>
        <p:nvSpPr>
          <p:cNvPr id="911" name="Google Shape;911;p65"/>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6"/>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 4</a:t>
            </a:r>
            <a:endParaRPr/>
          </a:p>
        </p:txBody>
      </p:sp>
      <p:sp>
        <p:nvSpPr>
          <p:cNvPr id="917" name="Google Shape;917;p66"/>
          <p:cNvSpPr txBox="1"/>
          <p:nvPr>
            <p:ph idx="1" type="body"/>
          </p:nvPr>
        </p:nvSpPr>
        <p:spPr>
          <a:xfrm>
            <a:off x="503237" y="1812925"/>
            <a:ext cx="9555162"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3300"/>
              <a:buFont typeface="Arial"/>
              <a:buChar char="•"/>
            </a:pPr>
            <a:r>
              <a:rPr b="0" i="0" lang="en-US" sz="3300" u="none">
                <a:solidFill>
                  <a:schemeClr val="dk1"/>
                </a:solidFill>
                <a:latin typeface="Calibri"/>
                <a:ea typeface="Calibri"/>
                <a:cs typeface="Calibri"/>
                <a:sym typeface="Calibri"/>
              </a:rPr>
              <a:t>Block Interleaved Parity</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Uses the same ration of data disks and check disks as RAID 3, but they access data differently</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parity is stored as blocks and associated with a set of data blocks</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RAID 3 every read or write access went to all disks</a:t>
            </a:r>
            <a:endParaRPr/>
          </a:p>
          <a:p>
            <a:pPr indent="-317499" lvl="1" marL="827087"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But, in this, </a:t>
            </a:r>
            <a:endParaRPr/>
          </a:p>
          <a:p>
            <a:pPr indent="-253999" lvl="2" marL="12715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Read the old data from the disk being written, compare old data to the new data to see which bits change, read the old parity, change the corresponding bits, then write the new and new parity</a:t>
            </a:r>
            <a:endParaRPr/>
          </a:p>
          <a:p>
            <a:pPr indent="-253999" lvl="2" marL="1271587"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Thus, the small write involves four disk accesses to two disks </a:t>
            </a:r>
            <a:endParaRPr/>
          </a:p>
        </p:txBody>
      </p:sp>
      <p:sp>
        <p:nvSpPr>
          <p:cNvPr id="918" name="Google Shape;918;p66"/>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67"/>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 4</a:t>
            </a:r>
            <a:endParaRPr/>
          </a:p>
        </p:txBody>
      </p:sp>
      <p:sp>
        <p:nvSpPr>
          <p:cNvPr id="924" name="Google Shape;924;p67"/>
          <p:cNvSpPr txBox="1"/>
          <p:nvPr>
            <p:ph idx="1" type="body"/>
          </p:nvPr>
        </p:nvSpPr>
        <p:spPr>
          <a:xfrm>
            <a:off x="600075" y="1671637"/>
            <a:ext cx="4117975" cy="5815012"/>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RAID 3</a:t>
            </a:r>
            <a:endParaRPr/>
          </a:p>
          <a:p>
            <a:pPr indent="-381000" lvl="0" marL="3810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Four data blocks and one parity block</a:t>
            </a:r>
            <a:endParaRPr/>
          </a:p>
          <a:p>
            <a:pPr indent="-381000" lvl="0" marL="3810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Writing new data to D0  also reads D1, D2 and D3, before adding block D0’ to calculate the new parity P’</a:t>
            </a:r>
            <a:endParaRPr/>
          </a:p>
        </p:txBody>
      </p:sp>
      <p:sp>
        <p:nvSpPr>
          <p:cNvPr id="925" name="Google Shape;925;p67"/>
          <p:cNvSpPr txBox="1"/>
          <p:nvPr>
            <p:ph idx="2" type="body"/>
          </p:nvPr>
        </p:nvSpPr>
        <p:spPr>
          <a:xfrm>
            <a:off x="4886325" y="1600200"/>
            <a:ext cx="5172075" cy="5815012"/>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RAID 4</a:t>
            </a:r>
            <a:endParaRPr/>
          </a:p>
          <a:p>
            <a:pPr indent="-317499" lvl="1" marL="827087"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Reads the old value D0 and compares it to the new value D0’ to see which bits will change, then read to old parity P and then change the corresponding bit to form P’</a:t>
            </a:r>
            <a:endParaRPr/>
          </a:p>
        </p:txBody>
      </p:sp>
      <p:sp>
        <p:nvSpPr>
          <p:cNvPr id="926" name="Google Shape;926;p67"/>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pic>
        <p:nvPicPr>
          <p:cNvPr id="927" name="Google Shape;927;p67"/>
          <p:cNvPicPr preferRelativeResize="0"/>
          <p:nvPr/>
        </p:nvPicPr>
        <p:blipFill rotWithShape="1">
          <a:blip r:embed="rId3">
            <a:alphaModFix/>
          </a:blip>
          <a:srcRect b="23956" l="34765" r="31834" t="53125"/>
          <a:stretch/>
        </p:blipFill>
        <p:spPr>
          <a:xfrm>
            <a:off x="671512" y="4262437"/>
            <a:ext cx="9091612" cy="3509962"/>
          </a:xfrm>
          <a:prstGeom prst="rect">
            <a:avLst/>
          </a:prstGeom>
          <a:noFill/>
          <a:ln>
            <a:noFill/>
          </a:ln>
        </p:spPr>
      </p:pic>
      <p:sp>
        <p:nvSpPr>
          <p:cNvPr id="928" name="Google Shape;928;p67"/>
          <p:cNvSpPr/>
          <p:nvPr/>
        </p:nvSpPr>
        <p:spPr>
          <a:xfrm>
            <a:off x="4314825" y="7243762"/>
            <a:ext cx="928687" cy="528637"/>
          </a:xfrm>
          <a:prstGeom prst="ellipse">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929" name="Google Shape;929;p67"/>
          <p:cNvSpPr/>
          <p:nvPr/>
        </p:nvSpPr>
        <p:spPr>
          <a:xfrm>
            <a:off x="2386012" y="4386262"/>
            <a:ext cx="2143125" cy="571500"/>
          </a:xfrm>
          <a:prstGeom prst="ellipse">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930" name="Google Shape;930;p67"/>
          <p:cNvSpPr/>
          <p:nvPr/>
        </p:nvSpPr>
        <p:spPr>
          <a:xfrm>
            <a:off x="1885950" y="7243762"/>
            <a:ext cx="928687" cy="528637"/>
          </a:xfrm>
          <a:prstGeom prst="ellipse">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931" name="Google Shape;931;p67"/>
          <p:cNvSpPr/>
          <p:nvPr/>
        </p:nvSpPr>
        <p:spPr>
          <a:xfrm>
            <a:off x="6100762" y="4386262"/>
            <a:ext cx="928687" cy="528637"/>
          </a:xfrm>
          <a:prstGeom prst="ellipse">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932" name="Google Shape;932;p67"/>
          <p:cNvSpPr/>
          <p:nvPr/>
        </p:nvSpPr>
        <p:spPr>
          <a:xfrm>
            <a:off x="6243637" y="7243762"/>
            <a:ext cx="928687" cy="528637"/>
          </a:xfrm>
          <a:prstGeom prst="ellipse">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933" name="Google Shape;933;p67"/>
          <p:cNvSpPr/>
          <p:nvPr/>
        </p:nvSpPr>
        <p:spPr>
          <a:xfrm>
            <a:off x="8529637" y="4386262"/>
            <a:ext cx="928687" cy="528637"/>
          </a:xfrm>
          <a:prstGeom prst="ellipse">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934" name="Google Shape;934;p67"/>
          <p:cNvSpPr/>
          <p:nvPr/>
        </p:nvSpPr>
        <p:spPr>
          <a:xfrm>
            <a:off x="8672512" y="7243762"/>
            <a:ext cx="928687" cy="528637"/>
          </a:xfrm>
          <a:prstGeom prst="ellipse">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68"/>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 5</a:t>
            </a:r>
            <a:endParaRPr/>
          </a:p>
        </p:txBody>
      </p:sp>
      <p:sp>
        <p:nvSpPr>
          <p:cNvPr id="940" name="Google Shape;940;p68"/>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1" marL="381000" marR="0" rtl="0" algn="l">
              <a:lnSpc>
                <a:spcPct val="10000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RAID 4 drawback is that the parity disk must be updated on every write rely on one disk, so in this, the parity information can be spread throughout/distributed on all the disks so that there is no single bottleneck of writes </a:t>
            </a:r>
            <a:endParaRPr/>
          </a:p>
          <a:p>
            <a:pPr indent="-381000" lvl="2" marL="8255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Small writes can be performed in parallel</a:t>
            </a:r>
            <a:endParaRPr/>
          </a:p>
          <a:p>
            <a:pPr indent="-203200" lvl="0" marL="3810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941" name="Google Shape;941;p68"/>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pic>
        <p:nvPicPr>
          <p:cNvPr id="946" name="Google Shape;946;p69"/>
          <p:cNvPicPr preferRelativeResize="0"/>
          <p:nvPr/>
        </p:nvPicPr>
        <p:blipFill rotWithShape="1">
          <a:blip r:embed="rId3">
            <a:alphaModFix/>
          </a:blip>
          <a:srcRect b="28125" l="45565" r="36269" t="39582"/>
          <a:stretch/>
        </p:blipFill>
        <p:spPr>
          <a:xfrm>
            <a:off x="5172075" y="3743325"/>
            <a:ext cx="3643312" cy="3643312"/>
          </a:xfrm>
          <a:prstGeom prst="rect">
            <a:avLst/>
          </a:prstGeom>
          <a:noFill/>
          <a:ln>
            <a:noFill/>
          </a:ln>
        </p:spPr>
      </p:pic>
      <p:sp>
        <p:nvSpPr>
          <p:cNvPr id="947" name="Google Shape;947;p69"/>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 5</a:t>
            </a:r>
            <a:endParaRPr/>
          </a:p>
        </p:txBody>
      </p:sp>
      <p:sp>
        <p:nvSpPr>
          <p:cNvPr id="948" name="Google Shape;948;p69"/>
          <p:cNvSpPr txBox="1"/>
          <p:nvPr>
            <p:ph idx="1" type="body"/>
          </p:nvPr>
        </p:nvSpPr>
        <p:spPr>
          <a:xfrm>
            <a:off x="457200" y="3171825"/>
            <a:ext cx="1974850" cy="474662"/>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RAID 4</a:t>
            </a:r>
            <a:endParaRPr/>
          </a:p>
        </p:txBody>
      </p:sp>
      <p:sp>
        <p:nvSpPr>
          <p:cNvPr id="949" name="Google Shape;949;p69"/>
          <p:cNvSpPr txBox="1"/>
          <p:nvPr>
            <p:ph idx="2" type="body"/>
          </p:nvPr>
        </p:nvSpPr>
        <p:spPr>
          <a:xfrm>
            <a:off x="3171825" y="1957387"/>
            <a:ext cx="6886575" cy="5815012"/>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RAID 5</a:t>
            </a:r>
            <a:endParaRPr/>
          </a:p>
          <a:p>
            <a:pPr indent="-381000" lvl="0" marL="3810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Write to block 8 also access its parity block p2 (Accessing first and third disk) and together to write block 5 its parity block P1 (Accessing second and fourth disk)</a:t>
            </a:r>
            <a:endParaRPr/>
          </a:p>
          <a:p>
            <a:pPr indent="-228600" lvl="0" marL="3810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950" name="Google Shape;950;p69"/>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pic>
        <p:nvPicPr>
          <p:cNvPr id="951" name="Google Shape;951;p69"/>
          <p:cNvPicPr preferRelativeResize="0"/>
          <p:nvPr/>
        </p:nvPicPr>
        <p:blipFill rotWithShape="1">
          <a:blip r:embed="rId3">
            <a:alphaModFix/>
          </a:blip>
          <a:srcRect b="28125" l="26689" r="55146" t="40216"/>
          <a:stretch/>
        </p:blipFill>
        <p:spPr>
          <a:xfrm>
            <a:off x="0" y="3743325"/>
            <a:ext cx="3643312" cy="3571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0"/>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 6</a:t>
            </a:r>
            <a:endParaRPr/>
          </a:p>
        </p:txBody>
      </p:sp>
      <p:sp>
        <p:nvSpPr>
          <p:cNvPr id="957" name="Google Shape;957;p70"/>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Upto this, parity based schemes protect against a single self identifying failure</a:t>
            </a:r>
            <a:endParaRPr/>
          </a:p>
          <a:p>
            <a:pPr indent="-381000" lvl="0" marL="3810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a single failure correction is not sufficient, parity (P) can be generalized to have second calculation over the data and another check disk (Q) of information to recover from a second failure</a:t>
            </a:r>
            <a:endParaRPr/>
          </a:p>
          <a:p>
            <a:pPr indent="-381000" lvl="0" marL="3810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storage overhead is twice than the RAID 5 and writes also increases by 2 (RAID 5: 4) (RAID 6: 6)</a:t>
            </a:r>
            <a:endParaRPr/>
          </a:p>
          <a:p>
            <a:pPr indent="-381000" lvl="0" marL="3810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Rarely used today</a:t>
            </a:r>
            <a:endParaRPr/>
          </a:p>
        </p:txBody>
      </p:sp>
      <p:sp>
        <p:nvSpPr>
          <p:cNvPr id="958" name="Google Shape;958;p70"/>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71"/>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RAID</a:t>
            </a:r>
            <a:endParaRPr/>
          </a:p>
        </p:txBody>
      </p:sp>
      <p:sp>
        <p:nvSpPr>
          <p:cNvPr id="964" name="Google Shape;964;p71"/>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pic>
        <p:nvPicPr>
          <p:cNvPr id="965" name="Google Shape;965;p71"/>
          <p:cNvPicPr preferRelativeResize="0"/>
          <p:nvPr/>
        </p:nvPicPr>
        <p:blipFill rotWithShape="1">
          <a:blip r:embed="rId3">
            <a:alphaModFix/>
          </a:blip>
          <a:srcRect b="0" l="0" r="0" t="0"/>
          <a:stretch/>
        </p:blipFill>
        <p:spPr>
          <a:xfrm>
            <a:off x="2100262" y="1243012"/>
            <a:ext cx="6583362" cy="607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128" name="Google Shape;128;p18"/>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I/O Device System</a:t>
            </a:r>
            <a:endParaRPr/>
          </a:p>
        </p:txBody>
      </p:sp>
      <p:sp>
        <p:nvSpPr>
          <p:cNvPr id="129" name="Google Shape;129;p18"/>
          <p:cNvSpPr txBox="1"/>
          <p:nvPr>
            <p:ph idx="1" type="body"/>
          </p:nvPr>
        </p:nvSpPr>
        <p:spPr>
          <a:xfrm>
            <a:off x="503237" y="1812925"/>
            <a:ext cx="9555162"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I/O Device System Issues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How I/O devices are connected by buses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I/O performance affects the overall system speed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Speed of typical I/O device to supply data to a computer</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LAN speeds go up to 100 Mbit/s, which is about </a:t>
            </a:r>
            <a:r>
              <a:rPr b="0" i="0" lang="en-US" sz="2000" u="none">
                <a:solidFill>
                  <a:schemeClr val="accent2"/>
                </a:solidFill>
                <a:latin typeface="Calibri"/>
                <a:ea typeface="Calibri"/>
                <a:cs typeface="Calibri"/>
                <a:sym typeface="Calibri"/>
              </a:rPr>
              <a:t>12.5MB/s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HDs provide a lot of storage and transfer speeds around </a:t>
            </a:r>
            <a:r>
              <a:rPr b="0" i="0" lang="en-US" sz="2000" u="none">
                <a:solidFill>
                  <a:schemeClr val="accent2"/>
                </a:solidFill>
                <a:latin typeface="Calibri"/>
                <a:ea typeface="Calibri"/>
                <a:cs typeface="Calibri"/>
                <a:sym typeface="Calibri"/>
              </a:rPr>
              <a:t>40-60MB</a:t>
            </a:r>
            <a:r>
              <a:rPr b="0" i="0" lang="en-US" sz="2000" u="none">
                <a:solidFill>
                  <a:schemeClr val="dk1"/>
                </a:solidFill>
                <a:latin typeface="Calibri"/>
                <a:ea typeface="Calibri"/>
                <a:cs typeface="Calibri"/>
                <a:sym typeface="Calibri"/>
              </a:rPr>
              <a:t> per second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Very slow compared to modern processors and memory systems: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Modern CPUs can execute more than a </a:t>
            </a:r>
            <a:r>
              <a:rPr b="0" i="0" lang="en-US" sz="2000" u="none">
                <a:solidFill>
                  <a:schemeClr val="accent2"/>
                </a:solidFill>
                <a:latin typeface="Calibri"/>
                <a:ea typeface="Calibri"/>
                <a:cs typeface="Calibri"/>
                <a:sym typeface="Calibri"/>
              </a:rPr>
              <a:t>billion instructions per second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Modern memory systems can provide</a:t>
            </a:r>
            <a:r>
              <a:rPr b="0" i="0" lang="en-US" sz="2000" u="none">
                <a:solidFill>
                  <a:schemeClr val="accent2"/>
                </a:solidFill>
                <a:latin typeface="Calibri"/>
                <a:ea typeface="Calibri"/>
                <a:cs typeface="Calibri"/>
                <a:sym typeface="Calibri"/>
              </a:rPr>
              <a:t> 2-4 GB/s</a:t>
            </a:r>
            <a:r>
              <a:rPr b="0" i="0" lang="en-US" sz="2000" u="none">
                <a:solidFill>
                  <a:schemeClr val="dk1"/>
                </a:solidFill>
                <a:latin typeface="Calibri"/>
                <a:ea typeface="Calibri"/>
                <a:cs typeface="Calibri"/>
                <a:sym typeface="Calibri"/>
              </a:rPr>
              <a:t> bandwidth</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I/O performance has not increased as quickly as CPU performance, partially due to neglect and partially to physical limitations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This is changing, with faster networks, better I/O buses, </a:t>
            </a:r>
            <a:r>
              <a:rPr b="0" i="0" lang="en-US" sz="2000" u="none">
                <a:solidFill>
                  <a:srgbClr val="C00000"/>
                </a:solidFill>
                <a:latin typeface="Calibri"/>
                <a:ea typeface="Calibri"/>
                <a:cs typeface="Calibri"/>
                <a:sym typeface="Calibri"/>
              </a:rPr>
              <a:t>RAID drive arrays</a:t>
            </a:r>
            <a:r>
              <a:rPr b="0" i="0" lang="en-US" sz="2000" u="none">
                <a:solidFill>
                  <a:schemeClr val="dk1"/>
                </a:solidFill>
                <a:latin typeface="Calibri"/>
                <a:ea typeface="Calibri"/>
                <a:cs typeface="Calibri"/>
                <a:sym typeface="Calibri"/>
              </a:rPr>
              <a:t>, and other new technologies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72"/>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971" name="Google Shape;971;p72"/>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Networks (e.g., the Internet)</a:t>
            </a:r>
            <a:endParaRPr/>
          </a:p>
        </p:txBody>
      </p:sp>
      <p:sp>
        <p:nvSpPr>
          <p:cNvPr id="972" name="Google Shape;972;p72"/>
          <p:cNvSpPr txBox="1"/>
          <p:nvPr>
            <p:ph idx="1" type="body"/>
          </p:nvPr>
        </p:nvSpPr>
        <p:spPr>
          <a:xfrm>
            <a:off x="533400" y="1600200"/>
            <a:ext cx="8991600" cy="54864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communicating over a network, typically your communication is broken into a collection of “packets”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Each packet carries ~1kB of data</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Packets are reassembled into the original message at the destination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73"/>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978" name="Google Shape;978;p73"/>
          <p:cNvSpPr txBox="1"/>
          <p:nvPr>
            <p:ph idx="1" type="body"/>
          </p:nvPr>
        </p:nvSpPr>
        <p:spPr>
          <a:xfrm>
            <a:off x="528637" y="1600200"/>
            <a:ext cx="9021762" cy="3481387"/>
          </a:xfrm>
          <a:prstGeom prst="rect">
            <a:avLst/>
          </a:prstGeom>
          <a:noFill/>
          <a:ln>
            <a:noFill/>
          </a:ln>
        </p:spPr>
        <p:txBody>
          <a:bodyPr anchorCtr="0" anchor="t" bIns="50900" lIns="101800" spcFirstLastPara="1" rIns="101800" wrap="square" tIns="50900">
            <a:noAutofit/>
          </a:bodyPr>
          <a:lstStyle/>
          <a:p>
            <a:pPr indent="-342900" lvl="0" marL="342900" rtl="0" algn="l">
              <a:lnSpc>
                <a:spcPct val="9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There are two fundamental performance metrics for I/O systems:</a:t>
            </a:r>
            <a:endParaRPr/>
          </a:p>
          <a:p>
            <a:pPr indent="-342900" lvl="0" marL="342900" rtl="0" algn="l">
              <a:lnSpc>
                <a:spcPct val="90000"/>
              </a:lnSpc>
              <a:spcBef>
                <a:spcPts val="480"/>
              </a:spcBef>
              <a:spcAft>
                <a:spcPts val="0"/>
              </a:spcAft>
              <a:buClr>
                <a:schemeClr val="dk2"/>
              </a:buClr>
              <a:buSzPts val="2400"/>
              <a:buFont typeface="Arial"/>
              <a:buChar char="•"/>
            </a:pPr>
            <a:r>
              <a:rPr b="0" i="0" lang="en-US" sz="2400" u="none">
                <a:solidFill>
                  <a:schemeClr val="dk1"/>
                </a:solidFill>
                <a:latin typeface="Calibri"/>
                <a:ea typeface="Calibri"/>
                <a:cs typeface="Calibri"/>
                <a:sym typeface="Calibri"/>
              </a:rPr>
              <a:t>Bandwidth</a:t>
            </a:r>
            <a:endParaRPr/>
          </a:p>
          <a:p>
            <a:pPr indent="-342900" lvl="1" marL="787400" rtl="0" algn="l">
              <a:lnSpc>
                <a:spcPct val="90000"/>
              </a:lnSpc>
              <a:spcBef>
                <a:spcPts val="480"/>
              </a:spcBef>
              <a:spcAft>
                <a:spcPts val="0"/>
              </a:spcAft>
              <a:buClr>
                <a:schemeClr val="dk2"/>
              </a:buClr>
              <a:buSzPts val="2400"/>
              <a:buFont typeface="Arial"/>
              <a:buChar char="–"/>
            </a:pPr>
            <a:r>
              <a:rPr b="0" i="0" lang="en-US" sz="2400" u="none">
                <a:solidFill>
                  <a:schemeClr val="dk1"/>
                </a:solidFill>
                <a:latin typeface="Calibri"/>
                <a:ea typeface="Calibri"/>
                <a:cs typeface="Calibri"/>
                <a:sym typeface="Calibri"/>
              </a:rPr>
              <a:t>The amount of data that can be transferred in unit time  (units = bytes/time) </a:t>
            </a:r>
            <a:endParaRPr/>
          </a:p>
          <a:p>
            <a:pPr indent="-342900" lvl="1" marL="7874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is a primary concern for applications which transfer large amounts of data in big blocks</a:t>
            </a:r>
            <a:endParaRPr/>
          </a:p>
          <a:p>
            <a:pPr indent="-342900" lvl="1" marL="7874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If you download large files, bandwidth will be the limiting factor</a:t>
            </a:r>
            <a:endParaRPr/>
          </a:p>
          <a:p>
            <a:pPr indent="-342900" lvl="0" marL="342900" rtl="0" algn="l">
              <a:lnSpc>
                <a:spcPct val="90000"/>
              </a:lnSpc>
              <a:spcBef>
                <a:spcPts val="480"/>
              </a:spcBef>
              <a:spcAft>
                <a:spcPts val="0"/>
              </a:spcAft>
              <a:buClr>
                <a:schemeClr val="dk2"/>
              </a:buClr>
              <a:buSzPts val="2400"/>
              <a:buFont typeface="Arial"/>
              <a:buChar char="•"/>
            </a:pPr>
            <a:r>
              <a:rPr b="0" i="0" lang="en-US" sz="2400" u="none">
                <a:solidFill>
                  <a:schemeClr val="dk1"/>
                </a:solidFill>
                <a:latin typeface="Calibri"/>
                <a:ea typeface="Calibri"/>
                <a:cs typeface="Calibri"/>
                <a:sym typeface="Calibri"/>
              </a:rPr>
              <a:t>Latency</a:t>
            </a:r>
            <a:endParaRPr/>
          </a:p>
          <a:p>
            <a:pPr indent="-342900" lvl="1" marL="787400" rtl="0" algn="l">
              <a:lnSpc>
                <a:spcPct val="90000"/>
              </a:lnSpc>
              <a:spcBef>
                <a:spcPts val="480"/>
              </a:spcBef>
              <a:spcAft>
                <a:spcPts val="0"/>
              </a:spcAft>
              <a:buClr>
                <a:schemeClr val="dk2"/>
              </a:buClr>
              <a:buSzPts val="2400"/>
              <a:buFont typeface="Arial"/>
              <a:buChar char="–"/>
            </a:pPr>
            <a:r>
              <a:rPr b="0" i="0" lang="en-US" sz="2400" u="none">
                <a:solidFill>
                  <a:schemeClr val="dk1"/>
                </a:solidFill>
                <a:latin typeface="Calibri"/>
                <a:ea typeface="Calibri"/>
                <a:cs typeface="Calibri"/>
                <a:sym typeface="Calibri"/>
              </a:rPr>
              <a:t>The time taken for the smallest transfer (units = time)</a:t>
            </a:r>
            <a:endParaRPr/>
          </a:p>
          <a:p>
            <a:pPr indent="-342900" lvl="1" marL="7874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is a primary concern for programs that do many small dependent transfers</a:t>
            </a:r>
            <a:endParaRPr/>
          </a:p>
          <a:p>
            <a:pPr indent="-342900" lvl="0" marL="342900" rtl="0" algn="l">
              <a:lnSpc>
                <a:spcPct val="90000"/>
              </a:lnSpc>
              <a:spcBef>
                <a:spcPts val="0"/>
              </a:spcBef>
              <a:spcAft>
                <a:spcPts val="0"/>
              </a:spcAft>
              <a:buClr>
                <a:schemeClr val="dk1"/>
              </a:buClr>
              <a:buSzPts val="1800"/>
              <a:buNone/>
            </a:pPr>
            <a:r>
              <a:t/>
            </a:r>
            <a:endParaRPr b="1" i="0" sz="1800" u="none">
              <a:solidFill>
                <a:schemeClr val="dk1"/>
              </a:solidFill>
              <a:latin typeface="Courier New"/>
              <a:ea typeface="Courier New"/>
              <a:cs typeface="Courier New"/>
              <a:sym typeface="Courier New"/>
            </a:endParaRPr>
          </a:p>
          <a:p>
            <a:pPr indent="-342900" lvl="0" marL="342900" rtl="0" algn="l">
              <a:lnSpc>
                <a:spcPct val="90000"/>
              </a:lnSpc>
              <a:spcBef>
                <a:spcPts val="0"/>
              </a:spcBef>
              <a:spcAft>
                <a:spcPts val="0"/>
              </a:spcAft>
              <a:buClr>
                <a:schemeClr val="dk1"/>
              </a:buClr>
              <a:buSzPts val="1800"/>
              <a:buNone/>
            </a:pPr>
            <a:r>
              <a:t/>
            </a:r>
            <a:endParaRPr b="1" i="0" sz="1800" u="none">
              <a:solidFill>
                <a:schemeClr val="dk1"/>
              </a:solidFill>
              <a:latin typeface="Courier New"/>
              <a:ea typeface="Courier New"/>
              <a:cs typeface="Courier New"/>
              <a:sym typeface="Courier New"/>
            </a:endParaRPr>
          </a:p>
          <a:p>
            <a:pPr indent="-342900" lvl="0" marL="342900" rtl="0" algn="l">
              <a:lnSpc>
                <a:spcPct val="90000"/>
              </a:lnSpc>
              <a:spcBef>
                <a:spcPts val="0"/>
              </a:spcBef>
              <a:spcAft>
                <a:spcPts val="0"/>
              </a:spcAft>
              <a:buClr>
                <a:schemeClr val="dk1"/>
              </a:buClr>
              <a:buSzPts val="1800"/>
              <a:buNone/>
            </a:pPr>
            <a:r>
              <a:rPr b="0" i="0" lang="en-US" sz="1800" u="none">
                <a:solidFill>
                  <a:schemeClr val="dk1"/>
                </a:solidFill>
                <a:latin typeface="Droid Sans Mono"/>
                <a:ea typeface="Droid Sans Mono"/>
                <a:cs typeface="Droid Sans Mono"/>
                <a:sym typeface="Droid Sans Mono"/>
              </a:rPr>
              <a:t>		[</a:t>
            </a:r>
            <a:endParaRPr/>
          </a:p>
        </p:txBody>
      </p:sp>
      <p:sp>
        <p:nvSpPr>
          <p:cNvPr id="979" name="Google Shape;979;p73"/>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Network (and I/O) Performance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74"/>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985" name="Google Shape;985;p74"/>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Back of the Envelope Calculation</a:t>
            </a:r>
            <a:endParaRPr/>
          </a:p>
        </p:txBody>
      </p:sp>
      <p:sp>
        <p:nvSpPr>
          <p:cNvPr id="986" name="Google Shape;986;p74"/>
          <p:cNvSpPr txBox="1"/>
          <p:nvPr>
            <p:ph idx="1" type="body"/>
          </p:nvPr>
        </p:nvSpPr>
        <p:spPr>
          <a:xfrm>
            <a:off x="533400" y="1528762"/>
            <a:ext cx="9067800" cy="5557837"/>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Because the transmission of network packets can be pipelined, the time for a transfer can be estimated as:</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		</a:t>
            </a:r>
            <a:r>
              <a:rPr b="1" i="0" lang="en-US" sz="2000" u="none">
                <a:solidFill>
                  <a:schemeClr val="dk1"/>
                </a:solidFill>
                <a:latin typeface="Calibri"/>
                <a:ea typeface="Calibri"/>
                <a:cs typeface="Calibri"/>
                <a:sym typeface="Calibri"/>
              </a:rPr>
              <a:t>Transfer time 	=         latency 	+  transfer_size  /  bandwidth</a:t>
            </a:r>
            <a:endParaRPr/>
          </a:p>
          <a:p>
            <a:pPr indent="-342900" lvl="0" marL="342900" rtl="0" algn="l">
              <a:lnSpc>
                <a:spcPct val="100000"/>
              </a:lnSpc>
              <a:spcBef>
                <a:spcPts val="480"/>
              </a:spcBef>
              <a:spcAft>
                <a:spcPts val="0"/>
              </a:spcAft>
              <a:buClr>
                <a:schemeClr val="dk1"/>
              </a:buClr>
              <a:buSzPts val="2400"/>
              <a:buNone/>
            </a:pPr>
            <a:r>
              <a:rPr b="0" i="0" lang="en-US" sz="2400" u="none">
                <a:solidFill>
                  <a:schemeClr val="dk1"/>
                </a:solidFill>
                <a:latin typeface="Calibri"/>
                <a:ea typeface="Calibri"/>
                <a:cs typeface="Calibri"/>
                <a:sym typeface="Calibri"/>
              </a:rPr>
              <a:t>				=            time 	+  bytes  / (bytes/time)</a:t>
            </a:r>
            <a:endParaRPr/>
          </a:p>
          <a:p>
            <a:pPr indent="-342900" lvl="0" marL="342900" rtl="0" algn="l">
              <a:lnSpc>
                <a:spcPct val="100000"/>
              </a:lnSpc>
              <a:spcBef>
                <a:spcPts val="48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None/>
            </a:pPr>
            <a:r>
              <a:rPr b="0" i="0" lang="en-US" sz="2400" u="none">
                <a:solidFill>
                  <a:schemeClr val="dk1"/>
                </a:solidFill>
                <a:latin typeface="Calibri"/>
                <a:ea typeface="Calibri"/>
                <a:cs typeface="Calibri"/>
                <a:sym typeface="Calibri"/>
              </a:rPr>
              <a:t>	</a:t>
            </a:r>
            <a:endParaRPr/>
          </a:p>
        </p:txBody>
      </p:sp>
      <p:cxnSp>
        <p:nvCxnSpPr>
          <p:cNvPr id="987" name="Google Shape;987;p74"/>
          <p:cNvCxnSpPr/>
          <p:nvPr/>
        </p:nvCxnSpPr>
        <p:spPr>
          <a:xfrm flipH="1">
            <a:off x="3581400" y="2971800"/>
            <a:ext cx="838200" cy="1219200"/>
          </a:xfrm>
          <a:prstGeom prst="straightConnector1">
            <a:avLst/>
          </a:prstGeom>
          <a:noFill/>
          <a:ln cap="flat" cmpd="sng" w="25400">
            <a:solidFill>
              <a:srgbClr val="FF0000"/>
            </a:solidFill>
            <a:prstDash val="solid"/>
            <a:miter lim="800000"/>
            <a:headEnd len="med" w="med" type="triangle"/>
            <a:tailEnd len="med" w="med" type="none"/>
          </a:ln>
        </p:spPr>
      </p:cxnSp>
      <p:cxnSp>
        <p:nvCxnSpPr>
          <p:cNvPr id="988" name="Google Shape;988;p74"/>
          <p:cNvCxnSpPr/>
          <p:nvPr/>
        </p:nvCxnSpPr>
        <p:spPr>
          <a:xfrm>
            <a:off x="6629400" y="3048000"/>
            <a:ext cx="228600" cy="1219200"/>
          </a:xfrm>
          <a:prstGeom prst="straightConnector1">
            <a:avLst/>
          </a:prstGeom>
          <a:noFill/>
          <a:ln cap="flat" cmpd="sng" w="25400">
            <a:solidFill>
              <a:srgbClr val="FF0000"/>
            </a:solidFill>
            <a:prstDash val="solid"/>
            <a:miter lim="800000"/>
            <a:headEnd len="med" w="med" type="triangle"/>
            <a:tailEnd len="med" w="med" type="none"/>
          </a:ln>
        </p:spPr>
      </p:cxnSp>
      <p:sp>
        <p:nvSpPr>
          <p:cNvPr id="989" name="Google Shape;989;p74"/>
          <p:cNvSpPr txBox="1"/>
          <p:nvPr/>
        </p:nvSpPr>
        <p:spPr>
          <a:xfrm>
            <a:off x="2193925" y="4279900"/>
            <a:ext cx="2392362"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rebuchet MS"/>
              <a:buNone/>
            </a:pPr>
            <a:r>
              <a:rPr b="1" i="0" lang="en-US" sz="2000" u="none">
                <a:solidFill>
                  <a:srgbClr val="FF0000"/>
                </a:solidFill>
                <a:latin typeface="Trebuchet MS"/>
                <a:ea typeface="Trebuchet MS"/>
                <a:cs typeface="Trebuchet MS"/>
                <a:sym typeface="Trebuchet MS"/>
              </a:rPr>
              <a:t>Dominant term for</a:t>
            </a:r>
            <a:endParaRPr/>
          </a:p>
          <a:p>
            <a:pPr indent="0" lvl="0" marL="0" marR="0" rtl="0" algn="l">
              <a:lnSpc>
                <a:spcPct val="100000"/>
              </a:lnSpc>
              <a:spcBef>
                <a:spcPts val="0"/>
              </a:spcBef>
              <a:spcAft>
                <a:spcPts val="0"/>
              </a:spcAft>
              <a:buClr>
                <a:srgbClr val="FF0000"/>
              </a:buClr>
              <a:buSzPts val="2000"/>
              <a:buFont typeface="Trebuchet MS"/>
              <a:buNone/>
            </a:pPr>
            <a:r>
              <a:rPr b="1" i="0" lang="en-US" sz="2000" u="none">
                <a:solidFill>
                  <a:srgbClr val="FF0000"/>
                </a:solidFill>
                <a:latin typeface="Trebuchet MS"/>
                <a:ea typeface="Trebuchet MS"/>
                <a:cs typeface="Trebuchet MS"/>
                <a:sym typeface="Trebuchet MS"/>
              </a:rPr>
              <a:t>small transfers</a:t>
            </a:r>
            <a:endParaRPr/>
          </a:p>
        </p:txBody>
      </p:sp>
      <p:sp>
        <p:nvSpPr>
          <p:cNvPr id="990" name="Google Shape;990;p74"/>
          <p:cNvSpPr txBox="1"/>
          <p:nvPr/>
        </p:nvSpPr>
        <p:spPr>
          <a:xfrm>
            <a:off x="5791200" y="4343400"/>
            <a:ext cx="2392362"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rebuchet MS"/>
              <a:buNone/>
            </a:pPr>
            <a:r>
              <a:rPr b="1" i="0" lang="en-US" sz="2000" u="none">
                <a:solidFill>
                  <a:srgbClr val="FF0000"/>
                </a:solidFill>
                <a:latin typeface="Trebuchet MS"/>
                <a:ea typeface="Trebuchet MS"/>
                <a:cs typeface="Trebuchet MS"/>
                <a:sym typeface="Trebuchet MS"/>
              </a:rPr>
              <a:t>Dominant term for</a:t>
            </a:r>
            <a:endParaRPr/>
          </a:p>
          <a:p>
            <a:pPr indent="0" lvl="0" marL="0" marR="0" rtl="0" algn="l">
              <a:lnSpc>
                <a:spcPct val="100000"/>
              </a:lnSpc>
              <a:spcBef>
                <a:spcPts val="0"/>
              </a:spcBef>
              <a:spcAft>
                <a:spcPts val="0"/>
              </a:spcAft>
              <a:buClr>
                <a:srgbClr val="FF0000"/>
              </a:buClr>
              <a:buSzPts val="2000"/>
              <a:buFont typeface="Trebuchet MS"/>
              <a:buNone/>
            </a:pPr>
            <a:r>
              <a:rPr b="1" i="0" lang="en-US" sz="2000" u="none">
                <a:solidFill>
                  <a:srgbClr val="FF0000"/>
                </a:solidFill>
                <a:latin typeface="Trebuchet MS"/>
                <a:ea typeface="Trebuchet MS"/>
                <a:cs typeface="Trebuchet MS"/>
                <a:sym typeface="Trebuchet MS"/>
              </a:rPr>
              <a:t>large transfers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75"/>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996" name="Google Shape;996;p75"/>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Example bus problems</a:t>
            </a:r>
            <a:endParaRPr/>
          </a:p>
        </p:txBody>
      </p:sp>
      <p:sp>
        <p:nvSpPr>
          <p:cNvPr id="997" name="Google Shape;997;p75"/>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I/O problems always start with some assumptions about a system</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 CPU and memory share a 32-bit bus running at 100MHz</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memory needs 50ns to access a 64-bit value from one address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Then, questions generally ask about the latency or throughput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How long does it take to read one address of memory?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How many random addresses can be read per second? </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You need to find the total time for a single transaction</a:t>
            </a:r>
            <a:endParaRPr/>
          </a:p>
          <a:p>
            <a:pPr indent="-285750" lvl="1" marL="74295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1.	It takes one cycle to send a 32-bit address to the memory</a:t>
            </a:r>
            <a:endParaRPr/>
          </a:p>
          <a:p>
            <a:pPr indent="-285750" lvl="1" marL="74295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2.	The memory needs 50ns, or 5 cycles, to read a 64-bit value</a:t>
            </a:r>
            <a:endParaRPr/>
          </a:p>
          <a:p>
            <a:pPr indent="-285750" lvl="1" marL="74295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3.	It takes two cycles to send 64 bits over a 32-bit wide bus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Then you can calculate latencies and throughputs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time to read from one address is eight cycles or 80ns</a:t>
            </a:r>
            <a:endParaRPr/>
          </a:p>
          <a:p>
            <a:pPr indent="-285750" lvl="1" marL="74295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To do 12.5 million reads per second, for an effective bandwidth of (12.5 x 10</a:t>
            </a:r>
            <a:r>
              <a:rPr b="1" baseline="30000" i="0" lang="en-US" sz="2000" u="none">
                <a:solidFill>
                  <a:schemeClr val="dk1"/>
                </a:solidFill>
                <a:latin typeface="Calibri"/>
                <a:ea typeface="Calibri"/>
                <a:cs typeface="Calibri"/>
                <a:sym typeface="Calibri"/>
              </a:rPr>
              <a:t>6</a:t>
            </a:r>
            <a:r>
              <a:rPr b="1" i="0" lang="en-US" sz="2000" u="none">
                <a:solidFill>
                  <a:schemeClr val="dk1"/>
                </a:solidFill>
                <a:latin typeface="Calibri"/>
                <a:ea typeface="Calibri"/>
                <a:cs typeface="Calibri"/>
                <a:sym typeface="Calibri"/>
              </a:rPr>
              <a:t> reads/second) x (8 bytes/read) = 100MB/s</a:t>
            </a:r>
            <a:endParaRPr/>
          </a:p>
          <a:p>
            <a:pPr indent="-254000" lvl="0" marL="381000" rtl="0" algn="l">
              <a:spcBef>
                <a:spcPts val="400"/>
              </a:spcBef>
              <a:spcAft>
                <a:spcPts val="0"/>
              </a:spcAft>
              <a:buClr>
                <a:schemeClr val="dk1"/>
              </a:buClr>
              <a:buSzPts val="2000"/>
              <a:buNone/>
            </a:pPr>
            <a:r>
              <a:t/>
            </a:r>
            <a:endParaRPr b="1" i="0" sz="2000" u="none">
              <a:solidFill>
                <a:schemeClr val="dk1"/>
              </a:solidFill>
              <a:latin typeface="Calibri"/>
              <a:ea typeface="Calibri"/>
              <a:cs typeface="Calibri"/>
              <a:sym typeface="Calibri"/>
            </a:endParaRPr>
          </a:p>
        </p:txBody>
      </p:sp>
      <p:sp>
        <p:nvSpPr>
          <p:cNvPr id="998" name="Google Shape;998;p75"/>
          <p:cNvSpPr/>
          <p:nvPr/>
        </p:nvSpPr>
        <p:spPr>
          <a:xfrm>
            <a:off x="8075612" y="4533900"/>
            <a:ext cx="15875" cy="141287"/>
          </a:xfrm>
          <a:custGeom>
            <a:rect b="b" l="l" r="r" t="t"/>
            <a:pathLst>
              <a:path extrusionOk="0" h="391" w="41">
                <a:moveTo>
                  <a:pt x="0" y="74"/>
                </a:moveTo>
                <a:cubicBezTo>
                  <a:pt x="9" y="69"/>
                  <a:pt x="4" y="74"/>
                  <a:pt x="10" y="61"/>
                </a:cubicBezTo>
                <a:cubicBezTo>
                  <a:pt x="15" y="49"/>
                  <a:pt x="22" y="35"/>
                  <a:pt x="27" y="23"/>
                </a:cubicBezTo>
                <a:cubicBezTo>
                  <a:pt x="30" y="16"/>
                  <a:pt x="31" y="7"/>
                  <a:pt x="33" y="0"/>
                </a:cubicBezTo>
                <a:cubicBezTo>
                  <a:pt x="47" y="5"/>
                  <a:pt x="40" y="36"/>
                  <a:pt x="40" y="52"/>
                </a:cubicBezTo>
                <a:cubicBezTo>
                  <a:pt x="40" y="109"/>
                  <a:pt x="29" y="165"/>
                  <a:pt x="27" y="222"/>
                </a:cubicBezTo>
                <a:cubicBezTo>
                  <a:pt x="26" y="271"/>
                  <a:pt x="29" y="322"/>
                  <a:pt x="24" y="371"/>
                </a:cubicBezTo>
                <a:cubicBezTo>
                  <a:pt x="23" y="377"/>
                  <a:pt x="21" y="384"/>
                  <a:pt x="20" y="390"/>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999" name="Google Shape;999;p75"/>
          <p:cNvSpPr/>
          <p:nvPr/>
        </p:nvSpPr>
        <p:spPr>
          <a:xfrm>
            <a:off x="8104187" y="4965700"/>
            <a:ext cx="138112" cy="200025"/>
          </a:xfrm>
          <a:custGeom>
            <a:rect b="b" l="l" r="r" t="t"/>
            <a:pathLst>
              <a:path extrusionOk="0" h="552" w="385">
                <a:moveTo>
                  <a:pt x="93" y="35"/>
                </a:moveTo>
                <a:cubicBezTo>
                  <a:pt x="108" y="29"/>
                  <a:pt x="123" y="25"/>
                  <a:pt x="139" y="22"/>
                </a:cubicBezTo>
                <a:cubicBezTo>
                  <a:pt x="158" y="18"/>
                  <a:pt x="178" y="14"/>
                  <a:pt x="196" y="9"/>
                </a:cubicBezTo>
                <a:cubicBezTo>
                  <a:pt x="201" y="9"/>
                  <a:pt x="203" y="10"/>
                  <a:pt x="202" y="6"/>
                </a:cubicBezTo>
                <a:cubicBezTo>
                  <a:pt x="161" y="7"/>
                  <a:pt x="135" y="20"/>
                  <a:pt x="100" y="42"/>
                </a:cubicBezTo>
                <a:cubicBezTo>
                  <a:pt x="62" y="66"/>
                  <a:pt x="27" y="92"/>
                  <a:pt x="7" y="132"/>
                </a:cubicBezTo>
                <a:cubicBezTo>
                  <a:pt x="-12" y="170"/>
                  <a:pt x="15" y="191"/>
                  <a:pt x="43" y="212"/>
                </a:cubicBezTo>
                <a:cubicBezTo>
                  <a:pt x="104" y="256"/>
                  <a:pt x="173" y="286"/>
                  <a:pt x="202" y="361"/>
                </a:cubicBezTo>
                <a:cubicBezTo>
                  <a:pt x="218" y="401"/>
                  <a:pt x="210" y="446"/>
                  <a:pt x="192" y="483"/>
                </a:cubicBezTo>
                <a:cubicBezTo>
                  <a:pt x="174" y="520"/>
                  <a:pt x="146" y="536"/>
                  <a:pt x="110" y="551"/>
                </a:cubicBezTo>
              </a:path>
              <a:path extrusionOk="0" h="552" w="385">
                <a:moveTo>
                  <a:pt x="182" y="119"/>
                </a:moveTo>
                <a:cubicBezTo>
                  <a:pt x="184" y="110"/>
                  <a:pt x="191" y="97"/>
                  <a:pt x="199" y="90"/>
                </a:cubicBezTo>
                <a:cubicBezTo>
                  <a:pt x="235" y="60"/>
                  <a:pt x="279" y="33"/>
                  <a:pt x="321" y="13"/>
                </a:cubicBezTo>
                <a:cubicBezTo>
                  <a:pt x="343" y="2"/>
                  <a:pt x="360" y="1"/>
                  <a:pt x="384" y="0"/>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000" name="Google Shape;1000;p75"/>
          <p:cNvSpPr/>
          <p:nvPr/>
        </p:nvSpPr>
        <p:spPr>
          <a:xfrm>
            <a:off x="7981950" y="5399087"/>
            <a:ext cx="309562" cy="574675"/>
          </a:xfrm>
          <a:custGeom>
            <a:rect b="b" l="l" r="r" t="t"/>
            <a:pathLst>
              <a:path extrusionOk="0" h="1594" w="862">
                <a:moveTo>
                  <a:pt x="351" y="126"/>
                </a:moveTo>
                <a:cubicBezTo>
                  <a:pt x="354" y="114"/>
                  <a:pt x="352" y="111"/>
                  <a:pt x="361" y="100"/>
                </a:cubicBezTo>
                <a:cubicBezTo>
                  <a:pt x="386" y="70"/>
                  <a:pt x="421" y="56"/>
                  <a:pt x="454" y="39"/>
                </a:cubicBezTo>
                <a:cubicBezTo>
                  <a:pt x="497" y="16"/>
                  <a:pt x="537" y="4"/>
                  <a:pt x="586" y="0"/>
                </a:cubicBezTo>
                <a:cubicBezTo>
                  <a:pt x="603" y="-1"/>
                  <a:pt x="645" y="-2"/>
                  <a:pt x="652" y="20"/>
                </a:cubicBezTo>
                <a:cubicBezTo>
                  <a:pt x="663" y="54"/>
                  <a:pt x="604" y="96"/>
                  <a:pt x="586" y="113"/>
                </a:cubicBezTo>
                <a:cubicBezTo>
                  <a:pt x="543" y="153"/>
                  <a:pt x="488" y="187"/>
                  <a:pt x="454" y="236"/>
                </a:cubicBezTo>
                <a:cubicBezTo>
                  <a:pt x="438" y="259"/>
                  <a:pt x="415" y="293"/>
                  <a:pt x="434" y="320"/>
                </a:cubicBezTo>
                <a:cubicBezTo>
                  <a:pt x="452" y="345"/>
                  <a:pt x="492" y="350"/>
                  <a:pt x="520" y="355"/>
                </a:cubicBezTo>
                <a:cubicBezTo>
                  <a:pt x="555" y="361"/>
                  <a:pt x="581" y="362"/>
                  <a:pt x="612" y="378"/>
                </a:cubicBezTo>
              </a:path>
              <a:path extrusionOk="0" h="1594" w="862">
                <a:moveTo>
                  <a:pt x="0" y="919"/>
                </a:moveTo>
                <a:cubicBezTo>
                  <a:pt x="8" y="914"/>
                  <a:pt x="16" y="906"/>
                  <a:pt x="30" y="903"/>
                </a:cubicBezTo>
                <a:cubicBezTo>
                  <a:pt x="76" y="893"/>
                  <a:pt x="123" y="891"/>
                  <a:pt x="169" y="884"/>
                </a:cubicBezTo>
                <a:cubicBezTo>
                  <a:pt x="273" y="868"/>
                  <a:pt x="376" y="857"/>
                  <a:pt x="480" y="842"/>
                </a:cubicBezTo>
                <a:cubicBezTo>
                  <a:pt x="593" y="825"/>
                  <a:pt x="709" y="813"/>
                  <a:pt x="821" y="793"/>
                </a:cubicBezTo>
                <a:cubicBezTo>
                  <a:pt x="834" y="790"/>
                  <a:pt x="848" y="787"/>
                  <a:pt x="861" y="784"/>
                </a:cubicBezTo>
              </a:path>
              <a:path extrusionOk="0" h="1594" w="862">
                <a:moveTo>
                  <a:pt x="589" y="990"/>
                </a:moveTo>
                <a:cubicBezTo>
                  <a:pt x="582" y="987"/>
                  <a:pt x="577" y="984"/>
                  <a:pt x="569" y="983"/>
                </a:cubicBezTo>
                <a:cubicBezTo>
                  <a:pt x="536" y="980"/>
                  <a:pt x="513" y="991"/>
                  <a:pt x="483" y="1000"/>
                </a:cubicBezTo>
                <a:cubicBezTo>
                  <a:pt x="451" y="1010"/>
                  <a:pt x="428" y="1025"/>
                  <a:pt x="401" y="1045"/>
                </a:cubicBezTo>
                <a:cubicBezTo>
                  <a:pt x="377" y="1063"/>
                  <a:pt x="360" y="1084"/>
                  <a:pt x="364" y="1116"/>
                </a:cubicBezTo>
                <a:cubicBezTo>
                  <a:pt x="372" y="1185"/>
                  <a:pt x="429" y="1259"/>
                  <a:pt x="460" y="1319"/>
                </a:cubicBezTo>
                <a:cubicBezTo>
                  <a:pt x="494" y="1385"/>
                  <a:pt x="518" y="1433"/>
                  <a:pt x="516" y="1509"/>
                </a:cubicBezTo>
                <a:cubicBezTo>
                  <a:pt x="515" y="1560"/>
                  <a:pt x="490" y="1586"/>
                  <a:pt x="440" y="1593"/>
                </a:cubicBezTo>
                <a:cubicBezTo>
                  <a:pt x="399" y="1599"/>
                  <a:pt x="363" y="1580"/>
                  <a:pt x="364" y="1535"/>
                </a:cubicBezTo>
                <a:cubicBezTo>
                  <a:pt x="366" y="1455"/>
                  <a:pt x="440" y="1405"/>
                  <a:pt x="493" y="1357"/>
                </a:cubicBezTo>
                <a:cubicBezTo>
                  <a:pt x="551" y="1304"/>
                  <a:pt x="619" y="1261"/>
                  <a:pt x="675" y="1206"/>
                </a:cubicBezTo>
                <a:cubicBezTo>
                  <a:pt x="695" y="1187"/>
                  <a:pt x="732" y="1142"/>
                  <a:pt x="688" y="1122"/>
                </a:cubicBezTo>
                <a:cubicBezTo>
                  <a:pt x="677" y="1120"/>
                  <a:pt x="666" y="1118"/>
                  <a:pt x="655" y="1116"/>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001" name="Google Shape;1001;p75"/>
          <p:cNvSpPr/>
          <p:nvPr/>
        </p:nvSpPr>
        <p:spPr>
          <a:xfrm>
            <a:off x="7116762" y="2301875"/>
            <a:ext cx="1317625" cy="309562"/>
          </a:xfrm>
          <a:custGeom>
            <a:rect b="b" l="l" r="r" t="t"/>
            <a:pathLst>
              <a:path extrusionOk="0" h="860" w="3659">
                <a:moveTo>
                  <a:pt x="1939" y="60"/>
                </a:moveTo>
                <a:cubicBezTo>
                  <a:pt x="1939" y="184"/>
                  <a:pt x="1922" y="330"/>
                  <a:pt x="1959" y="440"/>
                </a:cubicBezTo>
                <a:cubicBezTo>
                  <a:pt x="1970" y="474"/>
                  <a:pt x="1986" y="507"/>
                  <a:pt x="1999" y="540"/>
                </a:cubicBezTo>
                <a:cubicBezTo>
                  <a:pt x="1999" y="560"/>
                  <a:pt x="1999" y="567"/>
                  <a:pt x="1999" y="580"/>
                </a:cubicBezTo>
              </a:path>
              <a:path extrusionOk="0" h="860" w="3659">
                <a:moveTo>
                  <a:pt x="2179" y="140"/>
                </a:moveTo>
                <a:cubicBezTo>
                  <a:pt x="2179" y="170"/>
                  <a:pt x="2166" y="224"/>
                  <a:pt x="2199" y="240"/>
                </a:cubicBezTo>
                <a:cubicBezTo>
                  <a:pt x="2238" y="260"/>
                  <a:pt x="2199" y="263"/>
                  <a:pt x="2219" y="300"/>
                </a:cubicBezTo>
                <a:cubicBezTo>
                  <a:pt x="2236" y="332"/>
                  <a:pt x="2226" y="347"/>
                  <a:pt x="2238" y="380"/>
                </a:cubicBezTo>
                <a:cubicBezTo>
                  <a:pt x="2258" y="435"/>
                  <a:pt x="2278" y="474"/>
                  <a:pt x="2338" y="480"/>
                </a:cubicBezTo>
                <a:cubicBezTo>
                  <a:pt x="2384" y="485"/>
                  <a:pt x="2403" y="480"/>
                  <a:pt x="2438" y="460"/>
                </a:cubicBezTo>
                <a:cubicBezTo>
                  <a:pt x="2474" y="439"/>
                  <a:pt x="2509" y="426"/>
                  <a:pt x="2538" y="400"/>
                </a:cubicBezTo>
                <a:cubicBezTo>
                  <a:pt x="2566" y="375"/>
                  <a:pt x="2578" y="355"/>
                  <a:pt x="2598" y="320"/>
                </a:cubicBezTo>
                <a:cubicBezTo>
                  <a:pt x="2612" y="296"/>
                  <a:pt x="2666" y="259"/>
                  <a:pt x="2638" y="220"/>
                </a:cubicBezTo>
                <a:cubicBezTo>
                  <a:pt x="2616" y="189"/>
                  <a:pt x="2609" y="161"/>
                  <a:pt x="2578" y="140"/>
                </a:cubicBezTo>
                <a:cubicBezTo>
                  <a:pt x="2565" y="132"/>
                  <a:pt x="2513" y="84"/>
                  <a:pt x="2498" y="80"/>
                </a:cubicBezTo>
                <a:cubicBezTo>
                  <a:pt x="2461" y="69"/>
                  <a:pt x="2413" y="61"/>
                  <a:pt x="2378" y="40"/>
                </a:cubicBezTo>
                <a:cubicBezTo>
                  <a:pt x="2336" y="15"/>
                  <a:pt x="2375" y="0"/>
                  <a:pt x="2318" y="0"/>
                </a:cubicBezTo>
                <a:cubicBezTo>
                  <a:pt x="2276" y="0"/>
                  <a:pt x="2242" y="20"/>
                  <a:pt x="2238" y="60"/>
                </a:cubicBezTo>
                <a:cubicBezTo>
                  <a:pt x="2232" y="117"/>
                  <a:pt x="2252" y="173"/>
                  <a:pt x="2219" y="220"/>
                </a:cubicBezTo>
              </a:path>
              <a:path extrusionOk="0" h="860" w="3659">
                <a:moveTo>
                  <a:pt x="2838" y="160"/>
                </a:moveTo>
                <a:cubicBezTo>
                  <a:pt x="2844" y="211"/>
                  <a:pt x="2873" y="250"/>
                  <a:pt x="2878" y="300"/>
                </a:cubicBezTo>
                <a:cubicBezTo>
                  <a:pt x="2886" y="378"/>
                  <a:pt x="2879" y="445"/>
                  <a:pt x="2898" y="520"/>
                </a:cubicBezTo>
                <a:cubicBezTo>
                  <a:pt x="2898" y="527"/>
                  <a:pt x="2898" y="533"/>
                  <a:pt x="2898" y="540"/>
                </a:cubicBezTo>
                <a:cubicBezTo>
                  <a:pt x="2873" y="565"/>
                  <a:pt x="2878" y="515"/>
                  <a:pt x="2878" y="480"/>
                </a:cubicBezTo>
                <a:cubicBezTo>
                  <a:pt x="2878" y="409"/>
                  <a:pt x="2882" y="364"/>
                  <a:pt x="2898" y="300"/>
                </a:cubicBezTo>
                <a:cubicBezTo>
                  <a:pt x="2909" y="257"/>
                  <a:pt x="2886" y="236"/>
                  <a:pt x="2918" y="200"/>
                </a:cubicBezTo>
                <a:cubicBezTo>
                  <a:pt x="2933" y="183"/>
                  <a:pt x="2929" y="127"/>
                  <a:pt x="2938" y="120"/>
                </a:cubicBezTo>
                <a:cubicBezTo>
                  <a:pt x="2960" y="103"/>
                  <a:pt x="2958" y="120"/>
                  <a:pt x="2958" y="80"/>
                </a:cubicBezTo>
                <a:cubicBezTo>
                  <a:pt x="3034" y="90"/>
                  <a:pt x="3035" y="103"/>
                  <a:pt x="3078" y="160"/>
                </a:cubicBezTo>
                <a:cubicBezTo>
                  <a:pt x="3101" y="191"/>
                  <a:pt x="3103" y="226"/>
                  <a:pt x="3118" y="260"/>
                </a:cubicBezTo>
                <a:cubicBezTo>
                  <a:pt x="3136" y="302"/>
                  <a:pt x="3138" y="316"/>
                  <a:pt x="3138" y="360"/>
                </a:cubicBezTo>
                <a:cubicBezTo>
                  <a:pt x="3138" y="393"/>
                  <a:pt x="3146" y="412"/>
                  <a:pt x="3158" y="440"/>
                </a:cubicBezTo>
                <a:cubicBezTo>
                  <a:pt x="3176" y="482"/>
                  <a:pt x="3194" y="535"/>
                  <a:pt x="3198" y="580"/>
                </a:cubicBezTo>
                <a:cubicBezTo>
                  <a:pt x="3202" y="617"/>
                  <a:pt x="3185" y="629"/>
                  <a:pt x="3218" y="640"/>
                </a:cubicBezTo>
              </a:path>
              <a:path extrusionOk="0" h="860" w="3659">
                <a:moveTo>
                  <a:pt x="3538" y="80"/>
                </a:moveTo>
                <a:cubicBezTo>
                  <a:pt x="3492" y="86"/>
                  <a:pt x="3438" y="93"/>
                  <a:pt x="3398" y="120"/>
                </a:cubicBezTo>
                <a:cubicBezTo>
                  <a:pt x="3378" y="133"/>
                  <a:pt x="3328" y="147"/>
                  <a:pt x="3338" y="180"/>
                </a:cubicBezTo>
                <a:cubicBezTo>
                  <a:pt x="3354" y="235"/>
                  <a:pt x="3381" y="256"/>
                  <a:pt x="3418" y="280"/>
                </a:cubicBezTo>
                <a:cubicBezTo>
                  <a:pt x="3444" y="297"/>
                  <a:pt x="3475" y="305"/>
                  <a:pt x="3498" y="320"/>
                </a:cubicBezTo>
                <a:cubicBezTo>
                  <a:pt x="3531" y="342"/>
                  <a:pt x="3560" y="340"/>
                  <a:pt x="3578" y="360"/>
                </a:cubicBezTo>
                <a:cubicBezTo>
                  <a:pt x="3605" y="391"/>
                  <a:pt x="3654" y="388"/>
                  <a:pt x="3658" y="420"/>
                </a:cubicBezTo>
                <a:cubicBezTo>
                  <a:pt x="3665" y="472"/>
                  <a:pt x="3664" y="558"/>
                  <a:pt x="3638" y="580"/>
                </a:cubicBezTo>
                <a:cubicBezTo>
                  <a:pt x="3603" y="611"/>
                  <a:pt x="3630" y="620"/>
                  <a:pt x="3578" y="620"/>
                </a:cubicBezTo>
                <a:cubicBezTo>
                  <a:pt x="3527" y="620"/>
                  <a:pt x="3500" y="626"/>
                  <a:pt x="3458" y="640"/>
                </a:cubicBezTo>
                <a:cubicBezTo>
                  <a:pt x="3443" y="645"/>
                  <a:pt x="3414" y="640"/>
                  <a:pt x="3398" y="640"/>
                </a:cubicBezTo>
              </a:path>
              <a:path extrusionOk="0" h="860" w="3659">
                <a:moveTo>
                  <a:pt x="0" y="520"/>
                </a:moveTo>
                <a:cubicBezTo>
                  <a:pt x="29" y="539"/>
                  <a:pt x="67" y="565"/>
                  <a:pt x="100" y="580"/>
                </a:cubicBezTo>
                <a:cubicBezTo>
                  <a:pt x="140" y="598"/>
                  <a:pt x="203" y="603"/>
                  <a:pt x="240" y="620"/>
                </a:cubicBezTo>
                <a:cubicBezTo>
                  <a:pt x="273" y="636"/>
                  <a:pt x="308" y="663"/>
                  <a:pt x="339" y="680"/>
                </a:cubicBezTo>
                <a:cubicBezTo>
                  <a:pt x="381" y="704"/>
                  <a:pt x="412" y="717"/>
                  <a:pt x="459" y="720"/>
                </a:cubicBezTo>
                <a:cubicBezTo>
                  <a:pt x="701" y="733"/>
                  <a:pt x="992" y="745"/>
                  <a:pt x="1219" y="700"/>
                </a:cubicBezTo>
                <a:cubicBezTo>
                  <a:pt x="1257" y="692"/>
                  <a:pt x="1303" y="686"/>
                  <a:pt x="1339" y="680"/>
                </a:cubicBezTo>
                <a:cubicBezTo>
                  <a:pt x="1377" y="674"/>
                  <a:pt x="1406" y="671"/>
                  <a:pt x="1439" y="660"/>
                </a:cubicBezTo>
                <a:cubicBezTo>
                  <a:pt x="1467" y="651"/>
                  <a:pt x="1535" y="656"/>
                  <a:pt x="1559" y="640"/>
                </a:cubicBezTo>
                <a:cubicBezTo>
                  <a:pt x="1559" y="633"/>
                  <a:pt x="1559" y="627"/>
                  <a:pt x="1559" y="620"/>
                </a:cubicBezTo>
              </a:path>
              <a:path extrusionOk="0" h="860" w="3659">
                <a:moveTo>
                  <a:pt x="1499" y="500"/>
                </a:moveTo>
                <a:cubicBezTo>
                  <a:pt x="1563" y="507"/>
                  <a:pt x="1606" y="546"/>
                  <a:pt x="1659" y="560"/>
                </a:cubicBezTo>
                <a:cubicBezTo>
                  <a:pt x="1726" y="578"/>
                  <a:pt x="1718" y="564"/>
                  <a:pt x="1699" y="620"/>
                </a:cubicBezTo>
                <a:cubicBezTo>
                  <a:pt x="1687" y="655"/>
                  <a:pt x="1654" y="667"/>
                  <a:pt x="1639" y="700"/>
                </a:cubicBezTo>
                <a:cubicBezTo>
                  <a:pt x="1629" y="723"/>
                  <a:pt x="1621" y="743"/>
                  <a:pt x="1619" y="760"/>
                </a:cubicBezTo>
                <a:cubicBezTo>
                  <a:pt x="1613" y="806"/>
                  <a:pt x="1596" y="800"/>
                  <a:pt x="1579" y="839"/>
                </a:cubicBezTo>
                <a:cubicBezTo>
                  <a:pt x="1579" y="846"/>
                  <a:pt x="1579" y="852"/>
                  <a:pt x="1579" y="859"/>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76"/>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spcBef>
                <a:spcPts val="0"/>
              </a:spcBef>
              <a:spcAft>
                <a:spcPts val="0"/>
              </a:spcAft>
              <a:buNone/>
            </a:pPr>
            <a:r>
              <a:t/>
            </a:r>
            <a:endParaRPr sz="4900">
              <a:solidFill>
                <a:schemeClr val="dk1"/>
              </a:solidFill>
              <a:latin typeface="Calibri"/>
              <a:ea typeface="Calibri"/>
              <a:cs typeface="Calibri"/>
              <a:sym typeface="Calibri"/>
            </a:endParaRPr>
          </a:p>
        </p:txBody>
      </p:sp>
      <p:sp>
        <p:nvSpPr>
          <p:cNvPr id="1007" name="Google Shape;1007;p76"/>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Advanced Topics</a:t>
            </a:r>
            <a:endParaRPr/>
          </a:p>
        </p:txBody>
      </p:sp>
      <p:sp>
        <p:nvSpPr>
          <p:cNvPr id="1008" name="Google Shape;1008;p76"/>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77"/>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spcBef>
                <a:spcPts val="0"/>
              </a:spcBef>
              <a:spcAft>
                <a:spcPts val="0"/>
              </a:spcAft>
              <a:buNone/>
            </a:pPr>
            <a:r>
              <a:t/>
            </a:r>
            <a:endParaRPr sz="4900">
              <a:solidFill>
                <a:schemeClr val="dk1"/>
              </a:solidFill>
              <a:latin typeface="Calibri"/>
              <a:ea typeface="Calibri"/>
              <a:cs typeface="Calibri"/>
              <a:sym typeface="Calibri"/>
            </a:endParaRPr>
          </a:p>
        </p:txBody>
      </p:sp>
      <p:sp>
        <p:nvSpPr>
          <p:cNvPr id="1014" name="Google Shape;1014;p77"/>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EXTRA JUST FOR INFORMATION</a:t>
            </a:r>
            <a:endParaRPr/>
          </a:p>
        </p:txBody>
      </p:sp>
      <p:sp>
        <p:nvSpPr>
          <p:cNvPr id="1015" name="Google Shape;1015;p77"/>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8"/>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rgbClr val="FF0000"/>
              </a:buClr>
              <a:buSzPts val="4900"/>
              <a:buFont typeface="Calibri"/>
              <a:buNone/>
            </a:pPr>
            <a:r>
              <a:rPr b="0" i="0" lang="en-US" sz="4900" u="none">
                <a:solidFill>
                  <a:srgbClr val="FF0000"/>
                </a:solidFill>
                <a:latin typeface="Calibri"/>
                <a:ea typeface="Calibri"/>
                <a:cs typeface="Calibri"/>
                <a:sym typeface="Calibri"/>
              </a:rPr>
              <a:t>MIPS Interrupt Programming</a:t>
            </a:r>
            <a:endParaRPr/>
          </a:p>
        </p:txBody>
      </p:sp>
      <p:sp>
        <p:nvSpPr>
          <p:cNvPr id="1021" name="Google Shape;1021;p78"/>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In order to receive interrupts, the software has to enable them</a:t>
            </a:r>
            <a:endParaRPr/>
          </a:p>
          <a:p>
            <a:pPr indent="-317500" lvl="1" marL="8128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On a MIPS processor, this is done by writing to the </a:t>
            </a:r>
            <a:r>
              <a:rPr b="0" i="0" lang="en-US" sz="2200" u="none" cap="none" strike="noStrike">
                <a:solidFill>
                  <a:srgbClr val="3333FF"/>
                </a:solidFill>
                <a:latin typeface="Calibri"/>
                <a:ea typeface="Calibri"/>
                <a:cs typeface="Calibri"/>
                <a:sym typeface="Calibri"/>
              </a:rPr>
              <a:t>Status register</a:t>
            </a:r>
            <a:r>
              <a:rPr b="0" i="0" lang="en-US" sz="2200" u="none" cap="none" strike="noStrike">
                <a:solidFill>
                  <a:schemeClr val="dk1"/>
                </a:solidFill>
                <a:latin typeface="Calibri"/>
                <a:ea typeface="Calibri"/>
                <a:cs typeface="Calibri"/>
                <a:sym typeface="Calibri"/>
              </a:rPr>
              <a:t>.</a:t>
            </a:r>
            <a:endParaRPr/>
          </a:p>
          <a:p>
            <a:pPr indent="-254000" lvl="2" marL="1181100" marR="0" rtl="0" algn="l">
              <a:lnSpc>
                <a:spcPct val="8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Interrupts are enabled by setting </a:t>
            </a:r>
            <a:r>
              <a:rPr b="0" i="0" lang="en-US" sz="1900" u="none" cap="none" strike="noStrike">
                <a:solidFill>
                  <a:srgbClr val="026B0F"/>
                </a:solidFill>
                <a:latin typeface="Calibri"/>
                <a:ea typeface="Calibri"/>
                <a:cs typeface="Calibri"/>
                <a:sym typeface="Calibri"/>
              </a:rPr>
              <a:t>bit zero</a:t>
            </a:r>
            <a:r>
              <a:rPr b="0" i="0" lang="en-US" sz="1900" u="none" cap="none" strike="noStrike">
                <a:solidFill>
                  <a:schemeClr val="dk1"/>
                </a:solidFill>
                <a:latin typeface="Calibri"/>
                <a:ea typeface="Calibri"/>
                <a:cs typeface="Calibri"/>
                <a:sym typeface="Calibri"/>
              </a:rPr>
              <a:t>.</a:t>
            </a:r>
            <a:endParaRPr/>
          </a:p>
          <a:p>
            <a:pPr indent="-133350" lvl="2" marL="1181100" marR="0" rtl="0" algn="l">
              <a:lnSpc>
                <a:spcPct val="80000"/>
              </a:lnSpc>
              <a:spcBef>
                <a:spcPts val="380"/>
              </a:spcBef>
              <a:spcAft>
                <a:spcPts val="0"/>
              </a:spcAft>
              <a:buClr>
                <a:schemeClr val="dk1"/>
              </a:buClr>
              <a:buSzPts val="1900"/>
              <a:buFont typeface="Arial"/>
              <a:buNone/>
            </a:pPr>
            <a:r>
              <a:t/>
            </a:r>
            <a:endParaRPr b="0" i="0" sz="1900" u="none" cap="none" strike="noStrike">
              <a:solidFill>
                <a:schemeClr val="dk1"/>
              </a:solidFill>
              <a:latin typeface="Calibri"/>
              <a:ea typeface="Calibri"/>
              <a:cs typeface="Calibri"/>
              <a:sym typeface="Calibri"/>
            </a:endParaRPr>
          </a:p>
          <a:p>
            <a:pPr indent="-133350" lvl="2" marL="1181100" marR="0" rtl="0" algn="l">
              <a:lnSpc>
                <a:spcPct val="80000"/>
              </a:lnSpc>
              <a:spcBef>
                <a:spcPts val="380"/>
              </a:spcBef>
              <a:spcAft>
                <a:spcPts val="0"/>
              </a:spcAft>
              <a:buClr>
                <a:schemeClr val="dk1"/>
              </a:buClr>
              <a:buSzPts val="1900"/>
              <a:buFont typeface="Arial"/>
              <a:buNone/>
            </a:pPr>
            <a:r>
              <a:t/>
            </a:r>
            <a:endParaRPr b="0" i="0" sz="1900" u="none" cap="none" strike="noStrike">
              <a:solidFill>
                <a:schemeClr val="dk1"/>
              </a:solidFill>
              <a:latin typeface="Calibri"/>
              <a:ea typeface="Calibri"/>
              <a:cs typeface="Calibri"/>
              <a:sym typeface="Calibri"/>
            </a:endParaRPr>
          </a:p>
          <a:p>
            <a:pPr indent="-177800" lvl="1" marL="812800" marR="0" rtl="0" algn="l">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22250" lvl="0" marL="381000"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222250" lvl="0" marL="381000"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222250" lvl="0" marL="381000"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81000" lvl="0" marL="3810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MIPS has multiple interrupt levels</a:t>
            </a:r>
            <a:endParaRPr/>
          </a:p>
          <a:p>
            <a:pPr indent="-317500" lvl="1" marL="8128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Interrupts for different levels can be selectively enabled</a:t>
            </a:r>
            <a:endParaRPr/>
          </a:p>
          <a:p>
            <a:pPr indent="-317500" lvl="1" marL="8128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To receive an interrupt, it is bit in the interrupt mask (bits 8-15 of the Status register) must be set</a:t>
            </a:r>
            <a:endParaRPr/>
          </a:p>
          <a:p>
            <a:pPr indent="-254000" lvl="2" marL="1181100" marR="0" rtl="0" algn="l">
              <a:lnSpc>
                <a:spcPct val="8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In the Figure, interrupt level 15 is enabled</a:t>
            </a:r>
            <a:endParaRPr/>
          </a:p>
        </p:txBody>
      </p:sp>
      <p:sp>
        <p:nvSpPr>
          <p:cNvPr id="1022" name="Google Shape;1022;p78"/>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pic>
        <p:nvPicPr>
          <p:cNvPr id="1023" name="Google Shape;1023;p78"/>
          <p:cNvPicPr preferRelativeResize="0"/>
          <p:nvPr/>
        </p:nvPicPr>
        <p:blipFill rotWithShape="1">
          <a:blip r:embed="rId3">
            <a:alphaModFix/>
          </a:blip>
          <a:srcRect b="0" l="0" r="0" t="0"/>
          <a:stretch/>
        </p:blipFill>
        <p:spPr>
          <a:xfrm>
            <a:off x="685800" y="2209800"/>
            <a:ext cx="8637587" cy="2336800"/>
          </a:xfrm>
          <a:prstGeom prst="rect">
            <a:avLst/>
          </a:prstGeom>
          <a:noFill/>
          <a:ln>
            <a:noFill/>
          </a:ln>
        </p:spPr>
      </p:pic>
      <p:sp>
        <p:nvSpPr>
          <p:cNvPr id="1024" name="Google Shape;1024;p78"/>
          <p:cNvSpPr txBox="1"/>
          <p:nvPr/>
        </p:nvSpPr>
        <p:spPr>
          <a:xfrm>
            <a:off x="8763000" y="2590800"/>
            <a:ext cx="315912" cy="407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26B0F"/>
              </a:buClr>
              <a:buSzPts val="2000"/>
              <a:buFont typeface="Trebuchet MS"/>
              <a:buNone/>
            </a:pPr>
            <a:r>
              <a:rPr b="0" i="0" lang="en-US" sz="2000" u="none">
                <a:solidFill>
                  <a:srgbClr val="026B0F"/>
                </a:solidFill>
                <a:latin typeface="Trebuchet MS"/>
                <a:ea typeface="Trebuchet MS"/>
                <a:cs typeface="Trebuchet MS"/>
                <a:sym typeface="Trebuchet MS"/>
              </a:rPr>
              <a:t>1</a:t>
            </a:r>
            <a:endParaRPr/>
          </a:p>
        </p:txBody>
      </p:sp>
      <p:sp>
        <p:nvSpPr>
          <p:cNvPr id="1025" name="Google Shape;1025;p78"/>
          <p:cNvSpPr txBox="1"/>
          <p:nvPr/>
        </p:nvSpPr>
        <p:spPr>
          <a:xfrm>
            <a:off x="3429000" y="2590800"/>
            <a:ext cx="315912" cy="407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rebuchet MS"/>
              <a:buNone/>
            </a:pPr>
            <a:r>
              <a:rPr b="0" i="0" lang="en-US" sz="2000" u="none">
                <a:solidFill>
                  <a:srgbClr val="FF0000"/>
                </a:solidFill>
                <a:latin typeface="Trebuchet MS"/>
                <a:ea typeface="Trebuchet MS"/>
                <a:cs typeface="Trebuchet MS"/>
                <a:sym typeface="Trebuchet MS"/>
              </a:rPr>
              <a:t>1</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pic>
        <p:nvPicPr>
          <p:cNvPr id="1030" name="Google Shape;1030;p79"/>
          <p:cNvPicPr preferRelativeResize="0"/>
          <p:nvPr/>
        </p:nvPicPr>
        <p:blipFill rotWithShape="1">
          <a:blip r:embed="rId3">
            <a:alphaModFix/>
          </a:blip>
          <a:srcRect b="0" l="0" r="0" t="0"/>
          <a:stretch/>
        </p:blipFill>
        <p:spPr>
          <a:xfrm>
            <a:off x="671512" y="4100512"/>
            <a:ext cx="8802687" cy="1651000"/>
          </a:xfrm>
          <a:prstGeom prst="rect">
            <a:avLst/>
          </a:prstGeom>
          <a:noFill/>
          <a:ln>
            <a:noFill/>
          </a:ln>
        </p:spPr>
      </p:pic>
      <p:sp>
        <p:nvSpPr>
          <p:cNvPr id="1031" name="Google Shape;1031;p79"/>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rgbClr val="FF0000"/>
              </a:buClr>
              <a:buSzPts val="4900"/>
              <a:buFont typeface="Calibri"/>
              <a:buNone/>
            </a:pPr>
            <a:r>
              <a:rPr b="0" i="0" lang="en-US" sz="4900" u="none">
                <a:solidFill>
                  <a:srgbClr val="FF0000"/>
                </a:solidFill>
                <a:latin typeface="Calibri"/>
                <a:ea typeface="Calibri"/>
                <a:cs typeface="Calibri"/>
                <a:sym typeface="Calibri"/>
              </a:rPr>
              <a:t>MIPS Interrupt Programming</a:t>
            </a:r>
            <a:endParaRPr/>
          </a:p>
        </p:txBody>
      </p:sp>
      <p:sp>
        <p:nvSpPr>
          <p:cNvPr id="1032" name="Google Shape;1032;p79"/>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81000" lvl="0" marL="381000"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an interrupt occurs, the Cause register indicates which one</a:t>
            </a:r>
            <a:endParaRPr/>
          </a:p>
          <a:p>
            <a:pPr indent="-317500" lvl="1" marL="8128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an </a:t>
            </a:r>
            <a:r>
              <a:rPr b="0" i="0" lang="en-US" sz="2400" u="none" cap="none" strike="noStrike">
                <a:solidFill>
                  <a:srgbClr val="FF0000"/>
                </a:solidFill>
                <a:latin typeface="Calibri"/>
                <a:ea typeface="Calibri"/>
                <a:cs typeface="Calibri"/>
                <a:sym typeface="Calibri"/>
              </a:rPr>
              <a:t>exception</a:t>
            </a:r>
            <a:r>
              <a:rPr b="0" i="0" lang="en-US" sz="2400" u="none" cap="none" strike="noStrike">
                <a:solidFill>
                  <a:schemeClr val="dk1"/>
                </a:solidFill>
                <a:latin typeface="Calibri"/>
                <a:ea typeface="Calibri"/>
                <a:cs typeface="Calibri"/>
                <a:sym typeface="Calibri"/>
              </a:rPr>
              <a:t>, the</a:t>
            </a:r>
            <a:r>
              <a:rPr b="0" i="0" lang="en-US" sz="2400" u="none" cap="none" strike="noStrike">
                <a:solidFill>
                  <a:srgbClr val="3333FF"/>
                </a:solidFill>
                <a:latin typeface="Calibri"/>
                <a:ea typeface="Calibri"/>
                <a:cs typeface="Calibri"/>
                <a:sym typeface="Calibri"/>
              </a:rPr>
              <a:t> exception code field</a:t>
            </a:r>
            <a:r>
              <a:rPr b="0" i="0" lang="en-US" sz="2400" u="none" cap="none" strike="noStrike">
                <a:solidFill>
                  <a:schemeClr val="dk1"/>
                </a:solidFill>
                <a:latin typeface="Calibri"/>
                <a:ea typeface="Calibri"/>
                <a:cs typeface="Calibri"/>
                <a:sym typeface="Calibri"/>
              </a:rPr>
              <a:t> holds the exception type</a:t>
            </a:r>
            <a:endParaRPr/>
          </a:p>
          <a:p>
            <a:pPr indent="-317500" lvl="1" marL="8128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an </a:t>
            </a:r>
            <a:r>
              <a:rPr b="0" i="0" lang="en-US" sz="2400" u="none" cap="none" strike="noStrike">
                <a:solidFill>
                  <a:srgbClr val="FF0000"/>
                </a:solidFill>
                <a:latin typeface="Calibri"/>
                <a:ea typeface="Calibri"/>
                <a:cs typeface="Calibri"/>
                <a:sym typeface="Calibri"/>
              </a:rPr>
              <a:t>interrupt</a:t>
            </a:r>
            <a:r>
              <a:rPr b="0" i="0" lang="en-US" sz="2400" u="none" cap="none" strike="noStrike">
                <a:solidFill>
                  <a:schemeClr val="dk1"/>
                </a:solidFill>
                <a:latin typeface="Calibri"/>
                <a:ea typeface="Calibri"/>
                <a:cs typeface="Calibri"/>
                <a:sym typeface="Calibri"/>
              </a:rPr>
              <a:t>, the</a:t>
            </a:r>
            <a:r>
              <a:rPr b="0" i="0" lang="en-US" sz="2400" u="none" cap="none" strike="noStrike">
                <a:solidFill>
                  <a:srgbClr val="3333FF"/>
                </a:solidFill>
                <a:latin typeface="Calibri"/>
                <a:ea typeface="Calibri"/>
                <a:cs typeface="Calibri"/>
                <a:sym typeface="Calibri"/>
              </a:rPr>
              <a:t> exception code field</a:t>
            </a:r>
            <a:r>
              <a:rPr b="0" i="0" lang="en-US" sz="2400" u="none" cap="none" strike="noStrike">
                <a:solidFill>
                  <a:schemeClr val="dk1"/>
                </a:solidFill>
                <a:latin typeface="Calibri"/>
                <a:ea typeface="Calibri"/>
                <a:cs typeface="Calibri"/>
                <a:sym typeface="Calibri"/>
              </a:rPr>
              <a:t> is </a:t>
            </a:r>
            <a:r>
              <a:rPr b="0" i="0" lang="en-US" sz="2400" u="none" cap="none" strike="noStrike">
                <a:solidFill>
                  <a:srgbClr val="3333FF"/>
                </a:solidFill>
                <a:latin typeface="Calibri"/>
                <a:ea typeface="Calibri"/>
                <a:cs typeface="Calibri"/>
                <a:sym typeface="Calibri"/>
              </a:rPr>
              <a:t>0000</a:t>
            </a:r>
            <a:r>
              <a:rPr b="0" i="0" lang="en-US" sz="2400" u="none" cap="none" strike="noStrike">
                <a:solidFill>
                  <a:schemeClr val="dk1"/>
                </a:solidFill>
                <a:latin typeface="Calibri"/>
                <a:ea typeface="Calibri"/>
                <a:cs typeface="Calibri"/>
                <a:sym typeface="Calibri"/>
              </a:rPr>
              <a:t> and bits will be set for pending interrupts</a:t>
            </a:r>
            <a:endParaRPr/>
          </a:p>
          <a:p>
            <a:pPr indent="-254000" lvl="2" marL="1181100" marR="0" rtl="0" algn="l">
              <a:lnSpc>
                <a:spcPct val="80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register below shows a pending interrupt at level 15</a:t>
            </a:r>
            <a:endParaRPr/>
          </a:p>
          <a:p>
            <a:pPr indent="-120650" lvl="2" marL="1181100" marR="0" rtl="0" algn="l">
              <a:lnSpc>
                <a:spcPct val="80000"/>
              </a:lnSpc>
              <a:spcBef>
                <a:spcPts val="42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20650" lvl="2" marL="1181100" marR="0" rtl="0" algn="l">
              <a:lnSpc>
                <a:spcPct val="80000"/>
              </a:lnSpc>
              <a:spcBef>
                <a:spcPts val="42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20650" lvl="2" marL="1181100" marR="0" rtl="0" algn="l">
              <a:lnSpc>
                <a:spcPct val="80000"/>
              </a:lnSpc>
              <a:spcBef>
                <a:spcPts val="42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20650" lvl="2" marL="1181100" marR="0" rtl="0" algn="l">
              <a:lnSpc>
                <a:spcPct val="80000"/>
              </a:lnSpc>
              <a:spcBef>
                <a:spcPts val="42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20650" lvl="2" marL="1181100" marR="0" rtl="0" algn="l">
              <a:lnSpc>
                <a:spcPct val="80000"/>
              </a:lnSpc>
              <a:spcBef>
                <a:spcPts val="42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0" lvl="0" marL="3810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exception handler is generally part of the operating system</a:t>
            </a:r>
            <a:endParaRPr/>
          </a:p>
          <a:p>
            <a:pPr indent="-203200" lvl="0" marL="3810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033" name="Google Shape;1033;p79"/>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1034" name="Google Shape;1034;p79"/>
          <p:cNvSpPr txBox="1"/>
          <p:nvPr/>
        </p:nvSpPr>
        <p:spPr>
          <a:xfrm>
            <a:off x="4176712" y="4633912"/>
            <a:ext cx="315912" cy="407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rebuchet MS"/>
              <a:buNone/>
            </a:pPr>
            <a:r>
              <a:rPr b="0" i="0" lang="en-US" sz="2000" u="none">
                <a:solidFill>
                  <a:srgbClr val="FF0000"/>
                </a:solidFill>
                <a:latin typeface="Trebuchet MS"/>
                <a:ea typeface="Trebuchet MS"/>
                <a:cs typeface="Trebuchet MS"/>
                <a:sym typeface="Trebuchet MS"/>
              </a:rPr>
              <a:t>1</a:t>
            </a:r>
            <a:endParaRPr/>
          </a:p>
        </p:txBody>
      </p:sp>
      <p:sp>
        <p:nvSpPr>
          <p:cNvPr id="1035" name="Google Shape;1035;p79"/>
          <p:cNvSpPr txBox="1"/>
          <p:nvPr/>
        </p:nvSpPr>
        <p:spPr>
          <a:xfrm>
            <a:off x="6996112" y="4633912"/>
            <a:ext cx="315912" cy="407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FF"/>
              </a:buClr>
              <a:buSzPts val="2000"/>
              <a:buFont typeface="Trebuchet MS"/>
              <a:buNone/>
            </a:pPr>
            <a:r>
              <a:rPr b="0" i="0" lang="en-US" sz="2000" u="none">
                <a:solidFill>
                  <a:srgbClr val="3333FF"/>
                </a:solidFill>
                <a:latin typeface="Trebuchet MS"/>
                <a:ea typeface="Trebuchet MS"/>
                <a:cs typeface="Trebuchet MS"/>
                <a:sym typeface="Trebuchet MS"/>
              </a:rPr>
              <a:t>0</a:t>
            </a:r>
            <a:endParaRPr/>
          </a:p>
        </p:txBody>
      </p:sp>
      <p:sp>
        <p:nvSpPr>
          <p:cNvPr id="1036" name="Google Shape;1036;p79"/>
          <p:cNvSpPr txBox="1"/>
          <p:nvPr/>
        </p:nvSpPr>
        <p:spPr>
          <a:xfrm>
            <a:off x="7224712" y="4633912"/>
            <a:ext cx="315912" cy="407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FF"/>
              </a:buClr>
              <a:buSzPts val="2000"/>
              <a:buFont typeface="Trebuchet MS"/>
              <a:buNone/>
            </a:pPr>
            <a:r>
              <a:rPr b="0" i="0" lang="en-US" sz="2000" u="none">
                <a:solidFill>
                  <a:srgbClr val="3333FF"/>
                </a:solidFill>
                <a:latin typeface="Trebuchet MS"/>
                <a:ea typeface="Trebuchet MS"/>
                <a:cs typeface="Trebuchet MS"/>
                <a:sym typeface="Trebuchet MS"/>
              </a:rPr>
              <a:t>0</a:t>
            </a:r>
            <a:endParaRPr/>
          </a:p>
        </p:txBody>
      </p:sp>
      <p:sp>
        <p:nvSpPr>
          <p:cNvPr id="1037" name="Google Shape;1037;p79"/>
          <p:cNvSpPr txBox="1"/>
          <p:nvPr/>
        </p:nvSpPr>
        <p:spPr>
          <a:xfrm>
            <a:off x="7458075" y="4621212"/>
            <a:ext cx="315912" cy="407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FF"/>
              </a:buClr>
              <a:buSzPts val="2000"/>
              <a:buFont typeface="Trebuchet MS"/>
              <a:buNone/>
            </a:pPr>
            <a:r>
              <a:rPr b="0" i="0" lang="en-US" sz="2000" u="none">
                <a:solidFill>
                  <a:srgbClr val="3333FF"/>
                </a:solidFill>
                <a:latin typeface="Trebuchet MS"/>
                <a:ea typeface="Trebuchet MS"/>
                <a:cs typeface="Trebuchet MS"/>
                <a:sym typeface="Trebuchet MS"/>
              </a:rPr>
              <a:t>0</a:t>
            </a:r>
            <a:endParaRPr/>
          </a:p>
        </p:txBody>
      </p:sp>
      <p:sp>
        <p:nvSpPr>
          <p:cNvPr id="1038" name="Google Shape;1038;p79"/>
          <p:cNvSpPr txBox="1"/>
          <p:nvPr/>
        </p:nvSpPr>
        <p:spPr>
          <a:xfrm>
            <a:off x="7681912" y="4633912"/>
            <a:ext cx="315912" cy="407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FF"/>
              </a:buClr>
              <a:buSzPts val="2000"/>
              <a:buFont typeface="Trebuchet MS"/>
              <a:buNone/>
            </a:pPr>
            <a:r>
              <a:rPr b="0" i="0" lang="en-US" sz="2000" u="none">
                <a:solidFill>
                  <a:srgbClr val="3333FF"/>
                </a:solidFill>
                <a:latin typeface="Trebuchet MS"/>
                <a:ea typeface="Trebuchet MS"/>
                <a:cs typeface="Trebuchet MS"/>
                <a:sym typeface="Trebuchet MS"/>
              </a:rPr>
              <a:t>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135" name="Google Shape;135;p19"/>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Hard drives</a:t>
            </a:r>
            <a:endParaRPr/>
          </a:p>
        </p:txBody>
      </p:sp>
      <p:sp>
        <p:nvSpPr>
          <p:cNvPr id="136" name="Google Shape;136;p19"/>
          <p:cNvSpPr txBox="1"/>
          <p:nvPr>
            <p:ph idx="1" type="body"/>
          </p:nvPr>
        </p:nvSpPr>
        <p:spPr>
          <a:xfrm>
            <a:off x="503237" y="1812925"/>
            <a:ext cx="9051925"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Hard disk</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Data is stored on double-sided magnetic disks called </a:t>
            </a:r>
            <a:r>
              <a:rPr b="0" i="0" lang="en-US" sz="2400" u="none">
                <a:solidFill>
                  <a:srgbClr val="C00000"/>
                </a:solidFill>
                <a:latin typeface="Calibri"/>
                <a:ea typeface="Calibri"/>
                <a:cs typeface="Calibri"/>
                <a:sym typeface="Calibri"/>
              </a:rPr>
              <a:t>platters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Each platter is arranged like a record, with many concentric </a:t>
            </a:r>
            <a:r>
              <a:rPr b="0" i="0" lang="en-US" sz="2400" u="none">
                <a:solidFill>
                  <a:srgbClr val="C00000"/>
                </a:solidFill>
                <a:latin typeface="Calibri"/>
                <a:ea typeface="Calibri"/>
                <a:cs typeface="Calibri"/>
                <a:sym typeface="Calibri"/>
              </a:rPr>
              <a:t>tracks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Tracks are further divided into individual </a:t>
            </a:r>
            <a:r>
              <a:rPr b="0" i="0" lang="en-US" sz="2400" u="none">
                <a:solidFill>
                  <a:srgbClr val="C00000"/>
                </a:solidFill>
                <a:latin typeface="Calibri"/>
                <a:ea typeface="Calibri"/>
                <a:cs typeface="Calibri"/>
                <a:sym typeface="Calibri"/>
              </a:rPr>
              <a:t>sectors, </a:t>
            </a:r>
            <a:r>
              <a:rPr b="0" i="0" lang="en-US" sz="2400" u="none">
                <a:solidFill>
                  <a:schemeClr val="dk1"/>
                </a:solidFill>
                <a:latin typeface="Calibri"/>
                <a:ea typeface="Calibri"/>
                <a:cs typeface="Calibri"/>
                <a:sym typeface="Calibri"/>
              </a:rPr>
              <a:t>which are the basic unit of data transfer</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Each surface has a read/write head like the arm on a record player, but all the heads are connected and move together</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75GB IBM Deskstar has roughly:</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5 platters (10 surfaces),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27,000 tracks per surface,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512 sectors per track, and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512 bytes per sector</a:t>
            </a:r>
            <a:endParaRPr/>
          </a:p>
        </p:txBody>
      </p:sp>
      <p:pic>
        <p:nvPicPr>
          <p:cNvPr descr="F0804" id="137" name="Google Shape;137;p19"/>
          <p:cNvPicPr preferRelativeResize="0"/>
          <p:nvPr/>
        </p:nvPicPr>
        <p:blipFill rotWithShape="1">
          <a:blip r:embed="rId3">
            <a:alphaModFix/>
          </a:blip>
          <a:srcRect b="0" l="0" r="0" t="0"/>
          <a:stretch/>
        </p:blipFill>
        <p:spPr>
          <a:xfrm>
            <a:off x="6273800" y="4711700"/>
            <a:ext cx="3784600" cy="3060700"/>
          </a:xfrm>
          <a:prstGeom prst="rect">
            <a:avLst/>
          </a:prstGeom>
          <a:noFill/>
          <a:ln>
            <a:noFill/>
          </a:ln>
        </p:spPr>
      </p:pic>
      <p:sp>
        <p:nvSpPr>
          <p:cNvPr id="138" name="Google Shape;138;p19"/>
          <p:cNvSpPr/>
          <p:nvPr/>
        </p:nvSpPr>
        <p:spPr>
          <a:xfrm>
            <a:off x="5100637" y="5541962"/>
            <a:ext cx="1108075" cy="334962"/>
          </a:xfrm>
          <a:custGeom>
            <a:rect b="b" l="l" r="r" t="t"/>
            <a:pathLst>
              <a:path extrusionOk="0" h="929" w="3079">
                <a:moveTo>
                  <a:pt x="113" y="261"/>
                </a:moveTo>
                <a:cubicBezTo>
                  <a:pt x="113" y="247"/>
                  <a:pt x="113" y="233"/>
                  <a:pt x="113" y="219"/>
                </a:cubicBezTo>
                <a:cubicBezTo>
                  <a:pt x="123" y="244"/>
                  <a:pt x="123" y="261"/>
                  <a:pt x="126" y="290"/>
                </a:cubicBezTo>
                <a:cubicBezTo>
                  <a:pt x="136" y="374"/>
                  <a:pt x="141" y="459"/>
                  <a:pt x="149" y="544"/>
                </a:cubicBezTo>
                <a:cubicBezTo>
                  <a:pt x="157" y="632"/>
                  <a:pt x="167" y="721"/>
                  <a:pt x="169" y="809"/>
                </a:cubicBezTo>
                <a:cubicBezTo>
                  <a:pt x="169" y="822"/>
                  <a:pt x="169" y="834"/>
                  <a:pt x="169" y="847"/>
                </a:cubicBezTo>
              </a:path>
              <a:path extrusionOk="0" h="929" w="3079">
                <a:moveTo>
                  <a:pt x="10" y="847"/>
                </a:moveTo>
                <a:cubicBezTo>
                  <a:pt x="3" y="852"/>
                  <a:pt x="0" y="853"/>
                  <a:pt x="0" y="864"/>
                </a:cubicBezTo>
                <a:cubicBezTo>
                  <a:pt x="-1" y="890"/>
                  <a:pt x="19" y="913"/>
                  <a:pt x="43" y="922"/>
                </a:cubicBezTo>
                <a:cubicBezTo>
                  <a:pt x="84" y="937"/>
                  <a:pt x="149" y="931"/>
                  <a:pt x="189" y="918"/>
                </a:cubicBezTo>
                <a:cubicBezTo>
                  <a:pt x="200" y="913"/>
                  <a:pt x="211" y="907"/>
                  <a:pt x="222" y="902"/>
                </a:cubicBezTo>
              </a:path>
              <a:path extrusionOk="0" h="929" w="3079">
                <a:moveTo>
                  <a:pt x="543" y="0"/>
                </a:moveTo>
                <a:cubicBezTo>
                  <a:pt x="523" y="0"/>
                  <a:pt x="515" y="-4"/>
                  <a:pt x="503" y="13"/>
                </a:cubicBezTo>
                <a:cubicBezTo>
                  <a:pt x="477" y="49"/>
                  <a:pt x="476" y="87"/>
                  <a:pt x="473" y="129"/>
                </a:cubicBezTo>
                <a:cubicBezTo>
                  <a:pt x="468" y="205"/>
                  <a:pt x="465" y="283"/>
                  <a:pt x="477" y="358"/>
                </a:cubicBezTo>
                <a:cubicBezTo>
                  <a:pt x="484" y="401"/>
                  <a:pt x="506" y="466"/>
                  <a:pt x="550" y="483"/>
                </a:cubicBezTo>
                <a:cubicBezTo>
                  <a:pt x="579" y="494"/>
                  <a:pt x="607" y="468"/>
                  <a:pt x="622" y="448"/>
                </a:cubicBezTo>
                <a:cubicBezTo>
                  <a:pt x="634" y="432"/>
                  <a:pt x="642" y="414"/>
                  <a:pt x="649" y="396"/>
                </a:cubicBezTo>
                <a:cubicBezTo>
                  <a:pt x="649" y="395"/>
                  <a:pt x="649" y="394"/>
                  <a:pt x="649" y="393"/>
                </a:cubicBezTo>
                <a:cubicBezTo>
                  <a:pt x="654" y="409"/>
                  <a:pt x="656" y="423"/>
                  <a:pt x="669" y="435"/>
                </a:cubicBezTo>
                <a:cubicBezTo>
                  <a:pt x="692" y="457"/>
                  <a:pt x="726" y="447"/>
                  <a:pt x="741" y="419"/>
                </a:cubicBezTo>
                <a:cubicBezTo>
                  <a:pt x="764" y="377"/>
                  <a:pt x="747" y="333"/>
                  <a:pt x="725" y="296"/>
                </a:cubicBezTo>
                <a:cubicBezTo>
                  <a:pt x="713" y="276"/>
                  <a:pt x="701" y="262"/>
                  <a:pt x="679" y="274"/>
                </a:cubicBezTo>
                <a:cubicBezTo>
                  <a:pt x="663" y="284"/>
                  <a:pt x="658" y="290"/>
                  <a:pt x="659" y="306"/>
                </a:cubicBezTo>
              </a:path>
              <a:path extrusionOk="0" h="929" w="3079">
                <a:moveTo>
                  <a:pt x="801" y="432"/>
                </a:moveTo>
                <a:cubicBezTo>
                  <a:pt x="809" y="422"/>
                  <a:pt x="815" y="417"/>
                  <a:pt x="821" y="403"/>
                </a:cubicBezTo>
                <a:cubicBezTo>
                  <a:pt x="837" y="367"/>
                  <a:pt x="850" y="328"/>
                  <a:pt x="861" y="290"/>
                </a:cubicBezTo>
                <a:cubicBezTo>
                  <a:pt x="861" y="289"/>
                  <a:pt x="861" y="288"/>
                  <a:pt x="861" y="287"/>
                </a:cubicBezTo>
                <a:cubicBezTo>
                  <a:pt x="863" y="318"/>
                  <a:pt x="864" y="349"/>
                  <a:pt x="864" y="380"/>
                </a:cubicBezTo>
                <a:cubicBezTo>
                  <a:pt x="864" y="407"/>
                  <a:pt x="864" y="478"/>
                  <a:pt x="894" y="493"/>
                </a:cubicBezTo>
                <a:cubicBezTo>
                  <a:pt x="921" y="507"/>
                  <a:pt x="951" y="496"/>
                  <a:pt x="973" y="477"/>
                </a:cubicBezTo>
                <a:cubicBezTo>
                  <a:pt x="1025" y="432"/>
                  <a:pt x="1044" y="360"/>
                  <a:pt x="1082" y="306"/>
                </a:cubicBezTo>
                <a:cubicBezTo>
                  <a:pt x="1097" y="292"/>
                  <a:pt x="1100" y="289"/>
                  <a:pt x="1109" y="280"/>
                </a:cubicBezTo>
                <a:cubicBezTo>
                  <a:pt x="1114" y="293"/>
                  <a:pt x="1121" y="321"/>
                  <a:pt x="1125" y="341"/>
                </a:cubicBezTo>
                <a:cubicBezTo>
                  <a:pt x="1133" y="376"/>
                  <a:pt x="1150" y="433"/>
                  <a:pt x="1182" y="454"/>
                </a:cubicBezTo>
                <a:cubicBezTo>
                  <a:pt x="1223" y="481"/>
                  <a:pt x="1268" y="441"/>
                  <a:pt x="1291" y="409"/>
                </a:cubicBezTo>
                <a:cubicBezTo>
                  <a:pt x="1347" y="330"/>
                  <a:pt x="1359" y="213"/>
                  <a:pt x="1364" y="119"/>
                </a:cubicBezTo>
                <a:cubicBezTo>
                  <a:pt x="1364" y="91"/>
                  <a:pt x="1364" y="82"/>
                  <a:pt x="1364" y="64"/>
                </a:cubicBezTo>
                <a:cubicBezTo>
                  <a:pt x="1364" y="96"/>
                  <a:pt x="1363" y="103"/>
                  <a:pt x="1364" y="135"/>
                </a:cubicBezTo>
                <a:cubicBezTo>
                  <a:pt x="1367" y="232"/>
                  <a:pt x="1380" y="328"/>
                  <a:pt x="1383" y="425"/>
                </a:cubicBezTo>
                <a:cubicBezTo>
                  <a:pt x="1384" y="465"/>
                  <a:pt x="1390" y="501"/>
                  <a:pt x="1364" y="532"/>
                </a:cubicBezTo>
                <a:cubicBezTo>
                  <a:pt x="1361" y="532"/>
                  <a:pt x="1357" y="532"/>
                  <a:pt x="1354" y="532"/>
                </a:cubicBezTo>
                <a:cubicBezTo>
                  <a:pt x="1337" y="519"/>
                  <a:pt x="1323" y="514"/>
                  <a:pt x="1314" y="493"/>
                </a:cubicBezTo>
                <a:cubicBezTo>
                  <a:pt x="1302" y="464"/>
                  <a:pt x="1322" y="459"/>
                  <a:pt x="1337" y="441"/>
                </a:cubicBezTo>
                <a:cubicBezTo>
                  <a:pt x="1361" y="452"/>
                  <a:pt x="1363" y="450"/>
                  <a:pt x="1383" y="474"/>
                </a:cubicBezTo>
                <a:cubicBezTo>
                  <a:pt x="1412" y="509"/>
                  <a:pt x="1435" y="548"/>
                  <a:pt x="1460" y="586"/>
                </a:cubicBezTo>
                <a:cubicBezTo>
                  <a:pt x="1477" y="611"/>
                  <a:pt x="1493" y="629"/>
                  <a:pt x="1513" y="651"/>
                </a:cubicBezTo>
                <a:cubicBezTo>
                  <a:pt x="1527" y="631"/>
                  <a:pt x="1533" y="610"/>
                  <a:pt x="1539" y="580"/>
                </a:cubicBezTo>
                <a:cubicBezTo>
                  <a:pt x="1550" y="521"/>
                  <a:pt x="1560" y="462"/>
                  <a:pt x="1569" y="403"/>
                </a:cubicBezTo>
                <a:cubicBezTo>
                  <a:pt x="1574" y="368"/>
                  <a:pt x="1575" y="358"/>
                  <a:pt x="1585" y="338"/>
                </a:cubicBezTo>
              </a:path>
              <a:path extrusionOk="0" h="929" w="3079">
                <a:moveTo>
                  <a:pt x="1754" y="512"/>
                </a:moveTo>
                <a:cubicBezTo>
                  <a:pt x="1754" y="549"/>
                  <a:pt x="1750" y="586"/>
                  <a:pt x="1761" y="622"/>
                </a:cubicBezTo>
                <a:cubicBezTo>
                  <a:pt x="1771" y="656"/>
                  <a:pt x="1789" y="693"/>
                  <a:pt x="1827" y="702"/>
                </a:cubicBezTo>
                <a:cubicBezTo>
                  <a:pt x="1869" y="712"/>
                  <a:pt x="1893" y="685"/>
                  <a:pt x="1906" y="651"/>
                </a:cubicBezTo>
                <a:cubicBezTo>
                  <a:pt x="1924" y="604"/>
                  <a:pt x="1928" y="564"/>
                  <a:pt x="1926" y="515"/>
                </a:cubicBezTo>
                <a:cubicBezTo>
                  <a:pt x="1925" y="496"/>
                  <a:pt x="1925" y="459"/>
                  <a:pt x="1893" y="470"/>
                </a:cubicBezTo>
                <a:cubicBezTo>
                  <a:pt x="1868" y="479"/>
                  <a:pt x="1844" y="523"/>
                  <a:pt x="1837" y="548"/>
                </a:cubicBezTo>
                <a:cubicBezTo>
                  <a:pt x="1834" y="572"/>
                  <a:pt x="1833" y="580"/>
                  <a:pt x="1834" y="596"/>
                </a:cubicBezTo>
              </a:path>
              <a:path extrusionOk="0" h="929" w="3079">
                <a:moveTo>
                  <a:pt x="2151" y="245"/>
                </a:moveTo>
                <a:cubicBezTo>
                  <a:pt x="2137" y="277"/>
                  <a:pt x="2133" y="305"/>
                  <a:pt x="2128" y="341"/>
                </a:cubicBezTo>
                <a:cubicBezTo>
                  <a:pt x="2115" y="431"/>
                  <a:pt x="2108" y="530"/>
                  <a:pt x="2128" y="619"/>
                </a:cubicBezTo>
                <a:cubicBezTo>
                  <a:pt x="2138" y="663"/>
                  <a:pt x="2152" y="682"/>
                  <a:pt x="2184" y="709"/>
                </a:cubicBezTo>
              </a:path>
              <a:path extrusionOk="0" h="929" w="3079">
                <a:moveTo>
                  <a:pt x="2386" y="309"/>
                </a:moveTo>
                <a:cubicBezTo>
                  <a:pt x="2386" y="299"/>
                  <a:pt x="2385" y="289"/>
                  <a:pt x="2383" y="280"/>
                </a:cubicBezTo>
                <a:cubicBezTo>
                  <a:pt x="2370" y="301"/>
                  <a:pt x="2359" y="320"/>
                  <a:pt x="2353" y="348"/>
                </a:cubicBezTo>
                <a:cubicBezTo>
                  <a:pt x="2339" y="413"/>
                  <a:pt x="2331" y="477"/>
                  <a:pt x="2333" y="544"/>
                </a:cubicBezTo>
                <a:cubicBezTo>
                  <a:pt x="2335" y="599"/>
                  <a:pt x="2347" y="638"/>
                  <a:pt x="2366" y="689"/>
                </a:cubicBezTo>
              </a:path>
              <a:path extrusionOk="0" h="929" w="3079">
                <a:moveTo>
                  <a:pt x="2486" y="696"/>
                </a:moveTo>
                <a:cubicBezTo>
                  <a:pt x="2487" y="709"/>
                  <a:pt x="2487" y="718"/>
                  <a:pt x="2492" y="731"/>
                </a:cubicBezTo>
                <a:cubicBezTo>
                  <a:pt x="2501" y="754"/>
                  <a:pt x="2517" y="774"/>
                  <a:pt x="2538" y="786"/>
                </a:cubicBezTo>
                <a:cubicBezTo>
                  <a:pt x="2571" y="805"/>
                  <a:pt x="2606" y="804"/>
                  <a:pt x="2638" y="783"/>
                </a:cubicBezTo>
                <a:cubicBezTo>
                  <a:pt x="2677" y="758"/>
                  <a:pt x="2684" y="713"/>
                  <a:pt x="2687" y="670"/>
                </a:cubicBezTo>
                <a:cubicBezTo>
                  <a:pt x="2689" y="636"/>
                  <a:pt x="2686" y="603"/>
                  <a:pt x="2654" y="586"/>
                </a:cubicBezTo>
                <a:cubicBezTo>
                  <a:pt x="2627" y="572"/>
                  <a:pt x="2595" y="604"/>
                  <a:pt x="2581" y="622"/>
                </a:cubicBezTo>
                <a:cubicBezTo>
                  <a:pt x="2552" y="660"/>
                  <a:pt x="2549" y="695"/>
                  <a:pt x="2552" y="741"/>
                </a:cubicBezTo>
                <a:cubicBezTo>
                  <a:pt x="2554" y="776"/>
                  <a:pt x="2566" y="787"/>
                  <a:pt x="2588" y="812"/>
                </a:cubicBezTo>
              </a:path>
              <a:path extrusionOk="0" h="929" w="3079">
                <a:moveTo>
                  <a:pt x="2833" y="702"/>
                </a:moveTo>
                <a:cubicBezTo>
                  <a:pt x="2834" y="717"/>
                  <a:pt x="2839" y="729"/>
                  <a:pt x="2840" y="744"/>
                </a:cubicBezTo>
                <a:cubicBezTo>
                  <a:pt x="2843" y="780"/>
                  <a:pt x="2848" y="810"/>
                  <a:pt x="2863" y="844"/>
                </a:cubicBezTo>
                <a:cubicBezTo>
                  <a:pt x="2866" y="851"/>
                  <a:pt x="2884" y="890"/>
                  <a:pt x="2896" y="889"/>
                </a:cubicBezTo>
                <a:cubicBezTo>
                  <a:pt x="2912" y="887"/>
                  <a:pt x="2927" y="868"/>
                  <a:pt x="2939" y="857"/>
                </a:cubicBezTo>
                <a:cubicBezTo>
                  <a:pt x="2973" y="825"/>
                  <a:pt x="3008" y="794"/>
                  <a:pt x="3045" y="767"/>
                </a:cubicBezTo>
                <a:cubicBezTo>
                  <a:pt x="3056" y="759"/>
                  <a:pt x="3067" y="752"/>
                  <a:pt x="3078" y="744"/>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39" name="Google Shape;139;p19"/>
          <p:cNvSpPr/>
          <p:nvPr/>
        </p:nvSpPr>
        <p:spPr>
          <a:xfrm>
            <a:off x="4668837" y="5973762"/>
            <a:ext cx="3024187" cy="1547812"/>
          </a:xfrm>
          <a:custGeom>
            <a:rect b="b" l="l" r="r" t="t"/>
            <a:pathLst>
              <a:path extrusionOk="0" h="4297" w="8400">
                <a:moveTo>
                  <a:pt x="324" y="803"/>
                </a:moveTo>
                <a:cubicBezTo>
                  <a:pt x="320" y="807"/>
                  <a:pt x="304" y="795"/>
                  <a:pt x="301" y="800"/>
                </a:cubicBezTo>
                <a:cubicBezTo>
                  <a:pt x="289" y="821"/>
                  <a:pt x="296" y="836"/>
                  <a:pt x="301" y="861"/>
                </a:cubicBezTo>
                <a:cubicBezTo>
                  <a:pt x="341" y="1054"/>
                  <a:pt x="598" y="1196"/>
                  <a:pt x="764" y="1251"/>
                </a:cubicBezTo>
                <a:cubicBezTo>
                  <a:pt x="916" y="1301"/>
                  <a:pt x="1078" y="1298"/>
                  <a:pt x="1234" y="1273"/>
                </a:cubicBezTo>
                <a:cubicBezTo>
                  <a:pt x="1420" y="1243"/>
                  <a:pt x="1580" y="1176"/>
                  <a:pt x="1750" y="1099"/>
                </a:cubicBezTo>
                <a:cubicBezTo>
                  <a:pt x="1839" y="1059"/>
                  <a:pt x="1927" y="1012"/>
                  <a:pt x="2018" y="977"/>
                </a:cubicBezTo>
                <a:cubicBezTo>
                  <a:pt x="2041" y="968"/>
                  <a:pt x="2065" y="962"/>
                  <a:pt x="2088" y="954"/>
                </a:cubicBezTo>
              </a:path>
              <a:path extrusionOk="0" h="4297" w="8400">
                <a:moveTo>
                  <a:pt x="16" y="854"/>
                </a:moveTo>
                <a:cubicBezTo>
                  <a:pt x="25" y="850"/>
                  <a:pt x="-3" y="866"/>
                  <a:pt x="6" y="861"/>
                </a:cubicBezTo>
                <a:cubicBezTo>
                  <a:pt x="65" y="828"/>
                  <a:pt x="126" y="799"/>
                  <a:pt x="188" y="771"/>
                </a:cubicBezTo>
                <a:cubicBezTo>
                  <a:pt x="410" y="670"/>
                  <a:pt x="631" y="565"/>
                  <a:pt x="857" y="474"/>
                </a:cubicBezTo>
                <a:cubicBezTo>
                  <a:pt x="1038" y="401"/>
                  <a:pt x="1230" y="345"/>
                  <a:pt x="1426" y="332"/>
                </a:cubicBezTo>
                <a:cubicBezTo>
                  <a:pt x="1566" y="323"/>
                  <a:pt x="1687" y="347"/>
                  <a:pt x="1813" y="406"/>
                </a:cubicBezTo>
                <a:cubicBezTo>
                  <a:pt x="1998" y="493"/>
                  <a:pt x="2166" y="632"/>
                  <a:pt x="2333" y="748"/>
                </a:cubicBezTo>
              </a:path>
              <a:path extrusionOk="0" h="4297" w="8400">
                <a:moveTo>
                  <a:pt x="172" y="1370"/>
                </a:moveTo>
                <a:cubicBezTo>
                  <a:pt x="164" y="1370"/>
                  <a:pt x="160" y="1366"/>
                  <a:pt x="152" y="1367"/>
                </a:cubicBezTo>
                <a:cubicBezTo>
                  <a:pt x="144" y="1368"/>
                  <a:pt x="131" y="1373"/>
                  <a:pt x="125" y="1373"/>
                </a:cubicBezTo>
                <a:cubicBezTo>
                  <a:pt x="126" y="1401"/>
                  <a:pt x="119" y="1422"/>
                  <a:pt x="129" y="1451"/>
                </a:cubicBezTo>
                <a:cubicBezTo>
                  <a:pt x="147" y="1502"/>
                  <a:pt x="182" y="1549"/>
                  <a:pt x="218" y="1589"/>
                </a:cubicBezTo>
                <a:cubicBezTo>
                  <a:pt x="274" y="1650"/>
                  <a:pt x="344" y="1706"/>
                  <a:pt x="417" y="1744"/>
                </a:cubicBezTo>
                <a:cubicBezTo>
                  <a:pt x="615" y="1846"/>
                  <a:pt x="853" y="1863"/>
                  <a:pt x="1072" y="1854"/>
                </a:cubicBezTo>
                <a:cubicBezTo>
                  <a:pt x="1288" y="1845"/>
                  <a:pt x="1505" y="1808"/>
                  <a:pt x="1720" y="1789"/>
                </a:cubicBezTo>
                <a:cubicBezTo>
                  <a:pt x="1807" y="1781"/>
                  <a:pt x="1887" y="1777"/>
                  <a:pt x="1962" y="1725"/>
                </a:cubicBezTo>
                <a:cubicBezTo>
                  <a:pt x="2031" y="1677"/>
                  <a:pt x="2091" y="1606"/>
                  <a:pt x="2147" y="1544"/>
                </a:cubicBezTo>
                <a:cubicBezTo>
                  <a:pt x="2150" y="1540"/>
                  <a:pt x="2154" y="1535"/>
                  <a:pt x="2157" y="1531"/>
                </a:cubicBezTo>
              </a:path>
              <a:path extrusionOk="0" h="4297" w="8400">
                <a:moveTo>
                  <a:pt x="76" y="2105"/>
                </a:moveTo>
                <a:cubicBezTo>
                  <a:pt x="78" y="2123"/>
                  <a:pt x="72" y="2143"/>
                  <a:pt x="79" y="2166"/>
                </a:cubicBezTo>
                <a:cubicBezTo>
                  <a:pt x="99" y="2234"/>
                  <a:pt x="177" y="2296"/>
                  <a:pt x="231" y="2337"/>
                </a:cubicBezTo>
                <a:cubicBezTo>
                  <a:pt x="356" y="2432"/>
                  <a:pt x="491" y="2493"/>
                  <a:pt x="638" y="2543"/>
                </a:cubicBezTo>
                <a:cubicBezTo>
                  <a:pt x="800" y="2599"/>
                  <a:pt x="967" y="2647"/>
                  <a:pt x="1135" y="2679"/>
                </a:cubicBezTo>
                <a:cubicBezTo>
                  <a:pt x="1276" y="2706"/>
                  <a:pt x="1425" y="2721"/>
                  <a:pt x="1568" y="2711"/>
                </a:cubicBezTo>
                <a:cubicBezTo>
                  <a:pt x="1655" y="2705"/>
                  <a:pt x="1751" y="2683"/>
                  <a:pt x="1833" y="2653"/>
                </a:cubicBezTo>
                <a:cubicBezTo>
                  <a:pt x="1872" y="2635"/>
                  <a:pt x="1883" y="2629"/>
                  <a:pt x="1909" y="2621"/>
                </a:cubicBezTo>
              </a:path>
              <a:path extrusionOk="0" h="4297" w="8400">
                <a:moveTo>
                  <a:pt x="178" y="2998"/>
                </a:moveTo>
                <a:cubicBezTo>
                  <a:pt x="183" y="3058"/>
                  <a:pt x="185" y="3096"/>
                  <a:pt x="218" y="3152"/>
                </a:cubicBezTo>
                <a:cubicBezTo>
                  <a:pt x="281" y="3261"/>
                  <a:pt x="374" y="3334"/>
                  <a:pt x="483" y="3394"/>
                </a:cubicBezTo>
                <a:cubicBezTo>
                  <a:pt x="714" y="3520"/>
                  <a:pt x="998" y="3538"/>
                  <a:pt x="1257" y="3546"/>
                </a:cubicBezTo>
                <a:cubicBezTo>
                  <a:pt x="1384" y="3550"/>
                  <a:pt x="1511" y="3546"/>
                  <a:pt x="1638" y="3539"/>
                </a:cubicBezTo>
                <a:cubicBezTo>
                  <a:pt x="1706" y="3535"/>
                  <a:pt x="1768" y="3525"/>
                  <a:pt x="1833" y="3507"/>
                </a:cubicBezTo>
              </a:path>
              <a:path extrusionOk="0" h="4297" w="8400">
                <a:moveTo>
                  <a:pt x="3656" y="152"/>
                </a:moveTo>
                <a:cubicBezTo>
                  <a:pt x="3657" y="160"/>
                  <a:pt x="3649" y="141"/>
                  <a:pt x="3650" y="149"/>
                </a:cubicBezTo>
                <a:cubicBezTo>
                  <a:pt x="3657" y="204"/>
                  <a:pt x="3672" y="256"/>
                  <a:pt x="3683" y="310"/>
                </a:cubicBezTo>
                <a:cubicBezTo>
                  <a:pt x="3750" y="644"/>
                  <a:pt x="3774" y="986"/>
                  <a:pt x="3809" y="1325"/>
                </a:cubicBezTo>
                <a:cubicBezTo>
                  <a:pt x="3861" y="1826"/>
                  <a:pt x="3881" y="2336"/>
                  <a:pt x="3895" y="2840"/>
                </a:cubicBezTo>
                <a:cubicBezTo>
                  <a:pt x="3902" y="3107"/>
                  <a:pt x="3899" y="3375"/>
                  <a:pt x="3901" y="3642"/>
                </a:cubicBezTo>
              </a:path>
              <a:path extrusionOk="0" h="4297" w="8400">
                <a:moveTo>
                  <a:pt x="3908" y="42"/>
                </a:moveTo>
                <a:cubicBezTo>
                  <a:pt x="4002" y="45"/>
                  <a:pt x="4094" y="48"/>
                  <a:pt x="4189" y="45"/>
                </a:cubicBezTo>
                <a:cubicBezTo>
                  <a:pt x="4413" y="38"/>
                  <a:pt x="4635" y="17"/>
                  <a:pt x="4858" y="4"/>
                </a:cubicBezTo>
                <a:cubicBezTo>
                  <a:pt x="4933" y="0"/>
                  <a:pt x="5100" y="-29"/>
                  <a:pt x="5165" y="29"/>
                </a:cubicBezTo>
                <a:cubicBezTo>
                  <a:pt x="5236" y="93"/>
                  <a:pt x="5168" y="268"/>
                  <a:pt x="5159" y="342"/>
                </a:cubicBezTo>
                <a:cubicBezTo>
                  <a:pt x="5113" y="710"/>
                  <a:pt x="5127" y="1087"/>
                  <a:pt x="5126" y="1457"/>
                </a:cubicBezTo>
                <a:cubicBezTo>
                  <a:pt x="5125" y="2039"/>
                  <a:pt x="5155" y="2623"/>
                  <a:pt x="5192" y="3204"/>
                </a:cubicBezTo>
                <a:cubicBezTo>
                  <a:pt x="5210" y="3481"/>
                  <a:pt x="5275" y="3826"/>
                  <a:pt x="5202" y="4100"/>
                </a:cubicBezTo>
                <a:cubicBezTo>
                  <a:pt x="5170" y="4221"/>
                  <a:pt x="5132" y="4298"/>
                  <a:pt x="4997" y="4296"/>
                </a:cubicBezTo>
                <a:cubicBezTo>
                  <a:pt x="4894" y="4294"/>
                  <a:pt x="4775" y="4264"/>
                  <a:pt x="4676" y="4238"/>
                </a:cubicBezTo>
                <a:cubicBezTo>
                  <a:pt x="4513" y="4196"/>
                  <a:pt x="4349" y="4165"/>
                  <a:pt x="4183" y="4135"/>
                </a:cubicBezTo>
                <a:cubicBezTo>
                  <a:pt x="4078" y="4116"/>
                  <a:pt x="3973" y="4100"/>
                  <a:pt x="3868" y="4081"/>
                </a:cubicBezTo>
              </a:path>
              <a:path extrusionOk="0" h="4297" w="8400">
                <a:moveTo>
                  <a:pt x="5261" y="1815"/>
                </a:moveTo>
                <a:cubicBezTo>
                  <a:pt x="5314" y="1815"/>
                  <a:pt x="5367" y="1808"/>
                  <a:pt x="5420" y="1799"/>
                </a:cubicBezTo>
                <a:cubicBezTo>
                  <a:pt x="5515" y="1783"/>
                  <a:pt x="5615" y="1782"/>
                  <a:pt x="5712" y="1779"/>
                </a:cubicBezTo>
                <a:cubicBezTo>
                  <a:pt x="5799" y="1777"/>
                  <a:pt x="5883" y="1776"/>
                  <a:pt x="5970" y="1766"/>
                </a:cubicBezTo>
                <a:cubicBezTo>
                  <a:pt x="5988" y="1764"/>
                  <a:pt x="6005" y="1762"/>
                  <a:pt x="6023" y="1760"/>
                </a:cubicBezTo>
              </a:path>
              <a:path extrusionOk="0" h="4297" w="8400">
                <a:moveTo>
                  <a:pt x="7439" y="1306"/>
                </a:moveTo>
                <a:cubicBezTo>
                  <a:pt x="7429" y="1302"/>
                  <a:pt x="7417" y="1294"/>
                  <a:pt x="7403" y="1290"/>
                </a:cubicBezTo>
                <a:cubicBezTo>
                  <a:pt x="7355" y="1275"/>
                  <a:pt x="7291" y="1278"/>
                  <a:pt x="7244" y="1293"/>
                </a:cubicBezTo>
                <a:cubicBezTo>
                  <a:pt x="7196" y="1308"/>
                  <a:pt x="7133" y="1329"/>
                  <a:pt x="7098" y="1367"/>
                </a:cubicBezTo>
                <a:cubicBezTo>
                  <a:pt x="7061" y="1407"/>
                  <a:pt x="7083" y="1460"/>
                  <a:pt x="7115" y="1496"/>
                </a:cubicBezTo>
                <a:cubicBezTo>
                  <a:pt x="7166" y="1555"/>
                  <a:pt x="7246" y="1596"/>
                  <a:pt x="7307" y="1644"/>
                </a:cubicBezTo>
                <a:cubicBezTo>
                  <a:pt x="7345" y="1674"/>
                  <a:pt x="7396" y="1703"/>
                  <a:pt x="7379" y="1760"/>
                </a:cubicBezTo>
                <a:cubicBezTo>
                  <a:pt x="7361" y="1819"/>
                  <a:pt x="7303" y="1855"/>
                  <a:pt x="7250" y="1879"/>
                </a:cubicBezTo>
                <a:cubicBezTo>
                  <a:pt x="7210" y="1897"/>
                  <a:pt x="7152" y="1917"/>
                  <a:pt x="7108" y="1918"/>
                </a:cubicBezTo>
                <a:cubicBezTo>
                  <a:pt x="7098" y="1918"/>
                  <a:pt x="7094" y="1921"/>
                  <a:pt x="7095" y="1915"/>
                </a:cubicBezTo>
              </a:path>
              <a:path extrusionOk="0" h="4297" w="8400">
                <a:moveTo>
                  <a:pt x="7727" y="1489"/>
                </a:moveTo>
                <a:cubicBezTo>
                  <a:pt x="7737" y="1472"/>
                  <a:pt x="7744" y="1459"/>
                  <a:pt x="7747" y="1438"/>
                </a:cubicBezTo>
                <a:cubicBezTo>
                  <a:pt x="7747" y="1434"/>
                  <a:pt x="7747" y="1429"/>
                  <a:pt x="7747" y="1425"/>
                </a:cubicBezTo>
                <a:cubicBezTo>
                  <a:pt x="7743" y="1444"/>
                  <a:pt x="7736" y="1457"/>
                  <a:pt x="7734" y="1476"/>
                </a:cubicBezTo>
                <a:cubicBezTo>
                  <a:pt x="7728" y="1536"/>
                  <a:pt x="7731" y="1610"/>
                  <a:pt x="7750" y="1667"/>
                </a:cubicBezTo>
                <a:cubicBezTo>
                  <a:pt x="7767" y="1719"/>
                  <a:pt x="7801" y="1778"/>
                  <a:pt x="7859" y="1792"/>
                </a:cubicBezTo>
                <a:cubicBezTo>
                  <a:pt x="7904" y="1803"/>
                  <a:pt x="7959" y="1779"/>
                  <a:pt x="7995" y="1754"/>
                </a:cubicBezTo>
                <a:cubicBezTo>
                  <a:pt x="8012" y="1742"/>
                  <a:pt x="8029" y="1726"/>
                  <a:pt x="8045" y="1712"/>
                </a:cubicBezTo>
                <a:cubicBezTo>
                  <a:pt x="8039" y="1738"/>
                  <a:pt x="8029" y="1771"/>
                  <a:pt x="8035" y="1799"/>
                </a:cubicBezTo>
                <a:cubicBezTo>
                  <a:pt x="8047" y="1855"/>
                  <a:pt x="8101" y="1876"/>
                  <a:pt x="8154" y="1873"/>
                </a:cubicBezTo>
                <a:cubicBezTo>
                  <a:pt x="8230" y="1869"/>
                  <a:pt x="8298" y="1830"/>
                  <a:pt x="8352" y="1779"/>
                </a:cubicBezTo>
                <a:cubicBezTo>
                  <a:pt x="8372" y="1761"/>
                  <a:pt x="8413" y="1722"/>
                  <a:pt x="8395" y="1689"/>
                </a:cubicBezTo>
                <a:cubicBezTo>
                  <a:pt x="8392" y="1684"/>
                  <a:pt x="8366" y="1687"/>
                  <a:pt x="8362" y="1686"/>
                </a:cubicBezTo>
              </a:path>
              <a:path extrusionOk="0" h="4297" w="8400">
                <a:moveTo>
                  <a:pt x="3769" y="1844"/>
                </a:moveTo>
                <a:cubicBezTo>
                  <a:pt x="3725" y="1856"/>
                  <a:pt x="3683" y="1868"/>
                  <a:pt x="3637" y="1873"/>
                </a:cubicBezTo>
                <a:cubicBezTo>
                  <a:pt x="3531" y="1886"/>
                  <a:pt x="3425" y="1890"/>
                  <a:pt x="3319" y="1899"/>
                </a:cubicBezTo>
                <a:cubicBezTo>
                  <a:pt x="3187" y="1910"/>
                  <a:pt x="3054" y="1921"/>
                  <a:pt x="2922" y="1934"/>
                </a:cubicBezTo>
                <a:cubicBezTo>
                  <a:pt x="2828" y="1943"/>
                  <a:pt x="2735" y="1951"/>
                  <a:pt x="2640" y="1953"/>
                </a:cubicBezTo>
              </a:path>
            </a:pathLst>
          </a:custGeom>
          <a:noFill/>
          <a:ln cap="rnd"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145" name="Google Shape;145;p20"/>
          <p:cNvSpPr txBox="1"/>
          <p:nvPr>
            <p:ph type="title"/>
          </p:nvPr>
        </p:nvSpPr>
        <p:spPr>
          <a:xfrm>
            <a:off x="503237" y="311150"/>
            <a:ext cx="9051925" cy="1295400"/>
          </a:xfrm>
          <a:prstGeom prst="rect">
            <a:avLst/>
          </a:prstGeom>
          <a:noFill/>
          <a:ln>
            <a:noFill/>
          </a:ln>
        </p:spPr>
        <p:txBody>
          <a:bodyPr anchorCtr="0" anchor="ctr" bIns="50900" lIns="101800" spcFirstLastPara="1" rIns="101800" wrap="square" tIns="50900">
            <a:noAutofit/>
          </a:bodyPr>
          <a:lstStyle/>
          <a:p>
            <a:pPr indent="0" lvl="0" marL="0" rtl="0" algn="ctr">
              <a:lnSpc>
                <a:spcPct val="100000"/>
              </a:lnSpc>
              <a:spcBef>
                <a:spcPts val="0"/>
              </a:spcBef>
              <a:spcAft>
                <a:spcPts val="0"/>
              </a:spcAft>
              <a:buClr>
                <a:schemeClr val="dk1"/>
              </a:buClr>
              <a:buSzPts val="4900"/>
              <a:buFont typeface="Calibri"/>
              <a:buNone/>
            </a:pPr>
            <a:r>
              <a:rPr b="0" i="0" lang="en-US" sz="4900" u="none">
                <a:solidFill>
                  <a:schemeClr val="dk1"/>
                </a:solidFill>
                <a:latin typeface="Calibri"/>
                <a:ea typeface="Calibri"/>
                <a:cs typeface="Calibri"/>
                <a:sym typeface="Calibri"/>
              </a:rPr>
              <a:t>Accessing data on a hard disk</a:t>
            </a:r>
            <a:endParaRPr/>
          </a:p>
        </p:txBody>
      </p:sp>
      <p:sp>
        <p:nvSpPr>
          <p:cNvPr id="146" name="Google Shape;146;p20"/>
          <p:cNvSpPr txBox="1"/>
          <p:nvPr>
            <p:ph idx="1" type="body"/>
          </p:nvPr>
        </p:nvSpPr>
        <p:spPr>
          <a:xfrm>
            <a:off x="503237" y="1812925"/>
            <a:ext cx="9169400" cy="5130800"/>
          </a:xfrm>
          <a:prstGeom prst="rect">
            <a:avLst/>
          </a:prstGeom>
          <a:noFill/>
          <a:ln>
            <a:noFill/>
          </a:ln>
        </p:spPr>
        <p:txBody>
          <a:bodyPr anchorCtr="0" anchor="t" bIns="50900" lIns="101800" spcFirstLastPara="1" rIns="101800" wrap="square" tIns="509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Access of sector on a track on a hard disk takes a lot of time</a:t>
            </a:r>
            <a:endParaRPr/>
          </a:p>
          <a:p>
            <a:pPr indent="-285750" lvl="1" marL="742950" rtl="0" algn="l">
              <a:lnSpc>
                <a:spcPct val="100000"/>
              </a:lnSpc>
              <a:spcBef>
                <a:spcPts val="480"/>
              </a:spcBef>
              <a:spcAft>
                <a:spcPts val="0"/>
              </a:spcAft>
              <a:buClr>
                <a:schemeClr val="dk2"/>
              </a:buClr>
              <a:buSzPts val="2400"/>
              <a:buFont typeface="Trebuchet MS"/>
              <a:buChar char="—"/>
            </a:pPr>
            <a:r>
              <a:rPr b="0" i="0" lang="en-US" sz="2400" u="none">
                <a:solidFill>
                  <a:srgbClr val="C00000"/>
                </a:solidFill>
                <a:latin typeface="Calibri"/>
                <a:ea typeface="Calibri"/>
                <a:cs typeface="Calibri"/>
                <a:sym typeface="Calibri"/>
              </a:rPr>
              <a:t>Seek time </a:t>
            </a:r>
            <a:r>
              <a:rPr b="0" i="0" lang="en-US" sz="2400" u="none">
                <a:solidFill>
                  <a:schemeClr val="dk1"/>
                </a:solidFill>
                <a:latin typeface="Calibri"/>
                <a:ea typeface="Calibri"/>
                <a:cs typeface="Calibri"/>
                <a:sym typeface="Calibri"/>
              </a:rPr>
              <a:t>measures the delay for the disk head to reach the track</a:t>
            </a:r>
            <a:endParaRPr/>
          </a:p>
          <a:p>
            <a:pPr indent="-285750" lvl="1" marL="742950" rtl="0" algn="l">
              <a:lnSpc>
                <a:spcPct val="100000"/>
              </a:lnSpc>
              <a:spcBef>
                <a:spcPts val="480"/>
              </a:spcBef>
              <a:spcAft>
                <a:spcPts val="0"/>
              </a:spcAft>
              <a:buClr>
                <a:srgbClr val="C00000"/>
              </a:buClr>
              <a:buSzPts val="2400"/>
              <a:buFont typeface="Arial"/>
              <a:buChar char="–"/>
            </a:pPr>
            <a:r>
              <a:rPr b="0" i="0" lang="en-US" sz="2400" u="none">
                <a:solidFill>
                  <a:srgbClr val="C00000"/>
                </a:solidFill>
                <a:latin typeface="Calibri"/>
                <a:ea typeface="Calibri"/>
                <a:cs typeface="Calibri"/>
                <a:sym typeface="Calibri"/>
              </a:rPr>
              <a:t>Rotational delay </a:t>
            </a:r>
            <a:r>
              <a:rPr b="0" i="0" lang="en-US" sz="2400" u="none">
                <a:solidFill>
                  <a:schemeClr val="dk1"/>
                </a:solidFill>
                <a:latin typeface="Calibri"/>
                <a:ea typeface="Calibri"/>
                <a:cs typeface="Calibri"/>
                <a:sym typeface="Calibri"/>
              </a:rPr>
              <a:t>accounts for the time to get to the right sector</a:t>
            </a:r>
            <a:endParaRPr/>
          </a:p>
          <a:p>
            <a:pPr indent="-285750" lvl="1" marL="742950" rtl="0" algn="l">
              <a:lnSpc>
                <a:spcPct val="100000"/>
              </a:lnSpc>
              <a:spcBef>
                <a:spcPts val="480"/>
              </a:spcBef>
              <a:spcAft>
                <a:spcPts val="0"/>
              </a:spcAft>
              <a:buClr>
                <a:srgbClr val="C00000"/>
              </a:buClr>
              <a:buSzPts val="2400"/>
              <a:buFont typeface="Arial"/>
              <a:buChar char="–"/>
            </a:pPr>
            <a:r>
              <a:rPr b="0" i="0" lang="en-US" sz="2400" u="none">
                <a:solidFill>
                  <a:srgbClr val="C00000"/>
                </a:solidFill>
                <a:latin typeface="Calibri"/>
                <a:ea typeface="Calibri"/>
                <a:cs typeface="Calibri"/>
                <a:sym typeface="Calibri"/>
              </a:rPr>
              <a:t>Transfer time</a:t>
            </a:r>
            <a:r>
              <a:rPr b="0" i="0" lang="en-US" sz="2400" u="none">
                <a:solidFill>
                  <a:schemeClr val="dk1"/>
                </a:solidFill>
                <a:latin typeface="Calibri"/>
                <a:ea typeface="Calibri"/>
                <a:cs typeface="Calibri"/>
                <a:sym typeface="Calibri"/>
              </a:rPr>
              <a:t> is how long the actual data read or write takes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There may be additional </a:t>
            </a:r>
            <a:r>
              <a:rPr b="0" i="0" lang="en-US" sz="2400" u="none">
                <a:solidFill>
                  <a:srgbClr val="C00000"/>
                </a:solidFill>
                <a:latin typeface="Calibri"/>
                <a:ea typeface="Calibri"/>
                <a:cs typeface="Calibri"/>
                <a:sym typeface="Calibri"/>
              </a:rPr>
              <a:t>overhead</a:t>
            </a:r>
            <a:r>
              <a:rPr b="0" i="0" lang="en-US" sz="2400" u="none">
                <a:solidFill>
                  <a:schemeClr val="dk1"/>
                </a:solidFill>
                <a:latin typeface="Calibri"/>
                <a:ea typeface="Calibri"/>
                <a:cs typeface="Calibri"/>
                <a:sym typeface="Calibri"/>
              </a:rPr>
              <a:t> for the operating system or the controller hardware on the hard disk drive</a:t>
            </a:r>
            <a:endParaRPr/>
          </a:p>
          <a:p>
            <a:pPr indent="-342900" lvl="0" marL="342900" rtl="0" algn="l">
              <a:lnSpc>
                <a:spcPct val="100000"/>
              </a:lnSpc>
              <a:spcBef>
                <a:spcPts val="560"/>
              </a:spcBef>
              <a:spcAft>
                <a:spcPts val="0"/>
              </a:spcAft>
              <a:buClr>
                <a:schemeClr val="dk2"/>
              </a:buClr>
              <a:buSzPts val="2800"/>
              <a:buFont typeface="Arial"/>
              <a:buChar char="•"/>
            </a:pPr>
            <a:r>
              <a:rPr b="0" i="0" lang="en-US" sz="2800" u="none">
                <a:solidFill>
                  <a:srgbClr val="C00000"/>
                </a:solidFill>
                <a:latin typeface="Calibri"/>
                <a:ea typeface="Calibri"/>
                <a:cs typeface="Calibri"/>
                <a:sym typeface="Calibri"/>
              </a:rPr>
              <a:t>Rotational speed</a:t>
            </a:r>
            <a:r>
              <a:rPr b="0" i="0" lang="en-US" sz="2800" u="none">
                <a:solidFill>
                  <a:schemeClr val="dk1"/>
                </a:solidFill>
                <a:latin typeface="Calibri"/>
                <a:ea typeface="Calibri"/>
                <a:cs typeface="Calibri"/>
                <a:sym typeface="Calibri"/>
              </a:rPr>
              <a:t>, measured in revolutions per minute or RPM, partially determines the rotational delay and transfer time</a:t>
            </a:r>
            <a:endParaRPr/>
          </a:p>
          <a:p>
            <a:pPr indent="-1651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203200" lvl="0" marL="3810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grpSp>
        <p:nvGrpSpPr>
          <p:cNvPr id="147" name="Google Shape;147;p20"/>
          <p:cNvGrpSpPr/>
          <p:nvPr/>
        </p:nvGrpSpPr>
        <p:grpSpPr>
          <a:xfrm>
            <a:off x="4100512" y="5464175"/>
            <a:ext cx="3514725" cy="2308225"/>
            <a:chOff x="3441" y="1157"/>
            <a:chExt cx="2013" cy="1283"/>
          </a:xfrm>
        </p:grpSpPr>
        <p:sp>
          <p:nvSpPr>
            <p:cNvPr id="148" name="Google Shape;148;p20"/>
            <p:cNvSpPr/>
            <p:nvPr/>
          </p:nvSpPr>
          <p:spPr>
            <a:xfrm>
              <a:off x="4533" y="1672"/>
              <a:ext cx="238" cy="135"/>
            </a:xfrm>
            <a:custGeom>
              <a:rect b="b" l="l" r="r" t="t"/>
              <a:pathLst>
                <a:path extrusionOk="0" h="135" w="238">
                  <a:moveTo>
                    <a:pt x="31" y="133"/>
                  </a:moveTo>
                  <a:lnTo>
                    <a:pt x="48" y="119"/>
                  </a:lnTo>
                  <a:lnTo>
                    <a:pt x="68" y="106"/>
                  </a:lnTo>
                  <a:lnTo>
                    <a:pt x="87" y="94"/>
                  </a:lnTo>
                  <a:lnTo>
                    <a:pt x="106" y="85"/>
                  </a:lnTo>
                  <a:lnTo>
                    <a:pt x="127" y="75"/>
                  </a:lnTo>
                  <a:lnTo>
                    <a:pt x="148" y="66"/>
                  </a:lnTo>
                  <a:lnTo>
                    <a:pt x="169" y="60"/>
                  </a:lnTo>
                  <a:lnTo>
                    <a:pt x="192" y="54"/>
                  </a:lnTo>
                  <a:lnTo>
                    <a:pt x="215" y="50"/>
                  </a:lnTo>
                  <a:lnTo>
                    <a:pt x="238" y="48"/>
                  </a:lnTo>
                  <a:lnTo>
                    <a:pt x="237" y="0"/>
                  </a:lnTo>
                  <a:lnTo>
                    <a:pt x="210" y="2"/>
                  </a:lnTo>
                  <a:lnTo>
                    <a:pt x="183" y="8"/>
                  </a:lnTo>
                  <a:lnTo>
                    <a:pt x="158" y="14"/>
                  </a:lnTo>
                  <a:lnTo>
                    <a:pt x="133" y="21"/>
                  </a:lnTo>
                  <a:lnTo>
                    <a:pt x="108" y="31"/>
                  </a:lnTo>
                  <a:lnTo>
                    <a:pt x="85" y="41"/>
                  </a:lnTo>
                  <a:lnTo>
                    <a:pt x="62" y="54"/>
                  </a:lnTo>
                  <a:lnTo>
                    <a:pt x="41" y="68"/>
                  </a:lnTo>
                  <a:lnTo>
                    <a:pt x="20" y="83"/>
                  </a:lnTo>
                  <a:lnTo>
                    <a:pt x="0" y="98"/>
                  </a:lnTo>
                  <a:lnTo>
                    <a:pt x="31" y="135"/>
                  </a:lnTo>
                  <a:lnTo>
                    <a:pt x="31" y="133"/>
                  </a:lnTo>
                  <a:close/>
                </a:path>
              </a:pathLst>
            </a:custGeom>
            <a:solidFill>
              <a:srgbClr val="F5B8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49" name="Google Shape;149;p20"/>
            <p:cNvSpPr/>
            <p:nvPr/>
          </p:nvSpPr>
          <p:spPr>
            <a:xfrm>
              <a:off x="4533" y="1672"/>
              <a:ext cx="238" cy="135"/>
            </a:xfrm>
            <a:custGeom>
              <a:rect b="b" l="l" r="r" t="t"/>
              <a:pathLst>
                <a:path extrusionOk="0" h="135" w="238">
                  <a:moveTo>
                    <a:pt x="31" y="133"/>
                  </a:moveTo>
                  <a:lnTo>
                    <a:pt x="48" y="119"/>
                  </a:lnTo>
                  <a:lnTo>
                    <a:pt x="68" y="106"/>
                  </a:lnTo>
                  <a:lnTo>
                    <a:pt x="87" y="94"/>
                  </a:lnTo>
                  <a:lnTo>
                    <a:pt x="106" y="85"/>
                  </a:lnTo>
                  <a:lnTo>
                    <a:pt x="127" y="75"/>
                  </a:lnTo>
                  <a:lnTo>
                    <a:pt x="148" y="66"/>
                  </a:lnTo>
                  <a:lnTo>
                    <a:pt x="169" y="60"/>
                  </a:lnTo>
                  <a:lnTo>
                    <a:pt x="192" y="54"/>
                  </a:lnTo>
                  <a:lnTo>
                    <a:pt x="215" y="50"/>
                  </a:lnTo>
                  <a:lnTo>
                    <a:pt x="238" y="48"/>
                  </a:lnTo>
                  <a:lnTo>
                    <a:pt x="237" y="0"/>
                  </a:lnTo>
                  <a:lnTo>
                    <a:pt x="210" y="2"/>
                  </a:lnTo>
                  <a:lnTo>
                    <a:pt x="183" y="8"/>
                  </a:lnTo>
                  <a:lnTo>
                    <a:pt x="158" y="14"/>
                  </a:lnTo>
                  <a:lnTo>
                    <a:pt x="133" y="21"/>
                  </a:lnTo>
                  <a:lnTo>
                    <a:pt x="108" y="31"/>
                  </a:lnTo>
                  <a:lnTo>
                    <a:pt x="85" y="41"/>
                  </a:lnTo>
                  <a:lnTo>
                    <a:pt x="62" y="54"/>
                  </a:lnTo>
                  <a:lnTo>
                    <a:pt x="41" y="68"/>
                  </a:lnTo>
                  <a:lnTo>
                    <a:pt x="20" y="83"/>
                  </a:lnTo>
                  <a:lnTo>
                    <a:pt x="0" y="98"/>
                  </a:lnTo>
                  <a:lnTo>
                    <a:pt x="31" y="135"/>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0" name="Google Shape;150;p20"/>
            <p:cNvSpPr/>
            <p:nvPr/>
          </p:nvSpPr>
          <p:spPr>
            <a:xfrm>
              <a:off x="4407" y="1799"/>
              <a:ext cx="132" cy="240"/>
            </a:xfrm>
            <a:custGeom>
              <a:rect b="b" l="l" r="r" t="t"/>
              <a:pathLst>
                <a:path extrusionOk="0" h="240" w="132">
                  <a:moveTo>
                    <a:pt x="46" y="238"/>
                  </a:moveTo>
                  <a:lnTo>
                    <a:pt x="50" y="217"/>
                  </a:lnTo>
                  <a:lnTo>
                    <a:pt x="53" y="196"/>
                  </a:lnTo>
                  <a:lnTo>
                    <a:pt x="57" y="173"/>
                  </a:lnTo>
                  <a:lnTo>
                    <a:pt x="63" y="152"/>
                  </a:lnTo>
                  <a:lnTo>
                    <a:pt x="71" y="131"/>
                  </a:lnTo>
                  <a:lnTo>
                    <a:pt x="80" y="109"/>
                  </a:lnTo>
                  <a:lnTo>
                    <a:pt x="92" y="88"/>
                  </a:lnTo>
                  <a:lnTo>
                    <a:pt x="103" y="69"/>
                  </a:lnTo>
                  <a:lnTo>
                    <a:pt x="119" y="50"/>
                  </a:lnTo>
                  <a:lnTo>
                    <a:pt x="132" y="33"/>
                  </a:lnTo>
                  <a:lnTo>
                    <a:pt x="98" y="0"/>
                  </a:lnTo>
                  <a:lnTo>
                    <a:pt x="80" y="21"/>
                  </a:lnTo>
                  <a:lnTo>
                    <a:pt x="65" y="42"/>
                  </a:lnTo>
                  <a:lnTo>
                    <a:pt x="50" y="65"/>
                  </a:lnTo>
                  <a:lnTo>
                    <a:pt x="38" y="88"/>
                  </a:lnTo>
                  <a:lnTo>
                    <a:pt x="26" y="111"/>
                  </a:lnTo>
                  <a:lnTo>
                    <a:pt x="19" y="136"/>
                  </a:lnTo>
                  <a:lnTo>
                    <a:pt x="11" y="161"/>
                  </a:lnTo>
                  <a:lnTo>
                    <a:pt x="5" y="186"/>
                  </a:lnTo>
                  <a:lnTo>
                    <a:pt x="2" y="211"/>
                  </a:lnTo>
                  <a:lnTo>
                    <a:pt x="0" y="238"/>
                  </a:lnTo>
                  <a:lnTo>
                    <a:pt x="48" y="240"/>
                  </a:lnTo>
                  <a:lnTo>
                    <a:pt x="46" y="238"/>
                  </a:lnTo>
                  <a:close/>
                </a:path>
              </a:pathLst>
            </a:custGeom>
            <a:solidFill>
              <a:srgbClr val="F5B8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1" name="Google Shape;151;p20"/>
            <p:cNvSpPr/>
            <p:nvPr/>
          </p:nvSpPr>
          <p:spPr>
            <a:xfrm>
              <a:off x="4407" y="1799"/>
              <a:ext cx="132" cy="240"/>
            </a:xfrm>
            <a:custGeom>
              <a:rect b="b" l="l" r="r" t="t"/>
              <a:pathLst>
                <a:path extrusionOk="0" h="240" w="132">
                  <a:moveTo>
                    <a:pt x="46" y="238"/>
                  </a:moveTo>
                  <a:lnTo>
                    <a:pt x="50" y="217"/>
                  </a:lnTo>
                  <a:lnTo>
                    <a:pt x="53" y="196"/>
                  </a:lnTo>
                  <a:lnTo>
                    <a:pt x="57" y="173"/>
                  </a:lnTo>
                  <a:lnTo>
                    <a:pt x="63" y="152"/>
                  </a:lnTo>
                  <a:lnTo>
                    <a:pt x="71" y="131"/>
                  </a:lnTo>
                  <a:lnTo>
                    <a:pt x="80" y="109"/>
                  </a:lnTo>
                  <a:lnTo>
                    <a:pt x="92" y="88"/>
                  </a:lnTo>
                  <a:lnTo>
                    <a:pt x="103" y="69"/>
                  </a:lnTo>
                  <a:lnTo>
                    <a:pt x="119" y="50"/>
                  </a:lnTo>
                  <a:lnTo>
                    <a:pt x="132" y="33"/>
                  </a:lnTo>
                  <a:lnTo>
                    <a:pt x="98" y="0"/>
                  </a:lnTo>
                  <a:lnTo>
                    <a:pt x="80" y="21"/>
                  </a:lnTo>
                  <a:lnTo>
                    <a:pt x="65" y="42"/>
                  </a:lnTo>
                  <a:lnTo>
                    <a:pt x="50" y="65"/>
                  </a:lnTo>
                  <a:lnTo>
                    <a:pt x="38" y="88"/>
                  </a:lnTo>
                  <a:lnTo>
                    <a:pt x="26" y="111"/>
                  </a:lnTo>
                  <a:lnTo>
                    <a:pt x="19" y="136"/>
                  </a:lnTo>
                  <a:lnTo>
                    <a:pt x="11" y="161"/>
                  </a:lnTo>
                  <a:lnTo>
                    <a:pt x="5" y="186"/>
                  </a:lnTo>
                  <a:lnTo>
                    <a:pt x="2" y="211"/>
                  </a:lnTo>
                  <a:lnTo>
                    <a:pt x="0" y="238"/>
                  </a:lnTo>
                  <a:lnTo>
                    <a:pt x="48" y="240"/>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2" name="Google Shape;152;p20"/>
            <p:cNvSpPr/>
            <p:nvPr/>
          </p:nvSpPr>
          <p:spPr>
            <a:xfrm>
              <a:off x="4407" y="2074"/>
              <a:ext cx="132" cy="240"/>
            </a:xfrm>
            <a:custGeom>
              <a:rect b="b" l="l" r="r" t="t"/>
              <a:pathLst>
                <a:path extrusionOk="0" h="240" w="132">
                  <a:moveTo>
                    <a:pt x="132" y="207"/>
                  </a:moveTo>
                  <a:lnTo>
                    <a:pt x="119" y="190"/>
                  </a:lnTo>
                  <a:lnTo>
                    <a:pt x="105" y="172"/>
                  </a:lnTo>
                  <a:lnTo>
                    <a:pt x="94" y="153"/>
                  </a:lnTo>
                  <a:lnTo>
                    <a:pt x="82" y="132"/>
                  </a:lnTo>
                  <a:lnTo>
                    <a:pt x="73" y="113"/>
                  </a:lnTo>
                  <a:lnTo>
                    <a:pt x="65" y="92"/>
                  </a:lnTo>
                  <a:lnTo>
                    <a:pt x="57" y="69"/>
                  </a:lnTo>
                  <a:lnTo>
                    <a:pt x="53" y="46"/>
                  </a:lnTo>
                  <a:lnTo>
                    <a:pt x="50" y="23"/>
                  </a:lnTo>
                  <a:lnTo>
                    <a:pt x="48" y="0"/>
                  </a:lnTo>
                  <a:lnTo>
                    <a:pt x="0" y="2"/>
                  </a:lnTo>
                  <a:lnTo>
                    <a:pt x="2" y="28"/>
                  </a:lnTo>
                  <a:lnTo>
                    <a:pt x="5" y="55"/>
                  </a:lnTo>
                  <a:lnTo>
                    <a:pt x="11" y="82"/>
                  </a:lnTo>
                  <a:lnTo>
                    <a:pt x="19" y="107"/>
                  </a:lnTo>
                  <a:lnTo>
                    <a:pt x="28" y="132"/>
                  </a:lnTo>
                  <a:lnTo>
                    <a:pt x="40" y="155"/>
                  </a:lnTo>
                  <a:lnTo>
                    <a:pt x="51" y="178"/>
                  </a:lnTo>
                  <a:lnTo>
                    <a:pt x="65" y="199"/>
                  </a:lnTo>
                  <a:lnTo>
                    <a:pt x="80" y="220"/>
                  </a:lnTo>
                  <a:lnTo>
                    <a:pt x="98" y="240"/>
                  </a:lnTo>
                  <a:lnTo>
                    <a:pt x="132" y="207"/>
                  </a:lnTo>
                  <a:close/>
                </a:path>
              </a:pathLst>
            </a:custGeom>
            <a:solidFill>
              <a:srgbClr val="F5B8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3" name="Google Shape;153;p20"/>
            <p:cNvSpPr/>
            <p:nvPr/>
          </p:nvSpPr>
          <p:spPr>
            <a:xfrm>
              <a:off x="4407" y="2074"/>
              <a:ext cx="132" cy="240"/>
            </a:xfrm>
            <a:custGeom>
              <a:rect b="b" l="l" r="r" t="t"/>
              <a:pathLst>
                <a:path extrusionOk="0" h="240" w="132">
                  <a:moveTo>
                    <a:pt x="132" y="207"/>
                  </a:moveTo>
                  <a:lnTo>
                    <a:pt x="119" y="190"/>
                  </a:lnTo>
                  <a:lnTo>
                    <a:pt x="105" y="172"/>
                  </a:lnTo>
                  <a:lnTo>
                    <a:pt x="94" y="153"/>
                  </a:lnTo>
                  <a:lnTo>
                    <a:pt x="82" y="132"/>
                  </a:lnTo>
                  <a:lnTo>
                    <a:pt x="73" y="113"/>
                  </a:lnTo>
                  <a:lnTo>
                    <a:pt x="65" y="92"/>
                  </a:lnTo>
                  <a:lnTo>
                    <a:pt x="57" y="69"/>
                  </a:lnTo>
                  <a:lnTo>
                    <a:pt x="53" y="46"/>
                  </a:lnTo>
                  <a:lnTo>
                    <a:pt x="50" y="23"/>
                  </a:lnTo>
                  <a:lnTo>
                    <a:pt x="48" y="0"/>
                  </a:lnTo>
                  <a:lnTo>
                    <a:pt x="0" y="2"/>
                  </a:lnTo>
                  <a:lnTo>
                    <a:pt x="2" y="28"/>
                  </a:lnTo>
                  <a:lnTo>
                    <a:pt x="5" y="55"/>
                  </a:lnTo>
                  <a:lnTo>
                    <a:pt x="11" y="82"/>
                  </a:lnTo>
                  <a:lnTo>
                    <a:pt x="19" y="107"/>
                  </a:lnTo>
                  <a:lnTo>
                    <a:pt x="28" y="132"/>
                  </a:lnTo>
                  <a:lnTo>
                    <a:pt x="40" y="155"/>
                  </a:lnTo>
                  <a:lnTo>
                    <a:pt x="51" y="178"/>
                  </a:lnTo>
                  <a:lnTo>
                    <a:pt x="65" y="199"/>
                  </a:lnTo>
                  <a:lnTo>
                    <a:pt x="80" y="220"/>
                  </a:lnTo>
                  <a:lnTo>
                    <a:pt x="98" y="240"/>
                  </a:lnTo>
                  <a:lnTo>
                    <a:pt x="132" y="207"/>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4" name="Google Shape;154;p20"/>
            <p:cNvSpPr/>
            <p:nvPr/>
          </p:nvSpPr>
          <p:spPr>
            <a:xfrm>
              <a:off x="4533" y="2306"/>
              <a:ext cx="238" cy="134"/>
            </a:xfrm>
            <a:custGeom>
              <a:rect b="b" l="l" r="r" t="t"/>
              <a:pathLst>
                <a:path extrusionOk="0" h="134" w="238">
                  <a:moveTo>
                    <a:pt x="238" y="84"/>
                  </a:moveTo>
                  <a:lnTo>
                    <a:pt x="217" y="84"/>
                  </a:lnTo>
                  <a:lnTo>
                    <a:pt x="194" y="81"/>
                  </a:lnTo>
                  <a:lnTo>
                    <a:pt x="173" y="75"/>
                  </a:lnTo>
                  <a:lnTo>
                    <a:pt x="150" y="69"/>
                  </a:lnTo>
                  <a:lnTo>
                    <a:pt x="129" y="61"/>
                  </a:lnTo>
                  <a:lnTo>
                    <a:pt x="110" y="52"/>
                  </a:lnTo>
                  <a:lnTo>
                    <a:pt x="89" y="42"/>
                  </a:lnTo>
                  <a:lnTo>
                    <a:pt x="69" y="29"/>
                  </a:lnTo>
                  <a:lnTo>
                    <a:pt x="50" y="15"/>
                  </a:lnTo>
                  <a:lnTo>
                    <a:pt x="31" y="0"/>
                  </a:lnTo>
                  <a:lnTo>
                    <a:pt x="0" y="36"/>
                  </a:lnTo>
                  <a:lnTo>
                    <a:pt x="20" y="54"/>
                  </a:lnTo>
                  <a:lnTo>
                    <a:pt x="43" y="69"/>
                  </a:lnTo>
                  <a:lnTo>
                    <a:pt x="64" y="82"/>
                  </a:lnTo>
                  <a:lnTo>
                    <a:pt x="89" y="96"/>
                  </a:lnTo>
                  <a:lnTo>
                    <a:pt x="112" y="106"/>
                  </a:lnTo>
                  <a:lnTo>
                    <a:pt x="137" y="115"/>
                  </a:lnTo>
                  <a:lnTo>
                    <a:pt x="162" y="123"/>
                  </a:lnTo>
                  <a:lnTo>
                    <a:pt x="187" y="129"/>
                  </a:lnTo>
                  <a:lnTo>
                    <a:pt x="212" y="132"/>
                  </a:lnTo>
                  <a:lnTo>
                    <a:pt x="237" y="134"/>
                  </a:lnTo>
                  <a:lnTo>
                    <a:pt x="238" y="86"/>
                  </a:lnTo>
                  <a:lnTo>
                    <a:pt x="238" y="84"/>
                  </a:lnTo>
                  <a:close/>
                </a:path>
              </a:pathLst>
            </a:custGeom>
            <a:solidFill>
              <a:srgbClr val="F5B8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5" name="Google Shape;155;p20"/>
            <p:cNvSpPr/>
            <p:nvPr/>
          </p:nvSpPr>
          <p:spPr>
            <a:xfrm>
              <a:off x="4533" y="2306"/>
              <a:ext cx="238" cy="134"/>
            </a:xfrm>
            <a:custGeom>
              <a:rect b="b" l="l" r="r" t="t"/>
              <a:pathLst>
                <a:path extrusionOk="0" h="134" w="238">
                  <a:moveTo>
                    <a:pt x="238" y="84"/>
                  </a:moveTo>
                  <a:lnTo>
                    <a:pt x="217" y="84"/>
                  </a:lnTo>
                  <a:lnTo>
                    <a:pt x="194" y="81"/>
                  </a:lnTo>
                  <a:lnTo>
                    <a:pt x="173" y="75"/>
                  </a:lnTo>
                  <a:lnTo>
                    <a:pt x="150" y="69"/>
                  </a:lnTo>
                  <a:lnTo>
                    <a:pt x="129" y="61"/>
                  </a:lnTo>
                  <a:lnTo>
                    <a:pt x="110" y="52"/>
                  </a:lnTo>
                  <a:lnTo>
                    <a:pt x="89" y="42"/>
                  </a:lnTo>
                  <a:lnTo>
                    <a:pt x="69" y="29"/>
                  </a:lnTo>
                  <a:lnTo>
                    <a:pt x="50" y="15"/>
                  </a:lnTo>
                  <a:lnTo>
                    <a:pt x="31" y="0"/>
                  </a:lnTo>
                  <a:lnTo>
                    <a:pt x="0" y="36"/>
                  </a:lnTo>
                  <a:lnTo>
                    <a:pt x="20" y="54"/>
                  </a:lnTo>
                  <a:lnTo>
                    <a:pt x="43" y="69"/>
                  </a:lnTo>
                  <a:lnTo>
                    <a:pt x="64" y="82"/>
                  </a:lnTo>
                  <a:lnTo>
                    <a:pt x="89" y="96"/>
                  </a:lnTo>
                  <a:lnTo>
                    <a:pt x="112" y="106"/>
                  </a:lnTo>
                  <a:lnTo>
                    <a:pt x="137" y="115"/>
                  </a:lnTo>
                  <a:lnTo>
                    <a:pt x="162" y="123"/>
                  </a:lnTo>
                  <a:lnTo>
                    <a:pt x="187" y="129"/>
                  </a:lnTo>
                  <a:lnTo>
                    <a:pt x="212" y="132"/>
                  </a:lnTo>
                  <a:lnTo>
                    <a:pt x="237" y="134"/>
                  </a:lnTo>
                  <a:lnTo>
                    <a:pt x="238" y="86"/>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6" name="Google Shape;156;p20"/>
            <p:cNvSpPr/>
            <p:nvPr/>
          </p:nvSpPr>
          <p:spPr>
            <a:xfrm>
              <a:off x="4808" y="2306"/>
              <a:ext cx="238" cy="134"/>
            </a:xfrm>
            <a:custGeom>
              <a:rect b="b" l="l" r="r" t="t"/>
              <a:pathLst>
                <a:path extrusionOk="0" h="134" w="238">
                  <a:moveTo>
                    <a:pt x="205" y="0"/>
                  </a:moveTo>
                  <a:lnTo>
                    <a:pt x="190" y="15"/>
                  </a:lnTo>
                  <a:lnTo>
                    <a:pt x="171" y="27"/>
                  </a:lnTo>
                  <a:lnTo>
                    <a:pt x="152" y="40"/>
                  </a:lnTo>
                  <a:lnTo>
                    <a:pt x="132" y="50"/>
                  </a:lnTo>
                  <a:lnTo>
                    <a:pt x="111" y="59"/>
                  </a:lnTo>
                  <a:lnTo>
                    <a:pt x="90" y="69"/>
                  </a:lnTo>
                  <a:lnTo>
                    <a:pt x="69" y="75"/>
                  </a:lnTo>
                  <a:lnTo>
                    <a:pt x="46" y="81"/>
                  </a:lnTo>
                  <a:lnTo>
                    <a:pt x="23" y="84"/>
                  </a:lnTo>
                  <a:lnTo>
                    <a:pt x="0" y="86"/>
                  </a:lnTo>
                  <a:lnTo>
                    <a:pt x="2" y="134"/>
                  </a:lnTo>
                  <a:lnTo>
                    <a:pt x="29" y="130"/>
                  </a:lnTo>
                  <a:lnTo>
                    <a:pt x="56" y="127"/>
                  </a:lnTo>
                  <a:lnTo>
                    <a:pt x="81" y="121"/>
                  </a:lnTo>
                  <a:lnTo>
                    <a:pt x="106" y="113"/>
                  </a:lnTo>
                  <a:lnTo>
                    <a:pt x="131" y="104"/>
                  </a:lnTo>
                  <a:lnTo>
                    <a:pt x="154" y="94"/>
                  </a:lnTo>
                  <a:lnTo>
                    <a:pt x="177" y="81"/>
                  </a:lnTo>
                  <a:lnTo>
                    <a:pt x="198" y="67"/>
                  </a:lnTo>
                  <a:lnTo>
                    <a:pt x="219" y="52"/>
                  </a:lnTo>
                  <a:lnTo>
                    <a:pt x="238" y="36"/>
                  </a:lnTo>
                  <a:lnTo>
                    <a:pt x="207" y="0"/>
                  </a:lnTo>
                  <a:lnTo>
                    <a:pt x="205" y="0"/>
                  </a:lnTo>
                  <a:close/>
                </a:path>
              </a:pathLst>
            </a:custGeom>
            <a:solidFill>
              <a:srgbClr val="F5B8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7" name="Google Shape;157;p20"/>
            <p:cNvSpPr/>
            <p:nvPr/>
          </p:nvSpPr>
          <p:spPr>
            <a:xfrm>
              <a:off x="4808" y="2306"/>
              <a:ext cx="238" cy="134"/>
            </a:xfrm>
            <a:custGeom>
              <a:rect b="b" l="l" r="r" t="t"/>
              <a:pathLst>
                <a:path extrusionOk="0" h="134" w="238">
                  <a:moveTo>
                    <a:pt x="205" y="0"/>
                  </a:moveTo>
                  <a:lnTo>
                    <a:pt x="190" y="15"/>
                  </a:lnTo>
                  <a:lnTo>
                    <a:pt x="171" y="27"/>
                  </a:lnTo>
                  <a:lnTo>
                    <a:pt x="152" y="40"/>
                  </a:lnTo>
                  <a:lnTo>
                    <a:pt x="132" y="50"/>
                  </a:lnTo>
                  <a:lnTo>
                    <a:pt x="111" y="59"/>
                  </a:lnTo>
                  <a:lnTo>
                    <a:pt x="90" y="69"/>
                  </a:lnTo>
                  <a:lnTo>
                    <a:pt x="69" y="75"/>
                  </a:lnTo>
                  <a:lnTo>
                    <a:pt x="46" y="81"/>
                  </a:lnTo>
                  <a:lnTo>
                    <a:pt x="23" y="84"/>
                  </a:lnTo>
                  <a:lnTo>
                    <a:pt x="0" y="86"/>
                  </a:lnTo>
                  <a:lnTo>
                    <a:pt x="2" y="134"/>
                  </a:lnTo>
                  <a:lnTo>
                    <a:pt x="29" y="130"/>
                  </a:lnTo>
                  <a:lnTo>
                    <a:pt x="56" y="127"/>
                  </a:lnTo>
                  <a:lnTo>
                    <a:pt x="81" y="121"/>
                  </a:lnTo>
                  <a:lnTo>
                    <a:pt x="106" y="113"/>
                  </a:lnTo>
                  <a:lnTo>
                    <a:pt x="131" y="104"/>
                  </a:lnTo>
                  <a:lnTo>
                    <a:pt x="154" y="94"/>
                  </a:lnTo>
                  <a:lnTo>
                    <a:pt x="177" y="81"/>
                  </a:lnTo>
                  <a:lnTo>
                    <a:pt x="198" y="67"/>
                  </a:lnTo>
                  <a:lnTo>
                    <a:pt x="219" y="52"/>
                  </a:lnTo>
                  <a:lnTo>
                    <a:pt x="238" y="36"/>
                  </a:lnTo>
                  <a:lnTo>
                    <a:pt x="207" y="0"/>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8" name="Google Shape;158;p20"/>
            <p:cNvSpPr/>
            <p:nvPr/>
          </p:nvSpPr>
          <p:spPr>
            <a:xfrm>
              <a:off x="5040" y="2074"/>
              <a:ext cx="133" cy="240"/>
            </a:xfrm>
            <a:custGeom>
              <a:rect b="b" l="l" r="r" t="t"/>
              <a:pathLst>
                <a:path extrusionOk="0" h="240" w="133">
                  <a:moveTo>
                    <a:pt x="85" y="0"/>
                  </a:moveTo>
                  <a:lnTo>
                    <a:pt x="83" y="23"/>
                  </a:lnTo>
                  <a:lnTo>
                    <a:pt x="81" y="44"/>
                  </a:lnTo>
                  <a:lnTo>
                    <a:pt x="75" y="67"/>
                  </a:lnTo>
                  <a:lnTo>
                    <a:pt x="69" y="88"/>
                  </a:lnTo>
                  <a:lnTo>
                    <a:pt x="62" y="109"/>
                  </a:lnTo>
                  <a:lnTo>
                    <a:pt x="52" y="130"/>
                  </a:lnTo>
                  <a:lnTo>
                    <a:pt x="41" y="151"/>
                  </a:lnTo>
                  <a:lnTo>
                    <a:pt x="29" y="170"/>
                  </a:lnTo>
                  <a:lnTo>
                    <a:pt x="16" y="190"/>
                  </a:lnTo>
                  <a:lnTo>
                    <a:pt x="0" y="207"/>
                  </a:lnTo>
                  <a:lnTo>
                    <a:pt x="35" y="240"/>
                  </a:lnTo>
                  <a:lnTo>
                    <a:pt x="52" y="218"/>
                  </a:lnTo>
                  <a:lnTo>
                    <a:pt x="68" y="197"/>
                  </a:lnTo>
                  <a:lnTo>
                    <a:pt x="83" y="174"/>
                  </a:lnTo>
                  <a:lnTo>
                    <a:pt x="94" y="151"/>
                  </a:lnTo>
                  <a:lnTo>
                    <a:pt x="106" y="128"/>
                  </a:lnTo>
                  <a:lnTo>
                    <a:pt x="114" y="103"/>
                  </a:lnTo>
                  <a:lnTo>
                    <a:pt x="121" y="78"/>
                  </a:lnTo>
                  <a:lnTo>
                    <a:pt x="127" y="53"/>
                  </a:lnTo>
                  <a:lnTo>
                    <a:pt x="131" y="28"/>
                  </a:lnTo>
                  <a:lnTo>
                    <a:pt x="133" y="2"/>
                  </a:lnTo>
                  <a:lnTo>
                    <a:pt x="85" y="0"/>
                  </a:lnTo>
                  <a:close/>
                </a:path>
              </a:pathLst>
            </a:custGeom>
            <a:solidFill>
              <a:srgbClr val="F5B8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59" name="Google Shape;159;p20"/>
            <p:cNvSpPr/>
            <p:nvPr/>
          </p:nvSpPr>
          <p:spPr>
            <a:xfrm>
              <a:off x="5040" y="2074"/>
              <a:ext cx="133" cy="240"/>
            </a:xfrm>
            <a:custGeom>
              <a:rect b="b" l="l" r="r" t="t"/>
              <a:pathLst>
                <a:path extrusionOk="0" h="240" w="133">
                  <a:moveTo>
                    <a:pt x="85" y="0"/>
                  </a:moveTo>
                  <a:lnTo>
                    <a:pt x="83" y="23"/>
                  </a:lnTo>
                  <a:lnTo>
                    <a:pt x="81" y="44"/>
                  </a:lnTo>
                  <a:lnTo>
                    <a:pt x="75" y="67"/>
                  </a:lnTo>
                  <a:lnTo>
                    <a:pt x="69" y="88"/>
                  </a:lnTo>
                  <a:lnTo>
                    <a:pt x="62" y="109"/>
                  </a:lnTo>
                  <a:lnTo>
                    <a:pt x="52" y="130"/>
                  </a:lnTo>
                  <a:lnTo>
                    <a:pt x="41" y="151"/>
                  </a:lnTo>
                  <a:lnTo>
                    <a:pt x="29" y="170"/>
                  </a:lnTo>
                  <a:lnTo>
                    <a:pt x="16" y="190"/>
                  </a:lnTo>
                  <a:lnTo>
                    <a:pt x="0" y="207"/>
                  </a:lnTo>
                  <a:lnTo>
                    <a:pt x="35" y="240"/>
                  </a:lnTo>
                  <a:lnTo>
                    <a:pt x="52" y="218"/>
                  </a:lnTo>
                  <a:lnTo>
                    <a:pt x="68" y="197"/>
                  </a:lnTo>
                  <a:lnTo>
                    <a:pt x="83" y="174"/>
                  </a:lnTo>
                  <a:lnTo>
                    <a:pt x="94" y="151"/>
                  </a:lnTo>
                  <a:lnTo>
                    <a:pt x="106" y="128"/>
                  </a:lnTo>
                  <a:lnTo>
                    <a:pt x="114" y="103"/>
                  </a:lnTo>
                  <a:lnTo>
                    <a:pt x="121" y="78"/>
                  </a:lnTo>
                  <a:lnTo>
                    <a:pt x="127" y="53"/>
                  </a:lnTo>
                  <a:lnTo>
                    <a:pt x="131" y="28"/>
                  </a:lnTo>
                  <a:lnTo>
                    <a:pt x="133" y="2"/>
                  </a:lnTo>
                  <a:lnTo>
                    <a:pt x="85" y="0"/>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60" name="Google Shape;160;p20"/>
            <p:cNvSpPr/>
            <p:nvPr/>
          </p:nvSpPr>
          <p:spPr>
            <a:xfrm>
              <a:off x="5038" y="1799"/>
              <a:ext cx="135" cy="240"/>
            </a:xfrm>
            <a:custGeom>
              <a:rect b="b" l="l" r="r" t="t"/>
              <a:pathLst>
                <a:path extrusionOk="0" h="240" w="135">
                  <a:moveTo>
                    <a:pt x="0" y="33"/>
                  </a:moveTo>
                  <a:lnTo>
                    <a:pt x="16" y="50"/>
                  </a:lnTo>
                  <a:lnTo>
                    <a:pt x="29" y="67"/>
                  </a:lnTo>
                  <a:lnTo>
                    <a:pt x="41" y="86"/>
                  </a:lnTo>
                  <a:lnTo>
                    <a:pt x="52" y="106"/>
                  </a:lnTo>
                  <a:lnTo>
                    <a:pt x="62" y="127"/>
                  </a:lnTo>
                  <a:lnTo>
                    <a:pt x="70" y="148"/>
                  </a:lnTo>
                  <a:lnTo>
                    <a:pt x="77" y="171"/>
                  </a:lnTo>
                  <a:lnTo>
                    <a:pt x="81" y="192"/>
                  </a:lnTo>
                  <a:lnTo>
                    <a:pt x="85" y="217"/>
                  </a:lnTo>
                  <a:lnTo>
                    <a:pt x="87" y="240"/>
                  </a:lnTo>
                  <a:lnTo>
                    <a:pt x="135" y="238"/>
                  </a:lnTo>
                  <a:lnTo>
                    <a:pt x="133" y="209"/>
                  </a:lnTo>
                  <a:lnTo>
                    <a:pt x="129" y="184"/>
                  </a:lnTo>
                  <a:lnTo>
                    <a:pt x="123" y="157"/>
                  </a:lnTo>
                  <a:lnTo>
                    <a:pt x="116" y="133"/>
                  </a:lnTo>
                  <a:lnTo>
                    <a:pt x="106" y="108"/>
                  </a:lnTo>
                  <a:lnTo>
                    <a:pt x="94" y="85"/>
                  </a:lnTo>
                  <a:lnTo>
                    <a:pt x="83" y="61"/>
                  </a:lnTo>
                  <a:lnTo>
                    <a:pt x="70" y="40"/>
                  </a:lnTo>
                  <a:lnTo>
                    <a:pt x="54" y="19"/>
                  </a:lnTo>
                  <a:lnTo>
                    <a:pt x="37" y="0"/>
                  </a:lnTo>
                  <a:lnTo>
                    <a:pt x="2" y="33"/>
                  </a:lnTo>
                  <a:lnTo>
                    <a:pt x="0" y="33"/>
                  </a:lnTo>
                  <a:close/>
                </a:path>
              </a:pathLst>
            </a:custGeom>
            <a:solidFill>
              <a:srgbClr val="F5B8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61" name="Google Shape;161;p20"/>
            <p:cNvSpPr/>
            <p:nvPr/>
          </p:nvSpPr>
          <p:spPr>
            <a:xfrm>
              <a:off x="5038" y="1799"/>
              <a:ext cx="135" cy="240"/>
            </a:xfrm>
            <a:custGeom>
              <a:rect b="b" l="l" r="r" t="t"/>
              <a:pathLst>
                <a:path extrusionOk="0" h="240" w="135">
                  <a:moveTo>
                    <a:pt x="0" y="33"/>
                  </a:moveTo>
                  <a:lnTo>
                    <a:pt x="16" y="50"/>
                  </a:lnTo>
                  <a:lnTo>
                    <a:pt x="29" y="67"/>
                  </a:lnTo>
                  <a:lnTo>
                    <a:pt x="41" y="86"/>
                  </a:lnTo>
                  <a:lnTo>
                    <a:pt x="52" y="106"/>
                  </a:lnTo>
                  <a:lnTo>
                    <a:pt x="62" y="127"/>
                  </a:lnTo>
                  <a:lnTo>
                    <a:pt x="70" y="148"/>
                  </a:lnTo>
                  <a:lnTo>
                    <a:pt x="77" y="171"/>
                  </a:lnTo>
                  <a:lnTo>
                    <a:pt x="81" y="192"/>
                  </a:lnTo>
                  <a:lnTo>
                    <a:pt x="85" y="217"/>
                  </a:lnTo>
                  <a:lnTo>
                    <a:pt x="87" y="240"/>
                  </a:lnTo>
                  <a:lnTo>
                    <a:pt x="135" y="238"/>
                  </a:lnTo>
                  <a:lnTo>
                    <a:pt x="133" y="209"/>
                  </a:lnTo>
                  <a:lnTo>
                    <a:pt x="129" y="184"/>
                  </a:lnTo>
                  <a:lnTo>
                    <a:pt x="123" y="157"/>
                  </a:lnTo>
                  <a:lnTo>
                    <a:pt x="116" y="133"/>
                  </a:lnTo>
                  <a:lnTo>
                    <a:pt x="106" y="108"/>
                  </a:lnTo>
                  <a:lnTo>
                    <a:pt x="94" y="85"/>
                  </a:lnTo>
                  <a:lnTo>
                    <a:pt x="83" y="61"/>
                  </a:lnTo>
                  <a:lnTo>
                    <a:pt x="70" y="40"/>
                  </a:lnTo>
                  <a:lnTo>
                    <a:pt x="54" y="19"/>
                  </a:lnTo>
                  <a:lnTo>
                    <a:pt x="37" y="0"/>
                  </a:lnTo>
                  <a:lnTo>
                    <a:pt x="2" y="33"/>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62" name="Google Shape;162;p20"/>
            <p:cNvSpPr/>
            <p:nvPr/>
          </p:nvSpPr>
          <p:spPr>
            <a:xfrm>
              <a:off x="4806" y="1672"/>
              <a:ext cx="240" cy="135"/>
            </a:xfrm>
            <a:custGeom>
              <a:rect b="b" l="l" r="r" t="t"/>
              <a:pathLst>
                <a:path extrusionOk="0" h="135" w="240">
                  <a:moveTo>
                    <a:pt x="0" y="48"/>
                  </a:moveTo>
                  <a:lnTo>
                    <a:pt x="23" y="50"/>
                  </a:lnTo>
                  <a:lnTo>
                    <a:pt x="46" y="54"/>
                  </a:lnTo>
                  <a:lnTo>
                    <a:pt x="67" y="60"/>
                  </a:lnTo>
                  <a:lnTo>
                    <a:pt x="90" y="66"/>
                  </a:lnTo>
                  <a:lnTo>
                    <a:pt x="111" y="73"/>
                  </a:lnTo>
                  <a:lnTo>
                    <a:pt x="133" y="83"/>
                  </a:lnTo>
                  <a:lnTo>
                    <a:pt x="152" y="92"/>
                  </a:lnTo>
                  <a:lnTo>
                    <a:pt x="171" y="106"/>
                  </a:lnTo>
                  <a:lnTo>
                    <a:pt x="190" y="119"/>
                  </a:lnTo>
                  <a:lnTo>
                    <a:pt x="209" y="135"/>
                  </a:lnTo>
                  <a:lnTo>
                    <a:pt x="240" y="98"/>
                  </a:lnTo>
                  <a:lnTo>
                    <a:pt x="221" y="81"/>
                  </a:lnTo>
                  <a:lnTo>
                    <a:pt x="198" y="66"/>
                  </a:lnTo>
                  <a:lnTo>
                    <a:pt x="177" y="52"/>
                  </a:lnTo>
                  <a:lnTo>
                    <a:pt x="152" y="39"/>
                  </a:lnTo>
                  <a:lnTo>
                    <a:pt x="129" y="29"/>
                  </a:lnTo>
                  <a:lnTo>
                    <a:pt x="104" y="20"/>
                  </a:lnTo>
                  <a:lnTo>
                    <a:pt x="79" y="12"/>
                  </a:lnTo>
                  <a:lnTo>
                    <a:pt x="54" y="6"/>
                  </a:lnTo>
                  <a:lnTo>
                    <a:pt x="29" y="2"/>
                  </a:lnTo>
                  <a:lnTo>
                    <a:pt x="4" y="0"/>
                  </a:lnTo>
                  <a:lnTo>
                    <a:pt x="2" y="48"/>
                  </a:lnTo>
                  <a:lnTo>
                    <a:pt x="0" y="48"/>
                  </a:lnTo>
                  <a:close/>
                </a:path>
              </a:pathLst>
            </a:custGeom>
            <a:solidFill>
              <a:srgbClr val="F5B8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63" name="Google Shape;163;p20"/>
            <p:cNvSpPr/>
            <p:nvPr/>
          </p:nvSpPr>
          <p:spPr>
            <a:xfrm>
              <a:off x="4806" y="1672"/>
              <a:ext cx="240" cy="135"/>
            </a:xfrm>
            <a:custGeom>
              <a:rect b="b" l="l" r="r" t="t"/>
              <a:pathLst>
                <a:path extrusionOk="0" h="135" w="240">
                  <a:moveTo>
                    <a:pt x="0" y="48"/>
                  </a:moveTo>
                  <a:lnTo>
                    <a:pt x="23" y="50"/>
                  </a:lnTo>
                  <a:lnTo>
                    <a:pt x="46" y="54"/>
                  </a:lnTo>
                  <a:lnTo>
                    <a:pt x="67" y="60"/>
                  </a:lnTo>
                  <a:lnTo>
                    <a:pt x="90" y="66"/>
                  </a:lnTo>
                  <a:lnTo>
                    <a:pt x="111" y="73"/>
                  </a:lnTo>
                  <a:lnTo>
                    <a:pt x="133" y="83"/>
                  </a:lnTo>
                  <a:lnTo>
                    <a:pt x="152" y="92"/>
                  </a:lnTo>
                  <a:lnTo>
                    <a:pt x="171" y="106"/>
                  </a:lnTo>
                  <a:lnTo>
                    <a:pt x="190" y="119"/>
                  </a:lnTo>
                  <a:lnTo>
                    <a:pt x="209" y="135"/>
                  </a:lnTo>
                  <a:lnTo>
                    <a:pt x="240" y="98"/>
                  </a:lnTo>
                  <a:lnTo>
                    <a:pt x="221" y="81"/>
                  </a:lnTo>
                  <a:lnTo>
                    <a:pt x="198" y="66"/>
                  </a:lnTo>
                  <a:lnTo>
                    <a:pt x="177" y="52"/>
                  </a:lnTo>
                  <a:lnTo>
                    <a:pt x="152" y="39"/>
                  </a:lnTo>
                  <a:lnTo>
                    <a:pt x="129" y="29"/>
                  </a:lnTo>
                  <a:lnTo>
                    <a:pt x="104" y="20"/>
                  </a:lnTo>
                  <a:lnTo>
                    <a:pt x="79" y="12"/>
                  </a:lnTo>
                  <a:lnTo>
                    <a:pt x="54" y="6"/>
                  </a:lnTo>
                  <a:lnTo>
                    <a:pt x="29" y="2"/>
                  </a:lnTo>
                  <a:lnTo>
                    <a:pt x="4" y="0"/>
                  </a:lnTo>
                  <a:lnTo>
                    <a:pt x="2" y="48"/>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64" name="Google Shape;164;p20"/>
            <p:cNvSpPr txBox="1"/>
            <p:nvPr/>
          </p:nvSpPr>
          <p:spPr>
            <a:xfrm>
              <a:off x="3441" y="1380"/>
              <a:ext cx="44"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P</a:t>
              </a:r>
              <a:endParaRPr/>
            </a:p>
          </p:txBody>
        </p:sp>
        <p:sp>
          <p:nvSpPr>
            <p:cNvPr id="165" name="Google Shape;165;p20"/>
            <p:cNvSpPr txBox="1"/>
            <p:nvPr/>
          </p:nvSpPr>
          <p:spPr>
            <a:xfrm>
              <a:off x="3483" y="1380"/>
              <a:ext cx="14"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66" name="Google Shape;166;p20"/>
            <p:cNvSpPr txBox="1"/>
            <p:nvPr/>
          </p:nvSpPr>
          <p:spPr>
            <a:xfrm>
              <a:off x="3498" y="1380"/>
              <a:ext cx="37"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67" name="Google Shape;167;p20"/>
            <p:cNvSpPr txBox="1"/>
            <p:nvPr/>
          </p:nvSpPr>
          <p:spPr>
            <a:xfrm>
              <a:off x="3533" y="1380"/>
              <a:ext cx="18"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68" name="Google Shape;168;p20"/>
            <p:cNvSpPr txBox="1"/>
            <p:nvPr/>
          </p:nvSpPr>
          <p:spPr>
            <a:xfrm>
              <a:off x="3552" y="1380"/>
              <a:ext cx="18"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69" name="Google Shape;169;p20"/>
            <p:cNvSpPr txBox="1"/>
            <p:nvPr/>
          </p:nvSpPr>
          <p:spPr>
            <a:xfrm>
              <a:off x="3569" y="1380"/>
              <a:ext cx="37"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70" name="Google Shape;170;p20"/>
            <p:cNvSpPr txBox="1"/>
            <p:nvPr/>
          </p:nvSpPr>
          <p:spPr>
            <a:xfrm>
              <a:off x="3604" y="1380"/>
              <a:ext cx="22"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71" name="Google Shape;171;p20"/>
            <p:cNvSpPr txBox="1"/>
            <p:nvPr/>
          </p:nvSpPr>
          <p:spPr>
            <a:xfrm>
              <a:off x="4207" y="2017"/>
              <a:ext cx="40"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72" name="Google Shape;172;p20"/>
            <p:cNvSpPr txBox="1"/>
            <p:nvPr/>
          </p:nvSpPr>
          <p:spPr>
            <a:xfrm>
              <a:off x="4247" y="2017"/>
              <a:ext cx="21"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73" name="Google Shape;173;p20"/>
            <p:cNvSpPr txBox="1"/>
            <p:nvPr/>
          </p:nvSpPr>
          <p:spPr>
            <a:xfrm>
              <a:off x="4268" y="2017"/>
              <a:ext cx="37"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74" name="Google Shape;174;p20"/>
            <p:cNvSpPr txBox="1"/>
            <p:nvPr/>
          </p:nvSpPr>
          <p:spPr>
            <a:xfrm>
              <a:off x="4303" y="2017"/>
              <a:ext cx="33"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75" name="Google Shape;175;p20"/>
            <p:cNvSpPr txBox="1"/>
            <p:nvPr/>
          </p:nvSpPr>
          <p:spPr>
            <a:xfrm>
              <a:off x="4336" y="2017"/>
              <a:ext cx="32"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k</a:t>
              </a:r>
              <a:endParaRPr/>
            </a:p>
          </p:txBody>
        </p:sp>
        <p:sp>
          <p:nvSpPr>
            <p:cNvPr id="176" name="Google Shape;176;p20"/>
            <p:cNvSpPr/>
            <p:nvPr/>
          </p:nvSpPr>
          <p:spPr>
            <a:xfrm>
              <a:off x="4451" y="1718"/>
              <a:ext cx="34" cy="35"/>
            </a:xfrm>
            <a:custGeom>
              <a:rect b="b" l="l" r="r" t="t"/>
              <a:pathLst>
                <a:path extrusionOk="0" h="35" w="34">
                  <a:moveTo>
                    <a:pt x="23" y="0"/>
                  </a:moveTo>
                  <a:lnTo>
                    <a:pt x="0" y="23"/>
                  </a:lnTo>
                  <a:lnTo>
                    <a:pt x="34" y="35"/>
                  </a:lnTo>
                  <a:lnTo>
                    <a:pt x="2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177" name="Google Shape;177;p20"/>
            <p:cNvCxnSpPr/>
            <p:nvPr/>
          </p:nvCxnSpPr>
          <p:spPr>
            <a:xfrm>
              <a:off x="4297" y="1565"/>
              <a:ext cx="171" cy="171"/>
            </a:xfrm>
            <a:prstGeom prst="straightConnector1">
              <a:avLst/>
            </a:prstGeom>
            <a:noFill/>
            <a:ln cap="flat" cmpd="sng" w="12700">
              <a:solidFill>
                <a:srgbClr val="000000"/>
              </a:solidFill>
              <a:prstDash val="solid"/>
              <a:miter lim="800000"/>
              <a:headEnd len="med" w="med" type="none"/>
              <a:tailEnd len="med" w="med" type="none"/>
            </a:ln>
          </p:spPr>
        </p:cxnSp>
        <p:sp>
          <p:nvSpPr>
            <p:cNvPr id="178" name="Google Shape;178;p20"/>
            <p:cNvSpPr txBox="1"/>
            <p:nvPr/>
          </p:nvSpPr>
          <p:spPr>
            <a:xfrm>
              <a:off x="5236" y="1551"/>
              <a:ext cx="43"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79" name="Google Shape;179;p20"/>
            <p:cNvSpPr txBox="1"/>
            <p:nvPr/>
          </p:nvSpPr>
          <p:spPr>
            <a:xfrm>
              <a:off x="5278" y="1551"/>
              <a:ext cx="36"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80" name="Google Shape;180;p20"/>
            <p:cNvSpPr txBox="1"/>
            <p:nvPr/>
          </p:nvSpPr>
          <p:spPr>
            <a:xfrm>
              <a:off x="5315" y="1551"/>
              <a:ext cx="33"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81" name="Google Shape;181;p20"/>
            <p:cNvSpPr txBox="1"/>
            <p:nvPr/>
          </p:nvSpPr>
          <p:spPr>
            <a:xfrm>
              <a:off x="5348" y="1551"/>
              <a:ext cx="18"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82" name="Google Shape;182;p20"/>
            <p:cNvSpPr txBox="1"/>
            <p:nvPr/>
          </p:nvSpPr>
          <p:spPr>
            <a:xfrm>
              <a:off x="5365" y="1551"/>
              <a:ext cx="36"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83" name="Google Shape;183;p20"/>
            <p:cNvSpPr txBox="1"/>
            <p:nvPr/>
          </p:nvSpPr>
          <p:spPr>
            <a:xfrm>
              <a:off x="5399" y="1551"/>
              <a:ext cx="22"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84" name="Google Shape;184;p20"/>
            <p:cNvSpPr txBox="1"/>
            <p:nvPr/>
          </p:nvSpPr>
          <p:spPr>
            <a:xfrm>
              <a:off x="5421" y="1551"/>
              <a:ext cx="33"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85" name="Google Shape;185;p20"/>
            <p:cNvSpPr/>
            <p:nvPr/>
          </p:nvSpPr>
          <p:spPr>
            <a:xfrm>
              <a:off x="4952" y="1670"/>
              <a:ext cx="35" cy="31"/>
            </a:xfrm>
            <a:custGeom>
              <a:rect b="b" l="l" r="r" t="t"/>
              <a:pathLst>
                <a:path extrusionOk="0" h="31" w="35">
                  <a:moveTo>
                    <a:pt x="33" y="29"/>
                  </a:moveTo>
                  <a:lnTo>
                    <a:pt x="27" y="0"/>
                  </a:lnTo>
                  <a:lnTo>
                    <a:pt x="0" y="23"/>
                  </a:lnTo>
                  <a:lnTo>
                    <a:pt x="35" y="31"/>
                  </a:lnTo>
                  <a:lnTo>
                    <a:pt x="33"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86" name="Google Shape;186;p20"/>
            <p:cNvSpPr/>
            <p:nvPr/>
          </p:nvSpPr>
          <p:spPr>
            <a:xfrm>
              <a:off x="5144" y="1859"/>
              <a:ext cx="33" cy="36"/>
            </a:xfrm>
            <a:custGeom>
              <a:rect b="b" l="l" r="r" t="t"/>
              <a:pathLst>
                <a:path extrusionOk="0" h="36" w="33">
                  <a:moveTo>
                    <a:pt x="0" y="0"/>
                  </a:moveTo>
                  <a:lnTo>
                    <a:pt x="33" y="9"/>
                  </a:lnTo>
                  <a:lnTo>
                    <a:pt x="10" y="36"/>
                  </a:lnTo>
                  <a:lnTo>
                    <a:pt x="2" y="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87" name="Google Shape;187;p20"/>
            <p:cNvSpPr/>
            <p:nvPr/>
          </p:nvSpPr>
          <p:spPr>
            <a:xfrm>
              <a:off x="4975" y="1620"/>
              <a:ext cx="250" cy="250"/>
            </a:xfrm>
            <a:custGeom>
              <a:rect b="b" l="l" r="r" t="t"/>
              <a:pathLst>
                <a:path extrusionOk="0" h="250" w="250">
                  <a:moveTo>
                    <a:pt x="184" y="250"/>
                  </a:moveTo>
                  <a:lnTo>
                    <a:pt x="250" y="0"/>
                  </a:lnTo>
                  <a:lnTo>
                    <a:pt x="0" y="68"/>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88" name="Google Shape;188;p20"/>
            <p:cNvSpPr/>
            <p:nvPr/>
          </p:nvSpPr>
          <p:spPr>
            <a:xfrm>
              <a:off x="3671" y="1302"/>
              <a:ext cx="960" cy="232"/>
            </a:xfrm>
            <a:custGeom>
              <a:rect b="b" l="l" r="r" t="t"/>
              <a:pathLst>
                <a:path extrusionOk="0" h="232" w="960">
                  <a:moveTo>
                    <a:pt x="480" y="232"/>
                  </a:moveTo>
                  <a:lnTo>
                    <a:pt x="559" y="232"/>
                  </a:lnTo>
                  <a:lnTo>
                    <a:pt x="632" y="226"/>
                  </a:lnTo>
                  <a:lnTo>
                    <a:pt x="701" y="221"/>
                  </a:lnTo>
                  <a:lnTo>
                    <a:pt x="764" y="211"/>
                  </a:lnTo>
                  <a:lnTo>
                    <a:pt x="820" y="199"/>
                  </a:lnTo>
                  <a:lnTo>
                    <a:pt x="868" y="186"/>
                  </a:lnTo>
                  <a:lnTo>
                    <a:pt x="907" y="171"/>
                  </a:lnTo>
                  <a:lnTo>
                    <a:pt x="937" y="153"/>
                  </a:lnTo>
                  <a:lnTo>
                    <a:pt x="955" y="136"/>
                  </a:lnTo>
                  <a:lnTo>
                    <a:pt x="960" y="117"/>
                  </a:lnTo>
                  <a:lnTo>
                    <a:pt x="955" y="98"/>
                  </a:lnTo>
                  <a:lnTo>
                    <a:pt x="937" y="80"/>
                  </a:lnTo>
                  <a:lnTo>
                    <a:pt x="907" y="63"/>
                  </a:lnTo>
                  <a:lnTo>
                    <a:pt x="868" y="48"/>
                  </a:lnTo>
                  <a:lnTo>
                    <a:pt x="820" y="34"/>
                  </a:lnTo>
                  <a:lnTo>
                    <a:pt x="764" y="23"/>
                  </a:lnTo>
                  <a:lnTo>
                    <a:pt x="701" y="13"/>
                  </a:lnTo>
                  <a:lnTo>
                    <a:pt x="632" y="7"/>
                  </a:lnTo>
                  <a:lnTo>
                    <a:pt x="559" y="2"/>
                  </a:lnTo>
                  <a:lnTo>
                    <a:pt x="480" y="0"/>
                  </a:lnTo>
                  <a:lnTo>
                    <a:pt x="403" y="2"/>
                  </a:lnTo>
                  <a:lnTo>
                    <a:pt x="329" y="7"/>
                  </a:lnTo>
                  <a:lnTo>
                    <a:pt x="259" y="13"/>
                  </a:lnTo>
                  <a:lnTo>
                    <a:pt x="198" y="23"/>
                  </a:lnTo>
                  <a:lnTo>
                    <a:pt x="140" y="34"/>
                  </a:lnTo>
                  <a:lnTo>
                    <a:pt x="92" y="48"/>
                  </a:lnTo>
                  <a:lnTo>
                    <a:pt x="54" y="63"/>
                  </a:lnTo>
                  <a:lnTo>
                    <a:pt x="25" y="80"/>
                  </a:lnTo>
                  <a:lnTo>
                    <a:pt x="8" y="98"/>
                  </a:lnTo>
                  <a:lnTo>
                    <a:pt x="0" y="117"/>
                  </a:lnTo>
                  <a:lnTo>
                    <a:pt x="8" y="136"/>
                  </a:lnTo>
                  <a:lnTo>
                    <a:pt x="25" y="153"/>
                  </a:lnTo>
                  <a:lnTo>
                    <a:pt x="54" y="171"/>
                  </a:lnTo>
                  <a:lnTo>
                    <a:pt x="92" y="186"/>
                  </a:lnTo>
                  <a:lnTo>
                    <a:pt x="140" y="199"/>
                  </a:lnTo>
                  <a:lnTo>
                    <a:pt x="198" y="211"/>
                  </a:lnTo>
                  <a:lnTo>
                    <a:pt x="259" y="221"/>
                  </a:lnTo>
                  <a:lnTo>
                    <a:pt x="329" y="226"/>
                  </a:lnTo>
                  <a:lnTo>
                    <a:pt x="403" y="232"/>
                  </a:lnTo>
                  <a:lnTo>
                    <a:pt x="480" y="232"/>
                  </a:lnTo>
                  <a:close/>
                </a:path>
              </a:pathLst>
            </a:custGeom>
            <a:solidFill>
              <a:srgbClr val="F5B8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89" name="Google Shape;189;p20"/>
            <p:cNvSpPr/>
            <p:nvPr/>
          </p:nvSpPr>
          <p:spPr>
            <a:xfrm>
              <a:off x="3671" y="1302"/>
              <a:ext cx="960" cy="232"/>
            </a:xfrm>
            <a:custGeom>
              <a:rect b="b" l="l" r="r" t="t"/>
              <a:pathLst>
                <a:path extrusionOk="0" h="232" w="960">
                  <a:moveTo>
                    <a:pt x="480" y="232"/>
                  </a:moveTo>
                  <a:lnTo>
                    <a:pt x="559" y="232"/>
                  </a:lnTo>
                  <a:lnTo>
                    <a:pt x="632" y="226"/>
                  </a:lnTo>
                  <a:lnTo>
                    <a:pt x="701" y="221"/>
                  </a:lnTo>
                  <a:lnTo>
                    <a:pt x="764" y="211"/>
                  </a:lnTo>
                  <a:lnTo>
                    <a:pt x="820" y="199"/>
                  </a:lnTo>
                  <a:lnTo>
                    <a:pt x="868" y="186"/>
                  </a:lnTo>
                  <a:lnTo>
                    <a:pt x="907" y="171"/>
                  </a:lnTo>
                  <a:lnTo>
                    <a:pt x="937" y="153"/>
                  </a:lnTo>
                  <a:lnTo>
                    <a:pt x="955" y="136"/>
                  </a:lnTo>
                  <a:lnTo>
                    <a:pt x="960" y="117"/>
                  </a:lnTo>
                  <a:lnTo>
                    <a:pt x="955" y="98"/>
                  </a:lnTo>
                  <a:lnTo>
                    <a:pt x="937" y="80"/>
                  </a:lnTo>
                  <a:lnTo>
                    <a:pt x="907" y="63"/>
                  </a:lnTo>
                  <a:lnTo>
                    <a:pt x="868" y="48"/>
                  </a:lnTo>
                  <a:lnTo>
                    <a:pt x="820" y="34"/>
                  </a:lnTo>
                  <a:lnTo>
                    <a:pt x="764" y="23"/>
                  </a:lnTo>
                  <a:lnTo>
                    <a:pt x="701" y="13"/>
                  </a:lnTo>
                  <a:lnTo>
                    <a:pt x="632" y="7"/>
                  </a:lnTo>
                  <a:lnTo>
                    <a:pt x="559" y="2"/>
                  </a:lnTo>
                  <a:lnTo>
                    <a:pt x="480" y="0"/>
                  </a:lnTo>
                  <a:lnTo>
                    <a:pt x="403" y="2"/>
                  </a:lnTo>
                  <a:lnTo>
                    <a:pt x="329" y="7"/>
                  </a:lnTo>
                  <a:lnTo>
                    <a:pt x="259" y="13"/>
                  </a:lnTo>
                  <a:lnTo>
                    <a:pt x="198" y="23"/>
                  </a:lnTo>
                  <a:lnTo>
                    <a:pt x="140" y="34"/>
                  </a:lnTo>
                  <a:lnTo>
                    <a:pt x="92" y="48"/>
                  </a:lnTo>
                  <a:lnTo>
                    <a:pt x="54" y="63"/>
                  </a:lnTo>
                  <a:lnTo>
                    <a:pt x="25" y="80"/>
                  </a:lnTo>
                  <a:lnTo>
                    <a:pt x="8" y="98"/>
                  </a:lnTo>
                  <a:lnTo>
                    <a:pt x="0" y="117"/>
                  </a:lnTo>
                  <a:lnTo>
                    <a:pt x="8" y="136"/>
                  </a:lnTo>
                  <a:lnTo>
                    <a:pt x="25" y="153"/>
                  </a:lnTo>
                  <a:lnTo>
                    <a:pt x="54" y="171"/>
                  </a:lnTo>
                  <a:lnTo>
                    <a:pt x="92" y="186"/>
                  </a:lnTo>
                  <a:lnTo>
                    <a:pt x="140" y="199"/>
                  </a:lnTo>
                  <a:lnTo>
                    <a:pt x="198" y="211"/>
                  </a:lnTo>
                  <a:lnTo>
                    <a:pt x="259" y="221"/>
                  </a:lnTo>
                  <a:lnTo>
                    <a:pt x="329" y="226"/>
                  </a:lnTo>
                  <a:lnTo>
                    <a:pt x="403" y="232"/>
                  </a:lnTo>
                  <a:lnTo>
                    <a:pt x="480" y="232"/>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90" name="Google Shape;190;p20"/>
            <p:cNvSpPr/>
            <p:nvPr/>
          </p:nvSpPr>
          <p:spPr>
            <a:xfrm>
              <a:off x="3863" y="1350"/>
              <a:ext cx="576" cy="138"/>
            </a:xfrm>
            <a:custGeom>
              <a:rect b="b" l="l" r="r" t="t"/>
              <a:pathLst>
                <a:path extrusionOk="0" h="138" w="576">
                  <a:moveTo>
                    <a:pt x="288" y="138"/>
                  </a:moveTo>
                  <a:lnTo>
                    <a:pt x="336" y="138"/>
                  </a:lnTo>
                  <a:lnTo>
                    <a:pt x="380" y="134"/>
                  </a:lnTo>
                  <a:lnTo>
                    <a:pt x="421" y="130"/>
                  </a:lnTo>
                  <a:lnTo>
                    <a:pt x="459" y="125"/>
                  </a:lnTo>
                  <a:lnTo>
                    <a:pt x="492" y="119"/>
                  </a:lnTo>
                  <a:lnTo>
                    <a:pt x="521" y="109"/>
                  </a:lnTo>
                  <a:lnTo>
                    <a:pt x="546" y="102"/>
                  </a:lnTo>
                  <a:lnTo>
                    <a:pt x="563" y="90"/>
                  </a:lnTo>
                  <a:lnTo>
                    <a:pt x="572" y="80"/>
                  </a:lnTo>
                  <a:lnTo>
                    <a:pt x="576" y="69"/>
                  </a:lnTo>
                  <a:lnTo>
                    <a:pt x="572" y="57"/>
                  </a:lnTo>
                  <a:lnTo>
                    <a:pt x="563" y="46"/>
                  </a:lnTo>
                  <a:lnTo>
                    <a:pt x="546" y="36"/>
                  </a:lnTo>
                  <a:lnTo>
                    <a:pt x="521" y="29"/>
                  </a:lnTo>
                  <a:lnTo>
                    <a:pt x="492" y="19"/>
                  </a:lnTo>
                  <a:lnTo>
                    <a:pt x="459" y="13"/>
                  </a:lnTo>
                  <a:lnTo>
                    <a:pt x="421" y="7"/>
                  </a:lnTo>
                  <a:lnTo>
                    <a:pt x="380" y="4"/>
                  </a:lnTo>
                  <a:lnTo>
                    <a:pt x="336" y="0"/>
                  </a:lnTo>
                  <a:lnTo>
                    <a:pt x="288" y="0"/>
                  </a:lnTo>
                  <a:lnTo>
                    <a:pt x="242" y="0"/>
                  </a:lnTo>
                  <a:lnTo>
                    <a:pt x="198" y="4"/>
                  </a:lnTo>
                  <a:lnTo>
                    <a:pt x="156" y="7"/>
                  </a:lnTo>
                  <a:lnTo>
                    <a:pt x="119" y="13"/>
                  </a:lnTo>
                  <a:lnTo>
                    <a:pt x="85" y="19"/>
                  </a:lnTo>
                  <a:lnTo>
                    <a:pt x="56" y="29"/>
                  </a:lnTo>
                  <a:lnTo>
                    <a:pt x="33" y="36"/>
                  </a:lnTo>
                  <a:lnTo>
                    <a:pt x="16" y="46"/>
                  </a:lnTo>
                  <a:lnTo>
                    <a:pt x="4" y="57"/>
                  </a:lnTo>
                  <a:lnTo>
                    <a:pt x="0" y="69"/>
                  </a:lnTo>
                  <a:lnTo>
                    <a:pt x="4" y="80"/>
                  </a:lnTo>
                  <a:lnTo>
                    <a:pt x="16" y="90"/>
                  </a:lnTo>
                  <a:lnTo>
                    <a:pt x="33" y="102"/>
                  </a:lnTo>
                  <a:lnTo>
                    <a:pt x="56" y="109"/>
                  </a:lnTo>
                  <a:lnTo>
                    <a:pt x="85" y="119"/>
                  </a:lnTo>
                  <a:lnTo>
                    <a:pt x="119" y="125"/>
                  </a:lnTo>
                  <a:lnTo>
                    <a:pt x="156" y="130"/>
                  </a:lnTo>
                  <a:lnTo>
                    <a:pt x="198" y="134"/>
                  </a:lnTo>
                  <a:lnTo>
                    <a:pt x="242" y="138"/>
                  </a:lnTo>
                  <a:lnTo>
                    <a:pt x="288" y="138"/>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91" name="Google Shape;191;p20"/>
            <p:cNvSpPr txBox="1"/>
            <p:nvPr/>
          </p:nvSpPr>
          <p:spPr>
            <a:xfrm>
              <a:off x="4414" y="1157"/>
              <a:ext cx="40"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92" name="Google Shape;192;p20"/>
            <p:cNvSpPr txBox="1"/>
            <p:nvPr/>
          </p:nvSpPr>
          <p:spPr>
            <a:xfrm>
              <a:off x="4453" y="1157"/>
              <a:ext cx="22"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93" name="Google Shape;193;p20"/>
            <p:cNvSpPr txBox="1"/>
            <p:nvPr/>
          </p:nvSpPr>
          <p:spPr>
            <a:xfrm>
              <a:off x="4474" y="1157"/>
              <a:ext cx="36"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94" name="Google Shape;194;p20"/>
            <p:cNvSpPr txBox="1"/>
            <p:nvPr/>
          </p:nvSpPr>
          <p:spPr>
            <a:xfrm>
              <a:off x="4510" y="1157"/>
              <a:ext cx="33"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95" name="Google Shape;195;p20"/>
            <p:cNvSpPr txBox="1"/>
            <p:nvPr/>
          </p:nvSpPr>
          <p:spPr>
            <a:xfrm>
              <a:off x="4543" y="1157"/>
              <a:ext cx="33"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k</a:t>
              </a:r>
              <a:endParaRPr/>
            </a:p>
          </p:txBody>
        </p:sp>
        <p:sp>
          <p:nvSpPr>
            <p:cNvPr id="196" name="Google Shape;196;p20"/>
            <p:cNvSpPr txBox="1"/>
            <p:nvPr/>
          </p:nvSpPr>
          <p:spPr>
            <a:xfrm>
              <a:off x="4574" y="1157"/>
              <a:ext cx="33" cy="7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97" name="Google Shape;197;p20"/>
            <p:cNvSpPr/>
            <p:nvPr/>
          </p:nvSpPr>
          <p:spPr>
            <a:xfrm>
              <a:off x="3815" y="1338"/>
              <a:ext cx="672" cy="162"/>
            </a:xfrm>
            <a:custGeom>
              <a:rect b="b" l="l" r="r" t="t"/>
              <a:pathLst>
                <a:path extrusionOk="0" h="162" w="672">
                  <a:moveTo>
                    <a:pt x="645" y="48"/>
                  </a:moveTo>
                  <a:lnTo>
                    <a:pt x="651" y="52"/>
                  </a:lnTo>
                  <a:lnTo>
                    <a:pt x="655" y="54"/>
                  </a:lnTo>
                  <a:lnTo>
                    <a:pt x="659" y="58"/>
                  </a:lnTo>
                  <a:lnTo>
                    <a:pt x="663" y="62"/>
                  </a:lnTo>
                  <a:lnTo>
                    <a:pt x="666" y="64"/>
                  </a:lnTo>
                  <a:lnTo>
                    <a:pt x="668" y="67"/>
                  </a:lnTo>
                  <a:lnTo>
                    <a:pt x="670" y="71"/>
                  </a:lnTo>
                  <a:lnTo>
                    <a:pt x="672" y="73"/>
                  </a:lnTo>
                  <a:lnTo>
                    <a:pt x="672" y="77"/>
                  </a:lnTo>
                  <a:lnTo>
                    <a:pt x="672" y="81"/>
                  </a:lnTo>
                  <a:lnTo>
                    <a:pt x="668" y="94"/>
                  </a:lnTo>
                  <a:lnTo>
                    <a:pt x="655" y="106"/>
                  </a:lnTo>
                  <a:lnTo>
                    <a:pt x="636" y="117"/>
                  </a:lnTo>
                  <a:lnTo>
                    <a:pt x="607" y="129"/>
                  </a:lnTo>
                  <a:lnTo>
                    <a:pt x="574" y="138"/>
                  </a:lnTo>
                  <a:lnTo>
                    <a:pt x="536" y="146"/>
                  </a:lnTo>
                  <a:lnTo>
                    <a:pt x="492" y="154"/>
                  </a:lnTo>
                  <a:lnTo>
                    <a:pt x="444" y="158"/>
                  </a:lnTo>
                  <a:lnTo>
                    <a:pt x="392" y="162"/>
                  </a:lnTo>
                  <a:lnTo>
                    <a:pt x="336" y="162"/>
                  </a:lnTo>
                  <a:lnTo>
                    <a:pt x="282" y="162"/>
                  </a:lnTo>
                  <a:lnTo>
                    <a:pt x="231" y="158"/>
                  </a:lnTo>
                  <a:lnTo>
                    <a:pt x="183" y="154"/>
                  </a:lnTo>
                  <a:lnTo>
                    <a:pt x="138" y="146"/>
                  </a:lnTo>
                  <a:lnTo>
                    <a:pt x="100" y="138"/>
                  </a:lnTo>
                  <a:lnTo>
                    <a:pt x="65" y="129"/>
                  </a:lnTo>
                  <a:lnTo>
                    <a:pt x="39" y="117"/>
                  </a:lnTo>
                  <a:lnTo>
                    <a:pt x="17" y="106"/>
                  </a:lnTo>
                  <a:lnTo>
                    <a:pt x="6" y="94"/>
                  </a:lnTo>
                  <a:lnTo>
                    <a:pt x="0" y="81"/>
                  </a:lnTo>
                  <a:lnTo>
                    <a:pt x="6" y="67"/>
                  </a:lnTo>
                  <a:lnTo>
                    <a:pt x="17" y="56"/>
                  </a:lnTo>
                  <a:lnTo>
                    <a:pt x="39" y="44"/>
                  </a:lnTo>
                  <a:lnTo>
                    <a:pt x="65" y="33"/>
                  </a:lnTo>
                  <a:lnTo>
                    <a:pt x="100" y="23"/>
                  </a:lnTo>
                  <a:lnTo>
                    <a:pt x="138" y="16"/>
                  </a:lnTo>
                  <a:lnTo>
                    <a:pt x="183" y="8"/>
                  </a:lnTo>
                  <a:lnTo>
                    <a:pt x="231" y="4"/>
                  </a:lnTo>
                  <a:lnTo>
                    <a:pt x="282" y="0"/>
                  </a:lnTo>
                  <a:lnTo>
                    <a:pt x="336" y="0"/>
                  </a:lnTo>
                  <a:lnTo>
                    <a:pt x="371" y="0"/>
                  </a:lnTo>
                  <a:lnTo>
                    <a:pt x="405" y="0"/>
                  </a:lnTo>
                  <a:lnTo>
                    <a:pt x="436" y="4"/>
                  </a:lnTo>
                  <a:lnTo>
                    <a:pt x="467" y="6"/>
                  </a:lnTo>
                  <a:lnTo>
                    <a:pt x="498" y="10"/>
                  </a:lnTo>
                  <a:lnTo>
                    <a:pt x="524" y="14"/>
                  </a:lnTo>
                  <a:lnTo>
                    <a:pt x="551" y="18"/>
                  </a:lnTo>
                  <a:lnTo>
                    <a:pt x="574" y="23"/>
                  </a:lnTo>
                  <a:lnTo>
                    <a:pt x="595" y="29"/>
                  </a:lnTo>
                  <a:lnTo>
                    <a:pt x="615" y="35"/>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98" name="Google Shape;198;p20"/>
            <p:cNvSpPr/>
            <p:nvPr/>
          </p:nvSpPr>
          <p:spPr>
            <a:xfrm>
              <a:off x="3767" y="1327"/>
              <a:ext cx="768" cy="184"/>
            </a:xfrm>
            <a:custGeom>
              <a:rect b="b" l="l" r="r" t="t"/>
              <a:pathLst>
                <a:path extrusionOk="0" h="184" w="768">
                  <a:moveTo>
                    <a:pt x="741" y="57"/>
                  </a:moveTo>
                  <a:lnTo>
                    <a:pt x="747" y="61"/>
                  </a:lnTo>
                  <a:lnTo>
                    <a:pt x="753" y="65"/>
                  </a:lnTo>
                  <a:lnTo>
                    <a:pt x="757" y="67"/>
                  </a:lnTo>
                  <a:lnTo>
                    <a:pt x="759" y="71"/>
                  </a:lnTo>
                  <a:lnTo>
                    <a:pt x="763" y="75"/>
                  </a:lnTo>
                  <a:lnTo>
                    <a:pt x="764" y="78"/>
                  </a:lnTo>
                  <a:lnTo>
                    <a:pt x="766" y="80"/>
                  </a:lnTo>
                  <a:lnTo>
                    <a:pt x="768" y="84"/>
                  </a:lnTo>
                  <a:lnTo>
                    <a:pt x="768" y="88"/>
                  </a:lnTo>
                  <a:lnTo>
                    <a:pt x="768" y="92"/>
                  </a:lnTo>
                  <a:lnTo>
                    <a:pt x="764" y="107"/>
                  </a:lnTo>
                  <a:lnTo>
                    <a:pt x="749" y="121"/>
                  </a:lnTo>
                  <a:lnTo>
                    <a:pt x="726" y="134"/>
                  </a:lnTo>
                  <a:lnTo>
                    <a:pt x="695" y="148"/>
                  </a:lnTo>
                  <a:lnTo>
                    <a:pt x="657" y="157"/>
                  </a:lnTo>
                  <a:lnTo>
                    <a:pt x="611" y="167"/>
                  </a:lnTo>
                  <a:lnTo>
                    <a:pt x="561" y="174"/>
                  </a:lnTo>
                  <a:lnTo>
                    <a:pt x="505" y="180"/>
                  </a:lnTo>
                  <a:lnTo>
                    <a:pt x="448" y="184"/>
                  </a:lnTo>
                  <a:lnTo>
                    <a:pt x="384" y="184"/>
                  </a:lnTo>
                  <a:lnTo>
                    <a:pt x="323" y="184"/>
                  </a:lnTo>
                  <a:lnTo>
                    <a:pt x="263" y="180"/>
                  </a:lnTo>
                  <a:lnTo>
                    <a:pt x="208" y="174"/>
                  </a:lnTo>
                  <a:lnTo>
                    <a:pt x="158" y="167"/>
                  </a:lnTo>
                  <a:lnTo>
                    <a:pt x="113" y="157"/>
                  </a:lnTo>
                  <a:lnTo>
                    <a:pt x="75" y="148"/>
                  </a:lnTo>
                  <a:lnTo>
                    <a:pt x="44" y="134"/>
                  </a:lnTo>
                  <a:lnTo>
                    <a:pt x="19" y="121"/>
                  </a:lnTo>
                  <a:lnTo>
                    <a:pt x="6" y="107"/>
                  </a:lnTo>
                  <a:lnTo>
                    <a:pt x="0" y="92"/>
                  </a:lnTo>
                  <a:lnTo>
                    <a:pt x="6" y="77"/>
                  </a:lnTo>
                  <a:lnTo>
                    <a:pt x="19" y="63"/>
                  </a:lnTo>
                  <a:lnTo>
                    <a:pt x="44" y="50"/>
                  </a:lnTo>
                  <a:lnTo>
                    <a:pt x="75" y="36"/>
                  </a:lnTo>
                  <a:lnTo>
                    <a:pt x="113" y="27"/>
                  </a:lnTo>
                  <a:lnTo>
                    <a:pt x="158" y="17"/>
                  </a:lnTo>
                  <a:lnTo>
                    <a:pt x="208" y="9"/>
                  </a:lnTo>
                  <a:lnTo>
                    <a:pt x="263" y="4"/>
                  </a:lnTo>
                  <a:lnTo>
                    <a:pt x="323" y="0"/>
                  </a:lnTo>
                  <a:lnTo>
                    <a:pt x="384" y="0"/>
                  </a:lnTo>
                  <a:lnTo>
                    <a:pt x="426" y="0"/>
                  </a:lnTo>
                  <a:lnTo>
                    <a:pt x="467" y="2"/>
                  </a:lnTo>
                  <a:lnTo>
                    <a:pt x="507" y="4"/>
                  </a:lnTo>
                  <a:lnTo>
                    <a:pt x="544" y="7"/>
                  </a:lnTo>
                  <a:lnTo>
                    <a:pt x="580" y="11"/>
                  </a:lnTo>
                  <a:lnTo>
                    <a:pt x="613" y="17"/>
                  </a:lnTo>
                  <a:lnTo>
                    <a:pt x="643" y="23"/>
                  </a:lnTo>
                  <a:lnTo>
                    <a:pt x="670" y="30"/>
                  </a:lnTo>
                  <a:lnTo>
                    <a:pt x="695" y="38"/>
                  </a:lnTo>
                  <a:lnTo>
                    <a:pt x="718" y="4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199" name="Google Shape;199;p20"/>
            <p:cNvSpPr/>
            <p:nvPr/>
          </p:nvSpPr>
          <p:spPr>
            <a:xfrm>
              <a:off x="3719" y="1315"/>
              <a:ext cx="864" cy="208"/>
            </a:xfrm>
            <a:custGeom>
              <a:rect b="b" l="l" r="r" t="t"/>
              <a:pathLst>
                <a:path extrusionOk="0" h="208" w="864">
                  <a:moveTo>
                    <a:pt x="839" y="67"/>
                  </a:moveTo>
                  <a:lnTo>
                    <a:pt x="845" y="71"/>
                  </a:lnTo>
                  <a:lnTo>
                    <a:pt x="849" y="75"/>
                  </a:lnTo>
                  <a:lnTo>
                    <a:pt x="853" y="79"/>
                  </a:lnTo>
                  <a:lnTo>
                    <a:pt x="855" y="83"/>
                  </a:lnTo>
                  <a:lnTo>
                    <a:pt x="859" y="87"/>
                  </a:lnTo>
                  <a:lnTo>
                    <a:pt x="860" y="89"/>
                  </a:lnTo>
                  <a:lnTo>
                    <a:pt x="862" y="92"/>
                  </a:lnTo>
                  <a:lnTo>
                    <a:pt x="864" y="96"/>
                  </a:lnTo>
                  <a:lnTo>
                    <a:pt x="864" y="100"/>
                  </a:lnTo>
                  <a:lnTo>
                    <a:pt x="864" y="104"/>
                  </a:lnTo>
                  <a:lnTo>
                    <a:pt x="859" y="121"/>
                  </a:lnTo>
                  <a:lnTo>
                    <a:pt x="843" y="137"/>
                  </a:lnTo>
                  <a:lnTo>
                    <a:pt x="816" y="152"/>
                  </a:lnTo>
                  <a:lnTo>
                    <a:pt x="782" y="165"/>
                  </a:lnTo>
                  <a:lnTo>
                    <a:pt x="738" y="177"/>
                  </a:lnTo>
                  <a:lnTo>
                    <a:pt x="688" y="188"/>
                  </a:lnTo>
                  <a:lnTo>
                    <a:pt x="632" y="196"/>
                  </a:lnTo>
                  <a:lnTo>
                    <a:pt x="569" y="204"/>
                  </a:lnTo>
                  <a:lnTo>
                    <a:pt x="503" y="208"/>
                  </a:lnTo>
                  <a:lnTo>
                    <a:pt x="432" y="208"/>
                  </a:lnTo>
                  <a:lnTo>
                    <a:pt x="363" y="208"/>
                  </a:lnTo>
                  <a:lnTo>
                    <a:pt x="296" y="204"/>
                  </a:lnTo>
                  <a:lnTo>
                    <a:pt x="234" y="196"/>
                  </a:lnTo>
                  <a:lnTo>
                    <a:pt x="177" y="188"/>
                  </a:lnTo>
                  <a:lnTo>
                    <a:pt x="127" y="177"/>
                  </a:lnTo>
                  <a:lnTo>
                    <a:pt x="85" y="165"/>
                  </a:lnTo>
                  <a:lnTo>
                    <a:pt x="48" y="152"/>
                  </a:lnTo>
                  <a:lnTo>
                    <a:pt x="23" y="137"/>
                  </a:lnTo>
                  <a:lnTo>
                    <a:pt x="6" y="121"/>
                  </a:lnTo>
                  <a:lnTo>
                    <a:pt x="0" y="104"/>
                  </a:lnTo>
                  <a:lnTo>
                    <a:pt x="6" y="87"/>
                  </a:lnTo>
                  <a:lnTo>
                    <a:pt x="23" y="71"/>
                  </a:lnTo>
                  <a:lnTo>
                    <a:pt x="48" y="56"/>
                  </a:lnTo>
                  <a:lnTo>
                    <a:pt x="85" y="42"/>
                  </a:lnTo>
                  <a:lnTo>
                    <a:pt x="127" y="29"/>
                  </a:lnTo>
                  <a:lnTo>
                    <a:pt x="177" y="19"/>
                  </a:lnTo>
                  <a:lnTo>
                    <a:pt x="234" y="12"/>
                  </a:lnTo>
                  <a:lnTo>
                    <a:pt x="296" y="4"/>
                  </a:lnTo>
                  <a:lnTo>
                    <a:pt x="363" y="0"/>
                  </a:lnTo>
                  <a:lnTo>
                    <a:pt x="432" y="0"/>
                  </a:lnTo>
                  <a:lnTo>
                    <a:pt x="482" y="0"/>
                  </a:lnTo>
                  <a:lnTo>
                    <a:pt x="532" y="2"/>
                  </a:lnTo>
                  <a:lnTo>
                    <a:pt x="578" y="6"/>
                  </a:lnTo>
                  <a:lnTo>
                    <a:pt x="622" y="10"/>
                  </a:lnTo>
                  <a:lnTo>
                    <a:pt x="663" y="16"/>
                  </a:lnTo>
                  <a:lnTo>
                    <a:pt x="701" y="21"/>
                  </a:lnTo>
                  <a:lnTo>
                    <a:pt x="738" y="29"/>
                  </a:lnTo>
                  <a:lnTo>
                    <a:pt x="768" y="39"/>
                  </a:lnTo>
                  <a:lnTo>
                    <a:pt x="797" y="48"/>
                  </a:lnTo>
                  <a:lnTo>
                    <a:pt x="820" y="58"/>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00" name="Google Shape;200;p20"/>
            <p:cNvSpPr/>
            <p:nvPr/>
          </p:nvSpPr>
          <p:spPr>
            <a:xfrm>
              <a:off x="3815" y="1338"/>
              <a:ext cx="672" cy="162"/>
            </a:xfrm>
            <a:custGeom>
              <a:rect b="b" l="l" r="r" t="t"/>
              <a:pathLst>
                <a:path extrusionOk="0" h="162" w="672">
                  <a:moveTo>
                    <a:pt x="27" y="48"/>
                  </a:moveTo>
                  <a:lnTo>
                    <a:pt x="23" y="52"/>
                  </a:lnTo>
                  <a:lnTo>
                    <a:pt x="17" y="54"/>
                  </a:lnTo>
                  <a:lnTo>
                    <a:pt x="14" y="58"/>
                  </a:lnTo>
                  <a:lnTo>
                    <a:pt x="10" y="62"/>
                  </a:lnTo>
                  <a:lnTo>
                    <a:pt x="8" y="64"/>
                  </a:lnTo>
                  <a:lnTo>
                    <a:pt x="6" y="67"/>
                  </a:lnTo>
                  <a:lnTo>
                    <a:pt x="4" y="71"/>
                  </a:lnTo>
                  <a:lnTo>
                    <a:pt x="2" y="73"/>
                  </a:lnTo>
                  <a:lnTo>
                    <a:pt x="0" y="77"/>
                  </a:lnTo>
                  <a:lnTo>
                    <a:pt x="0" y="81"/>
                  </a:lnTo>
                  <a:lnTo>
                    <a:pt x="6" y="94"/>
                  </a:lnTo>
                  <a:lnTo>
                    <a:pt x="17" y="106"/>
                  </a:lnTo>
                  <a:lnTo>
                    <a:pt x="39" y="117"/>
                  </a:lnTo>
                  <a:lnTo>
                    <a:pt x="65" y="129"/>
                  </a:lnTo>
                  <a:lnTo>
                    <a:pt x="100" y="138"/>
                  </a:lnTo>
                  <a:lnTo>
                    <a:pt x="138" y="146"/>
                  </a:lnTo>
                  <a:lnTo>
                    <a:pt x="183" y="154"/>
                  </a:lnTo>
                  <a:lnTo>
                    <a:pt x="231" y="158"/>
                  </a:lnTo>
                  <a:lnTo>
                    <a:pt x="282" y="162"/>
                  </a:lnTo>
                  <a:lnTo>
                    <a:pt x="336" y="162"/>
                  </a:lnTo>
                  <a:lnTo>
                    <a:pt x="392" y="162"/>
                  </a:lnTo>
                  <a:lnTo>
                    <a:pt x="444" y="158"/>
                  </a:lnTo>
                  <a:lnTo>
                    <a:pt x="492" y="154"/>
                  </a:lnTo>
                  <a:lnTo>
                    <a:pt x="536" y="146"/>
                  </a:lnTo>
                  <a:lnTo>
                    <a:pt x="574" y="138"/>
                  </a:lnTo>
                  <a:lnTo>
                    <a:pt x="607" y="129"/>
                  </a:lnTo>
                  <a:lnTo>
                    <a:pt x="636" y="117"/>
                  </a:lnTo>
                  <a:lnTo>
                    <a:pt x="655" y="106"/>
                  </a:lnTo>
                  <a:lnTo>
                    <a:pt x="668" y="94"/>
                  </a:lnTo>
                  <a:lnTo>
                    <a:pt x="672" y="81"/>
                  </a:lnTo>
                  <a:lnTo>
                    <a:pt x="668" y="67"/>
                  </a:lnTo>
                  <a:lnTo>
                    <a:pt x="655" y="56"/>
                  </a:lnTo>
                  <a:lnTo>
                    <a:pt x="636" y="44"/>
                  </a:lnTo>
                  <a:lnTo>
                    <a:pt x="607" y="33"/>
                  </a:lnTo>
                  <a:lnTo>
                    <a:pt x="574" y="23"/>
                  </a:lnTo>
                  <a:lnTo>
                    <a:pt x="536" y="16"/>
                  </a:lnTo>
                  <a:lnTo>
                    <a:pt x="492" y="8"/>
                  </a:lnTo>
                  <a:lnTo>
                    <a:pt x="444" y="4"/>
                  </a:lnTo>
                  <a:lnTo>
                    <a:pt x="392" y="0"/>
                  </a:lnTo>
                  <a:lnTo>
                    <a:pt x="336" y="0"/>
                  </a:lnTo>
                  <a:lnTo>
                    <a:pt x="302" y="0"/>
                  </a:lnTo>
                  <a:lnTo>
                    <a:pt x="269" y="0"/>
                  </a:lnTo>
                  <a:lnTo>
                    <a:pt x="236" y="4"/>
                  </a:lnTo>
                  <a:lnTo>
                    <a:pt x="206" y="6"/>
                  </a:lnTo>
                  <a:lnTo>
                    <a:pt x="177" y="10"/>
                  </a:lnTo>
                  <a:lnTo>
                    <a:pt x="148" y="14"/>
                  </a:lnTo>
                  <a:lnTo>
                    <a:pt x="123" y="18"/>
                  </a:lnTo>
                  <a:lnTo>
                    <a:pt x="100" y="23"/>
                  </a:lnTo>
                  <a:lnTo>
                    <a:pt x="77" y="29"/>
                  </a:lnTo>
                  <a:lnTo>
                    <a:pt x="58" y="35"/>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01" name="Google Shape;201;p20"/>
            <p:cNvSpPr/>
            <p:nvPr/>
          </p:nvSpPr>
          <p:spPr>
            <a:xfrm>
              <a:off x="3767" y="1327"/>
              <a:ext cx="768" cy="184"/>
            </a:xfrm>
            <a:custGeom>
              <a:rect b="b" l="l" r="r" t="t"/>
              <a:pathLst>
                <a:path extrusionOk="0" h="184" w="768">
                  <a:moveTo>
                    <a:pt x="25" y="57"/>
                  </a:moveTo>
                  <a:lnTo>
                    <a:pt x="21" y="61"/>
                  </a:lnTo>
                  <a:lnTo>
                    <a:pt x="17" y="65"/>
                  </a:lnTo>
                  <a:lnTo>
                    <a:pt x="14" y="67"/>
                  </a:lnTo>
                  <a:lnTo>
                    <a:pt x="10" y="71"/>
                  </a:lnTo>
                  <a:lnTo>
                    <a:pt x="8" y="75"/>
                  </a:lnTo>
                  <a:lnTo>
                    <a:pt x="4" y="78"/>
                  </a:lnTo>
                  <a:lnTo>
                    <a:pt x="4" y="80"/>
                  </a:lnTo>
                  <a:lnTo>
                    <a:pt x="2" y="84"/>
                  </a:lnTo>
                  <a:lnTo>
                    <a:pt x="0" y="88"/>
                  </a:lnTo>
                  <a:lnTo>
                    <a:pt x="0" y="92"/>
                  </a:lnTo>
                  <a:lnTo>
                    <a:pt x="6" y="107"/>
                  </a:lnTo>
                  <a:lnTo>
                    <a:pt x="19" y="121"/>
                  </a:lnTo>
                  <a:lnTo>
                    <a:pt x="44" y="134"/>
                  </a:lnTo>
                  <a:lnTo>
                    <a:pt x="75" y="148"/>
                  </a:lnTo>
                  <a:lnTo>
                    <a:pt x="113" y="157"/>
                  </a:lnTo>
                  <a:lnTo>
                    <a:pt x="158" y="167"/>
                  </a:lnTo>
                  <a:lnTo>
                    <a:pt x="208" y="174"/>
                  </a:lnTo>
                  <a:lnTo>
                    <a:pt x="263" y="180"/>
                  </a:lnTo>
                  <a:lnTo>
                    <a:pt x="323" y="184"/>
                  </a:lnTo>
                  <a:lnTo>
                    <a:pt x="384" y="184"/>
                  </a:lnTo>
                  <a:lnTo>
                    <a:pt x="448" y="184"/>
                  </a:lnTo>
                  <a:lnTo>
                    <a:pt x="505" y="180"/>
                  </a:lnTo>
                  <a:lnTo>
                    <a:pt x="561" y="174"/>
                  </a:lnTo>
                  <a:lnTo>
                    <a:pt x="611" y="167"/>
                  </a:lnTo>
                  <a:lnTo>
                    <a:pt x="657" y="157"/>
                  </a:lnTo>
                  <a:lnTo>
                    <a:pt x="695" y="148"/>
                  </a:lnTo>
                  <a:lnTo>
                    <a:pt x="726" y="134"/>
                  </a:lnTo>
                  <a:lnTo>
                    <a:pt x="749" y="121"/>
                  </a:lnTo>
                  <a:lnTo>
                    <a:pt x="764" y="107"/>
                  </a:lnTo>
                  <a:lnTo>
                    <a:pt x="768" y="92"/>
                  </a:lnTo>
                  <a:lnTo>
                    <a:pt x="764" y="77"/>
                  </a:lnTo>
                  <a:lnTo>
                    <a:pt x="749" y="63"/>
                  </a:lnTo>
                  <a:lnTo>
                    <a:pt x="726" y="50"/>
                  </a:lnTo>
                  <a:lnTo>
                    <a:pt x="695" y="36"/>
                  </a:lnTo>
                  <a:lnTo>
                    <a:pt x="657" y="27"/>
                  </a:lnTo>
                  <a:lnTo>
                    <a:pt x="611" y="17"/>
                  </a:lnTo>
                  <a:lnTo>
                    <a:pt x="561" y="9"/>
                  </a:lnTo>
                  <a:lnTo>
                    <a:pt x="505" y="4"/>
                  </a:lnTo>
                  <a:lnTo>
                    <a:pt x="448" y="0"/>
                  </a:lnTo>
                  <a:lnTo>
                    <a:pt x="384" y="0"/>
                  </a:lnTo>
                  <a:lnTo>
                    <a:pt x="342" y="0"/>
                  </a:lnTo>
                  <a:lnTo>
                    <a:pt x="302" y="2"/>
                  </a:lnTo>
                  <a:lnTo>
                    <a:pt x="263" y="4"/>
                  </a:lnTo>
                  <a:lnTo>
                    <a:pt x="225" y="7"/>
                  </a:lnTo>
                  <a:lnTo>
                    <a:pt x="190" y="11"/>
                  </a:lnTo>
                  <a:lnTo>
                    <a:pt x="158" y="17"/>
                  </a:lnTo>
                  <a:lnTo>
                    <a:pt x="127" y="23"/>
                  </a:lnTo>
                  <a:lnTo>
                    <a:pt x="98" y="30"/>
                  </a:lnTo>
                  <a:lnTo>
                    <a:pt x="73" y="38"/>
                  </a:lnTo>
                  <a:lnTo>
                    <a:pt x="52" y="4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02" name="Google Shape;202;p20"/>
            <p:cNvSpPr/>
            <p:nvPr/>
          </p:nvSpPr>
          <p:spPr>
            <a:xfrm>
              <a:off x="3719" y="1315"/>
              <a:ext cx="864" cy="208"/>
            </a:xfrm>
            <a:custGeom>
              <a:rect b="b" l="l" r="r" t="t"/>
              <a:pathLst>
                <a:path extrusionOk="0" h="208" w="864">
                  <a:moveTo>
                    <a:pt x="25" y="67"/>
                  </a:moveTo>
                  <a:lnTo>
                    <a:pt x="21" y="71"/>
                  </a:lnTo>
                  <a:lnTo>
                    <a:pt x="17" y="75"/>
                  </a:lnTo>
                  <a:lnTo>
                    <a:pt x="14" y="79"/>
                  </a:lnTo>
                  <a:lnTo>
                    <a:pt x="10" y="83"/>
                  </a:lnTo>
                  <a:lnTo>
                    <a:pt x="8" y="87"/>
                  </a:lnTo>
                  <a:lnTo>
                    <a:pt x="4" y="89"/>
                  </a:lnTo>
                  <a:lnTo>
                    <a:pt x="2" y="92"/>
                  </a:lnTo>
                  <a:lnTo>
                    <a:pt x="2" y="96"/>
                  </a:lnTo>
                  <a:lnTo>
                    <a:pt x="0" y="100"/>
                  </a:lnTo>
                  <a:lnTo>
                    <a:pt x="0" y="104"/>
                  </a:lnTo>
                  <a:lnTo>
                    <a:pt x="6" y="121"/>
                  </a:lnTo>
                  <a:lnTo>
                    <a:pt x="23" y="137"/>
                  </a:lnTo>
                  <a:lnTo>
                    <a:pt x="48" y="152"/>
                  </a:lnTo>
                  <a:lnTo>
                    <a:pt x="85" y="165"/>
                  </a:lnTo>
                  <a:lnTo>
                    <a:pt x="127" y="177"/>
                  </a:lnTo>
                  <a:lnTo>
                    <a:pt x="177" y="188"/>
                  </a:lnTo>
                  <a:lnTo>
                    <a:pt x="234" y="196"/>
                  </a:lnTo>
                  <a:lnTo>
                    <a:pt x="296" y="204"/>
                  </a:lnTo>
                  <a:lnTo>
                    <a:pt x="363" y="208"/>
                  </a:lnTo>
                  <a:lnTo>
                    <a:pt x="432" y="208"/>
                  </a:lnTo>
                  <a:lnTo>
                    <a:pt x="503" y="208"/>
                  </a:lnTo>
                  <a:lnTo>
                    <a:pt x="569" y="204"/>
                  </a:lnTo>
                  <a:lnTo>
                    <a:pt x="632" y="196"/>
                  </a:lnTo>
                  <a:lnTo>
                    <a:pt x="688" y="188"/>
                  </a:lnTo>
                  <a:lnTo>
                    <a:pt x="738" y="177"/>
                  </a:lnTo>
                  <a:lnTo>
                    <a:pt x="782" y="165"/>
                  </a:lnTo>
                  <a:lnTo>
                    <a:pt x="816" y="152"/>
                  </a:lnTo>
                  <a:lnTo>
                    <a:pt x="843" y="137"/>
                  </a:lnTo>
                  <a:lnTo>
                    <a:pt x="859" y="121"/>
                  </a:lnTo>
                  <a:lnTo>
                    <a:pt x="864" y="104"/>
                  </a:lnTo>
                  <a:lnTo>
                    <a:pt x="859" y="87"/>
                  </a:lnTo>
                  <a:lnTo>
                    <a:pt x="843" y="71"/>
                  </a:lnTo>
                  <a:lnTo>
                    <a:pt x="816" y="56"/>
                  </a:lnTo>
                  <a:lnTo>
                    <a:pt x="782" y="42"/>
                  </a:lnTo>
                  <a:lnTo>
                    <a:pt x="738" y="29"/>
                  </a:lnTo>
                  <a:lnTo>
                    <a:pt x="688" y="19"/>
                  </a:lnTo>
                  <a:lnTo>
                    <a:pt x="632" y="12"/>
                  </a:lnTo>
                  <a:lnTo>
                    <a:pt x="569" y="4"/>
                  </a:lnTo>
                  <a:lnTo>
                    <a:pt x="503" y="0"/>
                  </a:lnTo>
                  <a:lnTo>
                    <a:pt x="432" y="0"/>
                  </a:lnTo>
                  <a:lnTo>
                    <a:pt x="382" y="0"/>
                  </a:lnTo>
                  <a:lnTo>
                    <a:pt x="334" y="2"/>
                  </a:lnTo>
                  <a:lnTo>
                    <a:pt x="288" y="6"/>
                  </a:lnTo>
                  <a:lnTo>
                    <a:pt x="244" y="10"/>
                  </a:lnTo>
                  <a:lnTo>
                    <a:pt x="202" y="16"/>
                  </a:lnTo>
                  <a:lnTo>
                    <a:pt x="163" y="21"/>
                  </a:lnTo>
                  <a:lnTo>
                    <a:pt x="129" y="29"/>
                  </a:lnTo>
                  <a:lnTo>
                    <a:pt x="96" y="39"/>
                  </a:lnTo>
                  <a:lnTo>
                    <a:pt x="69" y="48"/>
                  </a:lnTo>
                  <a:lnTo>
                    <a:pt x="46" y="58"/>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sp>
          <p:nvSpPr>
            <p:cNvPr id="203" name="Google Shape;203;p20"/>
            <p:cNvSpPr/>
            <p:nvPr/>
          </p:nvSpPr>
          <p:spPr>
            <a:xfrm>
              <a:off x="4547" y="1352"/>
              <a:ext cx="32" cy="32"/>
            </a:xfrm>
            <a:custGeom>
              <a:rect b="b" l="l" r="r" t="t"/>
              <a:pathLst>
                <a:path extrusionOk="0" h="32" w="32">
                  <a:moveTo>
                    <a:pt x="31" y="0"/>
                  </a:moveTo>
                  <a:lnTo>
                    <a:pt x="0" y="2"/>
                  </a:lnTo>
                  <a:lnTo>
                    <a:pt x="15" y="32"/>
                  </a:lnTo>
                  <a:lnTo>
                    <a:pt x="32" y="2"/>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204" name="Google Shape;204;p20"/>
            <p:cNvCxnSpPr/>
            <p:nvPr/>
          </p:nvCxnSpPr>
          <p:spPr>
            <a:xfrm flipH="1" rot="10800000">
              <a:off x="4562" y="1240"/>
              <a:ext cx="1" cy="117"/>
            </a:xfrm>
            <a:prstGeom prst="straightConnector1">
              <a:avLst/>
            </a:prstGeom>
            <a:noFill/>
            <a:ln cap="flat" cmpd="sng" w="9525">
              <a:solidFill>
                <a:srgbClr val="000000"/>
              </a:solidFill>
              <a:prstDash val="solid"/>
              <a:miter lim="800000"/>
              <a:headEnd len="med" w="med" type="none"/>
              <a:tailEnd len="med" w="med" type="none"/>
            </a:ln>
          </p:spPr>
        </p:cxnSp>
        <p:sp>
          <p:nvSpPr>
            <p:cNvPr id="205" name="Google Shape;205;p20"/>
            <p:cNvSpPr/>
            <p:nvPr/>
          </p:nvSpPr>
          <p:spPr>
            <a:xfrm>
              <a:off x="4493" y="1352"/>
              <a:ext cx="33" cy="32"/>
            </a:xfrm>
            <a:custGeom>
              <a:rect b="b" l="l" r="r" t="t"/>
              <a:pathLst>
                <a:path extrusionOk="0" h="32" w="33">
                  <a:moveTo>
                    <a:pt x="33" y="0"/>
                  </a:moveTo>
                  <a:lnTo>
                    <a:pt x="0" y="2"/>
                  </a:lnTo>
                  <a:lnTo>
                    <a:pt x="17" y="32"/>
                  </a:lnTo>
                  <a:lnTo>
                    <a:pt x="33" y="2"/>
                  </a:lnTo>
                  <a:lnTo>
                    <a:pt x="3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206" name="Google Shape;206;p20"/>
            <p:cNvCxnSpPr/>
            <p:nvPr/>
          </p:nvCxnSpPr>
          <p:spPr>
            <a:xfrm flipH="1" rot="10800000">
              <a:off x="4508" y="1240"/>
              <a:ext cx="2" cy="117"/>
            </a:xfrm>
            <a:prstGeom prst="straightConnector1">
              <a:avLst/>
            </a:prstGeom>
            <a:noFill/>
            <a:ln cap="flat" cmpd="sng" w="9525">
              <a:solidFill>
                <a:srgbClr val="000000"/>
              </a:solidFill>
              <a:prstDash val="solid"/>
              <a:miter lim="800000"/>
              <a:headEnd len="med" w="med" type="none"/>
              <a:tailEnd len="med" w="med" type="none"/>
            </a:ln>
          </p:spPr>
        </p:cxnSp>
        <p:sp>
          <p:nvSpPr>
            <p:cNvPr id="207" name="Google Shape;207;p20"/>
            <p:cNvSpPr/>
            <p:nvPr/>
          </p:nvSpPr>
          <p:spPr>
            <a:xfrm>
              <a:off x="4445" y="1352"/>
              <a:ext cx="33" cy="32"/>
            </a:xfrm>
            <a:custGeom>
              <a:rect b="b" l="l" r="r" t="t"/>
              <a:pathLst>
                <a:path extrusionOk="0" h="32" w="33">
                  <a:moveTo>
                    <a:pt x="31" y="0"/>
                  </a:moveTo>
                  <a:lnTo>
                    <a:pt x="0" y="2"/>
                  </a:lnTo>
                  <a:lnTo>
                    <a:pt x="15" y="32"/>
                  </a:lnTo>
                  <a:lnTo>
                    <a:pt x="33" y="2"/>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208" name="Google Shape;208;p20"/>
            <p:cNvCxnSpPr/>
            <p:nvPr/>
          </p:nvCxnSpPr>
          <p:spPr>
            <a:xfrm flipH="1" rot="10800000">
              <a:off x="4460" y="1240"/>
              <a:ext cx="1" cy="117"/>
            </a:xfrm>
            <a:prstGeom prst="straightConnector1">
              <a:avLst/>
            </a:prstGeom>
            <a:noFill/>
            <a:ln cap="flat" cmpd="sng" w="9525">
              <a:solidFill>
                <a:srgbClr val="000000"/>
              </a:solidFill>
              <a:prstDash val="solid"/>
              <a:miter lim="800000"/>
              <a:headEnd len="med" w="med" type="none"/>
              <a:tailEnd len="med" w="med" type="none"/>
            </a:ln>
          </p:spPr>
        </p:cxnSp>
        <p:sp>
          <p:nvSpPr>
            <p:cNvPr id="209" name="Google Shape;209;p20"/>
            <p:cNvSpPr/>
            <p:nvPr/>
          </p:nvSpPr>
          <p:spPr>
            <a:xfrm>
              <a:off x="4393" y="1352"/>
              <a:ext cx="31" cy="32"/>
            </a:xfrm>
            <a:custGeom>
              <a:rect b="b" l="l" r="r" t="t"/>
              <a:pathLst>
                <a:path extrusionOk="0" h="32" w="31">
                  <a:moveTo>
                    <a:pt x="31" y="0"/>
                  </a:moveTo>
                  <a:lnTo>
                    <a:pt x="0" y="2"/>
                  </a:lnTo>
                  <a:lnTo>
                    <a:pt x="16" y="32"/>
                  </a:lnTo>
                  <a:lnTo>
                    <a:pt x="31" y="2"/>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cxnSp>
          <p:nvCxnSpPr>
            <p:cNvPr id="210" name="Google Shape;210;p20"/>
            <p:cNvCxnSpPr/>
            <p:nvPr/>
          </p:nvCxnSpPr>
          <p:spPr>
            <a:xfrm flipH="1" rot="10800000">
              <a:off x="4409" y="1240"/>
              <a:ext cx="1" cy="117"/>
            </a:xfrm>
            <a:prstGeom prst="straightConnector1">
              <a:avLst/>
            </a:prstGeom>
            <a:noFill/>
            <a:ln cap="flat" cmpd="sng" w="9525">
              <a:solidFill>
                <a:srgbClr val="000000"/>
              </a:solidFill>
              <a:prstDash val="solid"/>
              <a:miter lim="800000"/>
              <a:headEnd len="med" w="med" type="none"/>
              <a:tailEnd len="med" w="med" type="none"/>
            </a:ln>
          </p:spPr>
        </p:cxnSp>
        <p:cxnSp>
          <p:nvCxnSpPr>
            <p:cNvPr id="211" name="Google Shape;211;p20"/>
            <p:cNvCxnSpPr/>
            <p:nvPr/>
          </p:nvCxnSpPr>
          <p:spPr>
            <a:xfrm flipH="1" rot="10800000">
              <a:off x="4612" y="1240"/>
              <a:ext cx="1" cy="117"/>
            </a:xfrm>
            <a:prstGeom prst="straightConnector1">
              <a:avLst/>
            </a:prstGeom>
            <a:noFill/>
            <a:ln cap="flat" cmpd="sng" w="9525">
              <a:solidFill>
                <a:srgbClr val="000000"/>
              </a:solidFill>
              <a:prstDash val="solid"/>
              <a:miter lim="800000"/>
              <a:headEnd len="med" w="med" type="none"/>
              <a:tailEnd len="med" w="med" type="none"/>
            </a:ln>
          </p:spPr>
        </p:cxnSp>
        <p:sp>
          <p:nvSpPr>
            <p:cNvPr id="212" name="Google Shape;212;p20"/>
            <p:cNvSpPr/>
            <p:nvPr/>
          </p:nvSpPr>
          <p:spPr>
            <a:xfrm>
              <a:off x="4597" y="1352"/>
              <a:ext cx="30" cy="32"/>
            </a:xfrm>
            <a:custGeom>
              <a:rect b="b" l="l" r="r" t="t"/>
              <a:pathLst>
                <a:path extrusionOk="0" h="32" w="30">
                  <a:moveTo>
                    <a:pt x="30" y="0"/>
                  </a:moveTo>
                  <a:lnTo>
                    <a:pt x="0" y="0"/>
                  </a:lnTo>
                  <a:lnTo>
                    <a:pt x="15" y="32"/>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rebuchet MS"/>
                <a:ea typeface="Trebuchet MS"/>
                <a:cs typeface="Trebuchet MS"/>
                <a:sym typeface="Trebuchet M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nvSpPr>
        <p:spPr>
          <a:xfrm>
            <a:off x="7208837" y="7204075"/>
            <a:ext cx="2346325" cy="414337"/>
          </a:xfrm>
          <a:prstGeom prst="rect">
            <a:avLst/>
          </a:prstGeom>
          <a:noFill/>
          <a:ln>
            <a:noFill/>
          </a:ln>
        </p:spPr>
        <p:txBody>
          <a:bodyPr anchorCtr="0" anchor="ctr" bIns="50900" lIns="101800" spcFirstLastPara="1" rIns="101800" wrap="square" tIns="50900">
            <a:noAutofit/>
          </a:bodyPr>
          <a:lstStyle/>
          <a:p>
            <a:pPr indent="0" lvl="0" marL="0" marR="0" rtl="0" algn="r">
              <a:lnSpc>
                <a:spcPct val="100000"/>
              </a:lnSpc>
              <a:spcBef>
                <a:spcPts val="0"/>
              </a:spcBef>
              <a:spcAft>
                <a:spcPts val="0"/>
              </a:spcAft>
              <a:buClr>
                <a:srgbClr val="898989"/>
              </a:buClr>
              <a:buSzPts val="1300"/>
              <a:buFont typeface="Trebuchet MS"/>
              <a:buNone/>
            </a:pPr>
            <a:fld id="{00000000-1234-1234-1234-123412341234}" type="slidenum">
              <a:rPr b="0" i="0" lang="en-US" sz="1300" u="none">
                <a:solidFill>
                  <a:srgbClr val="898989"/>
                </a:solidFill>
                <a:latin typeface="Trebuchet MS"/>
                <a:ea typeface="Trebuchet MS"/>
                <a:cs typeface="Trebuchet MS"/>
                <a:sym typeface="Trebuchet MS"/>
              </a:rPr>
              <a:t>‹#›</a:t>
            </a:fld>
            <a:endParaRPr/>
          </a:p>
        </p:txBody>
      </p:sp>
      <p:sp>
        <p:nvSpPr>
          <p:cNvPr id="218" name="Google Shape;218;p21"/>
          <p:cNvSpPr txBox="1"/>
          <p:nvPr/>
        </p:nvSpPr>
        <p:spPr>
          <a:xfrm>
            <a:off x="528637" y="457200"/>
            <a:ext cx="9051925" cy="1295400"/>
          </a:xfrm>
          <a:prstGeom prst="rect">
            <a:avLst/>
          </a:prstGeom>
          <a:noFill/>
          <a:ln>
            <a:noFill/>
          </a:ln>
        </p:spPr>
        <p:txBody>
          <a:bodyPr anchorCtr="0" anchor="ctr" bIns="50900" lIns="101800" spcFirstLastPara="1" rIns="101800" wrap="square" tIns="509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Estimating disk latencies (seek time)</a:t>
            </a:r>
            <a:endParaRPr/>
          </a:p>
        </p:txBody>
      </p:sp>
      <p:sp>
        <p:nvSpPr>
          <p:cNvPr id="219" name="Google Shape;219;p21"/>
          <p:cNvSpPr txBox="1"/>
          <p:nvPr/>
        </p:nvSpPr>
        <p:spPr>
          <a:xfrm>
            <a:off x="503237" y="1812925"/>
            <a:ext cx="9051925" cy="3073400"/>
          </a:xfrm>
          <a:prstGeom prst="rect">
            <a:avLst/>
          </a:prstGeom>
          <a:noFill/>
          <a:ln>
            <a:noFill/>
          </a:ln>
        </p:spPr>
        <p:txBody>
          <a:bodyPr anchorCtr="0" anchor="t" bIns="50900" lIns="101800" spcFirstLastPara="1" rIns="101800" wrap="square" tIns="509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Manufacturers often report </a:t>
            </a:r>
            <a:r>
              <a:rPr b="0" i="1" lang="en-US" sz="2800" u="none">
                <a:solidFill>
                  <a:schemeClr val="dk1"/>
                </a:solidFill>
                <a:latin typeface="Calibri"/>
                <a:ea typeface="Calibri"/>
                <a:cs typeface="Calibri"/>
                <a:sym typeface="Calibri"/>
              </a:rPr>
              <a:t>average</a:t>
            </a:r>
            <a:r>
              <a:rPr b="0" i="0" lang="en-US" sz="2800" u="none">
                <a:solidFill>
                  <a:schemeClr val="dk1"/>
                </a:solidFill>
                <a:latin typeface="Calibri"/>
                <a:ea typeface="Calibri"/>
                <a:cs typeface="Calibri"/>
                <a:sym typeface="Calibri"/>
              </a:rPr>
              <a:t> seek times of 8-10ms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These times average the time to seek from any track to any other track</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practice, seek times are often much better</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example, if the head is already on or near the desired track, then seek time is much smaller. In other words, </a:t>
            </a:r>
            <a:r>
              <a:rPr b="0" i="0" lang="en-US" sz="2400" u="none" cap="none" strike="noStrike">
                <a:solidFill>
                  <a:srgbClr val="FF0000"/>
                </a:solidFill>
                <a:latin typeface="Calibri"/>
                <a:ea typeface="Calibri"/>
                <a:cs typeface="Calibri"/>
                <a:sym typeface="Calibri"/>
              </a:rPr>
              <a:t>locality</a:t>
            </a:r>
            <a:r>
              <a:rPr b="0" i="0" lang="en-US" sz="2400" u="none" cap="none" strike="noStrike">
                <a:solidFill>
                  <a:schemeClr val="dk1"/>
                </a:solidFill>
                <a:latin typeface="Calibri"/>
                <a:ea typeface="Calibri"/>
                <a:cs typeface="Calibri"/>
                <a:sym typeface="Calibri"/>
              </a:rPr>
              <a:t> is important!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Actual average seek times are often just 2-3ms</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