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9" r:id="rId3"/>
    <p:sldId id="261" r:id="rId4"/>
    <p:sldId id="257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7DFC7-C9E6-4AB7-ADE1-7E3B1EC1C627}">
          <p14:sldIdLst>
            <p14:sldId id="256"/>
            <p14:sldId id="259"/>
            <p14:sldId id="261"/>
          </p14:sldIdLst>
        </p14:section>
        <p14:section name="Untitled Section" id="{5B7F66F1-7787-49E2-9EBF-E2DAB9D141D7}">
          <p14:sldIdLst>
            <p14:sldId id="257"/>
            <p14:sldId id="260"/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168F6-FECE-4B06-95DB-F06CE3CC25D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2B4C1-321E-40AF-B44F-0EA12455C09F}">
      <dgm:prSet phldrT="[Text]"/>
      <dgm:spPr/>
      <dgm:t>
        <a:bodyPr/>
        <a:lstStyle/>
        <a:p>
          <a:r>
            <a:rPr lang="en-US" dirty="0" smtClean="0"/>
            <a:t>Reduced</a:t>
          </a:r>
          <a:endParaRPr lang="en-US" dirty="0"/>
        </a:p>
      </dgm:t>
    </dgm:pt>
    <dgm:pt modelId="{E478F240-A78A-4D87-BCAE-4304A7A549CF}" type="parTrans" cxnId="{E7A769F2-8FAA-479B-9BC9-B70AAB30A8C8}">
      <dgm:prSet/>
      <dgm:spPr/>
      <dgm:t>
        <a:bodyPr/>
        <a:lstStyle/>
        <a:p>
          <a:endParaRPr lang="en-US"/>
        </a:p>
      </dgm:t>
    </dgm:pt>
    <dgm:pt modelId="{DF4B249D-8762-4BF9-8DDB-BBE53EAE95CB}" type="sibTrans" cxnId="{E7A769F2-8FAA-479B-9BC9-B70AAB30A8C8}">
      <dgm:prSet/>
      <dgm:spPr/>
      <dgm:t>
        <a:bodyPr/>
        <a:lstStyle/>
        <a:p>
          <a:endParaRPr lang="en-US"/>
        </a:p>
      </dgm:t>
    </dgm:pt>
    <dgm:pt modelId="{8AA30287-C8AF-421D-90B3-08139815782D}">
      <dgm:prSet phldrT="[Text]"/>
      <dgm:spPr/>
      <dgm:t>
        <a:bodyPr/>
        <a:lstStyle/>
        <a:p>
          <a:r>
            <a:rPr lang="en-US" dirty="0" smtClean="0"/>
            <a:t>RISC</a:t>
          </a:r>
          <a:endParaRPr lang="en-US" dirty="0"/>
        </a:p>
      </dgm:t>
    </dgm:pt>
    <dgm:pt modelId="{A02BE290-B2C6-4732-80FB-1581BB4C91EC}" type="parTrans" cxnId="{23CA8306-F778-4284-96F9-A7D17393BD82}">
      <dgm:prSet/>
      <dgm:spPr/>
      <dgm:t>
        <a:bodyPr/>
        <a:lstStyle/>
        <a:p>
          <a:endParaRPr lang="en-US"/>
        </a:p>
      </dgm:t>
    </dgm:pt>
    <dgm:pt modelId="{10BCD6E0-9F4C-45BA-90BC-AD0B00DFF2AB}" type="sibTrans" cxnId="{23CA8306-F778-4284-96F9-A7D17393BD82}">
      <dgm:prSet/>
      <dgm:spPr/>
      <dgm:t>
        <a:bodyPr/>
        <a:lstStyle/>
        <a:p>
          <a:endParaRPr lang="en-US"/>
        </a:p>
      </dgm:t>
    </dgm:pt>
    <dgm:pt modelId="{84DD8B78-EAA1-4702-8307-5A74430246A5}">
      <dgm:prSet phldrT="[Text]"/>
      <dgm:spPr/>
      <dgm:t>
        <a:bodyPr/>
        <a:lstStyle/>
        <a:p>
          <a:r>
            <a:rPr lang="en-US" dirty="0" smtClean="0"/>
            <a:t>Complex</a:t>
          </a:r>
          <a:endParaRPr lang="en-US" dirty="0"/>
        </a:p>
      </dgm:t>
    </dgm:pt>
    <dgm:pt modelId="{3F9CF592-FCE0-47D4-890A-08F0744011EB}" type="parTrans" cxnId="{CA7016C7-F960-4799-B071-62EF3FEAC35B}">
      <dgm:prSet/>
      <dgm:spPr/>
      <dgm:t>
        <a:bodyPr/>
        <a:lstStyle/>
        <a:p>
          <a:endParaRPr lang="en-US"/>
        </a:p>
      </dgm:t>
    </dgm:pt>
    <dgm:pt modelId="{24E505BE-A687-44D5-A8B4-4DCC600EE2DA}" type="sibTrans" cxnId="{CA7016C7-F960-4799-B071-62EF3FEAC35B}">
      <dgm:prSet/>
      <dgm:spPr/>
      <dgm:t>
        <a:bodyPr/>
        <a:lstStyle/>
        <a:p>
          <a:endParaRPr lang="en-US"/>
        </a:p>
      </dgm:t>
    </dgm:pt>
    <dgm:pt modelId="{89B1713A-B684-4B38-9AF4-0F37B429B0DA}">
      <dgm:prSet phldrT="[Text]"/>
      <dgm:spPr/>
      <dgm:t>
        <a:bodyPr/>
        <a:lstStyle/>
        <a:p>
          <a:r>
            <a:rPr lang="en-US" dirty="0" smtClean="0"/>
            <a:t>CISC</a:t>
          </a:r>
          <a:endParaRPr lang="en-US" dirty="0"/>
        </a:p>
      </dgm:t>
    </dgm:pt>
    <dgm:pt modelId="{CD253914-B0DB-40D4-A310-88632DECD14D}" type="parTrans" cxnId="{CF037E33-D402-4506-A08A-7B8F6FE9A0AA}">
      <dgm:prSet/>
      <dgm:spPr/>
      <dgm:t>
        <a:bodyPr/>
        <a:lstStyle/>
        <a:p>
          <a:endParaRPr lang="en-US"/>
        </a:p>
      </dgm:t>
    </dgm:pt>
    <dgm:pt modelId="{FB3A9364-D93D-4F6E-ABB6-BAB031A101EF}" type="sibTrans" cxnId="{CF037E33-D402-4506-A08A-7B8F6FE9A0AA}">
      <dgm:prSet/>
      <dgm:spPr/>
      <dgm:t>
        <a:bodyPr/>
        <a:lstStyle/>
        <a:p>
          <a:endParaRPr lang="en-US"/>
        </a:p>
      </dgm:t>
    </dgm:pt>
    <dgm:pt modelId="{7D8FCD8C-5C4A-4B40-87B8-06F9933D668B}" type="pres">
      <dgm:prSet presAssocID="{A7D168F6-FECE-4B06-95DB-F06CE3CC25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A7BA00-284B-47B6-BACD-0725FC3A5BFE}" type="pres">
      <dgm:prSet presAssocID="{5A82B4C1-321E-40AF-B44F-0EA12455C09F}" presName="linNode" presStyleCnt="0"/>
      <dgm:spPr/>
    </dgm:pt>
    <dgm:pt modelId="{28EFCA01-6259-4A33-A2FF-ED28ADC5A40E}" type="pres">
      <dgm:prSet presAssocID="{5A82B4C1-321E-40AF-B44F-0EA12455C09F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ABADB-24D9-4B3F-A7B5-4E0B377F54D5}" type="pres">
      <dgm:prSet presAssocID="{5A82B4C1-321E-40AF-B44F-0EA12455C09F}" presName="bracket" presStyleLbl="parChTrans1D1" presStyleIdx="0" presStyleCnt="2"/>
      <dgm:spPr/>
    </dgm:pt>
    <dgm:pt modelId="{046C1AD3-B62E-4E81-A15E-6AA9B94A31E8}" type="pres">
      <dgm:prSet presAssocID="{5A82B4C1-321E-40AF-B44F-0EA12455C09F}" presName="spH" presStyleCnt="0"/>
      <dgm:spPr/>
    </dgm:pt>
    <dgm:pt modelId="{F1C8A360-0CB2-4A1D-8120-A0A0481EDB11}" type="pres">
      <dgm:prSet presAssocID="{5A82B4C1-321E-40AF-B44F-0EA12455C09F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A9A92-A1BE-49D7-B9CC-B6DEB1C3E453}" type="pres">
      <dgm:prSet presAssocID="{DF4B249D-8762-4BF9-8DDB-BBE53EAE95CB}" presName="spV" presStyleCnt="0"/>
      <dgm:spPr/>
    </dgm:pt>
    <dgm:pt modelId="{520BDDEA-1DBB-4FA7-9CFB-401B80CE46E1}" type="pres">
      <dgm:prSet presAssocID="{84DD8B78-EAA1-4702-8307-5A74430246A5}" presName="linNode" presStyleCnt="0"/>
      <dgm:spPr/>
    </dgm:pt>
    <dgm:pt modelId="{02C51916-599C-4D60-8E30-15A78AEDD359}" type="pres">
      <dgm:prSet presAssocID="{84DD8B78-EAA1-4702-8307-5A74430246A5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191CE-BE55-4554-A6D9-0893E370A270}" type="pres">
      <dgm:prSet presAssocID="{84DD8B78-EAA1-4702-8307-5A74430246A5}" presName="bracket" presStyleLbl="parChTrans1D1" presStyleIdx="1" presStyleCnt="2"/>
      <dgm:spPr/>
    </dgm:pt>
    <dgm:pt modelId="{B1D06809-5214-4E9E-BE6A-11E2C2E309CD}" type="pres">
      <dgm:prSet presAssocID="{84DD8B78-EAA1-4702-8307-5A74430246A5}" presName="spH" presStyleCnt="0"/>
      <dgm:spPr/>
    </dgm:pt>
    <dgm:pt modelId="{06F01501-02BA-4AB5-9378-7078D28738E6}" type="pres">
      <dgm:prSet presAssocID="{84DD8B78-EAA1-4702-8307-5A74430246A5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F146B-9FF4-4C80-B163-B8AFEA02BBA0}" type="presOf" srcId="{84DD8B78-EAA1-4702-8307-5A74430246A5}" destId="{02C51916-599C-4D60-8E30-15A78AEDD359}" srcOrd="0" destOrd="0" presId="urn:diagrams.loki3.com/BracketList"/>
    <dgm:cxn modelId="{CF037E33-D402-4506-A08A-7B8F6FE9A0AA}" srcId="{84DD8B78-EAA1-4702-8307-5A74430246A5}" destId="{89B1713A-B684-4B38-9AF4-0F37B429B0DA}" srcOrd="0" destOrd="0" parTransId="{CD253914-B0DB-40D4-A310-88632DECD14D}" sibTransId="{FB3A9364-D93D-4F6E-ABB6-BAB031A101EF}"/>
    <dgm:cxn modelId="{4E4BFF6C-459A-443F-97B6-F436B2764EA5}" type="presOf" srcId="{8AA30287-C8AF-421D-90B3-08139815782D}" destId="{F1C8A360-0CB2-4A1D-8120-A0A0481EDB11}" srcOrd="0" destOrd="0" presId="urn:diagrams.loki3.com/BracketList"/>
    <dgm:cxn modelId="{92B38019-88D7-4471-A1EF-287D2713E7B1}" type="presOf" srcId="{5A82B4C1-321E-40AF-B44F-0EA12455C09F}" destId="{28EFCA01-6259-4A33-A2FF-ED28ADC5A40E}" srcOrd="0" destOrd="0" presId="urn:diagrams.loki3.com/BracketList"/>
    <dgm:cxn modelId="{E7A769F2-8FAA-479B-9BC9-B70AAB30A8C8}" srcId="{A7D168F6-FECE-4B06-95DB-F06CE3CC25D0}" destId="{5A82B4C1-321E-40AF-B44F-0EA12455C09F}" srcOrd="0" destOrd="0" parTransId="{E478F240-A78A-4D87-BCAE-4304A7A549CF}" sibTransId="{DF4B249D-8762-4BF9-8DDB-BBE53EAE95CB}"/>
    <dgm:cxn modelId="{23CA8306-F778-4284-96F9-A7D17393BD82}" srcId="{5A82B4C1-321E-40AF-B44F-0EA12455C09F}" destId="{8AA30287-C8AF-421D-90B3-08139815782D}" srcOrd="0" destOrd="0" parTransId="{A02BE290-B2C6-4732-80FB-1581BB4C91EC}" sibTransId="{10BCD6E0-9F4C-45BA-90BC-AD0B00DFF2AB}"/>
    <dgm:cxn modelId="{CA7016C7-F960-4799-B071-62EF3FEAC35B}" srcId="{A7D168F6-FECE-4B06-95DB-F06CE3CC25D0}" destId="{84DD8B78-EAA1-4702-8307-5A74430246A5}" srcOrd="1" destOrd="0" parTransId="{3F9CF592-FCE0-47D4-890A-08F0744011EB}" sibTransId="{24E505BE-A687-44D5-A8B4-4DCC600EE2DA}"/>
    <dgm:cxn modelId="{829E7E2E-BEDE-4E68-BAA0-F38587FB99A7}" type="presOf" srcId="{A7D168F6-FECE-4B06-95DB-F06CE3CC25D0}" destId="{7D8FCD8C-5C4A-4B40-87B8-06F9933D668B}" srcOrd="0" destOrd="0" presId="urn:diagrams.loki3.com/BracketList"/>
    <dgm:cxn modelId="{C799BBE7-F73C-4165-8BAE-02F2E4E80983}" type="presOf" srcId="{89B1713A-B684-4B38-9AF4-0F37B429B0DA}" destId="{06F01501-02BA-4AB5-9378-7078D28738E6}" srcOrd="0" destOrd="0" presId="urn:diagrams.loki3.com/BracketList"/>
    <dgm:cxn modelId="{AB01508E-75C2-4645-99E3-C9E6ACB1A570}" type="presParOf" srcId="{7D8FCD8C-5C4A-4B40-87B8-06F9933D668B}" destId="{75A7BA00-284B-47B6-BACD-0725FC3A5BFE}" srcOrd="0" destOrd="0" presId="urn:diagrams.loki3.com/BracketList"/>
    <dgm:cxn modelId="{BD34002A-28F4-4E7B-970B-C04788D57C19}" type="presParOf" srcId="{75A7BA00-284B-47B6-BACD-0725FC3A5BFE}" destId="{28EFCA01-6259-4A33-A2FF-ED28ADC5A40E}" srcOrd="0" destOrd="0" presId="urn:diagrams.loki3.com/BracketList"/>
    <dgm:cxn modelId="{C4E66BE7-0655-49FE-8126-F14D48CA7976}" type="presParOf" srcId="{75A7BA00-284B-47B6-BACD-0725FC3A5BFE}" destId="{CA3ABADB-24D9-4B3F-A7B5-4E0B377F54D5}" srcOrd="1" destOrd="0" presId="urn:diagrams.loki3.com/BracketList"/>
    <dgm:cxn modelId="{2B776398-48E8-4687-8E25-A2349F65957D}" type="presParOf" srcId="{75A7BA00-284B-47B6-BACD-0725FC3A5BFE}" destId="{046C1AD3-B62E-4E81-A15E-6AA9B94A31E8}" srcOrd="2" destOrd="0" presId="urn:diagrams.loki3.com/BracketList"/>
    <dgm:cxn modelId="{3571805D-BBC3-4E07-BB15-701612FD356E}" type="presParOf" srcId="{75A7BA00-284B-47B6-BACD-0725FC3A5BFE}" destId="{F1C8A360-0CB2-4A1D-8120-A0A0481EDB11}" srcOrd="3" destOrd="0" presId="urn:diagrams.loki3.com/BracketList"/>
    <dgm:cxn modelId="{5B564DD8-6331-45BE-A396-B67B4CCFF452}" type="presParOf" srcId="{7D8FCD8C-5C4A-4B40-87B8-06F9933D668B}" destId="{2DAA9A92-A1BE-49D7-B9CC-B6DEB1C3E453}" srcOrd="1" destOrd="0" presId="urn:diagrams.loki3.com/BracketList"/>
    <dgm:cxn modelId="{DFF90364-9408-40FE-96B3-6F3620088915}" type="presParOf" srcId="{7D8FCD8C-5C4A-4B40-87B8-06F9933D668B}" destId="{520BDDEA-1DBB-4FA7-9CFB-401B80CE46E1}" srcOrd="2" destOrd="0" presId="urn:diagrams.loki3.com/BracketList"/>
    <dgm:cxn modelId="{458500CC-C708-466A-8A23-4916E771F2D7}" type="presParOf" srcId="{520BDDEA-1DBB-4FA7-9CFB-401B80CE46E1}" destId="{02C51916-599C-4D60-8E30-15A78AEDD359}" srcOrd="0" destOrd="0" presId="urn:diagrams.loki3.com/BracketList"/>
    <dgm:cxn modelId="{B9934DBC-C2AE-4F9A-811E-85789B7B219B}" type="presParOf" srcId="{520BDDEA-1DBB-4FA7-9CFB-401B80CE46E1}" destId="{AF6191CE-BE55-4554-A6D9-0893E370A270}" srcOrd="1" destOrd="0" presId="urn:diagrams.loki3.com/BracketList"/>
    <dgm:cxn modelId="{7BEBA408-65D5-4A66-AC00-BC4E4CD7A544}" type="presParOf" srcId="{520BDDEA-1DBB-4FA7-9CFB-401B80CE46E1}" destId="{B1D06809-5214-4E9E-BE6A-11E2C2E309CD}" srcOrd="2" destOrd="0" presId="urn:diagrams.loki3.com/BracketList"/>
    <dgm:cxn modelId="{4458387E-C787-4316-A133-4A163DD100AD}" type="presParOf" srcId="{520BDDEA-1DBB-4FA7-9CFB-401B80CE46E1}" destId="{06F01501-02BA-4AB5-9378-7078D28738E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FCA01-6259-4A33-A2FF-ED28ADC5A40E}">
      <dsp:nvSpPr>
        <dsp:cNvPr id="0" name=""/>
        <dsp:cNvSpPr/>
      </dsp:nvSpPr>
      <dsp:spPr>
        <a:xfrm>
          <a:off x="3607" y="1259749"/>
          <a:ext cx="1845021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Reduced</a:t>
          </a:r>
          <a:endParaRPr lang="en-US" sz="3100" kern="1200" dirty="0"/>
        </a:p>
      </dsp:txBody>
      <dsp:txXfrm>
        <a:off x="3607" y="1259749"/>
        <a:ext cx="1845021" cy="613800"/>
      </dsp:txXfrm>
    </dsp:sp>
    <dsp:sp modelId="{CA3ABADB-24D9-4B3F-A7B5-4E0B377F54D5}">
      <dsp:nvSpPr>
        <dsp:cNvPr id="0" name=""/>
        <dsp:cNvSpPr/>
      </dsp:nvSpPr>
      <dsp:spPr>
        <a:xfrm>
          <a:off x="1848629" y="1230977"/>
          <a:ext cx="369004" cy="67134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8A360-0CB2-4A1D-8120-A0A0481EDB11}">
      <dsp:nvSpPr>
        <dsp:cNvPr id="0" name=""/>
        <dsp:cNvSpPr/>
      </dsp:nvSpPr>
      <dsp:spPr>
        <a:xfrm>
          <a:off x="2365235" y="1230977"/>
          <a:ext cx="5018459" cy="671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RISC</a:t>
          </a:r>
          <a:endParaRPr lang="en-US" sz="3100" kern="1200" dirty="0"/>
        </a:p>
      </dsp:txBody>
      <dsp:txXfrm>
        <a:off x="2365235" y="1230977"/>
        <a:ext cx="5018459" cy="671343"/>
      </dsp:txXfrm>
    </dsp:sp>
    <dsp:sp modelId="{02C51916-599C-4D60-8E30-15A78AEDD359}">
      <dsp:nvSpPr>
        <dsp:cNvPr id="0" name=""/>
        <dsp:cNvSpPr/>
      </dsp:nvSpPr>
      <dsp:spPr>
        <a:xfrm>
          <a:off x="3607" y="2042693"/>
          <a:ext cx="1845021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Complex</a:t>
          </a:r>
          <a:endParaRPr lang="en-US" sz="3100" kern="1200" dirty="0"/>
        </a:p>
      </dsp:txBody>
      <dsp:txXfrm>
        <a:off x="3607" y="2042693"/>
        <a:ext cx="1845021" cy="613800"/>
      </dsp:txXfrm>
    </dsp:sp>
    <dsp:sp modelId="{AF6191CE-BE55-4554-A6D9-0893E370A270}">
      <dsp:nvSpPr>
        <dsp:cNvPr id="0" name=""/>
        <dsp:cNvSpPr/>
      </dsp:nvSpPr>
      <dsp:spPr>
        <a:xfrm>
          <a:off x="1848629" y="2013921"/>
          <a:ext cx="369004" cy="67134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01501-02BA-4AB5-9378-7078D28738E6}">
      <dsp:nvSpPr>
        <dsp:cNvPr id="0" name=""/>
        <dsp:cNvSpPr/>
      </dsp:nvSpPr>
      <dsp:spPr>
        <a:xfrm>
          <a:off x="2365235" y="2013921"/>
          <a:ext cx="5018459" cy="671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CISC</a:t>
          </a:r>
          <a:endParaRPr lang="en-US" sz="3100" kern="1200" dirty="0"/>
        </a:p>
      </dsp:txBody>
      <dsp:txXfrm>
        <a:off x="2365235" y="2013921"/>
        <a:ext cx="5018459" cy="671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4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5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5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8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5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2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7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3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0CABD-0617-400B-BBED-4AFA1DDA17E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5A80E6-1B99-4A28-9DD4-37C35121A2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RIS</a:t>
            </a:r>
            <a:r>
              <a:rPr lang="en-US" strike="sngStrike" dirty="0" smtClean="0"/>
              <a:t>K</a:t>
            </a:r>
            <a:r>
              <a:rPr lang="en-US" dirty="0" smtClean="0"/>
              <a:t>C &amp; CISC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U19CS012</a:t>
            </a:r>
          </a:p>
          <a:p>
            <a:r>
              <a:rPr lang="en-US" dirty="0" smtClean="0"/>
              <a:t>BHAGYA 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63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93" y="142889"/>
            <a:ext cx="10058400" cy="1450757"/>
          </a:xfrm>
        </p:spPr>
        <p:txBody>
          <a:bodyPr/>
          <a:lstStyle/>
          <a:p>
            <a:r>
              <a:rPr lang="en-US" dirty="0" smtClean="0"/>
              <a:t>Wait…Where did RISC/CISC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Q1.) What is Processor?? Another Term for CPU</a:t>
            </a:r>
          </a:p>
          <a:p>
            <a:r>
              <a:rPr lang="en-US" dirty="0" smtClean="0"/>
              <a:t>Q2.) What does it Do?? Fetching, Decoding, Executing, </a:t>
            </a:r>
            <a:r>
              <a:rPr lang="en-US" dirty="0" err="1" smtClean="0"/>
              <a:t>WriteBack</a:t>
            </a:r>
            <a:endParaRPr lang="en-US" dirty="0" smtClean="0"/>
          </a:p>
          <a:p>
            <a:r>
              <a:rPr lang="en-US" dirty="0" smtClean="0"/>
              <a:t>Q3.) 2 Architecture Types of Micro-Processor: 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9802811"/>
              </p:ext>
            </p:extLst>
          </p:nvPr>
        </p:nvGraphicFramePr>
        <p:xfrm>
          <a:off x="2222092" y="2349909"/>
          <a:ext cx="7387302" cy="391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967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67" y="0"/>
            <a:ext cx="8939825" cy="64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03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291799"/>
              </p:ext>
            </p:extLst>
          </p:nvPr>
        </p:nvGraphicFramePr>
        <p:xfrm>
          <a:off x="599768" y="0"/>
          <a:ext cx="11007879" cy="68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288">
                  <a:extLst>
                    <a:ext uri="{9D8B030D-6E8A-4147-A177-3AD203B41FA5}">
                      <a16:colId xmlns:a16="http://schemas.microsoft.com/office/drawing/2014/main" val="3683607762"/>
                    </a:ext>
                  </a:extLst>
                </a:gridCol>
                <a:gridCol w="4734812">
                  <a:extLst>
                    <a:ext uri="{9D8B030D-6E8A-4147-A177-3AD203B41FA5}">
                      <a16:colId xmlns:a16="http://schemas.microsoft.com/office/drawing/2014/main" val="1766673732"/>
                    </a:ext>
                  </a:extLst>
                </a:gridCol>
                <a:gridCol w="3900779">
                  <a:extLst>
                    <a:ext uri="{9D8B030D-6E8A-4147-A177-3AD203B41FA5}">
                      <a16:colId xmlns:a16="http://schemas.microsoft.com/office/drawing/2014/main" val="2705475549"/>
                    </a:ext>
                  </a:extLst>
                </a:gridCol>
              </a:tblGrid>
              <a:tr h="689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RISC [Reduced</a:t>
                      </a:r>
                      <a:r>
                        <a:rPr lang="en-US" baseline="0" dirty="0" smtClean="0"/>
                        <a:t> Instruction Set Computer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CISC</a:t>
                      </a:r>
                      <a:r>
                        <a:rPr lang="en-US" baseline="0" dirty="0" smtClean="0"/>
                        <a:t> [Complex … ]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33640"/>
                  </a:ext>
                </a:extLst>
              </a:tr>
              <a:tr h="891268">
                <a:tc>
                  <a:txBody>
                    <a:bodyPr/>
                    <a:lstStyle/>
                    <a:p>
                      <a:r>
                        <a:rPr lang="en-US" dirty="0" smtClean="0"/>
                        <a:t>Name me Kya </a:t>
                      </a:r>
                      <a:r>
                        <a:rPr lang="en-US" dirty="0" err="1" smtClean="0"/>
                        <a:t>Rakha</a:t>
                      </a:r>
                      <a:r>
                        <a:rPr lang="en-US" dirty="0" smtClean="0"/>
                        <a:t> Hai?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REDUCED = Few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= Large Number</a:t>
                      </a:r>
                      <a:r>
                        <a:rPr lang="en-US" baseline="0" dirty="0" smtClean="0"/>
                        <a:t> of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41506"/>
                  </a:ext>
                </a:extLst>
              </a:tr>
              <a:tr h="903093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a small set of instructions of 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length</a:t>
                      </a:r>
                    </a:p>
                    <a:p>
                      <a:r>
                        <a:rPr lang="en-US" sz="18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 smtClean="0"/>
                        <a:t>Fixed Length, Easily Decoded </a:t>
                      </a:r>
                      <a:r>
                        <a:rPr lang="en-US" sz="18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u="sng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hundreds of instructions of 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sizes [</a:t>
                      </a:r>
                      <a:r>
                        <a:rPr lang="en-US" dirty="0" smtClean="0"/>
                        <a:t>Variable Length Instruction Format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u="sng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83046"/>
                  </a:ext>
                </a:extLst>
              </a:tr>
              <a:tr h="903093">
                <a:tc>
                  <a:txBody>
                    <a:bodyPr/>
                    <a:lstStyle/>
                    <a:p>
                      <a:r>
                        <a:rPr lang="en-US" dirty="0" smtClean="0"/>
                        <a:t>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are simple instructions which are generally executed in 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clock 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 line of Assembly = 1 Clock cycle]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 may take 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than single clock cycle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get executed.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[1 line of Assembly = Multiple Clock cy.]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6194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Addressing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Few Addressing Modes [4-5]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 Variety Of Addressing Modes[12]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74104"/>
                  </a:ext>
                </a:extLst>
              </a:tr>
              <a:tr h="516370">
                <a:tc>
                  <a:txBody>
                    <a:bodyPr/>
                    <a:lstStyle/>
                    <a:p>
                      <a:r>
                        <a:rPr lang="en-US" dirty="0" smtClean="0"/>
                        <a:t>Array/If-else Support??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Data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[Doubtful]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Data types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31882"/>
                  </a:ext>
                </a:extLst>
              </a:tr>
              <a:tr h="51637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(Code is Long but Simple)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(Why? -&gt; Code is Short &amp; Complex)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06203"/>
                  </a:ext>
                </a:extLst>
              </a:tr>
              <a:tr h="90309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Kitne</a:t>
                      </a:r>
                      <a:r>
                        <a:rPr lang="en-US" dirty="0" smtClean="0"/>
                        <a:t> Register </a:t>
                      </a:r>
                      <a:r>
                        <a:rPr lang="en-US" dirty="0" err="1" smtClean="0"/>
                        <a:t>Chahiye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|| Easy to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(Why?)</a:t>
                      </a:r>
                    </a:p>
                    <a:p>
                      <a:r>
                        <a:rPr lang="en-US" dirty="0" smtClean="0"/>
                        <a:t>[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 get performed in memory itself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38571"/>
                  </a:ext>
                </a:extLst>
              </a:tr>
              <a:tr h="632165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Kaha</a:t>
                      </a:r>
                      <a:r>
                        <a:rPr lang="en-US" baseline="0" dirty="0" smtClean="0"/>
                        <a:t> Hai?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SPARC, POWER PC,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SnapDragon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</a:t>
                      </a: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Phones (Why? [ Power Efficient 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Processor in PPT Machine,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7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23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primary goal of CISC architecture is to complete a task in as few lines of assembly as possible.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achieved by building processor hardware that is capable of understanding and executing a series of operations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073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9196"/>
            <a:ext cx="10058400" cy="1450757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Then Who is the Winner? RISC || CISC 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5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: Both are Best at there Own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RISC -&gt; Perform Easy TASKs FASTER &amp; Takes Less Energy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CISC -&gt; Takes Time, But can Perform Complex Tasks! &amp; Takes More Energy… </a:t>
            </a:r>
          </a:p>
        </p:txBody>
      </p:sp>
    </p:spTree>
    <p:extLst>
      <p:ext uri="{BB962C8B-B14F-4D97-AF65-F5344CB8AC3E}">
        <p14:creationId xmlns:p14="http://schemas.microsoft.com/office/powerpoint/2010/main" val="1447030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EPIC !! (Not Ice-Cream!)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Explicitly Parallel Instruction </a:t>
            </a:r>
            <a:r>
              <a:rPr lang="en-US" dirty="0" smtClean="0"/>
              <a:t>Computing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best features of RISC and CISC processors are combined in the </a:t>
            </a:r>
            <a:r>
              <a:rPr lang="en-US" dirty="0" smtClean="0"/>
              <a:t>architecture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implements parallel processing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068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366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Difference Between RISKC &amp; CISC</vt:lpstr>
      <vt:lpstr>Wait…Where did RISC/CISC Come From?</vt:lpstr>
      <vt:lpstr>PowerPoint Presentation</vt:lpstr>
      <vt:lpstr>PowerPoint Presentation</vt:lpstr>
      <vt:lpstr>CISC</vt:lpstr>
      <vt:lpstr>Then Who is the Winner? RISC || CISC ?</vt:lpstr>
      <vt:lpstr>ANSWER : Both are Best at there Own Field</vt:lpstr>
      <vt:lpstr>Rise of EPIC !! (Not Ice-Cream!)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RISC &amp; CISC</dc:title>
  <dc:creator>Admin</dc:creator>
  <cp:lastModifiedBy>Admin</cp:lastModifiedBy>
  <cp:revision>12</cp:revision>
  <dcterms:created xsi:type="dcterms:W3CDTF">2020-08-31T11:13:08Z</dcterms:created>
  <dcterms:modified xsi:type="dcterms:W3CDTF">2020-09-01T05:00:09Z</dcterms:modified>
</cp:coreProperties>
</file>