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</p:sldIdLst>
  <p:sldSz cy="6858000" cx="9144000"/>
  <p:notesSz cx="9296400" cy="7010400"/>
  <p:embeddedFontLst>
    <p:embeddedFont>
      <p:font typeface="Tahoma"/>
      <p:regular r:id="rId125"/>
      <p:bold r:id="rId1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208">
          <p15:clr>
            <a:srgbClr val="000000"/>
          </p15:clr>
        </p15:guide>
        <p15:guide id="2" pos="2929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6E19067-15B6-46D0-9FAB-56AADFE9BA34}">
  <a:tblStyle styleId="{E6E19067-15B6-46D0-9FAB-56AADFE9BA3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208" orient="horz"/>
        <p:guide pos="2929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7" Type="http://schemas.openxmlformats.org/officeDocument/2006/relationships/slide" Target="slides/slide101.xml"/><Relationship Id="rId106" Type="http://schemas.openxmlformats.org/officeDocument/2006/relationships/slide" Target="slides/slide100.xml"/><Relationship Id="rId105" Type="http://schemas.openxmlformats.org/officeDocument/2006/relationships/slide" Target="slides/slide99.xml"/><Relationship Id="rId104" Type="http://schemas.openxmlformats.org/officeDocument/2006/relationships/slide" Target="slides/slide98.xml"/><Relationship Id="rId109" Type="http://schemas.openxmlformats.org/officeDocument/2006/relationships/slide" Target="slides/slide103.xml"/><Relationship Id="rId108" Type="http://schemas.openxmlformats.org/officeDocument/2006/relationships/slide" Target="slides/slide102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slide" Target="slides/slide97.xml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26" Type="http://schemas.openxmlformats.org/officeDocument/2006/relationships/font" Target="fonts/Tahoma-bold.fntdata"/><Relationship Id="rId26" Type="http://schemas.openxmlformats.org/officeDocument/2006/relationships/slide" Target="slides/slide20.xml"/><Relationship Id="rId121" Type="http://schemas.openxmlformats.org/officeDocument/2006/relationships/slide" Target="slides/slide115.xml"/><Relationship Id="rId25" Type="http://schemas.openxmlformats.org/officeDocument/2006/relationships/slide" Target="slides/slide19.xml"/><Relationship Id="rId120" Type="http://schemas.openxmlformats.org/officeDocument/2006/relationships/slide" Target="slides/slide114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125" Type="http://schemas.openxmlformats.org/officeDocument/2006/relationships/font" Target="fonts/Tahoma-regular.fntdata"/><Relationship Id="rId29" Type="http://schemas.openxmlformats.org/officeDocument/2006/relationships/slide" Target="slides/slide23.xml"/><Relationship Id="rId124" Type="http://schemas.openxmlformats.org/officeDocument/2006/relationships/slide" Target="slides/slide118.xml"/><Relationship Id="rId123" Type="http://schemas.openxmlformats.org/officeDocument/2006/relationships/slide" Target="slides/slide117.xml"/><Relationship Id="rId122" Type="http://schemas.openxmlformats.org/officeDocument/2006/relationships/slide" Target="slides/slide116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18" Type="http://schemas.openxmlformats.org/officeDocument/2006/relationships/slide" Target="slides/slide112.xml"/><Relationship Id="rId117" Type="http://schemas.openxmlformats.org/officeDocument/2006/relationships/slide" Target="slides/slide111.xml"/><Relationship Id="rId116" Type="http://schemas.openxmlformats.org/officeDocument/2006/relationships/slide" Target="slides/slide110.xml"/><Relationship Id="rId115" Type="http://schemas.openxmlformats.org/officeDocument/2006/relationships/slide" Target="slides/slide109.xml"/><Relationship Id="rId119" Type="http://schemas.openxmlformats.org/officeDocument/2006/relationships/slide" Target="slides/slide113.xml"/><Relationship Id="rId15" Type="http://schemas.openxmlformats.org/officeDocument/2006/relationships/slide" Target="slides/slide9.xml"/><Relationship Id="rId110" Type="http://schemas.openxmlformats.org/officeDocument/2006/relationships/slide" Target="slides/slide104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14" Type="http://schemas.openxmlformats.org/officeDocument/2006/relationships/slide" Target="slides/slide108.xml"/><Relationship Id="rId18" Type="http://schemas.openxmlformats.org/officeDocument/2006/relationships/slide" Target="slides/slide12.xml"/><Relationship Id="rId113" Type="http://schemas.openxmlformats.org/officeDocument/2006/relationships/slide" Target="slides/slide107.xml"/><Relationship Id="rId112" Type="http://schemas.openxmlformats.org/officeDocument/2006/relationships/slide" Target="slides/slide106.xml"/><Relationship Id="rId111" Type="http://schemas.openxmlformats.org/officeDocument/2006/relationships/slide" Target="slides/slide105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40290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3000" lIns="86000" spcFirstLastPara="1" rIns="86000" wrap="square" tIns="43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0" y="6659562"/>
            <a:ext cx="40290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3000" lIns="86000" spcFirstLastPara="1" rIns="86000" wrap="square" tIns="43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  <a:noFill/>
          <a:ln>
            <a:noFill/>
          </a:ln>
        </p:spPr>
        <p:txBody>
          <a:bodyPr anchorCtr="0" anchor="t" bIns="43000" lIns="86000" spcFirstLastPara="1" rIns="86000" wrap="square" tIns="430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4191000" y="6659562"/>
            <a:ext cx="4027487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3000" lIns="86000" spcFirstLastPara="1" rIns="86000" wrap="square" tIns="43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8401050" y="6659562"/>
            <a:ext cx="895350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3000" lIns="86000" spcFirstLastPara="1" rIns="86000" wrap="square" tIns="43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 txBox="1"/>
          <p:nvPr/>
        </p:nvSpPr>
        <p:spPr>
          <a:xfrm>
            <a:off x="0" y="6659562"/>
            <a:ext cx="40290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3000" lIns="86000" spcFirstLastPara="1" rIns="86000" wrap="square" tIns="43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</a:pPr>
            <a:r>
              <a:rPr b="0" i="0" lang="en-US" sz="11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Friday, November 16, 2007</a:t>
            </a:r>
            <a:endParaRPr/>
          </a:p>
        </p:txBody>
      </p:sp>
      <p:sp>
        <p:nvSpPr>
          <p:cNvPr id="151" name="Google Shape;151;p10:notes"/>
          <p:cNvSpPr txBox="1"/>
          <p:nvPr/>
        </p:nvSpPr>
        <p:spPr>
          <a:xfrm>
            <a:off x="4191000" y="6659562"/>
            <a:ext cx="4027487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3000" lIns="86000" spcFirstLastPara="1" rIns="86000" wrap="square" tIns="43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</a:pPr>
            <a:r>
              <a:rPr b="0" i="0" lang="en-US" sz="11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Computer Architecture I - Class 11</a:t>
            </a:r>
            <a:endParaRPr/>
          </a:p>
        </p:txBody>
      </p:sp>
      <p:sp>
        <p:nvSpPr>
          <p:cNvPr id="152" name="Google Shape;152;p10:notes"/>
          <p:cNvSpPr txBox="1"/>
          <p:nvPr/>
        </p:nvSpPr>
        <p:spPr>
          <a:xfrm>
            <a:off x="8401050" y="6659562"/>
            <a:ext cx="895350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3000" lIns="86000" spcFirstLastPara="1" rIns="86000" wrap="square" tIns="43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</a:pPr>
            <a:fld id="{00000000-1234-1234-1234-123412341234}" type="slidenum">
              <a:rPr b="0" i="0" lang="en-US" sz="11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153" name="Google Shape;153;p10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4" name="Google Shape;154;p10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  <a:noFill/>
          <a:ln>
            <a:noFill/>
          </a:ln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In early days, when new machine is there, new instruction set is appearing with that.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100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100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101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5" name="Google Shape;975;p101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102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1" name="Google Shape;981;p102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103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" name="Google Shape;987;p103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104:notes"/>
          <p:cNvSpPr txBox="1"/>
          <p:nvPr/>
        </p:nvSpPr>
        <p:spPr>
          <a:xfrm>
            <a:off x="0" y="6659562"/>
            <a:ext cx="40290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3000" lIns="86000" spcFirstLastPara="1" rIns="86000" wrap="square" tIns="43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</a:pPr>
            <a:r>
              <a:rPr b="0" i="0" lang="en-US" sz="11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Friday, November 16, 2007</a:t>
            </a:r>
            <a:endParaRPr/>
          </a:p>
        </p:txBody>
      </p:sp>
      <p:sp>
        <p:nvSpPr>
          <p:cNvPr id="993" name="Google Shape;993;p104:notes"/>
          <p:cNvSpPr txBox="1"/>
          <p:nvPr/>
        </p:nvSpPr>
        <p:spPr>
          <a:xfrm>
            <a:off x="4191000" y="6659562"/>
            <a:ext cx="4027487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3000" lIns="86000" spcFirstLastPara="1" rIns="86000" wrap="square" tIns="43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</a:pPr>
            <a:r>
              <a:rPr b="0" i="0" lang="en-US" sz="11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Computer Architecture I - Class 11</a:t>
            </a:r>
            <a:endParaRPr/>
          </a:p>
        </p:txBody>
      </p:sp>
      <p:sp>
        <p:nvSpPr>
          <p:cNvPr id="994" name="Google Shape;994;p104:notes"/>
          <p:cNvSpPr txBox="1"/>
          <p:nvPr/>
        </p:nvSpPr>
        <p:spPr>
          <a:xfrm>
            <a:off x="8401050" y="6659562"/>
            <a:ext cx="895350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3000" lIns="86000" spcFirstLastPara="1" rIns="86000" wrap="square" tIns="43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</a:pPr>
            <a:fld id="{00000000-1234-1234-1234-123412341234}" type="slidenum">
              <a:rPr b="0" i="0" lang="en-US" sz="11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995" name="Google Shape;995;p104:notes"/>
          <p:cNvSpPr txBox="1"/>
          <p:nvPr>
            <p:ph idx="1" type="body"/>
          </p:nvPr>
        </p:nvSpPr>
        <p:spPr>
          <a:xfrm>
            <a:off x="1238250" y="3328987"/>
            <a:ext cx="6819900" cy="315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3650" lIns="88900" spcFirstLastPara="1" rIns="88900" wrap="square" tIns="43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p104:notes"/>
          <p:cNvSpPr/>
          <p:nvPr>
            <p:ph idx="2" type="sldImg"/>
          </p:nvPr>
        </p:nvSpPr>
        <p:spPr>
          <a:xfrm>
            <a:off x="2901950" y="531812"/>
            <a:ext cx="3492500" cy="2619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105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105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106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p106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107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" name="Google Shape;1016;p107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108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" name="Google Shape;1022;p108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109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8" name="Google Shape;1028;p109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:notes"/>
          <p:cNvSpPr txBox="1"/>
          <p:nvPr/>
        </p:nvSpPr>
        <p:spPr>
          <a:xfrm>
            <a:off x="0" y="6659562"/>
            <a:ext cx="40290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3000" lIns="86000" spcFirstLastPara="1" rIns="86000" wrap="square" tIns="43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</a:pPr>
            <a:r>
              <a:rPr b="0" i="0" lang="en-US" sz="11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Friday, November 16, 2007</a:t>
            </a:r>
            <a:endParaRPr/>
          </a:p>
        </p:txBody>
      </p:sp>
      <p:sp>
        <p:nvSpPr>
          <p:cNvPr id="160" name="Google Shape;160;p11:notes"/>
          <p:cNvSpPr txBox="1"/>
          <p:nvPr/>
        </p:nvSpPr>
        <p:spPr>
          <a:xfrm>
            <a:off x="4191000" y="6659562"/>
            <a:ext cx="4027487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3000" lIns="86000" spcFirstLastPara="1" rIns="86000" wrap="square" tIns="43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</a:pPr>
            <a:r>
              <a:rPr b="0" i="0" lang="en-US" sz="11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Computer Architecture I - Class 11</a:t>
            </a:r>
            <a:endParaRPr/>
          </a:p>
        </p:txBody>
      </p:sp>
      <p:sp>
        <p:nvSpPr>
          <p:cNvPr id="161" name="Google Shape;161;p11:notes"/>
          <p:cNvSpPr txBox="1"/>
          <p:nvPr/>
        </p:nvSpPr>
        <p:spPr>
          <a:xfrm>
            <a:off x="8401050" y="6659562"/>
            <a:ext cx="895350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3000" lIns="86000" spcFirstLastPara="1" rIns="86000" wrap="square" tIns="43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</a:pPr>
            <a:fld id="{00000000-1234-1234-1234-123412341234}" type="slidenum">
              <a:rPr b="0" i="0" lang="en-US" sz="11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162" name="Google Shape;162;p11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3" name="Google Shape;163;p11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  <a:noFill/>
          <a:ln>
            <a:noFill/>
          </a:ln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110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p110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111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1" name="Google Shape;1041;p111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112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112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113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3" name="Google Shape;1053;p113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114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9" name="Google Shape;1059;p114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115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5" name="Google Shape;1065;p115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116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2" name="Google Shape;1072;p116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117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117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118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p118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2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3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4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5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6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6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7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7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8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8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9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9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2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0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0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1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1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2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2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3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3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4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4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5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5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6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6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7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7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8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8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9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9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3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0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0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1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1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2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2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3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3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4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4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5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5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6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6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7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7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8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8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9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9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4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0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40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1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41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2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42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3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43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4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44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5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45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6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46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7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47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8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48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9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49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5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0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50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1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51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2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52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3:notes"/>
          <p:cNvSpPr txBox="1"/>
          <p:nvPr/>
        </p:nvSpPr>
        <p:spPr>
          <a:xfrm>
            <a:off x="0" y="6659562"/>
            <a:ext cx="40290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3000" lIns="86000" spcFirstLastPara="1" rIns="86000" wrap="square" tIns="43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</a:pPr>
            <a:r>
              <a:rPr b="0" i="0" lang="en-US" sz="11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Friday, November 16, 2007</a:t>
            </a:r>
            <a:endParaRPr/>
          </a:p>
        </p:txBody>
      </p:sp>
      <p:sp>
        <p:nvSpPr>
          <p:cNvPr id="428" name="Google Shape;428;p53:notes"/>
          <p:cNvSpPr txBox="1"/>
          <p:nvPr/>
        </p:nvSpPr>
        <p:spPr>
          <a:xfrm>
            <a:off x="4191000" y="6659562"/>
            <a:ext cx="4027487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3000" lIns="86000" spcFirstLastPara="1" rIns="86000" wrap="square" tIns="43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</a:pPr>
            <a:r>
              <a:rPr b="0" i="0" lang="en-US" sz="11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Computer Architecture I - Class 11</a:t>
            </a:r>
            <a:endParaRPr/>
          </a:p>
        </p:txBody>
      </p:sp>
      <p:sp>
        <p:nvSpPr>
          <p:cNvPr id="429" name="Google Shape;429;p53:notes"/>
          <p:cNvSpPr txBox="1"/>
          <p:nvPr/>
        </p:nvSpPr>
        <p:spPr>
          <a:xfrm>
            <a:off x="8401050" y="6659562"/>
            <a:ext cx="895350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3000" lIns="86000" spcFirstLastPara="1" rIns="86000" wrap="square" tIns="43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</a:pPr>
            <a:fld id="{00000000-1234-1234-1234-123412341234}" type="slidenum">
              <a:rPr b="0" i="0" lang="en-US" sz="11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430" name="Google Shape;430;p53:notes"/>
          <p:cNvSpPr txBox="1"/>
          <p:nvPr>
            <p:ph idx="1" type="body"/>
          </p:nvPr>
        </p:nvSpPr>
        <p:spPr>
          <a:xfrm>
            <a:off x="1238250" y="3328987"/>
            <a:ext cx="6819900" cy="315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3650" lIns="88900" spcFirstLastPara="1" rIns="88900" wrap="square" tIns="43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53:notes"/>
          <p:cNvSpPr/>
          <p:nvPr>
            <p:ph idx="2" type="sldImg"/>
          </p:nvPr>
        </p:nvSpPr>
        <p:spPr>
          <a:xfrm>
            <a:off x="2901950" y="531812"/>
            <a:ext cx="3492500" cy="2619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4:notes"/>
          <p:cNvSpPr txBox="1"/>
          <p:nvPr/>
        </p:nvSpPr>
        <p:spPr>
          <a:xfrm>
            <a:off x="0" y="6659562"/>
            <a:ext cx="40290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3000" lIns="86000" spcFirstLastPara="1" rIns="86000" wrap="square" tIns="43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</a:pPr>
            <a:r>
              <a:rPr b="0" i="0" lang="en-US" sz="11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Friday, November 16, 2007</a:t>
            </a:r>
            <a:endParaRPr/>
          </a:p>
        </p:txBody>
      </p:sp>
      <p:sp>
        <p:nvSpPr>
          <p:cNvPr id="460" name="Google Shape;460;p54:notes"/>
          <p:cNvSpPr txBox="1"/>
          <p:nvPr/>
        </p:nvSpPr>
        <p:spPr>
          <a:xfrm>
            <a:off x="4191000" y="6659562"/>
            <a:ext cx="4027487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3000" lIns="86000" spcFirstLastPara="1" rIns="86000" wrap="square" tIns="43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</a:pPr>
            <a:r>
              <a:rPr b="0" i="0" lang="en-US" sz="11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Computer Architecture I - Class 11</a:t>
            </a:r>
            <a:endParaRPr/>
          </a:p>
        </p:txBody>
      </p:sp>
      <p:sp>
        <p:nvSpPr>
          <p:cNvPr id="461" name="Google Shape;461;p54:notes"/>
          <p:cNvSpPr txBox="1"/>
          <p:nvPr/>
        </p:nvSpPr>
        <p:spPr>
          <a:xfrm>
            <a:off x="8401050" y="6659562"/>
            <a:ext cx="895350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3000" lIns="86000" spcFirstLastPara="1" rIns="86000" wrap="square" tIns="43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</a:pPr>
            <a:fld id="{00000000-1234-1234-1234-123412341234}" type="slidenum">
              <a:rPr b="0" i="0" lang="en-US" sz="11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462" name="Google Shape;462;p54:notes"/>
          <p:cNvSpPr txBox="1"/>
          <p:nvPr>
            <p:ph idx="1" type="body"/>
          </p:nvPr>
        </p:nvSpPr>
        <p:spPr>
          <a:xfrm>
            <a:off x="1238250" y="3328987"/>
            <a:ext cx="6819900" cy="315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3650" lIns="88900" spcFirstLastPara="1" rIns="88900" wrap="square" tIns="43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54:notes"/>
          <p:cNvSpPr/>
          <p:nvPr>
            <p:ph idx="2" type="sldImg"/>
          </p:nvPr>
        </p:nvSpPr>
        <p:spPr>
          <a:xfrm>
            <a:off x="2901950" y="531812"/>
            <a:ext cx="3492500" cy="2619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5:notes"/>
          <p:cNvSpPr txBox="1"/>
          <p:nvPr/>
        </p:nvSpPr>
        <p:spPr>
          <a:xfrm>
            <a:off x="0" y="6659562"/>
            <a:ext cx="40290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3000" lIns="86000" spcFirstLastPara="1" rIns="86000" wrap="square" tIns="43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</a:pPr>
            <a:r>
              <a:rPr b="0" i="0" lang="en-US" sz="11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Friday, November 16, 2007</a:t>
            </a:r>
            <a:endParaRPr/>
          </a:p>
        </p:txBody>
      </p:sp>
      <p:sp>
        <p:nvSpPr>
          <p:cNvPr id="469" name="Google Shape;469;p55:notes"/>
          <p:cNvSpPr txBox="1"/>
          <p:nvPr/>
        </p:nvSpPr>
        <p:spPr>
          <a:xfrm>
            <a:off x="4191000" y="6659562"/>
            <a:ext cx="4027487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3000" lIns="86000" spcFirstLastPara="1" rIns="86000" wrap="square" tIns="43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</a:pPr>
            <a:r>
              <a:rPr b="0" i="0" lang="en-US" sz="11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Computer Architecture I - Class 11</a:t>
            </a:r>
            <a:endParaRPr/>
          </a:p>
        </p:txBody>
      </p:sp>
      <p:sp>
        <p:nvSpPr>
          <p:cNvPr id="470" name="Google Shape;470;p55:notes"/>
          <p:cNvSpPr txBox="1"/>
          <p:nvPr/>
        </p:nvSpPr>
        <p:spPr>
          <a:xfrm>
            <a:off x="8401050" y="6659562"/>
            <a:ext cx="895350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3000" lIns="86000" spcFirstLastPara="1" rIns="86000" wrap="square" tIns="43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</a:pPr>
            <a:fld id="{00000000-1234-1234-1234-123412341234}" type="slidenum">
              <a:rPr b="0" i="0" lang="en-US" sz="11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471" name="Google Shape;471;p55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2" name="Google Shape;472;p55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  <a:noFill/>
          <a:ln>
            <a:noFill/>
          </a:ln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Word alignment is often required because memories operate more efficiently that way. The Pentium 4, for example, requires it (in fact, it forces it, since it fetches 8 bytes at a time, uses 36-bit physical addresses, but only has 33 address bits; the low order 3 bits are not specified and are forced to 0, making all memory addresses be multiples of 8 bytes).</a:t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6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56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7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57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8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58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9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59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0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60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61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61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62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62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63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63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64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64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65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65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66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66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67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8" name="Google Shape;558;p67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  <a:noFill/>
          <a:ln>
            <a:noFill/>
          </a:ln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Not all the time correct, find the correction…</a:t>
            </a:r>
            <a:endParaRPr/>
          </a:p>
        </p:txBody>
      </p:sp>
      <p:sp>
        <p:nvSpPr>
          <p:cNvPr id="559" name="Google Shape;559;p67:notes"/>
          <p:cNvSpPr txBox="1"/>
          <p:nvPr/>
        </p:nvSpPr>
        <p:spPr>
          <a:xfrm>
            <a:off x="0" y="6659562"/>
            <a:ext cx="40290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3000" lIns="86000" spcFirstLastPara="1" rIns="86000" wrap="square" tIns="43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</a:pPr>
            <a:r>
              <a:rPr b="0" i="0" lang="en-US" sz="11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Friday, November 16, 2007</a:t>
            </a:r>
            <a:endParaRPr/>
          </a:p>
        </p:txBody>
      </p:sp>
      <p:sp>
        <p:nvSpPr>
          <p:cNvPr id="560" name="Google Shape;560;p67:notes"/>
          <p:cNvSpPr txBox="1"/>
          <p:nvPr/>
        </p:nvSpPr>
        <p:spPr>
          <a:xfrm>
            <a:off x="4191000" y="6659562"/>
            <a:ext cx="4027487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3000" lIns="86000" spcFirstLastPara="1" rIns="86000" wrap="square" tIns="43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</a:pPr>
            <a:r>
              <a:rPr b="0" i="0" lang="en-US" sz="11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Computer Architecture I - Class 11</a:t>
            </a:r>
            <a:endParaRPr/>
          </a:p>
        </p:txBody>
      </p:sp>
      <p:sp>
        <p:nvSpPr>
          <p:cNvPr id="561" name="Google Shape;561;p67:notes"/>
          <p:cNvSpPr txBox="1"/>
          <p:nvPr/>
        </p:nvSpPr>
        <p:spPr>
          <a:xfrm>
            <a:off x="8401050" y="6659562"/>
            <a:ext cx="895350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3000" lIns="86000" spcFirstLastPara="1" rIns="86000" wrap="square" tIns="43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</a:pPr>
            <a:fld id="{00000000-1234-1234-1234-123412341234}" type="slidenum">
              <a:rPr b="0" i="0" lang="en-US" sz="11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68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68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69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7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70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70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71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71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72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72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73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73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74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74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75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75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76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76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77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77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78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78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79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79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/>
          <p:nvPr/>
        </p:nvSpPr>
        <p:spPr>
          <a:xfrm>
            <a:off x="0" y="6659562"/>
            <a:ext cx="40290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3000" lIns="86000" spcFirstLastPara="1" rIns="86000" wrap="square" tIns="43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</a:pPr>
            <a:r>
              <a:rPr b="0" i="0" lang="en-US" sz="11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Friday, November 16, 2007</a:t>
            </a:r>
            <a:endParaRPr/>
          </a:p>
        </p:txBody>
      </p:sp>
      <p:sp>
        <p:nvSpPr>
          <p:cNvPr id="133" name="Google Shape;133;p8:notes"/>
          <p:cNvSpPr txBox="1"/>
          <p:nvPr/>
        </p:nvSpPr>
        <p:spPr>
          <a:xfrm>
            <a:off x="4191000" y="6659562"/>
            <a:ext cx="4027487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3000" lIns="86000" spcFirstLastPara="1" rIns="86000" wrap="square" tIns="43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</a:pPr>
            <a:r>
              <a:rPr b="0" i="0" lang="en-US" sz="11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Computer Architecture I - Class 11</a:t>
            </a:r>
            <a:endParaRPr/>
          </a:p>
        </p:txBody>
      </p:sp>
      <p:sp>
        <p:nvSpPr>
          <p:cNvPr id="134" name="Google Shape;134;p8:notes"/>
          <p:cNvSpPr txBox="1"/>
          <p:nvPr/>
        </p:nvSpPr>
        <p:spPr>
          <a:xfrm>
            <a:off x="8401050" y="6659562"/>
            <a:ext cx="895350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3000" lIns="86000" spcFirstLastPara="1" rIns="86000" wrap="square" tIns="43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</a:pPr>
            <a:fld id="{00000000-1234-1234-1234-123412341234}" type="slidenum">
              <a:rPr b="0" i="0" lang="en-US" sz="11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135" name="Google Shape;135;p8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6" name="Google Shape;136;p8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  <a:noFill/>
          <a:ln>
            <a:noFill/>
          </a:ln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80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80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81:notes"/>
          <p:cNvSpPr txBox="1"/>
          <p:nvPr/>
        </p:nvSpPr>
        <p:spPr>
          <a:xfrm>
            <a:off x="0" y="6659562"/>
            <a:ext cx="40290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3000" lIns="86000" spcFirstLastPara="1" rIns="86000" wrap="square" tIns="43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</a:pPr>
            <a:r>
              <a:rPr b="0" i="0" lang="en-US" sz="11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Friday, November 16, 2007</a:t>
            </a:r>
            <a:endParaRPr/>
          </a:p>
        </p:txBody>
      </p:sp>
      <p:sp>
        <p:nvSpPr>
          <p:cNvPr id="645" name="Google Shape;645;p81:notes"/>
          <p:cNvSpPr txBox="1"/>
          <p:nvPr/>
        </p:nvSpPr>
        <p:spPr>
          <a:xfrm>
            <a:off x="4191000" y="6659562"/>
            <a:ext cx="4027487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3000" lIns="86000" spcFirstLastPara="1" rIns="86000" wrap="square" tIns="43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</a:pPr>
            <a:r>
              <a:rPr b="0" i="0" lang="en-US" sz="11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Computer Architecture I - Class 11</a:t>
            </a:r>
            <a:endParaRPr/>
          </a:p>
        </p:txBody>
      </p:sp>
      <p:sp>
        <p:nvSpPr>
          <p:cNvPr id="646" name="Google Shape;646;p81:notes"/>
          <p:cNvSpPr txBox="1"/>
          <p:nvPr/>
        </p:nvSpPr>
        <p:spPr>
          <a:xfrm>
            <a:off x="8401050" y="6659562"/>
            <a:ext cx="895350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3000" lIns="86000" spcFirstLastPara="1" rIns="86000" wrap="square" tIns="43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</a:pPr>
            <a:fld id="{00000000-1234-1234-1234-123412341234}" type="slidenum">
              <a:rPr b="0" i="0" lang="en-US" sz="11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647" name="Google Shape;647;p81:notes"/>
          <p:cNvSpPr/>
          <p:nvPr>
            <p:ph idx="2" type="sldImg"/>
          </p:nvPr>
        </p:nvSpPr>
        <p:spPr>
          <a:xfrm>
            <a:off x="2901950" y="531812"/>
            <a:ext cx="3492500" cy="2619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48" name="Google Shape;648;p81:notes"/>
          <p:cNvSpPr txBox="1"/>
          <p:nvPr>
            <p:ph idx="1" type="body"/>
          </p:nvPr>
        </p:nvSpPr>
        <p:spPr>
          <a:xfrm>
            <a:off x="1238250" y="3328987"/>
            <a:ext cx="6819900" cy="315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3650" lIns="88900" spcFirstLastPara="1" rIns="88900" wrap="square" tIns="43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82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82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83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83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84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84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85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85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86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86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87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87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88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88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89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89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/>
          <p:nvPr/>
        </p:nvSpPr>
        <p:spPr>
          <a:xfrm>
            <a:off x="0" y="6659562"/>
            <a:ext cx="40290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3000" lIns="86000" spcFirstLastPara="1" rIns="86000" wrap="square" tIns="43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</a:pPr>
            <a:r>
              <a:rPr b="0" i="0" lang="en-US" sz="11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Friday, November 16, 2007</a:t>
            </a:r>
            <a:endParaRPr/>
          </a:p>
        </p:txBody>
      </p:sp>
      <p:sp>
        <p:nvSpPr>
          <p:cNvPr id="142" name="Google Shape;142;p9:notes"/>
          <p:cNvSpPr txBox="1"/>
          <p:nvPr/>
        </p:nvSpPr>
        <p:spPr>
          <a:xfrm>
            <a:off x="4191000" y="6659562"/>
            <a:ext cx="4027487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3000" lIns="86000" spcFirstLastPara="1" rIns="86000" wrap="square" tIns="43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</a:pPr>
            <a:r>
              <a:rPr b="0" i="0" lang="en-US" sz="11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Computer Architecture I - Class 11</a:t>
            </a:r>
            <a:endParaRPr/>
          </a:p>
        </p:txBody>
      </p:sp>
      <p:sp>
        <p:nvSpPr>
          <p:cNvPr id="143" name="Google Shape;143;p9:notes"/>
          <p:cNvSpPr txBox="1"/>
          <p:nvPr/>
        </p:nvSpPr>
        <p:spPr>
          <a:xfrm>
            <a:off x="8401050" y="6659562"/>
            <a:ext cx="895350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3000" lIns="86000" spcFirstLastPara="1" rIns="86000" wrap="square" tIns="43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</a:pPr>
            <a:fld id="{00000000-1234-1234-1234-123412341234}" type="slidenum">
              <a:rPr b="0" i="0" lang="en-US" sz="11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144" name="Google Shape;144;p9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5" name="Google Shape;145;p9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  <a:noFill/>
          <a:ln>
            <a:noFill/>
          </a:ln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90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90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91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91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92:notes"/>
          <p:cNvSpPr txBox="1"/>
          <p:nvPr/>
        </p:nvSpPr>
        <p:spPr>
          <a:xfrm>
            <a:off x="0" y="6659562"/>
            <a:ext cx="40290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3000" lIns="86000" spcFirstLastPara="1" rIns="86000" wrap="square" tIns="43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</a:pPr>
            <a:r>
              <a:rPr b="0" i="0" lang="en-US" sz="11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Friday, November 16, 2007</a:t>
            </a:r>
            <a:endParaRPr/>
          </a:p>
        </p:txBody>
      </p:sp>
      <p:sp>
        <p:nvSpPr>
          <p:cNvPr id="845" name="Google Shape;845;p92:notes"/>
          <p:cNvSpPr txBox="1"/>
          <p:nvPr/>
        </p:nvSpPr>
        <p:spPr>
          <a:xfrm>
            <a:off x="4191000" y="6659562"/>
            <a:ext cx="4027487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3000" lIns="86000" spcFirstLastPara="1" rIns="86000" wrap="square" tIns="43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</a:pPr>
            <a:r>
              <a:rPr b="0" i="0" lang="en-US" sz="11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Computer Architecture I - Class 11</a:t>
            </a:r>
            <a:endParaRPr/>
          </a:p>
        </p:txBody>
      </p:sp>
      <p:sp>
        <p:nvSpPr>
          <p:cNvPr id="846" name="Google Shape;846;p92:notes"/>
          <p:cNvSpPr txBox="1"/>
          <p:nvPr/>
        </p:nvSpPr>
        <p:spPr>
          <a:xfrm>
            <a:off x="8401050" y="6659562"/>
            <a:ext cx="895350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3000" lIns="86000" spcFirstLastPara="1" rIns="86000" wrap="square" tIns="43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</a:pPr>
            <a:fld id="{00000000-1234-1234-1234-123412341234}" type="slidenum">
              <a:rPr b="0" i="0" lang="en-US" sz="11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847" name="Google Shape;847;p92:notes"/>
          <p:cNvSpPr txBox="1"/>
          <p:nvPr>
            <p:ph idx="1" type="body"/>
          </p:nvPr>
        </p:nvSpPr>
        <p:spPr>
          <a:xfrm>
            <a:off x="1238250" y="3328987"/>
            <a:ext cx="6819900" cy="315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3650" lIns="88900" spcFirstLastPara="1" rIns="88900" wrap="square" tIns="43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92:notes"/>
          <p:cNvSpPr/>
          <p:nvPr>
            <p:ph idx="2" type="sldImg"/>
          </p:nvPr>
        </p:nvSpPr>
        <p:spPr>
          <a:xfrm>
            <a:off x="2901950" y="531812"/>
            <a:ext cx="3492500" cy="2619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93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93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94:notes"/>
          <p:cNvSpPr txBox="1"/>
          <p:nvPr/>
        </p:nvSpPr>
        <p:spPr>
          <a:xfrm>
            <a:off x="0" y="6659562"/>
            <a:ext cx="40290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3000" lIns="86000" spcFirstLastPara="1" rIns="86000" wrap="square" tIns="43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</a:pPr>
            <a:r>
              <a:rPr b="0" i="0" lang="en-US" sz="11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Friday, November 16, 2007</a:t>
            </a:r>
            <a:endParaRPr/>
          </a:p>
        </p:txBody>
      </p:sp>
      <p:sp>
        <p:nvSpPr>
          <p:cNvPr id="866" name="Google Shape;866;p94:notes"/>
          <p:cNvSpPr txBox="1"/>
          <p:nvPr/>
        </p:nvSpPr>
        <p:spPr>
          <a:xfrm>
            <a:off x="4191000" y="6659562"/>
            <a:ext cx="4027487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3000" lIns="86000" spcFirstLastPara="1" rIns="86000" wrap="square" tIns="43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</a:pPr>
            <a:r>
              <a:rPr b="0" i="0" lang="en-US" sz="11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Computer Architecture I - Class 11</a:t>
            </a:r>
            <a:endParaRPr/>
          </a:p>
        </p:txBody>
      </p:sp>
      <p:sp>
        <p:nvSpPr>
          <p:cNvPr id="867" name="Google Shape;867;p94:notes"/>
          <p:cNvSpPr txBox="1"/>
          <p:nvPr/>
        </p:nvSpPr>
        <p:spPr>
          <a:xfrm>
            <a:off x="8401050" y="6659562"/>
            <a:ext cx="895350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3000" lIns="86000" spcFirstLastPara="1" rIns="86000" wrap="square" tIns="43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</a:pPr>
            <a:fld id="{00000000-1234-1234-1234-123412341234}" type="slidenum">
              <a:rPr b="0" i="0" lang="en-US" sz="11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868" name="Google Shape;868;p94:notes"/>
          <p:cNvSpPr txBox="1"/>
          <p:nvPr>
            <p:ph idx="1" type="body"/>
          </p:nvPr>
        </p:nvSpPr>
        <p:spPr>
          <a:xfrm>
            <a:off x="1238250" y="3328987"/>
            <a:ext cx="6819900" cy="315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3650" lIns="88900" spcFirstLastPara="1" rIns="88900" wrap="square" tIns="43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94:notes"/>
          <p:cNvSpPr/>
          <p:nvPr>
            <p:ph idx="2" type="sldImg"/>
          </p:nvPr>
        </p:nvSpPr>
        <p:spPr>
          <a:xfrm>
            <a:off x="2901950" y="531812"/>
            <a:ext cx="3492500" cy="2619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95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95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96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96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97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p97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98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p98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99:notes"/>
          <p:cNvSpPr txBox="1"/>
          <p:nvPr>
            <p:ph idx="1" type="body"/>
          </p:nvPr>
        </p:nvSpPr>
        <p:spPr>
          <a:xfrm>
            <a:off x="1265237" y="3348037"/>
            <a:ext cx="6811962" cy="3152775"/>
          </a:xfrm>
          <a:prstGeom prst="rect">
            <a:avLst/>
          </a:prstGeom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p99:notes"/>
          <p:cNvSpPr/>
          <p:nvPr>
            <p:ph idx="2" type="sldImg"/>
          </p:nvPr>
        </p:nvSpPr>
        <p:spPr>
          <a:xfrm>
            <a:off x="2894012" y="527050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779463" y="1096963"/>
            <a:ext cx="7678737" cy="1431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84213" y="2860675"/>
            <a:ext cx="7773987" cy="311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240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260"/>
              <a:buChar char="✹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620"/>
              <a:buChar char="▪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36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36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36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36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360"/>
              <a:buFont typeface="Arial"/>
              <a:buNone/>
              <a:defRPr b="1" sz="1600"/>
            </a:lvl9pPr>
          </a:lstStyle>
          <a:p/>
        </p:txBody>
      </p:sp>
      <p:sp>
        <p:nvSpPr>
          <p:cNvPr id="43" name="Google Shape;43;p1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indent="-317500" lvl="1" marL="914400" algn="l">
              <a:spcBef>
                <a:spcPts val="400"/>
              </a:spcBef>
              <a:spcAft>
                <a:spcPts val="0"/>
              </a:spcAft>
              <a:buSzPts val="1400"/>
              <a:buChar char="✹"/>
              <a:defRPr sz="2000"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▪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4pPr>
            <a:lvl5pPr indent="-314960" lvl="4" marL="2286000" algn="l">
              <a:spcBef>
                <a:spcPts val="320"/>
              </a:spcBef>
              <a:spcAft>
                <a:spcPts val="0"/>
              </a:spcAft>
              <a:buSzPts val="1360"/>
              <a:buFont typeface="Arial"/>
              <a:buChar char="•"/>
              <a:defRPr sz="1600"/>
            </a:lvl5pPr>
            <a:lvl6pPr indent="-314960" lvl="5" marL="2743200" algn="l">
              <a:spcBef>
                <a:spcPts val="320"/>
              </a:spcBef>
              <a:spcAft>
                <a:spcPts val="0"/>
              </a:spcAft>
              <a:buSzPts val="1360"/>
              <a:buFont typeface="Arial"/>
              <a:buChar char="•"/>
              <a:defRPr sz="1600"/>
            </a:lvl6pPr>
            <a:lvl7pPr indent="-314960" lvl="6" marL="3200400" algn="l">
              <a:spcBef>
                <a:spcPts val="320"/>
              </a:spcBef>
              <a:spcAft>
                <a:spcPts val="0"/>
              </a:spcAft>
              <a:buSzPts val="1360"/>
              <a:buFont typeface="Arial"/>
              <a:buChar char="•"/>
              <a:defRPr sz="1600"/>
            </a:lvl7pPr>
            <a:lvl8pPr indent="-314959" lvl="7" marL="3657600" algn="l">
              <a:spcBef>
                <a:spcPts val="320"/>
              </a:spcBef>
              <a:spcAft>
                <a:spcPts val="0"/>
              </a:spcAft>
              <a:buSzPts val="1360"/>
              <a:buFont typeface="Arial"/>
              <a:buChar char="•"/>
              <a:defRPr sz="1600"/>
            </a:lvl8pPr>
            <a:lvl9pPr indent="-314959" lvl="8" marL="4114800" algn="l">
              <a:spcBef>
                <a:spcPts val="320"/>
              </a:spcBef>
              <a:spcAft>
                <a:spcPts val="0"/>
              </a:spcAft>
              <a:buSzPts val="1360"/>
              <a:buFont typeface="Arial"/>
              <a:buChar char="•"/>
              <a:defRPr sz="1600"/>
            </a:lvl9pPr>
          </a:lstStyle>
          <a:p/>
        </p:txBody>
      </p:sp>
      <p:sp>
        <p:nvSpPr>
          <p:cNvPr id="44" name="Google Shape;44;p1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36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36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36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36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360"/>
              <a:buFont typeface="Arial"/>
              <a:buNone/>
              <a:defRPr b="1" sz="1600"/>
            </a:lvl9pPr>
          </a:lstStyle>
          <a:p/>
        </p:txBody>
      </p:sp>
      <p:sp>
        <p:nvSpPr>
          <p:cNvPr id="45" name="Google Shape;45;p1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indent="-317500" lvl="1" marL="914400" algn="l">
              <a:spcBef>
                <a:spcPts val="400"/>
              </a:spcBef>
              <a:spcAft>
                <a:spcPts val="0"/>
              </a:spcAft>
              <a:buSzPts val="1400"/>
              <a:buChar char="✹"/>
              <a:defRPr sz="2000"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▪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4pPr>
            <a:lvl5pPr indent="-314960" lvl="4" marL="2286000" algn="l">
              <a:spcBef>
                <a:spcPts val="320"/>
              </a:spcBef>
              <a:spcAft>
                <a:spcPts val="0"/>
              </a:spcAft>
              <a:buSzPts val="1360"/>
              <a:buFont typeface="Arial"/>
              <a:buChar char="•"/>
              <a:defRPr sz="1600"/>
            </a:lvl5pPr>
            <a:lvl6pPr indent="-314960" lvl="5" marL="2743200" algn="l">
              <a:spcBef>
                <a:spcPts val="320"/>
              </a:spcBef>
              <a:spcAft>
                <a:spcPts val="0"/>
              </a:spcAft>
              <a:buSzPts val="1360"/>
              <a:buFont typeface="Arial"/>
              <a:buChar char="•"/>
              <a:defRPr sz="1600"/>
            </a:lvl6pPr>
            <a:lvl7pPr indent="-314960" lvl="6" marL="3200400" algn="l">
              <a:spcBef>
                <a:spcPts val="320"/>
              </a:spcBef>
              <a:spcAft>
                <a:spcPts val="0"/>
              </a:spcAft>
              <a:buSzPts val="1360"/>
              <a:buFont typeface="Arial"/>
              <a:buChar char="•"/>
              <a:defRPr sz="1600"/>
            </a:lvl7pPr>
            <a:lvl8pPr indent="-314959" lvl="7" marL="3657600" algn="l">
              <a:spcBef>
                <a:spcPts val="320"/>
              </a:spcBef>
              <a:spcAft>
                <a:spcPts val="0"/>
              </a:spcAft>
              <a:buSzPts val="1360"/>
              <a:buFont typeface="Arial"/>
              <a:buChar char="•"/>
              <a:defRPr sz="1600"/>
            </a:lvl8pPr>
            <a:lvl9pPr indent="-314959" lvl="8" marL="4114800" algn="l">
              <a:spcBef>
                <a:spcPts val="320"/>
              </a:spcBef>
              <a:spcAft>
                <a:spcPts val="0"/>
              </a:spcAft>
              <a:buSzPts val="1360"/>
              <a:buFont typeface="Arial"/>
              <a:buChar char="•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912813" y="1905000"/>
            <a:ext cx="3978275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indent="-335280" lvl="1" marL="914400" algn="l">
              <a:spcBef>
                <a:spcPts val="480"/>
              </a:spcBef>
              <a:spcAft>
                <a:spcPts val="0"/>
              </a:spcAft>
              <a:buSzPts val="1680"/>
              <a:buChar char="✹"/>
              <a:defRPr sz="24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SzPts val="1800"/>
              <a:buChar char="▪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4pPr>
            <a:lvl5pPr indent="-325754" lvl="4" marL="2286000" algn="l">
              <a:spcBef>
                <a:spcPts val="360"/>
              </a:spcBef>
              <a:spcAft>
                <a:spcPts val="0"/>
              </a:spcAft>
              <a:buSzPts val="1530"/>
              <a:buFont typeface="Arial"/>
              <a:buChar char="•"/>
              <a:defRPr sz="1800"/>
            </a:lvl5pPr>
            <a:lvl6pPr indent="-325754" lvl="5" marL="2743200" algn="l">
              <a:spcBef>
                <a:spcPts val="360"/>
              </a:spcBef>
              <a:spcAft>
                <a:spcPts val="0"/>
              </a:spcAft>
              <a:buSzPts val="1530"/>
              <a:buFont typeface="Arial"/>
              <a:buChar char="•"/>
              <a:defRPr sz="1800"/>
            </a:lvl6pPr>
            <a:lvl7pPr indent="-325754" lvl="6" marL="3200400" algn="l">
              <a:spcBef>
                <a:spcPts val="360"/>
              </a:spcBef>
              <a:spcAft>
                <a:spcPts val="0"/>
              </a:spcAft>
              <a:buSzPts val="1530"/>
              <a:buFont typeface="Arial"/>
              <a:buChar char="•"/>
              <a:defRPr sz="1800"/>
            </a:lvl7pPr>
            <a:lvl8pPr indent="-325754" lvl="7" marL="3657600" algn="l">
              <a:spcBef>
                <a:spcPts val="360"/>
              </a:spcBef>
              <a:spcAft>
                <a:spcPts val="0"/>
              </a:spcAft>
              <a:buSzPts val="1530"/>
              <a:buFont typeface="Arial"/>
              <a:buChar char="•"/>
              <a:defRPr sz="1800"/>
            </a:lvl8pPr>
            <a:lvl9pPr indent="-325754" lvl="8" marL="4114800" algn="l">
              <a:spcBef>
                <a:spcPts val="360"/>
              </a:spcBef>
              <a:spcAft>
                <a:spcPts val="0"/>
              </a:spcAft>
              <a:buSzPts val="1530"/>
              <a:buFont typeface="Arial"/>
              <a:buChar char="•"/>
              <a:defRPr sz="1800"/>
            </a:lvl9pPr>
          </a:lstStyle>
          <a:p/>
        </p:txBody>
      </p:sp>
      <p:sp>
        <p:nvSpPr>
          <p:cNvPr id="49" name="Google Shape;49;p12"/>
          <p:cNvSpPr txBox="1"/>
          <p:nvPr>
            <p:ph idx="2" type="body"/>
          </p:nvPr>
        </p:nvSpPr>
        <p:spPr>
          <a:xfrm>
            <a:off x="5043488" y="1905000"/>
            <a:ext cx="3979862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indent="-335280" lvl="1" marL="914400" algn="l">
              <a:spcBef>
                <a:spcPts val="480"/>
              </a:spcBef>
              <a:spcAft>
                <a:spcPts val="0"/>
              </a:spcAft>
              <a:buSzPts val="1680"/>
              <a:buChar char="✹"/>
              <a:defRPr sz="24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SzPts val="1800"/>
              <a:buChar char="▪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4pPr>
            <a:lvl5pPr indent="-325754" lvl="4" marL="2286000" algn="l">
              <a:spcBef>
                <a:spcPts val="360"/>
              </a:spcBef>
              <a:spcAft>
                <a:spcPts val="0"/>
              </a:spcAft>
              <a:buSzPts val="1530"/>
              <a:buFont typeface="Arial"/>
              <a:buChar char="•"/>
              <a:defRPr sz="1800"/>
            </a:lvl5pPr>
            <a:lvl6pPr indent="-325754" lvl="5" marL="2743200" algn="l">
              <a:spcBef>
                <a:spcPts val="360"/>
              </a:spcBef>
              <a:spcAft>
                <a:spcPts val="0"/>
              </a:spcAft>
              <a:buSzPts val="1530"/>
              <a:buFont typeface="Arial"/>
              <a:buChar char="•"/>
              <a:defRPr sz="1800"/>
            </a:lvl6pPr>
            <a:lvl7pPr indent="-325754" lvl="6" marL="3200400" algn="l">
              <a:spcBef>
                <a:spcPts val="360"/>
              </a:spcBef>
              <a:spcAft>
                <a:spcPts val="0"/>
              </a:spcAft>
              <a:buSzPts val="1530"/>
              <a:buFont typeface="Arial"/>
              <a:buChar char="•"/>
              <a:defRPr sz="1800"/>
            </a:lvl7pPr>
            <a:lvl8pPr indent="-325754" lvl="7" marL="3657600" algn="l">
              <a:spcBef>
                <a:spcPts val="360"/>
              </a:spcBef>
              <a:spcAft>
                <a:spcPts val="0"/>
              </a:spcAft>
              <a:buSzPts val="1530"/>
              <a:buFont typeface="Arial"/>
              <a:buChar char="•"/>
              <a:defRPr sz="1800"/>
            </a:lvl8pPr>
            <a:lvl9pPr indent="-325754" lvl="8" marL="4114800" algn="l">
              <a:spcBef>
                <a:spcPts val="360"/>
              </a:spcBef>
              <a:spcAft>
                <a:spcPts val="0"/>
              </a:spcAft>
              <a:buSzPts val="1530"/>
              <a:buFont typeface="Arial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44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19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19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19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19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190"/>
              <a:buFont typeface="Arial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✹"/>
              <a:defRPr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25754" lvl="4" marL="22860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5pPr>
            <a:lvl6pPr indent="-325754" lvl="5" marL="27432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6pPr>
            <a:lvl7pPr indent="-325754" lvl="6" marL="32004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7pPr>
            <a:lvl8pPr indent="-325754" lvl="7" marL="36576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8pPr>
            <a:lvl9pPr indent="-325754" lvl="8" marL="41148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871538" y="862013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912813" y="1905000"/>
            <a:ext cx="3978275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✹"/>
              <a:defRPr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25754" lvl="4" marL="22860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5pPr>
            <a:lvl6pPr indent="-325754" lvl="5" marL="27432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6pPr>
            <a:lvl7pPr indent="-325754" lvl="6" marL="32004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7pPr>
            <a:lvl8pPr indent="-325754" lvl="7" marL="36576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8pPr>
            <a:lvl9pPr indent="-325754" lvl="8" marL="41148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2" type="body"/>
          </p:nvPr>
        </p:nvSpPr>
        <p:spPr>
          <a:xfrm>
            <a:off x="5043488" y="1905000"/>
            <a:ext cx="3979862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✹"/>
              <a:defRPr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25754" lvl="4" marL="22860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5pPr>
            <a:lvl6pPr indent="-325754" lvl="5" marL="27432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6pPr>
            <a:lvl7pPr indent="-325754" lvl="6" marL="32004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7pPr>
            <a:lvl8pPr indent="-325754" lvl="7" marL="36576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8pPr>
            <a:lvl9pPr indent="-325754" lvl="8" marL="41148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 rot="5400000">
            <a:off x="5399088" y="2457450"/>
            <a:ext cx="5230812" cy="20399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 rot="5400000">
            <a:off x="1241426" y="492125"/>
            <a:ext cx="5230812" cy="5970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✹"/>
              <a:defRPr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25754" lvl="4" marL="22860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5pPr>
            <a:lvl6pPr indent="-325754" lvl="5" marL="27432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6pPr>
            <a:lvl7pPr indent="-325754" lvl="6" marL="32004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7pPr>
            <a:lvl8pPr indent="-325754" lvl="7" marL="36576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8pPr>
            <a:lvl9pPr indent="-325754" lvl="8" marL="41148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" type="body"/>
          </p:nvPr>
        </p:nvSpPr>
        <p:spPr>
          <a:xfrm rot="5400000">
            <a:off x="2874168" y="-56356"/>
            <a:ext cx="4187825" cy="8110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✹"/>
              <a:defRPr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25754" lvl="4" marL="22860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5pPr>
            <a:lvl6pPr indent="-325754" lvl="5" marL="27432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6pPr>
            <a:lvl7pPr indent="-325754" lvl="6" marL="32004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7pPr>
            <a:lvl8pPr indent="-325754" lvl="7" marL="36576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8pPr>
            <a:lvl9pPr indent="-325754" lvl="8" marL="41148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16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765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765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765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765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765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640"/>
              </a:spcBef>
              <a:spcAft>
                <a:spcPts val="0"/>
              </a:spcAft>
              <a:buSzPts val="2400"/>
              <a:buChar char="■"/>
              <a:defRPr sz="3200"/>
            </a:lvl1pPr>
            <a:lvl2pPr indent="-353060" lvl="1" marL="914400" algn="l">
              <a:spcBef>
                <a:spcPts val="560"/>
              </a:spcBef>
              <a:spcAft>
                <a:spcPts val="0"/>
              </a:spcAft>
              <a:buSzPts val="1960"/>
              <a:buChar char="✹"/>
              <a:defRPr sz="2800"/>
            </a:lvl2pPr>
            <a:lvl3pPr indent="-365760" lvl="2" marL="1371600" algn="l">
              <a:spcBef>
                <a:spcPts val="480"/>
              </a:spcBef>
              <a:spcAft>
                <a:spcPts val="0"/>
              </a:spcAft>
              <a:buSzPts val="2160"/>
              <a:buChar char="▪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4pPr>
            <a:lvl5pPr indent="-336550" lvl="4" marL="2286000" algn="l">
              <a:spcBef>
                <a:spcPts val="400"/>
              </a:spcBef>
              <a:spcAft>
                <a:spcPts val="0"/>
              </a:spcAft>
              <a:buSzPts val="1700"/>
              <a:buFont typeface="Arial"/>
              <a:buChar char="•"/>
              <a:defRPr sz="2000"/>
            </a:lvl5pPr>
            <a:lvl6pPr indent="-336550" lvl="5" marL="2743200" algn="l">
              <a:spcBef>
                <a:spcPts val="400"/>
              </a:spcBef>
              <a:spcAft>
                <a:spcPts val="0"/>
              </a:spcAft>
              <a:buSzPts val="1700"/>
              <a:buFont typeface="Arial"/>
              <a:buChar char="•"/>
              <a:defRPr sz="2000"/>
            </a:lvl6pPr>
            <a:lvl7pPr indent="-336550" lvl="6" marL="3200400" algn="l">
              <a:spcBef>
                <a:spcPts val="400"/>
              </a:spcBef>
              <a:spcAft>
                <a:spcPts val="0"/>
              </a:spcAft>
              <a:buSzPts val="1700"/>
              <a:buFont typeface="Arial"/>
              <a:buChar char="•"/>
              <a:defRPr sz="2000"/>
            </a:lvl7pPr>
            <a:lvl8pPr indent="-336550" lvl="7" marL="3657600" algn="l">
              <a:spcBef>
                <a:spcPts val="400"/>
              </a:spcBef>
              <a:spcAft>
                <a:spcPts val="0"/>
              </a:spcAft>
              <a:buSzPts val="1700"/>
              <a:buFont typeface="Arial"/>
              <a:buChar char="•"/>
              <a:defRPr sz="2000"/>
            </a:lvl8pPr>
            <a:lvl9pPr indent="-336550" lvl="8" marL="4114800" algn="l">
              <a:spcBef>
                <a:spcPts val="400"/>
              </a:spcBef>
              <a:spcAft>
                <a:spcPts val="0"/>
              </a:spcAft>
              <a:buSzPts val="1700"/>
              <a:buFont typeface="Arial"/>
              <a:buChar char="•"/>
              <a:defRPr sz="2000"/>
            </a:lvl9pPr>
          </a:lstStyle>
          <a:p/>
        </p:txBody>
      </p:sp>
      <p:sp>
        <p:nvSpPr>
          <p:cNvPr id="36" name="Google Shape;36;p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765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765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765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765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765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306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Char char="✹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57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16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65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65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65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65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 rot="-5400000">
            <a:off x="-2305843" y="3512343"/>
            <a:ext cx="5410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Informationsteknologi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4.xml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5.xml"/><Relationship Id="rId3" Type="http://schemas.openxmlformats.org/officeDocument/2006/relationships/image" Target="../media/image2.png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6.xml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7.xml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8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en.wikipedia.org/wiki/Intel" TargetMode="External"/><Relationship Id="rId4" Type="http://schemas.openxmlformats.org/officeDocument/2006/relationships/hyperlink" Target="http://en.wikipedia.org/wiki/Intel_P5_(microarchitecture)" TargetMode="External"/><Relationship Id="rId5" Type="http://schemas.openxmlformats.org/officeDocument/2006/relationships/hyperlink" Target="http://en.wikipedia.org/wiki/Advanced_Micro_Devices" TargetMode="External"/><Relationship Id="rId6" Type="http://schemas.openxmlformats.org/officeDocument/2006/relationships/hyperlink" Target="http://en.wikipedia.org/wiki/Athlon" TargetMode="External"/><Relationship Id="rId7" Type="http://schemas.openxmlformats.org/officeDocument/2006/relationships/hyperlink" Target="http://en.wikipedia.org/wiki/X86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vonneumannmodel.pptx" TargetMode="External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5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5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6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4.xml"/><Relationship Id="rId3" Type="http://schemas.openxmlformats.org/officeDocument/2006/relationships/hyperlink" Target="http://slide143.xml" TargetMode="External"/><Relationship Id="rId4" Type="http://schemas.openxmlformats.org/officeDocument/2006/relationships/hyperlink" Target="http://slide144.xml" TargetMode="Externa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779462" y="1766887"/>
            <a:ext cx="7678737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Computer Organization</a:t>
            </a:r>
            <a:endParaRPr/>
          </a:p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684212" y="2860675"/>
            <a:ext cx="7773987" cy="311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 Set Architecture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B.Tech. II (CSE)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ISA or </a:t>
            </a:r>
            <a:r>
              <a:rPr b="0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Instruction Set</a:t>
            </a:r>
            <a:endParaRPr/>
          </a:p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level - between the high-level languages and the hardware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new hardware architecture comes along …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Char char="✹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add new features to exploit new hardware capabilities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Char char="✹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 to maintain backward compatibility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113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AND Operations</a:t>
            </a:r>
            <a:endParaRPr/>
          </a:p>
        </p:txBody>
      </p:sp>
      <p:sp>
        <p:nvSpPr>
          <p:cNvPr id="972" name="Google Shape;972;p113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Useful to mask bits in a word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some bits, clear others to 0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$t0, $t1, $t2  # $t0 = $t1 &amp; $t2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$t2 = 0000 0000 0000 0000 00</a:t>
            </a:r>
            <a:r>
              <a:rPr b="1" i="0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00 11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01 1100 0000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$t1 = 0000 0000 0000 0000 00</a:t>
            </a:r>
            <a:r>
              <a:rPr b="1" i="0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11 11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00 0000 0000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$t0 = 0000 0000 0000 0000 00</a:t>
            </a:r>
            <a:r>
              <a:rPr b="1" i="0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00 11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00 0000 0000</a:t>
            </a:r>
            <a:endParaRPr/>
          </a:p>
          <a:p>
            <a:pPr indent="-228600" lvl="0" marL="342900" rtl="0" algn="l"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114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OR Operations</a:t>
            </a:r>
            <a:endParaRPr/>
          </a:p>
        </p:txBody>
      </p:sp>
      <p:sp>
        <p:nvSpPr>
          <p:cNvPr id="978" name="Google Shape;978;p114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Useful to include bits in a word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some bits to 1, leave others unchanged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$t0, $t1, $t2  # $t0 = $t1 | $t2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$t2 = 0000 0000 0000 0000 00</a:t>
            </a:r>
            <a:r>
              <a:rPr b="1" i="0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00 11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01 1100 0000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$t1 = 0000 0000 0000 0000 00</a:t>
            </a:r>
            <a:r>
              <a:rPr b="1" i="0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11 11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00 0000 0000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$t0 = 0000 0000 0000 0000 00</a:t>
            </a:r>
            <a:r>
              <a:rPr b="1" i="0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11 11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01 1100 0000</a:t>
            </a:r>
            <a:endParaRPr/>
          </a:p>
          <a:p>
            <a:pPr indent="-228600" lvl="0" marL="342900" rtl="0" algn="l"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115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The Constant Zero</a:t>
            </a:r>
            <a:endParaRPr/>
          </a:p>
        </p:txBody>
      </p:sp>
      <p:sp>
        <p:nvSpPr>
          <p:cNvPr id="984" name="Google Shape;984;p115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MIPS register 0 ($zero) is the constant 0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Char char="✹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Cannot be overwritten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Useful for common operations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Char char="✹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move between registers: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16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 of $s1 to $t2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16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$t2, $s1, $zero</a:t>
            </a:r>
            <a:endParaRPr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116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NOT Operations</a:t>
            </a:r>
            <a:endParaRPr/>
          </a:p>
        </p:txBody>
      </p:sp>
      <p:sp>
        <p:nvSpPr>
          <p:cNvPr id="990" name="Google Shape;990;p116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Useful to invert bits in a word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Change 0 to 1, and 1 to 0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MIPS has NOR 3-operand instruction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NOR b == NOT ( a OR b 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 $t0, $t1, $zero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 0: always read as zero</a:t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$t1 = 0000 0000 0000 0000 00</a:t>
            </a:r>
            <a:r>
              <a:rPr b="1" i="0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11 11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00 0000 0000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$t0 = 1111 1111 1111 1111 11</a:t>
            </a:r>
            <a:r>
              <a:rPr b="1" i="0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00 00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11 1111 1111</a:t>
            </a:r>
            <a:endParaRPr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117"/>
          <p:cNvSpPr txBox="1"/>
          <p:nvPr/>
        </p:nvSpPr>
        <p:spPr>
          <a:xfrm>
            <a:off x="225425" y="312737"/>
            <a:ext cx="1190625" cy="477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99" name="Google Shape;999;p117"/>
          <p:cNvSpPr txBox="1"/>
          <p:nvPr>
            <p:ph idx="1" type="body"/>
          </p:nvPr>
        </p:nvSpPr>
        <p:spPr>
          <a:xfrm>
            <a:off x="827087" y="1844675"/>
            <a:ext cx="8001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Decision making instructions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Char char="✹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 the control flow,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16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i.e., change the next instruction to be executed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</p:txBody>
      </p:sp>
      <p:sp>
        <p:nvSpPr>
          <p:cNvPr id="1000" name="Google Shape;1000;p117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Conditional Operations</a:t>
            </a:r>
            <a:endParaRPr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118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MIPS conditional instructions</a:t>
            </a:r>
            <a:endParaRPr/>
          </a:p>
        </p:txBody>
      </p:sp>
      <p:sp>
        <p:nvSpPr>
          <p:cNvPr id="1006" name="Google Shape;1006;p118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Branch to a labeled instruction if a condition is true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Otherwise, continue sequentially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Char char="✹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Beq rs, rt, L1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16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(rs == rt) branch to instruction labeled L1;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Char char="✹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Bne rs, rt, L1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16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(rs != rt) branch to instruction labeled L1;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Char char="✹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 L1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16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unconditional jump to instruction labeled L1</a:t>
            </a:r>
            <a:endParaRPr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119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Compiling If Statements</a:t>
            </a:r>
            <a:endParaRPr/>
          </a:p>
        </p:txBody>
      </p:sp>
      <p:sp>
        <p:nvSpPr>
          <p:cNvPr id="1012" name="Google Shape;1012;p119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code: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(i==j) f = g+h;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else f = g-h;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✹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f, g, … in $s0, $s1, …</a:t>
            </a:r>
            <a:endParaRPr/>
          </a:p>
          <a:p>
            <a:pPr indent="-1968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Compiled MIPS code: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Bne $s3, $s4, Else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$s0, $s1, $s2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 Exit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Else: Sub $s0, $s1, $s2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Exit: …</a:t>
            </a:r>
            <a:endParaRPr/>
          </a:p>
        </p:txBody>
      </p:sp>
      <p:sp>
        <p:nvSpPr>
          <p:cNvPr id="1013" name="Google Shape;1013;p119"/>
          <p:cNvSpPr/>
          <p:nvPr/>
        </p:nvSpPr>
        <p:spPr>
          <a:xfrm>
            <a:off x="2916237" y="5949950"/>
            <a:ext cx="4751387" cy="358775"/>
          </a:xfrm>
          <a:prstGeom prst="wedgeRectCallout">
            <a:avLst>
              <a:gd fmla="val -6091" name="adj1"/>
              <a:gd fmla="val -24085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Assembler calculates addresses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120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Compiling Loop Statements</a:t>
            </a:r>
            <a:endParaRPr/>
          </a:p>
        </p:txBody>
      </p:sp>
      <p:sp>
        <p:nvSpPr>
          <p:cNvPr id="1019" name="Google Shape;1019;p120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code: (with Variable Array Index)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Loop: g = g + A[i];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i = i + j;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if ( i != h) goto Loop;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Variables g, h, i and j to the registers $s1, $s2, $s3 and $s4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Assume A is an array of 100 elements and its base address is in $s5</a:t>
            </a:r>
            <a:endParaRPr/>
          </a:p>
          <a:p>
            <a:pPr indent="-257175" lvl="0" marL="342900" rtl="0" algn="l"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121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C code to MIPS code</a:t>
            </a:r>
            <a:endParaRPr/>
          </a:p>
        </p:txBody>
      </p:sp>
      <p:sp>
        <p:nvSpPr>
          <p:cNvPr id="1025" name="Google Shape;1025;p121"/>
          <p:cNvSpPr txBox="1"/>
          <p:nvPr>
            <p:ph idx="1" type="body"/>
          </p:nvPr>
        </p:nvSpPr>
        <p:spPr>
          <a:xfrm>
            <a:off x="912812" y="1905000"/>
            <a:ext cx="68278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Code: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960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 = g + A[i];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260"/>
              <a:buFont typeface="Noto Sans Symbols"/>
              <a:buChar char="✹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Assume A is an array of 100 elements and its base address is in $s3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260"/>
              <a:buFont typeface="Noto Sans Symbols"/>
              <a:buChar char="✹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Variables g and i to the registers $s1 and $s4</a:t>
            </a:r>
            <a:endParaRPr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122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C (g = g + A[i];) to MIPS </a:t>
            </a:r>
            <a:endParaRPr/>
          </a:p>
        </p:txBody>
      </p:sp>
      <p:sp>
        <p:nvSpPr>
          <p:cNvPr id="1031" name="Google Shape;1031;p122"/>
          <p:cNvSpPr txBox="1"/>
          <p:nvPr/>
        </p:nvSpPr>
        <p:spPr>
          <a:xfrm>
            <a:off x="611187" y="4292600"/>
            <a:ext cx="7705725" cy="1223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MIPS Code: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$t1, $s4, $s4    # $t1 = 2 * i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$t1, $t1, $t1      # $t1 = 4 * i</a:t>
            </a:r>
            <a:endParaRPr/>
          </a:p>
        </p:txBody>
      </p:sp>
      <p:sp>
        <p:nvSpPr>
          <p:cNvPr id="1032" name="Google Shape;1032;p122"/>
          <p:cNvSpPr txBox="1"/>
          <p:nvPr/>
        </p:nvSpPr>
        <p:spPr>
          <a:xfrm>
            <a:off x="539750" y="1844675"/>
            <a:ext cx="8604250" cy="2201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Array A of 100 elements and its base address is in $s3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Variables G and i to the registers $s1 and $s4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Load A[i] into a temporary register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Due to Byte Addressing, Must multiply i by 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i.e. i + i = 2i and then 2i + 2i = 4i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ISA</a:t>
            </a:r>
            <a:endParaRPr/>
          </a:p>
        </p:txBody>
      </p:sp>
      <p:pic>
        <p:nvPicPr>
          <p:cNvPr descr="5-01" id="166" name="Google Shape;166;p24"/>
          <p:cNvPicPr preferRelativeResize="0"/>
          <p:nvPr/>
        </p:nvPicPr>
        <p:blipFill rotWithShape="1">
          <a:blip r:embed="rId3">
            <a:alphaModFix/>
          </a:blip>
          <a:srcRect b="0" l="0" r="5468" t="0"/>
          <a:stretch/>
        </p:blipFill>
        <p:spPr>
          <a:xfrm>
            <a:off x="1116012" y="1916112"/>
            <a:ext cx="7683500" cy="357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4"/>
          <p:cNvSpPr txBox="1"/>
          <p:nvPr/>
        </p:nvSpPr>
        <p:spPr>
          <a:xfrm>
            <a:off x="539750" y="5661025"/>
            <a:ext cx="7561262" cy="83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ISA-level code is what a compiler outputs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123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C (g = g + A[i];) to MIPS </a:t>
            </a:r>
            <a:endParaRPr/>
          </a:p>
        </p:txBody>
      </p:sp>
      <p:sp>
        <p:nvSpPr>
          <p:cNvPr id="1038" name="Google Shape;1038;p123"/>
          <p:cNvSpPr txBox="1"/>
          <p:nvPr/>
        </p:nvSpPr>
        <p:spPr>
          <a:xfrm>
            <a:off x="539750" y="1844675"/>
            <a:ext cx="8604250" cy="2749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Array A of 100 elements and its base address is in $s3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Variables G and i to the registers $s1 and $s4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get the address of A[i],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 to add $t1 and the base of A in $s3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i.e., add $t1, $t1, $s3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  $t1=address of A[i] (4 * i + $s3)</a:t>
            </a:r>
            <a:endParaRPr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124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C (g = g + A[i];) to MIPS </a:t>
            </a:r>
            <a:endParaRPr/>
          </a:p>
        </p:txBody>
      </p:sp>
      <p:sp>
        <p:nvSpPr>
          <p:cNvPr id="1044" name="Google Shape;1044;p124"/>
          <p:cNvSpPr txBox="1"/>
          <p:nvPr/>
        </p:nvSpPr>
        <p:spPr>
          <a:xfrm>
            <a:off x="539750" y="1844675"/>
            <a:ext cx="860425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Now use Load A[i] into a temporary register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i.e., lw $t0, 0($t1)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  $t0 = A[i]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Final Instruction adds A[i] and g, and places the sum in g: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i.e., add $s1, $s1, $t0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 g = g + A[i]</a:t>
            </a:r>
            <a:endParaRPr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125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C (g = g + A[i];) to MIPS</a:t>
            </a:r>
            <a:endParaRPr/>
          </a:p>
        </p:txBody>
      </p:sp>
      <p:sp>
        <p:nvSpPr>
          <p:cNvPr id="1050" name="Google Shape;1050;p125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MIPS Code: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$t1, $s4, $s4    # $t1 = 2 * i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$t1, $t1, $t1      # $t1 = 4 * I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$t1, $t1, $s3     #  $t1=address of A[i] (4 * i + $s3)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lw $t0, 0($t1)		#  $t0 = A[i]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$s1, $s1, $t0	# g = g + A[i]</a:t>
            </a:r>
            <a:endParaRPr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126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Compiling Loop Statements</a:t>
            </a:r>
            <a:endParaRPr/>
          </a:p>
        </p:txBody>
      </p:sp>
      <p:sp>
        <p:nvSpPr>
          <p:cNvPr id="1056" name="Google Shape;1056;p126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050"/>
              <a:buFont typeface="Noto Sans Symbols"/>
              <a:buChar char="■"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code: (with Variable Array Index)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Loop: g = g + A[i];      i = i + j;     if ( i != h) goto Loop;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Variables g, h, i and j to the registers $s1, $s2, $s3 and $s4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Array A of 100 elements and its base address is in $s5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80"/>
              </a:spcBef>
              <a:spcAft>
                <a:spcPts val="0"/>
              </a:spcAft>
              <a:buSzPts val="360"/>
              <a:buNone/>
            </a:pPr>
            <a:r>
              <a:t/>
            </a:r>
            <a:endParaRPr b="0" i="0" sz="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Compiled MIPS code: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Loop: add $t1, $s3, $s3   # Temp reg $t1 = 2 * i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add $t1, $t1, $t1   # Temp reg $t1 = 4 * i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add $t1, $t1, $s5    # $t1 = address of A[i]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lw $t0, 0($t1) 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add $s1, $s1, $t0    # g = g +A[i]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add $s3, $s3, $s4   # i = i + j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bne $s3, $s2, Loop</a:t>
            </a:r>
            <a:endParaRPr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127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Compiling While Loop</a:t>
            </a:r>
            <a:endParaRPr/>
          </a:p>
        </p:txBody>
      </p:sp>
      <p:sp>
        <p:nvSpPr>
          <p:cNvPr id="1062" name="Google Shape;1062;p127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code: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 (save[i] == k)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i = i + j;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in $s3, j in $s4, k in $s5, base address of save in $s6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Compiled MIPS code: 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  <a:p>
            <a:pPr indent="-1905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128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Probable Solution 1</a:t>
            </a:r>
            <a:endParaRPr/>
          </a:p>
        </p:txBody>
      </p:sp>
      <p:sp>
        <p:nvSpPr>
          <p:cNvPr id="1068" name="Google Shape;1068;p128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while: add $t1,$s3,$s3;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add $t1,$t1,$t1;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add $t1 ,$t1,$s6;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lw $t0,0($t1);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Beq $t0,$s5,here;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here:add $s3,$s3,$s4;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Exit:</a:t>
            </a:r>
            <a:endParaRPr/>
          </a:p>
        </p:txBody>
      </p:sp>
      <p:pic>
        <p:nvPicPr>
          <p:cNvPr id="1069" name="Google Shape;1069;p1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6425" y="5464175"/>
            <a:ext cx="1441450" cy="4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129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Probable Solution 2</a:t>
            </a:r>
            <a:endParaRPr/>
          </a:p>
        </p:txBody>
      </p:sp>
      <p:sp>
        <p:nvSpPr>
          <p:cNvPr id="1075" name="Google Shape;1075;p129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while: add $t1,$s3,$s3;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add $t1,$t1,$t1;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add $t1 ,$t1,$s6;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lw $t0,0($t1);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Beq $t0,$s5,here;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exit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here:add $s3,$s3,$s4;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J while</a:t>
            </a:r>
            <a:endParaRPr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130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Probable Solution 3</a:t>
            </a:r>
            <a:endParaRPr/>
          </a:p>
        </p:txBody>
      </p:sp>
      <p:sp>
        <p:nvSpPr>
          <p:cNvPr id="1081" name="Google Shape;1081;p130"/>
          <p:cNvSpPr txBox="1"/>
          <p:nvPr>
            <p:ph idx="1" type="body"/>
          </p:nvPr>
        </p:nvSpPr>
        <p:spPr>
          <a:xfrm>
            <a:off x="912812" y="1624012"/>
            <a:ext cx="8110537" cy="4468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add t1,s3,s3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add t1,t1,t1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add t0,s4,s4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add t0,t0,t0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8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add t0,t0,s4</a:t>
            </a:r>
            <a:endParaRPr b="0" i="0" sz="2400" u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loop:  load s1,0(t1)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bnq s1,s5 exit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add t1,t1,t0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j loop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exit: .....</a:t>
            </a:r>
            <a:endParaRPr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131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Probable Solution 4</a:t>
            </a:r>
            <a:endParaRPr/>
          </a:p>
        </p:txBody>
      </p:sp>
      <p:sp>
        <p:nvSpPr>
          <p:cNvPr id="1087" name="Google Shape;1087;p131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while:   add $t1,$s3,$s3    // Address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add $t1,$t1,$t1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add $t1,$t1,$s4     // $s4=Base Addr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lw $t0, 0($t1)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Beq $t0, $s5, body // Equality Check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J Exit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body:  add $s3,$s3,$s4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J while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Exit : ...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ISA</a:t>
            </a:r>
            <a:endParaRPr/>
          </a:p>
        </p:txBody>
      </p:sp>
      <p:sp>
        <p:nvSpPr>
          <p:cNvPr id="173" name="Google Shape;173;p25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ISA-level code is what a compiler outputs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Compiler writer needs to know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Char char="✹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 model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Char char="✹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Types of registers are available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Char char="✹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instructions are available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16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 formats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16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Opcodes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Char char="✹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Exceptional conditions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ISA</a:t>
            </a:r>
            <a:endParaRPr/>
          </a:p>
        </p:txBody>
      </p:sp>
      <p:sp>
        <p:nvSpPr>
          <p:cNvPr id="179" name="Google Shape;179;p26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ISA includes a specification of the set of opcodes (machine language), the native commands implemented by a particular processor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Related to programming includes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1540"/>
              <a:buFont typeface="Noto Sans Symbols"/>
              <a:buChar char="✹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Native data types, instructions, registers, addressing modes, memory architecture, interrupt and exception handling, and external I/O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ISA</a:t>
            </a:r>
            <a:endParaRPr/>
          </a:p>
        </p:txBody>
      </p:sp>
      <p:sp>
        <p:nvSpPr>
          <p:cNvPr id="185" name="Google Shape;185;p27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Distinguished from the microarchitecture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MAL which is the set of processor design techniques used to implement the instruction set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Computers with different microarchitectures can share a common instruction set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0" lang="en-US" sz="2400" u="sng">
                <a:solidFill>
                  <a:schemeClr val="hlink"/>
                </a:solidFill>
                <a:hlinkClick r:id="rId3"/>
              </a:rPr>
              <a:t>Intel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Intel </a:t>
            </a:r>
            <a:r>
              <a:rPr b="0" i="0" lang="en-US" sz="2400" u="sng">
                <a:solidFill>
                  <a:schemeClr val="hlink"/>
                </a:solidFill>
                <a:hlinkClick r:id="rId4"/>
              </a:rPr>
              <a:t>Pentium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Intel Pentium and the </a:t>
            </a:r>
            <a:r>
              <a:rPr b="0" i="0" lang="en-US" sz="2400" u="sng">
                <a:solidFill>
                  <a:schemeClr val="hlink"/>
                </a:solidFill>
                <a:hlinkClick r:id="rId5"/>
              </a:rPr>
              <a:t>AMD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Intel Pentium and the AMD </a:t>
            </a:r>
            <a:r>
              <a:rPr b="0" i="0" lang="en-US" sz="2400" u="sng">
                <a:solidFill>
                  <a:schemeClr val="hlink"/>
                </a:solidFill>
                <a:hlinkClick r:id="rId6"/>
              </a:rPr>
              <a:t>Athlon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Intel Pentium and the AMD Athlon implement nearly identical versions of the </a:t>
            </a:r>
            <a:r>
              <a:rPr b="0" i="0" lang="en-US" sz="2400" u="sng">
                <a:solidFill>
                  <a:schemeClr val="hlink"/>
                </a:solidFill>
                <a:hlinkClick r:id="rId7"/>
              </a:rPr>
              <a:t>x86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instruction set, but have radically different internal designs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ISA</a:t>
            </a:r>
            <a:endParaRPr/>
          </a:p>
        </p:txBody>
      </p:sp>
      <p:sp>
        <p:nvSpPr>
          <p:cNvPr id="191" name="Google Shape;191;p28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sng">
                <a:solidFill>
                  <a:schemeClr val="hlink"/>
                </a:solidFill>
                <a:hlinkClick r:id="rId3"/>
              </a:rPr>
              <a:t>Stored Program Concept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Fetch &amp; Execute Cycle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Instructions are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fetched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put into a special register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Bits in the register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subsequent actions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(=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execution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Fetch the next instruction and </a:t>
            </a:r>
            <a:r>
              <a:rPr b="1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repeat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Char char="✹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Encoded in binary, called machine code</a:t>
            </a:r>
            <a:endParaRPr/>
          </a:p>
        </p:txBody>
      </p:sp>
      <p:pic>
        <p:nvPicPr>
          <p:cNvPr id="192" name="Google Shape;192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43062" y="5429250"/>
            <a:ext cx="6499225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ISA Instructions</a:t>
            </a:r>
            <a:endParaRPr/>
          </a:p>
        </p:txBody>
      </p:sp>
      <p:sp>
        <p:nvSpPr>
          <p:cNvPr id="198" name="Google Shape;198;p29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primitive than higher level languages,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no sophisticated control flow such as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loops</a:t>
            </a:r>
            <a:endParaRPr/>
          </a:p>
          <a:p>
            <a:pPr indent="-179069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Different computers have different instruction sets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with many aspects in common </a:t>
            </a:r>
            <a:endParaRPr/>
          </a:p>
          <a:p>
            <a:pPr indent="-179069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Computers have very simple instruction sets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Makes the Implementation Simple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Instruction Set</a:t>
            </a:r>
            <a:endParaRPr/>
          </a:p>
        </p:txBody>
      </p:sp>
      <p:sp>
        <p:nvSpPr>
          <p:cNvPr id="204" name="Google Shape;204;p30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complete collection of instructions that are understood by a CPU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considered as a functional spec for a CPU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Implementing the CPU in large part is implementing the machine instruction set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Machine Code is rarely used by humans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Binary numbers / bits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Usually represented by human readable assembly codes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general, one assembler instruction equals one machine instruction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Elements of an Instruction</a:t>
            </a:r>
            <a:endParaRPr/>
          </a:p>
        </p:txBody>
      </p:sp>
      <p:sp>
        <p:nvSpPr>
          <p:cNvPr id="210" name="Google Shape;210;p31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Operation code (Op code)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this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Operand reference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this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 Operand reference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Put the result here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 Instruction Reference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you have done that, do this...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 instruction reference often implicit (sequential execution)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/>
          <p:nvPr>
            <p:ph type="title"/>
          </p:nvPr>
        </p:nvSpPr>
        <p:spPr>
          <a:xfrm>
            <a:off x="871537" y="854075"/>
            <a:ext cx="8162925" cy="769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Operands</a:t>
            </a:r>
            <a:endParaRPr/>
          </a:p>
        </p:txBody>
      </p:sp>
      <p:sp>
        <p:nvSpPr>
          <p:cNvPr id="216" name="Google Shape;216;p32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 memory (or virtual memory or cache)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Requires address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CPU register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I/O device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Several forms: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Specify I/O module and device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Specify address in I/O space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Memory-mapped I/O just another memory address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Instruction Set Architecture</a:t>
            </a:r>
            <a:endParaRPr/>
          </a:p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912812" y="1905000"/>
            <a:ext cx="2219325" cy="1379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code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A=b+c;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D=e+f;</a:t>
            </a:r>
            <a:endParaRPr/>
          </a:p>
          <a:p>
            <a:pPr indent="-1905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5"/>
          <p:cNvSpPr txBox="1"/>
          <p:nvPr/>
        </p:nvSpPr>
        <p:spPr>
          <a:xfrm>
            <a:off x="4284662" y="1916112"/>
            <a:ext cx="4032250" cy="1381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Assembly Code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$s3, $s2, $s1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$s7, $s5, $s6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5"/>
          <p:cNvSpPr/>
          <p:nvPr/>
        </p:nvSpPr>
        <p:spPr>
          <a:xfrm>
            <a:off x="2916237" y="2565400"/>
            <a:ext cx="1295400" cy="431800"/>
          </a:xfrm>
          <a:prstGeom prst="rightArrow">
            <a:avLst>
              <a:gd fmla="val 18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7" name="Google Shape;67;p15"/>
          <p:cNvSpPr/>
          <p:nvPr/>
        </p:nvSpPr>
        <p:spPr>
          <a:xfrm rot="6360000">
            <a:off x="4787900" y="4221162"/>
            <a:ext cx="1295400" cy="431800"/>
          </a:xfrm>
          <a:prstGeom prst="rightArrow">
            <a:avLst>
              <a:gd fmla="val 18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3563937" y="5084762"/>
            <a:ext cx="4032250" cy="1381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Machine Code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…0…1..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</a:pPr>
            <a:r>
              <a:rPr b="0" i="0" lang="en-US" sz="3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…0…1..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5724525" y="3933825"/>
            <a:ext cx="2808287" cy="8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Encoding straight forward</a:t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2771775" y="2997200"/>
            <a:ext cx="1512887" cy="8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Sample Instruction Format</a:t>
            </a:r>
            <a:endParaRPr/>
          </a:p>
        </p:txBody>
      </p:sp>
      <p:pic>
        <p:nvPicPr>
          <p:cNvPr id="222" name="Google Shape;222;p3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7812" y="3213100"/>
            <a:ext cx="6499225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3"/>
          <p:cNvSpPr txBox="1"/>
          <p:nvPr/>
        </p:nvSpPr>
        <p:spPr>
          <a:xfrm>
            <a:off x="1619250" y="4000500"/>
            <a:ext cx="1584325" cy="36512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 bits</a:t>
            </a: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endParaRPr/>
          </a:p>
        </p:txBody>
      </p:sp>
      <p:sp>
        <p:nvSpPr>
          <p:cNvPr id="224" name="Google Shape;224;p33"/>
          <p:cNvSpPr txBox="1"/>
          <p:nvPr/>
        </p:nvSpPr>
        <p:spPr>
          <a:xfrm>
            <a:off x="3203575" y="4000500"/>
            <a:ext cx="2447925" cy="36512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Y bits</a:t>
            </a:r>
            <a:endParaRPr/>
          </a:p>
        </p:txBody>
      </p:sp>
      <p:sp>
        <p:nvSpPr>
          <p:cNvPr id="225" name="Google Shape;225;p33"/>
          <p:cNvSpPr txBox="1"/>
          <p:nvPr/>
        </p:nvSpPr>
        <p:spPr>
          <a:xfrm>
            <a:off x="5651500" y="4000500"/>
            <a:ext cx="2376487" cy="36512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Z bits</a:t>
            </a:r>
            <a:endParaRPr/>
          </a:p>
        </p:txBody>
      </p:sp>
      <p:sp>
        <p:nvSpPr>
          <p:cNvPr id="226" name="Google Shape;226;p33"/>
          <p:cNvSpPr txBox="1"/>
          <p:nvPr/>
        </p:nvSpPr>
        <p:spPr>
          <a:xfrm>
            <a:off x="1547812" y="2420937"/>
            <a:ext cx="6408737" cy="36512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 bits</a:t>
            </a: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4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Key of ISA</a:t>
            </a:r>
            <a:endParaRPr/>
          </a:p>
        </p:txBody>
      </p:sp>
      <p:sp>
        <p:nvSpPr>
          <p:cNvPr id="232" name="Google Shape;232;p34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Operations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chemeClr val="folHlink"/>
              </a:buClr>
              <a:buSzPts val="1620"/>
              <a:buFont typeface="Noto Sans Symbols"/>
              <a:buChar char="▪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operations are provided??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Operands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chemeClr val="folHlink"/>
              </a:buClr>
              <a:buSzPts val="1620"/>
              <a:buFont typeface="Noto Sans Symbols"/>
              <a:buChar char="▪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many? how big?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chemeClr val="folHlink"/>
              </a:buClr>
              <a:buSzPts val="1620"/>
              <a:buFont typeface="Noto Sans Symbols"/>
              <a:buChar char="▪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are memory addresses computed?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many registers?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do operands reside?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chemeClr val="folHlink"/>
              </a:buClr>
              <a:buSzPts val="1620"/>
              <a:buFont typeface="Noto Sans Symbols"/>
              <a:buChar char="▪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can you add contents of memory to a register?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 length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chemeClr val="folHlink"/>
              </a:buClr>
              <a:buSzPts val="1620"/>
              <a:buFont typeface="Noto Sans Symbols"/>
              <a:buChar char="▪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all instructions of the same length?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 format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chemeClr val="folHlink"/>
              </a:buClr>
              <a:buSzPts val="1620"/>
              <a:buFont typeface="Noto Sans Symbols"/>
              <a:buChar char="▪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 bits designate for what purpose??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/>
          <p:nvPr>
            <p:ph type="title"/>
          </p:nvPr>
        </p:nvSpPr>
        <p:spPr>
          <a:xfrm>
            <a:off x="571500" y="862012"/>
            <a:ext cx="8462962" cy="709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Operations  OR Instruction Types</a:t>
            </a:r>
            <a:endParaRPr/>
          </a:p>
        </p:txBody>
      </p:sp>
      <p:sp>
        <p:nvSpPr>
          <p:cNvPr id="238" name="Google Shape;238;p35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processing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Arithmetic and logical instructions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storage (main memory)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movement (I/O)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 flow control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Conditional and unconditional branches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 and Return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6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ISA Architecture Types</a:t>
            </a:r>
            <a:endParaRPr/>
          </a:p>
        </p:txBody>
      </p:sp>
      <p:sp>
        <p:nvSpPr>
          <p:cNvPr id="244" name="Google Shape;244;p36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Classification according to,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Type of INTERNAL STORAGE in CPU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 and no. of OPERANDS</a:t>
            </a:r>
            <a:endParaRPr/>
          </a:p>
          <a:p>
            <a:pPr indent="-1905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7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ISA Architecture Types</a:t>
            </a:r>
            <a:endParaRPr/>
          </a:p>
        </p:txBody>
      </p:sp>
      <p:sp>
        <p:nvSpPr>
          <p:cNvPr id="250" name="Google Shape;250;p37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CPU</a:t>
            </a:r>
            <a:r>
              <a:rPr b="0" i="0" lang="en-US" sz="24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, type of INTERNAL STORAGE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the most </a:t>
            </a:r>
            <a:r>
              <a:rPr b="0" i="0" lang="en-US" sz="24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basic differentiation in ISA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✹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tack, Accumulator or Set of registers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Accordingly architectures are named: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✹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Stack architecture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✹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Accumulator architecture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✹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 architecture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8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ISA Architecture Types</a:t>
            </a:r>
            <a:endParaRPr/>
          </a:p>
        </p:txBody>
      </p:sp>
      <p:sp>
        <p:nvSpPr>
          <p:cNvPr id="256" name="Google Shape;256;p38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Operands may be named explicitly or implicitly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1540"/>
              <a:buFont typeface="Noto Sans Symbols"/>
              <a:buChar char="✹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Stack architecture 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Implicitly on the top of the stack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1540"/>
              <a:buFont typeface="Noto Sans Symbols"/>
              <a:buChar char="✹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Accumulator architecture 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operand is implicitly the accumulator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1540"/>
              <a:buFont typeface="Noto Sans Symbols"/>
              <a:buChar char="✹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General-purpose register architectures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Only explicit operands—either registers or memory locations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Operands may be accessed directly from memory or may need to be first loaded into temporary storage, depending on the class of instruction and choice of specific instruction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5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35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9"/>
          <p:cNvSpPr txBox="1"/>
          <p:nvPr>
            <p:ph type="title"/>
          </p:nvPr>
        </p:nvSpPr>
        <p:spPr>
          <a:xfrm>
            <a:off x="871537" y="862012"/>
            <a:ext cx="8162925" cy="769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ISA</a:t>
            </a:r>
            <a:endParaRPr/>
          </a:p>
        </p:txBody>
      </p:sp>
      <p:sp>
        <p:nvSpPr>
          <p:cNvPr id="262" name="Google Shape;262;p39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Classification of Register Architecture according to the type of operands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Load-store or register-register machines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</a:t>
            </a:r>
            <a:r>
              <a:rPr b="0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no memory reference per ALU instruction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Register-memory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Instructions with </a:t>
            </a:r>
            <a:r>
              <a:rPr b="0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one memory operands per typical ALU instruction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Memory-memory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Instructions with </a:t>
            </a:r>
            <a:r>
              <a:rPr b="0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one or more than one memory operand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0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ISA ISA Architecture Types</a:t>
            </a:r>
            <a:endParaRPr/>
          </a:p>
        </p:txBody>
      </p:sp>
      <p:sp>
        <p:nvSpPr>
          <p:cNvPr id="268" name="Google Shape;268;p40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C=A+B,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these three classes of instruction sets where </a:t>
            </a:r>
            <a:r>
              <a:rPr b="0" i="0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A, B and C all belong in Memory 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9" name="Google Shape;269;p40"/>
          <p:cNvGraphicFramePr/>
          <p:nvPr/>
        </p:nvGraphicFramePr>
        <p:xfrm>
          <a:off x="857250" y="35004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{E6E19067-15B6-46D0-9FAB-56AADFE9BA34}</a:tableStyleId>
              </a:tblPr>
              <a:tblGrid>
                <a:gridCol w="1285875"/>
                <a:gridCol w="2000250"/>
                <a:gridCol w="1952625"/>
                <a:gridCol w="2262175"/>
              </a:tblGrid>
              <a:tr h="36987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 Stack</a:t>
                      </a:r>
                      <a:endParaRPr/>
                    </a:p>
                  </a:txBody>
                  <a:tcPr marT="45675" marB="4567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 Accumulator</a:t>
                      </a:r>
                      <a:endParaRPr/>
                    </a:p>
                  </a:txBody>
                  <a:tcPr marT="45675" marB="4567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 Register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641350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Register-Memory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Load-Store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62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1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ISA ISA Architecture Types</a:t>
            </a:r>
            <a:endParaRPr/>
          </a:p>
        </p:txBody>
      </p:sp>
      <p:sp>
        <p:nvSpPr>
          <p:cNvPr id="275" name="Google Shape;275;p41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C=A+B,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these three classes of instruction sets where A, B and C all belong in Memory 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6" name="Google Shape;276;p41"/>
          <p:cNvGraphicFramePr/>
          <p:nvPr/>
        </p:nvGraphicFramePr>
        <p:xfrm>
          <a:off x="857250" y="35004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{E6E19067-15B6-46D0-9FAB-56AADFE9BA34}</a:tableStyleId>
              </a:tblPr>
              <a:tblGrid>
                <a:gridCol w="1285875"/>
                <a:gridCol w="2000250"/>
                <a:gridCol w="1952625"/>
                <a:gridCol w="2262175"/>
              </a:tblGrid>
              <a:tr h="37147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 Stack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 Accumulator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 Register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639750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Register-Memory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Load-Store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89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Push A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Push B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Pop 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2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ISA ISA Architecture Types</a:t>
            </a:r>
            <a:endParaRPr/>
          </a:p>
        </p:txBody>
      </p:sp>
      <p:sp>
        <p:nvSpPr>
          <p:cNvPr id="282" name="Google Shape;282;p42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C=A+B,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these three classes of instruction sets where A, B and C all belong in Memory 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3" name="Google Shape;283;p42"/>
          <p:cNvGraphicFramePr/>
          <p:nvPr/>
        </p:nvGraphicFramePr>
        <p:xfrm>
          <a:off x="857250" y="35004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{E6E19067-15B6-46D0-9FAB-56AADFE9BA34}</a:tableStyleId>
              </a:tblPr>
              <a:tblGrid>
                <a:gridCol w="1285875"/>
                <a:gridCol w="2000250"/>
                <a:gridCol w="1952625"/>
                <a:gridCol w="2262175"/>
              </a:tblGrid>
              <a:tr h="37147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 Stack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 Accumulator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 Register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639750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Register-Memory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Load-Store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89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Push A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Push B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Pop 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Load A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 B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Store 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Instruction Set Architecture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912812" y="1905000"/>
            <a:ext cx="2219325" cy="1379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code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A=b+c;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D=e+f;</a:t>
            </a:r>
            <a:endParaRPr/>
          </a:p>
          <a:p>
            <a:pPr indent="-1905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4284662" y="1916112"/>
            <a:ext cx="4032250" cy="1381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Assembly Code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$s3, $s2, $s1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$s7, $s5, $s6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2916237" y="2565400"/>
            <a:ext cx="1295400" cy="431800"/>
          </a:xfrm>
          <a:prstGeom prst="rightArrow">
            <a:avLst>
              <a:gd fmla="val 18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9" name="Google Shape;79;p16"/>
          <p:cNvSpPr/>
          <p:nvPr/>
        </p:nvSpPr>
        <p:spPr>
          <a:xfrm rot="6360000">
            <a:off x="4787900" y="4221162"/>
            <a:ext cx="1295400" cy="431800"/>
          </a:xfrm>
          <a:prstGeom prst="rightArrow">
            <a:avLst>
              <a:gd fmla="val 18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3563937" y="5084762"/>
            <a:ext cx="4032250" cy="1381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Machine Code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…0…1..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</a:pPr>
            <a:r>
              <a:rPr b="0" i="0" lang="en-US" sz="3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…0…1..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5724525" y="3933825"/>
            <a:ext cx="2808287" cy="8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Encoding straight forward</a:t>
            </a: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2771775" y="2997200"/>
            <a:ext cx="1512887" cy="8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Compiler</a:t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323850" y="3860800"/>
            <a:ext cx="2232025" cy="8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Machine Independent</a:t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2987675" y="3933825"/>
            <a:ext cx="2089150" cy="8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Machine Dependent</a:t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 rot="6360000">
            <a:off x="1187450" y="3609975"/>
            <a:ext cx="365125" cy="431800"/>
          </a:xfrm>
          <a:prstGeom prst="rightArrow">
            <a:avLst>
              <a:gd fmla="val 108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6" name="Google Shape;86;p16"/>
          <p:cNvSpPr/>
          <p:nvPr/>
        </p:nvSpPr>
        <p:spPr>
          <a:xfrm rot="6360000">
            <a:off x="4216400" y="3594100"/>
            <a:ext cx="365125" cy="431800"/>
          </a:xfrm>
          <a:prstGeom prst="rightArrow">
            <a:avLst>
              <a:gd fmla="val 10800" name="adj1"/>
              <a:gd fmla="val 50000" name="adj2"/>
            </a:avLst>
          </a:prstGeom>
          <a:solidFill>
            <a:srgbClr val="FF33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7" name="Google Shape;87;p16"/>
          <p:cNvSpPr/>
          <p:nvPr/>
        </p:nvSpPr>
        <p:spPr>
          <a:xfrm rot="-6060000">
            <a:off x="4017962" y="4689475"/>
            <a:ext cx="488950" cy="431800"/>
          </a:xfrm>
          <a:prstGeom prst="rightArrow">
            <a:avLst>
              <a:gd fmla="val 12053" name="adj1"/>
              <a:gd fmla="val 2787" name="adj2"/>
            </a:avLst>
          </a:prstGeom>
          <a:solidFill>
            <a:srgbClr val="FF33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900112" y="5157787"/>
            <a:ext cx="2087562" cy="8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Defines Machine</a:t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 rot="8340000">
            <a:off x="2519362" y="4681537"/>
            <a:ext cx="912812" cy="444500"/>
          </a:xfrm>
          <a:prstGeom prst="rightArrow">
            <a:avLst>
              <a:gd fmla="val 16338" name="adj1"/>
              <a:gd fmla="val 50000" name="adj2"/>
            </a:avLst>
          </a:prstGeom>
          <a:solidFill>
            <a:srgbClr val="FF33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3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ISA </a:t>
            </a:r>
            <a:endParaRPr/>
          </a:p>
        </p:txBody>
      </p:sp>
      <p:sp>
        <p:nvSpPr>
          <p:cNvPr id="289" name="Google Shape;289;p43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Classes of register architecture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3.1 Register-memory architecture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access memory as part of any instruction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3.2 Load-store or register-register architecture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3.3 Memory-memory architecture</a:t>
            </a:r>
            <a:endParaRPr/>
          </a:p>
          <a:p>
            <a:pPr indent="-24765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5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0" name="Google Shape;290;p43"/>
          <p:cNvGraphicFramePr/>
          <p:nvPr/>
        </p:nvGraphicFramePr>
        <p:xfrm>
          <a:off x="857250" y="37861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{E6E19067-15B6-46D0-9FAB-56AADFE9BA34}</a:tableStyleId>
              </a:tblPr>
              <a:tblGrid>
                <a:gridCol w="1357300"/>
                <a:gridCol w="1928800"/>
                <a:gridCol w="1952625"/>
                <a:gridCol w="2262175"/>
              </a:tblGrid>
              <a:tr h="37147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 Stack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 Accumulator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 Register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639750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Register-Memory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Load-Store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89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Push A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Push B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Pop 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Load A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 B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Store 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Load </a:t>
                      </a:r>
                      <a:r>
                        <a:rPr b="0" i="0" lang="en-US" sz="1800" u="none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R1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b="0" i="0" lang="en-US" sz="1800" u="non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 </a:t>
                      </a:r>
                      <a:r>
                        <a:rPr b="0" i="0" lang="en-US" sz="1800" u="none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R1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b="0" i="0" lang="en-US" sz="1800" u="non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Store </a:t>
                      </a:r>
                      <a:r>
                        <a:rPr b="0" i="0" lang="en-US" sz="1800" u="non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b="0" i="0" lang="en-US" sz="1800" u="none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4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ISA </a:t>
            </a:r>
            <a:endParaRPr/>
          </a:p>
        </p:txBody>
      </p:sp>
      <p:sp>
        <p:nvSpPr>
          <p:cNvPr id="296" name="Google Shape;296;p44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Classes of register architecture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3.1 Register-memory architecture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access memory as part of any instruction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3.2 Load-store or register-register architecture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access memory only with load and store instructions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3.3 Memory-memory architecture</a:t>
            </a:r>
            <a:endParaRPr/>
          </a:p>
          <a:p>
            <a:pPr indent="-24765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5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7" name="Google Shape;297;p44"/>
          <p:cNvGraphicFramePr/>
          <p:nvPr/>
        </p:nvGraphicFramePr>
        <p:xfrm>
          <a:off x="857250" y="4000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{E6E19067-15B6-46D0-9FAB-56AADFE9BA34}</a:tableStyleId>
              </a:tblPr>
              <a:tblGrid>
                <a:gridCol w="1357300"/>
                <a:gridCol w="1928800"/>
                <a:gridCol w="1952625"/>
                <a:gridCol w="2262175"/>
              </a:tblGrid>
              <a:tr h="37147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 Stack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 Accumulator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 Register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639750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Register-Memory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Load-Store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89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Push A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Push B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Pop 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Load A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 B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Store 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Load </a:t>
                      </a:r>
                      <a:r>
                        <a:rPr b="0" i="0" lang="en-US" sz="1800" u="none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R1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b="0" i="0" lang="en-US" sz="1800" u="non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 </a:t>
                      </a:r>
                      <a:r>
                        <a:rPr b="0" i="0" lang="en-US" sz="1800" u="none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R1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b="0" i="0" lang="en-US" sz="1800" u="non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Store </a:t>
                      </a:r>
                      <a:r>
                        <a:rPr b="0" i="0" lang="en-US" sz="1800" u="non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b="0" i="0" lang="en-US" sz="1800" u="none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Load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R1, </a:t>
                      </a:r>
                      <a:r>
                        <a:rPr b="0" i="0" lang="en-US" sz="1800" u="non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Load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R2, </a:t>
                      </a:r>
                      <a:r>
                        <a:rPr b="0" i="0" lang="en-US" sz="1800" u="non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R3, R1, R2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Store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b="0" i="0" lang="en-US" sz="1800" u="non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R3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5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ISA</a:t>
            </a:r>
            <a:endParaRPr/>
          </a:p>
        </p:txBody>
      </p:sp>
      <p:sp>
        <p:nvSpPr>
          <p:cNvPr id="303" name="Google Shape;303;p45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Third class of register architecture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1540"/>
              <a:buFont typeface="Noto Sans Symbol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3.3 Memory-Memory architecture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62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Keeps all operands in memory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620"/>
              <a:buFont typeface="Noto Sans Symbols"/>
              <a:buChar char="▪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found in today’s machines</a:t>
            </a:r>
            <a:endParaRPr/>
          </a:p>
          <a:p>
            <a:pPr indent="-12573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62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73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62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73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62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73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62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5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35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4" name="Google Shape;304;p45"/>
          <p:cNvGraphicFramePr/>
          <p:nvPr/>
        </p:nvGraphicFramePr>
        <p:xfrm>
          <a:off x="857250" y="357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{E6E19067-15B6-46D0-9FAB-56AADFE9BA34}</a:tableStyleId>
              </a:tblPr>
              <a:tblGrid>
                <a:gridCol w="1357300"/>
                <a:gridCol w="1928800"/>
                <a:gridCol w="1952625"/>
                <a:gridCol w="2262175"/>
              </a:tblGrid>
              <a:tr h="37147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 Stack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 Accumulator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 Register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639750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Register-Memory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Load-Store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89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Push A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Push B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Pop 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Load A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 B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Store 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Load </a:t>
                      </a:r>
                      <a:r>
                        <a:rPr b="0" i="0" lang="en-US" sz="1800" u="none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R1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b="0" i="0" lang="en-US" sz="1800" u="non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 </a:t>
                      </a:r>
                      <a:r>
                        <a:rPr b="0" i="0" lang="en-US" sz="1800" u="none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R1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b="0" i="0" lang="en-US" sz="1800" u="non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Store </a:t>
                      </a:r>
                      <a:r>
                        <a:rPr b="0" i="0" lang="en-US" sz="1800" u="non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b="0" i="0" lang="en-US" sz="1800" u="none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Load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R1, </a:t>
                      </a:r>
                      <a:r>
                        <a:rPr b="0" i="0" lang="en-US" sz="1800" u="non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Load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R2, </a:t>
                      </a:r>
                      <a:r>
                        <a:rPr b="0" i="0" lang="en-US" sz="1800" u="non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R3, R1, R2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Store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b="0" i="0" lang="en-US" sz="1800" u="non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R3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6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ISA</a:t>
            </a:r>
            <a:endParaRPr/>
          </a:p>
        </p:txBody>
      </p:sp>
      <p:sp>
        <p:nvSpPr>
          <p:cNvPr id="310" name="Google Shape;310;p46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 Two classes of Register Architecture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3.1 Register-memory architecture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62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access memory as part of any instruction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3.2 Load-store or register-register architecture 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62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access memory only with load and store instructions</a:t>
            </a:r>
            <a:endParaRPr/>
          </a:p>
          <a:p>
            <a:pPr indent="-12573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62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73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62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73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62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73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62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73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62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73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62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73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62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73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62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ctr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1540"/>
              <a:buFont typeface="Noto Sans Symbol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Utilized in today’s machine</a:t>
            </a:r>
            <a:endParaRPr/>
          </a:p>
        </p:txBody>
      </p:sp>
      <p:graphicFrame>
        <p:nvGraphicFramePr>
          <p:cNvPr id="311" name="Google Shape;311;p46"/>
          <p:cNvGraphicFramePr/>
          <p:nvPr/>
        </p:nvGraphicFramePr>
        <p:xfrm>
          <a:off x="928687" y="4000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{E6E19067-15B6-46D0-9FAB-56AADFE9BA34}</a:tableStyleId>
              </a:tblPr>
              <a:tblGrid>
                <a:gridCol w="1357300"/>
                <a:gridCol w="1928800"/>
                <a:gridCol w="1952625"/>
                <a:gridCol w="2262175"/>
              </a:tblGrid>
              <a:tr h="37147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 Stack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 Accumulator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 Register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639750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Register-Memory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Load-Store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89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Push A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Push B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Pop 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Load A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 B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Store 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Load </a:t>
                      </a:r>
                      <a:r>
                        <a:rPr b="0" i="0" lang="en-US" sz="1800" u="none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R1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b="0" i="0" lang="en-US" sz="1800" u="non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 </a:t>
                      </a:r>
                      <a:r>
                        <a:rPr b="0" i="0" lang="en-US" sz="1800" u="none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R1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b="0" i="0" lang="en-US" sz="1800" u="non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Store </a:t>
                      </a:r>
                      <a:r>
                        <a:rPr b="0" i="0" lang="en-US" sz="1800" u="non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b="0" i="0" lang="en-US" sz="1800" u="none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Load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R1, </a:t>
                      </a:r>
                      <a:r>
                        <a:rPr b="0" i="0" lang="en-US" sz="1800" u="non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Load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R2, </a:t>
                      </a:r>
                      <a:r>
                        <a:rPr b="0" i="0" lang="en-US" sz="1800" u="non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R3, R1, R2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Store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b="0" i="0" lang="en-US" sz="1800" u="non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R3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7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ISA </a:t>
            </a:r>
            <a:endParaRPr/>
          </a:p>
        </p:txBody>
      </p:sp>
      <p:sp>
        <p:nvSpPr>
          <p:cNvPr id="317" name="Google Shape;317;p47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Code (A*B)–(C*D)–(E*F) </a:t>
            </a:r>
            <a:endParaRPr/>
          </a:p>
          <a:p>
            <a:pPr indent="-514350" lvl="0" marL="5715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a stack architecture</a:t>
            </a:r>
            <a:endParaRPr/>
          </a:p>
          <a:p>
            <a:pPr indent="-514350" lvl="1" marL="9715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✹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Must be evaluated left to right, unless special operations or swaps of stack positions are done</a:t>
            </a:r>
            <a:endParaRPr/>
          </a:p>
          <a:p>
            <a:pPr indent="-514350" lvl="1" marL="9715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✹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stack cannot be accessed randomly</a:t>
            </a:r>
            <a:endParaRPr/>
          </a:p>
          <a:p>
            <a:pPr indent="-514350" lvl="0" marL="5715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an accumulator architecture</a:t>
            </a:r>
            <a:endParaRPr/>
          </a:p>
          <a:p>
            <a:pPr indent="-514350" lvl="1" marL="9715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✹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Creating lots of bus traffic</a:t>
            </a:r>
            <a:endParaRPr/>
          </a:p>
          <a:p>
            <a:pPr indent="-514350" lvl="0" marL="5715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a register architecture </a:t>
            </a:r>
            <a:endParaRPr/>
          </a:p>
          <a:p>
            <a:pPr indent="-514350" lvl="1" marL="9715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✹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 be evaluated by multiplying in any order, which may be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efficient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because of the location of the operands or because of pipelining</a:t>
            </a:r>
            <a:endParaRPr/>
          </a:p>
          <a:p>
            <a:pPr indent="-24765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5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8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ISA</a:t>
            </a:r>
            <a:endParaRPr/>
          </a:p>
        </p:txBody>
      </p:sp>
      <p:sp>
        <p:nvSpPr>
          <p:cNvPr id="323" name="Google Shape;323;p48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 Early Machines used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Stack or Accumulator-style architectures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Dedicating components / registers for special uses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Less number of general-purpose registers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Trying to allocate variables to registers will not be profitable </a:t>
            </a:r>
            <a:endParaRPr/>
          </a:p>
          <a:p>
            <a:pPr indent="-179069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9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ISA-</a:t>
            </a:r>
            <a:r>
              <a:rPr b="1" i="0" lang="en-US" sz="3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Load-Store Reg. Architecture</a:t>
            </a:r>
            <a:endParaRPr/>
          </a:p>
        </p:txBody>
      </p:sp>
      <p:sp>
        <p:nvSpPr>
          <p:cNvPr id="329" name="Google Shape;329;p49"/>
          <p:cNvSpPr txBox="1"/>
          <p:nvPr>
            <p:ph idx="1" type="body"/>
          </p:nvPr>
        </p:nvSpPr>
        <p:spPr>
          <a:xfrm>
            <a:off x="428625" y="1905000"/>
            <a:ext cx="8594725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Machines designed after 1980 uses a load-store register arch., the registers are used for variables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To reduce memory traffic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speed up the program 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registers are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faster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 memory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To improve the code density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Fewer bits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needed  to represent  the register than the memory location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Registers are </a:t>
            </a:r>
            <a:r>
              <a:rPr b="0" i="0" lang="en-US" sz="2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easier for a compiler to use and can be used more effectively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than other forms of internal storage</a:t>
            </a:r>
            <a:endParaRPr/>
          </a:p>
          <a:p>
            <a:pPr indent="-20955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0"/>
          <p:cNvSpPr txBox="1"/>
          <p:nvPr>
            <p:ph type="title"/>
          </p:nvPr>
        </p:nvSpPr>
        <p:spPr>
          <a:xfrm>
            <a:off x="871537" y="862012"/>
            <a:ext cx="8162925" cy="769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ISA-</a:t>
            </a:r>
            <a:r>
              <a:rPr b="1" i="0" lang="en-US" sz="3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Load-Store Reg. Architecture</a:t>
            </a:r>
            <a:endParaRPr/>
          </a:p>
        </p:txBody>
      </p:sp>
      <p:sp>
        <p:nvSpPr>
          <p:cNvPr id="335" name="Google Shape;335;p50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many registers are sufficient?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Char char="✹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Answer depends on how they are used by the compiler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compilers reserve 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16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registers for expression evaluation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16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for parameter passing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16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Remainder to be allocated to hold variables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1"/>
          <p:cNvSpPr txBox="1"/>
          <p:nvPr>
            <p:ph type="title"/>
          </p:nvPr>
        </p:nvSpPr>
        <p:spPr>
          <a:xfrm>
            <a:off x="871537" y="862012"/>
            <a:ext cx="8162925" cy="769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ISA</a:t>
            </a:r>
            <a:endParaRPr/>
          </a:p>
        </p:txBody>
      </p:sp>
      <p:sp>
        <p:nvSpPr>
          <p:cNvPr id="341" name="Google Shape;341;p51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GPR’s major concern-the no. of operands for a typical arithmetic or logical instruction </a:t>
            </a:r>
            <a:endParaRPr/>
          </a:p>
          <a:p>
            <a:pPr indent="-4572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Whether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ALU instruction has two or three operands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198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3-operand instruction format</a:t>
            </a:r>
            <a:endParaRPr/>
          </a:p>
          <a:p>
            <a:pPr indent="-2286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 contains a result and two source operands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198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2-operand instruction format</a:t>
            </a:r>
            <a:endParaRPr/>
          </a:p>
          <a:p>
            <a:pPr indent="-2286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of the operands is both a source and a result for the operation</a:t>
            </a:r>
            <a:endParaRPr/>
          </a:p>
          <a:p>
            <a:pPr indent="-4572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How many of the operands may be memory addresses in ALU instructions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198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 vary from none to three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2"/>
          <p:cNvSpPr txBox="1"/>
          <p:nvPr>
            <p:ph type="title"/>
          </p:nvPr>
        </p:nvSpPr>
        <p:spPr>
          <a:xfrm>
            <a:off x="871537" y="862012"/>
            <a:ext cx="8162925" cy="769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ISA</a:t>
            </a:r>
            <a:endParaRPr/>
          </a:p>
        </p:txBody>
      </p:sp>
      <p:sp>
        <p:nvSpPr>
          <p:cNvPr id="347" name="Google Shape;347;p52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Summary of Classification of Architectures according to the type of operands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Instruction Set Architecture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924300" y="1700212"/>
            <a:ext cx="1858962" cy="17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code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A=b+c;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D=e+f;</a:t>
            </a:r>
            <a:endParaRPr/>
          </a:p>
        </p:txBody>
      </p:sp>
      <p:sp>
        <p:nvSpPr>
          <p:cNvPr id="96" name="Google Shape;96;p17"/>
          <p:cNvSpPr txBox="1"/>
          <p:nvPr/>
        </p:nvSpPr>
        <p:spPr>
          <a:xfrm>
            <a:off x="468312" y="5013325"/>
            <a:ext cx="2074862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</a:pPr>
            <a:r>
              <a:rPr b="0" i="0" lang="en-US" sz="3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MIPS</a:t>
            </a:r>
            <a:endParaRPr/>
          </a:p>
        </p:txBody>
      </p:sp>
      <p:sp>
        <p:nvSpPr>
          <p:cNvPr id="97" name="Google Shape;97;p17"/>
          <p:cNvSpPr txBox="1"/>
          <p:nvPr/>
        </p:nvSpPr>
        <p:spPr>
          <a:xfrm>
            <a:off x="3995737" y="5118100"/>
            <a:ext cx="1871662" cy="17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X86</a:t>
            </a:r>
            <a:endParaRPr/>
          </a:p>
        </p:txBody>
      </p:sp>
      <p:sp>
        <p:nvSpPr>
          <p:cNvPr id="98" name="Google Shape;98;p17"/>
          <p:cNvSpPr txBox="1"/>
          <p:nvPr/>
        </p:nvSpPr>
        <p:spPr>
          <a:xfrm>
            <a:off x="6227762" y="4857750"/>
            <a:ext cx="2339975" cy="17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ARM</a:t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 rot="7800000">
            <a:off x="1515268" y="3952081"/>
            <a:ext cx="2287587" cy="250825"/>
          </a:xfrm>
          <a:prstGeom prst="rightArrow">
            <a:avLst>
              <a:gd fmla="val 20416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0" name="Google Shape;100;p17"/>
          <p:cNvSpPr/>
          <p:nvPr/>
        </p:nvSpPr>
        <p:spPr>
          <a:xfrm rot="4560000">
            <a:off x="3728243" y="4153693"/>
            <a:ext cx="1903412" cy="206375"/>
          </a:xfrm>
          <a:prstGeom prst="rightArrow">
            <a:avLst>
              <a:gd fmla="val 20436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1" name="Google Shape;101;p17"/>
          <p:cNvSpPr/>
          <p:nvPr/>
        </p:nvSpPr>
        <p:spPr>
          <a:xfrm rot="2460000">
            <a:off x="5413375" y="3806825"/>
            <a:ext cx="2543175" cy="234950"/>
          </a:xfrm>
          <a:prstGeom prst="rightArrow">
            <a:avLst>
              <a:gd fmla="val 20601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3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ISA </a:t>
            </a:r>
            <a:r>
              <a:rPr b="1" i="0" lang="en-US" sz="3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– GPR Architecture</a:t>
            </a:r>
            <a:endParaRPr/>
          </a:p>
        </p:txBody>
      </p:sp>
      <p:sp>
        <p:nvSpPr>
          <p:cNvPr id="353" name="Google Shape;353;p53"/>
          <p:cNvSpPr txBox="1"/>
          <p:nvPr>
            <p:ph idx="1" type="body"/>
          </p:nvPr>
        </p:nvSpPr>
        <p:spPr>
          <a:xfrm>
            <a:off x="912812" y="19558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1) Register-register (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0-Memory + 3-Reg = Total 3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Advantage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Simple, fixed-length instruction encoding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Simple code-generation model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Instructions take similar numbers of clocks to execute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Disadvantage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Higher instruction count than architectures having memory references in instructions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instructions are short and bit encoding may be wasteful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Char char="✹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- SPARC, MIPS, PowerPC, ALPHA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4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ISA </a:t>
            </a:r>
            <a:r>
              <a:rPr b="1" i="0" lang="en-US" sz="3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– GPR Architecture</a:t>
            </a:r>
            <a:endParaRPr/>
          </a:p>
        </p:txBody>
      </p:sp>
      <p:sp>
        <p:nvSpPr>
          <p:cNvPr id="359" name="Google Shape;359;p54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 Register – memory (1- Memory + 1-Reg= Total 2)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Advantage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can be accessed without loading first 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 format tends to be easy to encode and yields good density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Disadvantage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Operands are not equivalent since a source operand in a binary operation is destroyed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Encoding a register number and a memory address in each instruction may restrict the number of registers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Clocks per instruction varies by operand location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- Intel 80x86, Motorola 68000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5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ISA </a:t>
            </a:r>
            <a:r>
              <a:rPr b="1" i="0" lang="en-US" sz="3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– GPR Architecture</a:t>
            </a:r>
            <a:endParaRPr/>
          </a:p>
        </p:txBody>
      </p:sp>
      <p:sp>
        <p:nvSpPr>
          <p:cNvPr id="365" name="Google Shape;365;p55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3) Memory-memory (3-Memory + 0-Reg = Total-3)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Advantage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compact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Doesn’t waste registers for temporaries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Disadvantage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Large variation in instruction size, especially for three-operand instructions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Also, large variation in work per instruction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 accesses create memory bottleneck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- VAX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6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ISA </a:t>
            </a:r>
            <a:endParaRPr/>
          </a:p>
        </p:txBody>
      </p:sp>
      <p:sp>
        <p:nvSpPr>
          <p:cNvPr id="371" name="Google Shape;371;p56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Summary, In general,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Machines with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fewer alternatives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 the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compiler’s task simpler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since there are fewer decisions for the compiler to make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Machines with a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wide variety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flexible instruction formats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reduce the number of bits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required to encode the program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machine that uses a small number of bits to encode the program is said to have good instruction density—a smaller number of bits do as much work as a larger number on a different architecture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no. of registers also affects the instruction size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7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Operands</a:t>
            </a:r>
            <a:endParaRPr/>
          </a:p>
        </p:txBody>
      </p:sp>
      <p:sp>
        <p:nvSpPr>
          <p:cNvPr id="377" name="Google Shape;377;p57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many operands are supported?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Char char="✹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operands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Char char="✹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operands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Char char="✹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operand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Char char="✹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operand</a:t>
            </a:r>
            <a:endParaRPr/>
          </a:p>
          <a:p>
            <a:pPr indent="-16129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8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No. of Operands</a:t>
            </a:r>
            <a:endParaRPr/>
          </a:p>
        </p:txBody>
      </p:sp>
      <p:sp>
        <p:nvSpPr>
          <p:cNvPr id="383" name="Google Shape;383;p58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operands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Operand 1, Operand 2, Result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= b + c;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ax, bx, cx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 be a fourth address - next instruction (usually implicit)[not common]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Instructions are long because 3 or more operands have to be specified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9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No. of Operands</a:t>
            </a:r>
            <a:endParaRPr/>
          </a:p>
        </p:txBody>
      </p:sp>
      <p:sp>
        <p:nvSpPr>
          <p:cNvPr id="389" name="Google Shape;389;p59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Operands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address doubles as operand and result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= a + b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ax, bx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Reduces length of instruction over 3-address format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Requires some extra work by processor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Temporary storage to hold some results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0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No. of Operands</a:t>
            </a:r>
            <a:endParaRPr/>
          </a:p>
        </p:txBody>
      </p:sp>
      <p:sp>
        <p:nvSpPr>
          <p:cNvPr id="395" name="Google Shape;395;p60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Operand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Implicit second address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Usually a register (accumulator)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Common on early machines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in some Intel x86 instructions with implied operands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 ax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idiv ebx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1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No. of Operands</a:t>
            </a:r>
            <a:endParaRPr/>
          </a:p>
        </p:txBody>
      </p:sp>
      <p:sp>
        <p:nvSpPr>
          <p:cNvPr id="401" name="Google Shape;401;p61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(zero) Operand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addresses implicit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Uses a stack- X87 example c = a + b: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push a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push b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fadd      //a+b, pop stack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store and pop c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reduce to 3 instructions: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push a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push b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faddp c ; //add and pop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2"/>
          <p:cNvSpPr txBox="1"/>
          <p:nvPr>
            <p:ph type="title"/>
          </p:nvPr>
        </p:nvSpPr>
        <p:spPr>
          <a:xfrm>
            <a:off x="871537" y="1039812"/>
            <a:ext cx="8162925" cy="584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Computation of Y = (a-b) / (c + (d * e))</a:t>
            </a:r>
            <a:endParaRPr/>
          </a:p>
        </p:txBody>
      </p:sp>
      <p:sp>
        <p:nvSpPr>
          <p:cNvPr id="407" name="Google Shape;407;p62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Three Operands instructions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Operandsinstructions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Operand instructions</a:t>
            </a:r>
            <a:endParaRPr/>
          </a:p>
          <a:p>
            <a:pPr indent="-20955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Instruction Set Architecture</a:t>
            </a:r>
            <a:endParaRPr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3924300" y="1700212"/>
            <a:ext cx="1858962" cy="17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code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A=b+c;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D=e+f;</a:t>
            </a:r>
            <a:endParaRPr/>
          </a:p>
        </p:txBody>
      </p:sp>
      <p:sp>
        <p:nvSpPr>
          <p:cNvPr id="108" name="Google Shape;108;p18"/>
          <p:cNvSpPr txBox="1"/>
          <p:nvPr/>
        </p:nvSpPr>
        <p:spPr>
          <a:xfrm>
            <a:off x="468312" y="4857750"/>
            <a:ext cx="2074862" cy="17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</a:pPr>
            <a:r>
              <a:rPr b="0" i="0" lang="en-US" sz="3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MIPS</a:t>
            </a:r>
            <a:endParaRPr/>
          </a:p>
          <a:p>
            <a:pPr indent="-342900" lvl="0" marL="34290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Assembly code</a:t>
            </a:r>
            <a:endParaRPr/>
          </a:p>
        </p:txBody>
      </p:sp>
      <p:sp>
        <p:nvSpPr>
          <p:cNvPr id="109" name="Google Shape;109;p18"/>
          <p:cNvSpPr txBox="1"/>
          <p:nvPr/>
        </p:nvSpPr>
        <p:spPr>
          <a:xfrm>
            <a:off x="3563937" y="5118100"/>
            <a:ext cx="2303462" cy="17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X86 Assembly Code</a:t>
            </a:r>
            <a:endParaRPr/>
          </a:p>
        </p:txBody>
      </p:sp>
      <p:sp>
        <p:nvSpPr>
          <p:cNvPr id="110" name="Google Shape;110;p18"/>
          <p:cNvSpPr txBox="1"/>
          <p:nvPr/>
        </p:nvSpPr>
        <p:spPr>
          <a:xfrm>
            <a:off x="6227762" y="4857750"/>
            <a:ext cx="2339975" cy="17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ARM Assembly Code </a:t>
            </a:r>
            <a:endParaRPr/>
          </a:p>
        </p:txBody>
      </p:sp>
      <p:sp>
        <p:nvSpPr>
          <p:cNvPr id="111" name="Google Shape;111;p18"/>
          <p:cNvSpPr/>
          <p:nvPr/>
        </p:nvSpPr>
        <p:spPr>
          <a:xfrm rot="7800000">
            <a:off x="1515268" y="3952081"/>
            <a:ext cx="2287587" cy="250825"/>
          </a:xfrm>
          <a:prstGeom prst="rightArrow">
            <a:avLst>
              <a:gd fmla="val 20416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0" y="3573462"/>
            <a:ext cx="2016125" cy="8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MIPS Instruction Set</a:t>
            </a:r>
            <a:endParaRPr/>
          </a:p>
        </p:txBody>
      </p:sp>
      <p:sp>
        <p:nvSpPr>
          <p:cNvPr id="113" name="Google Shape;113;p18"/>
          <p:cNvSpPr/>
          <p:nvPr/>
        </p:nvSpPr>
        <p:spPr>
          <a:xfrm rot="4560000">
            <a:off x="3368675" y="4154487"/>
            <a:ext cx="1903412" cy="204787"/>
          </a:xfrm>
          <a:prstGeom prst="rightArrow">
            <a:avLst>
              <a:gd fmla="val 20436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4284662" y="3644900"/>
            <a:ext cx="2016125" cy="8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X86</a:t>
            </a:r>
            <a:endParaRPr/>
          </a:p>
          <a:p>
            <a:pPr indent="-342900" lvl="0" marL="3429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 Set</a:t>
            </a:r>
            <a:endParaRPr/>
          </a:p>
        </p:txBody>
      </p:sp>
      <p:sp>
        <p:nvSpPr>
          <p:cNvPr id="115" name="Google Shape;115;p18"/>
          <p:cNvSpPr/>
          <p:nvPr/>
        </p:nvSpPr>
        <p:spPr>
          <a:xfrm rot="2460000">
            <a:off x="5413375" y="3806825"/>
            <a:ext cx="2543175" cy="234950"/>
          </a:xfrm>
          <a:prstGeom prst="rightArrow">
            <a:avLst>
              <a:gd fmla="val 20601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6804025" y="3357562"/>
            <a:ext cx="2339975" cy="1303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ARM</a:t>
            </a:r>
            <a:endParaRPr/>
          </a:p>
          <a:p>
            <a:pPr indent="-342900" lvl="0" marL="3429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 Set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3"/>
          <p:cNvSpPr txBox="1"/>
          <p:nvPr>
            <p:ph type="title"/>
          </p:nvPr>
        </p:nvSpPr>
        <p:spPr>
          <a:xfrm>
            <a:off x="871537" y="1039812"/>
            <a:ext cx="8162925" cy="584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Computation of Y = (a-b) / (c + (d * e))</a:t>
            </a:r>
            <a:endParaRPr/>
          </a:p>
        </p:txBody>
      </p:sp>
      <p:sp>
        <p:nvSpPr>
          <p:cNvPr id="413" name="Google Shape;413;p63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Three Operands instructions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✹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 y,a,b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✹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 t,d,e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✹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t,t,c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✹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 y,y,t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Operands instructions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✹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 y,a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✹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 y,b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✹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 t,d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✹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 t,e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✹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t,c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✹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 y,t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4"/>
          <p:cNvSpPr txBox="1"/>
          <p:nvPr>
            <p:ph type="title"/>
          </p:nvPr>
        </p:nvSpPr>
        <p:spPr>
          <a:xfrm>
            <a:off x="871537" y="1039812"/>
            <a:ext cx="8162925" cy="584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Computation of Y = (a-b) / (c + (d * e))</a:t>
            </a:r>
            <a:endParaRPr/>
          </a:p>
        </p:txBody>
      </p:sp>
      <p:sp>
        <p:nvSpPr>
          <p:cNvPr id="419" name="Google Shape;419;p64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Operand instructions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✹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load 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✹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 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✹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c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✹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store 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✹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load a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✹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 b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✹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 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✹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store y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65"/>
          <p:cNvSpPr txBox="1"/>
          <p:nvPr>
            <p:ph type="title"/>
          </p:nvPr>
        </p:nvSpPr>
        <p:spPr>
          <a:xfrm>
            <a:off x="871537" y="854075"/>
            <a:ext cx="8162925" cy="769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How Many Operands?</a:t>
            </a:r>
            <a:endParaRPr/>
          </a:p>
        </p:txBody>
      </p:sp>
      <p:sp>
        <p:nvSpPr>
          <p:cNvPr id="425" name="Google Shape;425;p65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Operands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✹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complex instructions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✹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registers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62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Inter-register operations are quicker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✹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Fewer instructions per program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✹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complexity in processor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Fewer Operands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✹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Less complex instructions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✹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address format however limits you to one register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✹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instructions per program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✹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Less complexity in processor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Faster fetch/execution of instructions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6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Memory Organization</a:t>
            </a:r>
            <a:endParaRPr/>
          </a:p>
        </p:txBody>
      </p:sp>
      <p:sp>
        <p:nvSpPr>
          <p:cNvPr id="434" name="Google Shape;434;p66"/>
          <p:cNvSpPr txBox="1"/>
          <p:nvPr>
            <p:ph idx="1" type="body"/>
          </p:nvPr>
        </p:nvSpPr>
        <p:spPr>
          <a:xfrm>
            <a:off x="1143000" y="18288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Viewed as a large single-dimension array with access by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memory address is an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into the memory array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views of Memory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120"/>
              <a:buFont typeface="Noto Sans Symbols"/>
              <a:buChar char="✹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Byte Addressing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▪"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index points to a byte of memory, and that the unit of memory accessed by a load/store is a byte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120"/>
              <a:buFont typeface="Noto Sans Symbols"/>
              <a:buChar char="✹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Word Addressing</a:t>
            </a:r>
            <a:endParaRPr/>
          </a:p>
          <a:p>
            <a:pPr indent="-266700" lvl="0" marL="342900" rtl="0" algn="l">
              <a:spcBef>
                <a:spcPts val="32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5" name="Google Shape;435;p66"/>
          <p:cNvGrpSpPr/>
          <p:nvPr/>
        </p:nvGrpSpPr>
        <p:grpSpPr>
          <a:xfrm>
            <a:off x="5435600" y="3789362"/>
            <a:ext cx="1722437" cy="2751137"/>
            <a:chOff x="1296" y="2496"/>
            <a:chExt cx="1045" cy="1733"/>
          </a:xfrm>
        </p:grpSpPr>
        <p:sp>
          <p:nvSpPr>
            <p:cNvPr id="436" name="Google Shape;436;p66"/>
            <p:cNvSpPr txBox="1"/>
            <p:nvPr/>
          </p:nvSpPr>
          <p:spPr>
            <a:xfrm>
              <a:off x="1440" y="2496"/>
              <a:ext cx="710" cy="1493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cxnSp>
          <p:nvCxnSpPr>
            <p:cNvPr id="437" name="Google Shape;437;p66"/>
            <p:cNvCxnSpPr/>
            <p:nvPr/>
          </p:nvCxnSpPr>
          <p:spPr>
            <a:xfrm>
              <a:off x="1440" y="3744"/>
              <a:ext cx="720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38" name="Google Shape;438;p66"/>
            <p:cNvCxnSpPr/>
            <p:nvPr/>
          </p:nvCxnSpPr>
          <p:spPr>
            <a:xfrm>
              <a:off x="1440" y="3120"/>
              <a:ext cx="720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39" name="Google Shape;439;p66"/>
            <p:cNvCxnSpPr/>
            <p:nvPr/>
          </p:nvCxnSpPr>
          <p:spPr>
            <a:xfrm>
              <a:off x="1440" y="3360"/>
              <a:ext cx="720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40" name="Google Shape;440;p66"/>
            <p:cNvCxnSpPr/>
            <p:nvPr/>
          </p:nvCxnSpPr>
          <p:spPr>
            <a:xfrm>
              <a:off x="1440" y="2880"/>
              <a:ext cx="720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41" name="Google Shape;441;p66"/>
            <p:cNvCxnSpPr/>
            <p:nvPr/>
          </p:nvCxnSpPr>
          <p:spPr>
            <a:xfrm>
              <a:off x="1429" y="2704"/>
              <a:ext cx="720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42" name="Google Shape;442;p66"/>
            <p:cNvCxnSpPr/>
            <p:nvPr/>
          </p:nvCxnSpPr>
          <p:spPr>
            <a:xfrm>
              <a:off x="1440" y="3552"/>
              <a:ext cx="720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43" name="Google Shape;443;p66"/>
            <p:cNvSpPr txBox="1"/>
            <p:nvPr/>
          </p:nvSpPr>
          <p:spPr>
            <a:xfrm>
              <a:off x="1296" y="2496"/>
              <a:ext cx="316" cy="2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6975" lIns="19050" spcFirstLastPara="1" rIns="19050" wrap="square" tIns="26975">
              <a:noAutofit/>
            </a:bodyPr>
            <a:lstStyle/>
            <a:p>
              <a:pPr indent="0" lvl="0" marL="0" marR="0" rtl="0" algn="l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444" name="Google Shape;444;p66"/>
            <p:cNvSpPr txBox="1"/>
            <p:nvPr/>
          </p:nvSpPr>
          <p:spPr>
            <a:xfrm>
              <a:off x="1296" y="2688"/>
              <a:ext cx="316" cy="2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6975" lIns="19050" spcFirstLastPara="1" rIns="19050" wrap="square" tIns="26975">
              <a:noAutofit/>
            </a:bodyPr>
            <a:lstStyle/>
            <a:p>
              <a:pPr indent="0" lvl="0" marL="0" marR="0" rtl="0" algn="l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445" name="Google Shape;445;p66"/>
            <p:cNvSpPr txBox="1"/>
            <p:nvPr/>
          </p:nvSpPr>
          <p:spPr>
            <a:xfrm>
              <a:off x="1296" y="2928"/>
              <a:ext cx="316" cy="2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6975" lIns="19050" spcFirstLastPara="1" rIns="19050" wrap="square" tIns="26975">
              <a:noAutofit/>
            </a:bodyPr>
            <a:lstStyle/>
            <a:p>
              <a:pPr indent="0" lvl="0" marL="0" marR="0" rtl="0" algn="l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446" name="Google Shape;446;p66"/>
            <p:cNvSpPr txBox="1"/>
            <p:nvPr/>
          </p:nvSpPr>
          <p:spPr>
            <a:xfrm>
              <a:off x="1296" y="3168"/>
              <a:ext cx="316" cy="2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6975" lIns="19050" spcFirstLastPara="1" rIns="19050" wrap="square" tIns="26975">
              <a:noAutofit/>
            </a:bodyPr>
            <a:lstStyle/>
            <a:p>
              <a:pPr indent="0" lvl="0" marL="0" marR="0" rtl="0" algn="l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447" name="Google Shape;447;p66"/>
            <p:cNvSpPr txBox="1"/>
            <p:nvPr/>
          </p:nvSpPr>
          <p:spPr>
            <a:xfrm>
              <a:off x="1296" y="3360"/>
              <a:ext cx="316" cy="2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6975" lIns="19050" spcFirstLastPara="1" rIns="19050" wrap="square" tIns="26975">
              <a:noAutofit/>
            </a:bodyPr>
            <a:lstStyle/>
            <a:p>
              <a:pPr indent="0" lvl="0" marL="0" marR="0" rtl="0" algn="l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448" name="Google Shape;448;p66"/>
            <p:cNvSpPr txBox="1"/>
            <p:nvPr/>
          </p:nvSpPr>
          <p:spPr>
            <a:xfrm>
              <a:off x="1296" y="3552"/>
              <a:ext cx="316" cy="2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6975" lIns="19050" spcFirstLastPara="1" rIns="19050" wrap="square" tIns="26975">
              <a:noAutofit/>
            </a:bodyPr>
            <a:lstStyle/>
            <a:p>
              <a:pPr indent="0" lvl="0" marL="0" marR="0" rtl="0" algn="l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449" name="Google Shape;449;p66"/>
            <p:cNvSpPr txBox="1"/>
            <p:nvPr/>
          </p:nvSpPr>
          <p:spPr>
            <a:xfrm>
              <a:off x="1296" y="3744"/>
              <a:ext cx="316" cy="2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6975" lIns="19050" spcFirstLastPara="1" rIns="19050" wrap="square" tIns="26975">
              <a:noAutofit/>
            </a:bodyPr>
            <a:lstStyle/>
            <a:p>
              <a:pPr indent="0" lvl="0" marL="0" marR="0" rtl="0" algn="l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450" name="Google Shape;450;p66"/>
            <p:cNvSpPr txBox="1"/>
            <p:nvPr/>
          </p:nvSpPr>
          <p:spPr>
            <a:xfrm>
              <a:off x="1680" y="3984"/>
              <a:ext cx="316" cy="2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6975" lIns="19050" spcFirstLastPara="1" rIns="19050" wrap="square" tIns="26975">
              <a:noAutofit/>
            </a:bodyPr>
            <a:lstStyle/>
            <a:p>
              <a:pPr indent="0" lvl="0" marL="0" marR="0" rtl="0" algn="l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...</a:t>
              </a:r>
              <a:endParaRPr/>
            </a:p>
          </p:txBody>
        </p:sp>
        <p:sp>
          <p:nvSpPr>
            <p:cNvPr id="451" name="Google Shape;451;p66"/>
            <p:cNvSpPr txBox="1"/>
            <p:nvPr/>
          </p:nvSpPr>
          <p:spPr>
            <a:xfrm>
              <a:off x="1536" y="2736"/>
              <a:ext cx="805" cy="2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6975" lIns="19050" spcFirstLastPara="1" rIns="19050" wrap="square" tIns="26975">
              <a:noAutofit/>
            </a:bodyPr>
            <a:lstStyle/>
            <a:p>
              <a:pPr indent="0" lvl="0" marL="0" marR="0" rtl="0" algn="l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8 bits of data</a:t>
              </a:r>
              <a:endParaRPr/>
            </a:p>
          </p:txBody>
        </p:sp>
        <p:sp>
          <p:nvSpPr>
            <p:cNvPr id="452" name="Google Shape;452;p66"/>
            <p:cNvSpPr txBox="1"/>
            <p:nvPr/>
          </p:nvSpPr>
          <p:spPr>
            <a:xfrm>
              <a:off x="1536" y="3792"/>
              <a:ext cx="805" cy="1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6975" lIns="19050" spcFirstLastPara="1" rIns="19050" wrap="square" tIns="26975">
              <a:noAutofit/>
            </a:bodyPr>
            <a:lstStyle/>
            <a:p>
              <a:pPr indent="0" lvl="0" marL="0" marR="0" rtl="0" algn="l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8 bits of data</a:t>
              </a:r>
              <a:endParaRPr/>
            </a:p>
          </p:txBody>
        </p:sp>
        <p:sp>
          <p:nvSpPr>
            <p:cNvPr id="453" name="Google Shape;453;p66"/>
            <p:cNvSpPr txBox="1"/>
            <p:nvPr/>
          </p:nvSpPr>
          <p:spPr>
            <a:xfrm>
              <a:off x="1536" y="3600"/>
              <a:ext cx="805" cy="1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6975" lIns="19050" spcFirstLastPara="1" rIns="19050" wrap="square" tIns="26975">
              <a:noAutofit/>
            </a:bodyPr>
            <a:lstStyle/>
            <a:p>
              <a:pPr indent="0" lvl="0" marL="0" marR="0" rtl="0" algn="l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8 bits of data</a:t>
              </a:r>
              <a:endParaRPr/>
            </a:p>
          </p:txBody>
        </p:sp>
        <p:sp>
          <p:nvSpPr>
            <p:cNvPr id="454" name="Google Shape;454;p66"/>
            <p:cNvSpPr txBox="1"/>
            <p:nvPr/>
          </p:nvSpPr>
          <p:spPr>
            <a:xfrm>
              <a:off x="1536" y="2928"/>
              <a:ext cx="805" cy="1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6975" lIns="19050" spcFirstLastPara="1" rIns="19050" wrap="square" tIns="26975">
              <a:noAutofit/>
            </a:bodyPr>
            <a:lstStyle/>
            <a:p>
              <a:pPr indent="0" lvl="0" marL="0" marR="0" rtl="0" algn="l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8 bits of data</a:t>
              </a:r>
              <a:endParaRPr/>
            </a:p>
          </p:txBody>
        </p:sp>
        <p:sp>
          <p:nvSpPr>
            <p:cNvPr id="455" name="Google Shape;455;p66"/>
            <p:cNvSpPr txBox="1"/>
            <p:nvPr/>
          </p:nvSpPr>
          <p:spPr>
            <a:xfrm flipH="1">
              <a:off x="1536" y="2544"/>
              <a:ext cx="587" cy="1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6975" lIns="19050" spcFirstLastPara="1" rIns="19050" wrap="square" tIns="26975">
              <a:noAutofit/>
            </a:bodyPr>
            <a:lstStyle/>
            <a:p>
              <a:pPr indent="0" lvl="0" marL="0" marR="0" rtl="0" algn="l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8 bits of data</a:t>
              </a:r>
              <a:endParaRPr/>
            </a:p>
          </p:txBody>
        </p:sp>
        <p:sp>
          <p:nvSpPr>
            <p:cNvPr id="456" name="Google Shape;456;p66"/>
            <p:cNvSpPr txBox="1"/>
            <p:nvPr/>
          </p:nvSpPr>
          <p:spPr>
            <a:xfrm>
              <a:off x="1536" y="3168"/>
              <a:ext cx="805" cy="1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6975" lIns="19050" spcFirstLastPara="1" rIns="19050" wrap="square" tIns="26975">
              <a:noAutofit/>
            </a:bodyPr>
            <a:lstStyle/>
            <a:p>
              <a:pPr indent="0" lvl="0" marL="0" marR="0" rtl="0" algn="l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8 bits of data</a:t>
              </a:r>
              <a:endParaRPr/>
            </a:p>
          </p:txBody>
        </p:sp>
        <p:sp>
          <p:nvSpPr>
            <p:cNvPr id="457" name="Google Shape;457;p66"/>
            <p:cNvSpPr txBox="1"/>
            <p:nvPr/>
          </p:nvSpPr>
          <p:spPr>
            <a:xfrm>
              <a:off x="1536" y="3360"/>
              <a:ext cx="805" cy="1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6975" lIns="19050" spcFirstLastPara="1" rIns="19050" wrap="square" tIns="26975">
              <a:noAutofit/>
            </a:bodyPr>
            <a:lstStyle/>
            <a:p>
              <a:pPr indent="0" lvl="0" marL="0" marR="0" rtl="0" algn="l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8 bits of data</a:t>
              </a:r>
              <a:endParaRPr/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67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many bytes (8 bits) and words (32 bits) can be accessed for 4 GB Memory?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bytes with byte addresses from 0 to 2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words with byte addresses 0, 4, 8, ... 2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-4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</a:pPr>
            <a:r>
              <a:rPr b="0" i="0"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Words are </a:t>
            </a:r>
            <a:r>
              <a:rPr b="0" i="1"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aligned</a:t>
            </a:r>
            <a:endParaRPr/>
          </a:p>
        </p:txBody>
      </p:sp>
      <p:sp>
        <p:nvSpPr>
          <p:cNvPr id="466" name="Google Shape;466;p67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Memory Organization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68"/>
          <p:cNvSpPr txBox="1"/>
          <p:nvPr>
            <p:ph type="title"/>
          </p:nvPr>
        </p:nvSpPr>
        <p:spPr>
          <a:xfrm>
            <a:off x="858837" y="862012"/>
            <a:ext cx="81756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Memory Organization</a:t>
            </a:r>
            <a:endParaRPr/>
          </a:p>
        </p:txBody>
      </p:sp>
      <p:pic>
        <p:nvPicPr>
          <p:cNvPr descr="5-02" id="475" name="Google Shape;475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4212" y="3429000"/>
            <a:ext cx="7848600" cy="2289175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68"/>
          <p:cNvSpPr txBox="1"/>
          <p:nvPr>
            <p:ph idx="1" type="body"/>
          </p:nvPr>
        </p:nvSpPr>
        <p:spPr>
          <a:xfrm>
            <a:off x="1020762" y="1916112"/>
            <a:ext cx="81232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Word alignment 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✹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Memories operate more efficiently this way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 8-byte (64-bit) words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69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Memory Organization</a:t>
            </a:r>
            <a:endParaRPr/>
          </a:p>
        </p:txBody>
      </p:sp>
      <p:sp>
        <p:nvSpPr>
          <p:cNvPr id="482" name="Google Shape;482;p69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Bytes in a word can be numbered in two ways: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Char char="✹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Big Endian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16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Most-significant byte at least address of a word</a:t>
            </a:r>
            <a:endParaRPr/>
          </a:p>
          <a:p>
            <a:pPr indent="-228600" lvl="3" marL="1600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MIPS is Big Endian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Char char="✹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Little Endian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16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Least-significant byte at least address</a:t>
            </a:r>
            <a:endParaRPr/>
          </a:p>
          <a:p>
            <a:pPr indent="-228600" lvl="3" marL="1600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 Is Little Endian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70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Memory Organization</a:t>
            </a:r>
            <a:endParaRPr/>
          </a:p>
        </p:txBody>
      </p:sp>
      <p:sp>
        <p:nvSpPr>
          <p:cNvPr id="488" name="Google Shape;488;p70"/>
          <p:cNvSpPr txBox="1"/>
          <p:nvPr>
            <p:ph idx="1" type="body"/>
          </p:nvPr>
        </p:nvSpPr>
        <p:spPr>
          <a:xfrm>
            <a:off x="684212" y="1905000"/>
            <a:ext cx="83391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Store the number 12 in 32 bits</a:t>
            </a:r>
            <a:endParaRPr/>
          </a:p>
          <a:p>
            <a:pPr indent="-285750" lvl="1" marL="74295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will be 28 zeroes and then 1100</a:t>
            </a:r>
            <a:endParaRPr/>
          </a:p>
          <a:p>
            <a:pPr indent="-285750" lvl="1" marL="74295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(MSB) 00000000 00000000 00000000 00001100 (LSB)</a:t>
            </a:r>
            <a:endParaRPr/>
          </a:p>
          <a:p>
            <a:pPr indent="-285750" lvl="1" marL="74295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</p:txBody>
      </p:sp>
      <p:sp>
        <p:nvSpPr>
          <p:cNvPr id="489" name="Google Shape;489;p70"/>
          <p:cNvSpPr txBox="1"/>
          <p:nvPr/>
        </p:nvSpPr>
        <p:spPr>
          <a:xfrm>
            <a:off x="1042987" y="3933825"/>
            <a:ext cx="1871662" cy="1311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2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Byte 	 0:</a:t>
            </a:r>
            <a:endParaRPr/>
          </a:p>
          <a:p>
            <a:pPr indent="0" lvl="2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 1: </a:t>
            </a:r>
            <a:endParaRPr/>
          </a:p>
          <a:p>
            <a:pPr indent="0" lvl="2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 2: </a:t>
            </a:r>
            <a:endParaRPr/>
          </a:p>
          <a:p>
            <a:pPr indent="0" lvl="2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 3: </a:t>
            </a:r>
            <a:endParaRPr/>
          </a:p>
        </p:txBody>
      </p:sp>
      <p:sp>
        <p:nvSpPr>
          <p:cNvPr id="490" name="Google Shape;490;p70"/>
          <p:cNvSpPr txBox="1"/>
          <p:nvPr/>
        </p:nvSpPr>
        <p:spPr>
          <a:xfrm>
            <a:off x="1546225" y="5302250"/>
            <a:ext cx="5976937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big-endian system   1100 is in </a:t>
            </a:r>
            <a:r>
              <a:rPr b="1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byte 3</a:t>
            </a:r>
            <a:endParaRPr/>
          </a:p>
          <a:p>
            <a:pPr indent="0" lvl="1" marL="11747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little-endian system 1100 is in </a:t>
            </a:r>
            <a:r>
              <a:rPr b="1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byte 0</a:t>
            </a:r>
            <a:endParaRPr/>
          </a:p>
        </p:txBody>
      </p:sp>
      <p:sp>
        <p:nvSpPr>
          <p:cNvPr id="491" name="Google Shape;491;p70"/>
          <p:cNvSpPr txBox="1"/>
          <p:nvPr/>
        </p:nvSpPr>
        <p:spPr>
          <a:xfrm>
            <a:off x="3346450" y="3429000"/>
            <a:ext cx="18732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Big-endian</a:t>
            </a:r>
            <a:endParaRPr/>
          </a:p>
        </p:txBody>
      </p:sp>
      <p:sp>
        <p:nvSpPr>
          <p:cNvPr id="492" name="Google Shape;492;p70"/>
          <p:cNvSpPr txBox="1"/>
          <p:nvPr/>
        </p:nvSpPr>
        <p:spPr>
          <a:xfrm>
            <a:off x="3130550" y="3933825"/>
            <a:ext cx="1943100" cy="1311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2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0000 0000</a:t>
            </a:r>
            <a:endParaRPr/>
          </a:p>
          <a:p>
            <a:pPr indent="0" lvl="2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0000 0000</a:t>
            </a:r>
            <a:endParaRPr/>
          </a:p>
          <a:p>
            <a:pPr indent="0" lvl="2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0000 0000</a:t>
            </a:r>
            <a:endParaRPr/>
          </a:p>
          <a:p>
            <a:pPr indent="0" lvl="2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0000 1100</a:t>
            </a:r>
            <a:endParaRPr/>
          </a:p>
        </p:txBody>
      </p:sp>
      <p:sp>
        <p:nvSpPr>
          <p:cNvPr id="493" name="Google Shape;493;p70"/>
          <p:cNvSpPr txBox="1"/>
          <p:nvPr/>
        </p:nvSpPr>
        <p:spPr>
          <a:xfrm>
            <a:off x="5435600" y="3933825"/>
            <a:ext cx="1943100" cy="1311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2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0000 1100</a:t>
            </a:r>
            <a:endParaRPr/>
          </a:p>
          <a:p>
            <a:pPr indent="0" lvl="2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0000 0000</a:t>
            </a:r>
            <a:endParaRPr/>
          </a:p>
          <a:p>
            <a:pPr indent="0" lvl="2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0000 0000</a:t>
            </a:r>
            <a:endParaRPr/>
          </a:p>
          <a:p>
            <a:pPr indent="0" lvl="2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0000 0000</a:t>
            </a:r>
            <a:endParaRPr/>
          </a:p>
        </p:txBody>
      </p:sp>
      <p:sp>
        <p:nvSpPr>
          <p:cNvPr id="494" name="Google Shape;494;p70"/>
          <p:cNvSpPr txBox="1"/>
          <p:nvPr/>
        </p:nvSpPr>
        <p:spPr>
          <a:xfrm>
            <a:off x="5578475" y="3429000"/>
            <a:ext cx="23050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Little-endian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71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ISA</a:t>
            </a:r>
            <a:endParaRPr/>
          </a:p>
        </p:txBody>
      </p:sp>
      <p:sp>
        <p:nvSpPr>
          <p:cNvPr id="500" name="Google Shape;500;p71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ISA’s: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✹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Digital’s</a:t>
            </a:r>
            <a:r>
              <a:rPr b="0" i="0"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VAX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(1977)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✹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Intel’s </a:t>
            </a:r>
            <a:r>
              <a:rPr b="0" i="0"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x86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(1978), but successful (IBM PC)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✹"/>
            </a:pPr>
            <a:r>
              <a:rPr b="0" i="0"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MIPS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focus of text, used in assorted machines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✹"/>
            </a:pPr>
            <a:r>
              <a:rPr b="0" i="0"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PowerPC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used in Mac’s, IBM supercomputers, ...</a:t>
            </a:r>
            <a:endParaRPr/>
          </a:p>
          <a:p>
            <a:pPr indent="-1968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VAX and x86 are </a:t>
            </a:r>
            <a:r>
              <a:rPr b="0" i="0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CISC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(“Complex Instruction Set Computers”)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✹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Started in 70’s</a:t>
            </a:r>
            <a:endParaRPr/>
          </a:p>
          <a:p>
            <a:pPr indent="-2286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MIPS and PowerPC are </a:t>
            </a:r>
            <a:r>
              <a:rPr b="0" i="0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RISC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(“Reduced Instruction Set Computers”)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✹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Almost all machines of 80’s and 90’s are RISC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620"/>
              <a:buFont typeface="Noto Sans Symbols"/>
              <a:buChar char="▪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Including VAX’s successor, the DEC Alpha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72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RISC vs. CISC</a:t>
            </a:r>
            <a:endParaRPr/>
          </a:p>
        </p:txBody>
      </p:sp>
      <p:sp>
        <p:nvSpPr>
          <p:cNvPr id="506" name="Google Shape;506;p72"/>
          <p:cNvSpPr txBox="1"/>
          <p:nvPr>
            <p:ph idx="1" type="body"/>
          </p:nvPr>
        </p:nvSpPr>
        <p:spPr>
          <a:xfrm>
            <a:off x="900112" y="2060575"/>
            <a:ext cx="3841750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5887" lvl="0" marL="11588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RISC</a:t>
            </a:r>
            <a:endParaRPr/>
          </a:p>
          <a:p>
            <a:pPr indent="-115887" lvl="0" marL="115887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Instructions in Instruction set of processor are simple and few in number</a:t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5887" lvl="0" marL="115887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Instructions to access memory</a:t>
            </a:r>
            <a:endParaRPr/>
          </a:p>
          <a:p>
            <a:pPr indent="-115887" lvl="0" marL="115887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only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LOAD/STORE </a:t>
            </a:r>
            <a:endParaRPr/>
          </a:p>
          <a:p>
            <a:pPr indent="-115887" lvl="0" marL="115887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• Instruction length - Fixed</a:t>
            </a:r>
            <a:endParaRPr/>
          </a:p>
          <a:p>
            <a:pPr indent="-115887" lvl="0" marL="115887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Addressing modes - Few </a:t>
            </a:r>
            <a:endParaRPr/>
          </a:p>
          <a:p>
            <a:pPr indent="-115887" lvl="0" marL="115887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Complexity in compiler</a:t>
            </a:r>
            <a:endParaRPr/>
          </a:p>
          <a:p>
            <a:pPr indent="-115887" lvl="0" marL="115887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Achieves shorten execution time by reducing the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clock cycles per instruction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(i.e. simple instructions take less time to interpret)</a:t>
            </a:r>
            <a:endParaRPr/>
          </a:p>
        </p:txBody>
      </p:sp>
      <p:sp>
        <p:nvSpPr>
          <p:cNvPr id="507" name="Google Shape;507;p72"/>
          <p:cNvSpPr txBox="1"/>
          <p:nvPr/>
        </p:nvSpPr>
        <p:spPr>
          <a:xfrm>
            <a:off x="4741862" y="2012950"/>
            <a:ext cx="3816350" cy="4079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25" lvl="0" marL="17462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CISC</a:t>
            </a:r>
            <a:endParaRPr/>
          </a:p>
          <a:p>
            <a:pPr indent="-174625" lvl="0" marL="1746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Many complex instructions</a:t>
            </a:r>
            <a:endParaRPr/>
          </a:p>
          <a:p>
            <a:pPr indent="-174625" lvl="0" marL="1746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4625" lvl="0" marL="1746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4625" lvl="0" marL="17462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Instructions to access memory -</a:t>
            </a: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many instructions can access </a:t>
            </a:r>
            <a:endParaRPr/>
          </a:p>
          <a:p>
            <a:pPr indent="-174625" lvl="0" marL="17462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Instruction length -</a:t>
            </a: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 </a:t>
            </a:r>
            <a:endParaRPr/>
          </a:p>
          <a:p>
            <a:pPr indent="-174625" lvl="0" marL="1746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Addressing modes - Many </a:t>
            </a:r>
            <a:endParaRPr/>
          </a:p>
          <a:p>
            <a:pPr indent="-174625" lvl="0" marL="1746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Complexity in microcode</a:t>
            </a:r>
            <a:endParaRPr/>
          </a:p>
          <a:p>
            <a:pPr indent="-174625" lvl="0" marL="1746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Achieves shorten execution time by reducing the number of instructions per program</a:t>
            </a:r>
            <a:endParaRPr/>
          </a:p>
        </p:txBody>
      </p:sp>
      <p:sp>
        <p:nvSpPr>
          <p:cNvPr id="508" name="Google Shape;508;p72"/>
          <p:cNvSpPr txBox="1"/>
          <p:nvPr/>
        </p:nvSpPr>
        <p:spPr>
          <a:xfrm>
            <a:off x="2008187" y="6253162"/>
            <a:ext cx="655002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And many more as discussed in class…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Instruction Set Architecture</a:t>
            </a:r>
            <a:endParaRPr/>
          </a:p>
        </p:txBody>
      </p:sp>
      <p:sp>
        <p:nvSpPr>
          <p:cNvPr id="122" name="Google Shape;122;p19"/>
          <p:cNvSpPr txBox="1"/>
          <p:nvPr/>
        </p:nvSpPr>
        <p:spPr>
          <a:xfrm>
            <a:off x="755650" y="2060575"/>
            <a:ext cx="4032250" cy="1379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Assembly Code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$s3, $s2, $s1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$s7, $s5, $s6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9"/>
          <p:cNvSpPr txBox="1"/>
          <p:nvPr/>
        </p:nvSpPr>
        <p:spPr>
          <a:xfrm>
            <a:off x="4356100" y="2276475"/>
            <a:ext cx="4932362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Instruction set is the interface between hardware and software </a:t>
            </a:r>
            <a:endParaRPr/>
          </a:p>
        </p:txBody>
      </p:sp>
      <p:sp>
        <p:nvSpPr>
          <p:cNvPr id="124" name="Google Shape;124;p19"/>
          <p:cNvSpPr txBox="1"/>
          <p:nvPr/>
        </p:nvSpPr>
        <p:spPr>
          <a:xfrm>
            <a:off x="1835150" y="3933825"/>
            <a:ext cx="6265862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b="1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Instruction Set Design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•Central part of any system design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•Allows abstraction, independence 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73"/>
          <p:cNvSpPr txBox="1"/>
          <p:nvPr>
            <p:ph type="title"/>
          </p:nvPr>
        </p:nvSpPr>
        <p:spPr>
          <a:xfrm>
            <a:off x="395287" y="4048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Example for RISC vs. CISC</a:t>
            </a:r>
            <a:endParaRPr/>
          </a:p>
        </p:txBody>
      </p:sp>
      <p:sp>
        <p:nvSpPr>
          <p:cNvPr id="514" name="Google Shape;514;p73"/>
          <p:cNvSpPr txBox="1"/>
          <p:nvPr>
            <p:ph idx="1" type="body"/>
          </p:nvPr>
        </p:nvSpPr>
        <p:spPr>
          <a:xfrm>
            <a:off x="395287" y="3716337"/>
            <a:ext cx="8147050" cy="2305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total clock cycles for the CISC version might be: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(2 movs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×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cycle) + (1 mul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×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 cycles)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32 cycles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 the clock cycles for RISC version is: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(3 movs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×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cycle) + (5 adds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×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cycle) + (5 loops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×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cycle)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13 cycles</a:t>
            </a:r>
            <a:endParaRPr/>
          </a:p>
        </p:txBody>
      </p:sp>
      <p:sp>
        <p:nvSpPr>
          <p:cNvPr id="515" name="Google Shape;515;p73"/>
          <p:cNvSpPr txBox="1"/>
          <p:nvPr/>
        </p:nvSpPr>
        <p:spPr>
          <a:xfrm>
            <a:off x="395287" y="1843087"/>
            <a:ext cx="100806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CISC: </a:t>
            </a:r>
            <a:endParaRPr/>
          </a:p>
        </p:txBody>
      </p:sp>
      <p:sp>
        <p:nvSpPr>
          <p:cNvPr id="516" name="Google Shape;516;p73"/>
          <p:cNvSpPr txBox="1"/>
          <p:nvPr/>
        </p:nvSpPr>
        <p:spPr>
          <a:xfrm>
            <a:off x="1331912" y="1771650"/>
            <a:ext cx="1584325" cy="1192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 ax,10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 bx,5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 bx, ax</a:t>
            </a:r>
            <a:endParaRPr/>
          </a:p>
        </p:txBody>
      </p:sp>
      <p:sp>
        <p:nvSpPr>
          <p:cNvPr id="517" name="Google Shape;517;p73"/>
          <p:cNvSpPr txBox="1"/>
          <p:nvPr/>
        </p:nvSpPr>
        <p:spPr>
          <a:xfrm>
            <a:off x="5292725" y="1700212"/>
            <a:ext cx="2159000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 ax,0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 bx,10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 cx, 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Begin: 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ax,bx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Loop begin</a:t>
            </a:r>
            <a:endParaRPr/>
          </a:p>
        </p:txBody>
      </p:sp>
      <p:sp>
        <p:nvSpPr>
          <p:cNvPr id="518" name="Google Shape;518;p73"/>
          <p:cNvSpPr txBox="1"/>
          <p:nvPr/>
        </p:nvSpPr>
        <p:spPr>
          <a:xfrm>
            <a:off x="4356100" y="1843087"/>
            <a:ext cx="100806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RISC: </a:t>
            </a:r>
            <a:endParaRPr/>
          </a:p>
        </p:txBody>
      </p:sp>
      <p:sp>
        <p:nvSpPr>
          <p:cNvPr id="519" name="Google Shape;519;p73"/>
          <p:cNvSpPr txBox="1"/>
          <p:nvPr/>
        </p:nvSpPr>
        <p:spPr>
          <a:xfrm>
            <a:off x="468312" y="1268412"/>
            <a:ext cx="324008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Multiplication: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74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ISA</a:t>
            </a:r>
            <a:endParaRPr/>
          </a:p>
        </p:txBody>
      </p:sp>
      <p:sp>
        <p:nvSpPr>
          <p:cNvPr id="525" name="Google Shape;525;p74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i="0" lang="en-US" sz="3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goals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1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Maximize performance</a:t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1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Minimize cost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1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Reduce design time</a:t>
            </a:r>
            <a:endParaRPr b="0" i="0" sz="4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342900" rtl="0" algn="l">
              <a:spcBef>
                <a:spcPts val="8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i="0" sz="4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75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The MIPS</a:t>
            </a:r>
            <a:endParaRPr/>
          </a:p>
        </p:txBody>
      </p:sp>
      <p:sp>
        <p:nvSpPr>
          <p:cNvPr id="531" name="Google Shape;531;p75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icroprocessor without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nterlocked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ipeline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tages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RISC instruction set architecture (ISA)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Large share of embedded core market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✹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Applications in consumer electronics, network / storage equipment, cameras, printers, …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Typical of many modern ISAs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76"/>
          <p:cNvSpPr txBox="1"/>
          <p:nvPr>
            <p:ph type="title"/>
          </p:nvPr>
        </p:nvSpPr>
        <p:spPr>
          <a:xfrm>
            <a:off x="871537" y="312737"/>
            <a:ext cx="8162925" cy="1044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MIPS Instruction Set</a:t>
            </a:r>
            <a:endParaRPr/>
          </a:p>
        </p:txBody>
      </p:sp>
      <p:sp>
        <p:nvSpPr>
          <p:cNvPr id="537" name="Google Shape;537;p76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should be considered?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Char char="✹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Operations (MIPS Arithmetic)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Char char="✹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MIPS Operand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16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16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</a:t>
            </a:r>
            <a:endParaRPr/>
          </a:p>
          <a:p>
            <a:pPr indent="-228600" lvl="0" marL="342900" rtl="0" algn="l"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77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Operations (MIPS Arithmetic)</a:t>
            </a:r>
            <a:endParaRPr/>
          </a:p>
        </p:txBody>
      </p:sp>
      <p:sp>
        <p:nvSpPr>
          <p:cNvPr id="543" name="Google Shape;543;p77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code:  	A = B + C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code:  	A = B + C + D + 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code:  	F = (G + H) – (I + J)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code:     G = H + A[8];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78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Operations (MIPS Arithmetic)</a:t>
            </a:r>
            <a:endParaRPr/>
          </a:p>
        </p:txBody>
      </p:sp>
      <p:sp>
        <p:nvSpPr>
          <p:cNvPr id="549" name="Google Shape;549;p78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code:  	A = B + C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MIPS arithmetic instructions have 3 operands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Operand order is fixed (e.g., destination first)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MIPS code: Add A, B, C </a:t>
            </a:r>
            <a:endParaRPr/>
          </a:p>
          <a:p>
            <a:pPr indent="-228600" lvl="0" marL="342900" rtl="0" algn="l"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79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MIPS Arithmetic</a:t>
            </a:r>
            <a:endParaRPr/>
          </a:p>
        </p:txBody>
      </p:sp>
      <p:sp>
        <p:nvSpPr>
          <p:cNvPr id="555" name="Google Shape;555;p79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code:  	A = B + C + D + E</a:t>
            </a:r>
            <a:endParaRPr/>
          </a:p>
          <a:p>
            <a:pPr indent="-20955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MIPS code: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A, B, C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A, A, 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A, A, E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80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MIPS Arithmetic</a:t>
            </a:r>
            <a:endParaRPr/>
          </a:p>
        </p:txBody>
      </p:sp>
      <p:sp>
        <p:nvSpPr>
          <p:cNvPr id="564" name="Google Shape;564;p80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code:  	F = (G + H) – (I + J) </a:t>
            </a:r>
            <a:endParaRPr/>
          </a:p>
          <a:p>
            <a:pPr indent="-20955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MIPS code: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F, G, H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Sub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F, I, J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81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MIPS Arithmetic</a:t>
            </a:r>
            <a:endParaRPr/>
          </a:p>
        </p:txBody>
      </p:sp>
      <p:sp>
        <p:nvSpPr>
          <p:cNvPr id="570" name="Google Shape;570;p81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code:  	F = (G + H) – (I + J) </a:t>
            </a:r>
            <a:endParaRPr/>
          </a:p>
          <a:p>
            <a:pPr indent="-20955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MIPS code:  //Use of temporary variables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$t0, G, H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$t1, I, J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 F, $t0, $t1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82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MIPS Arithmetic</a:t>
            </a:r>
            <a:endParaRPr/>
          </a:p>
        </p:txBody>
      </p:sp>
      <p:sp>
        <p:nvSpPr>
          <p:cNvPr id="576" name="Google Shape;576;p82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i="0" lang="en-US" sz="3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Principle 1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Simplicity favors regularity.   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Char char="✹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i.e. Regularity makes implementation simpler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Simplicity enables higher performance at lower cost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Why?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Early days, new computer having its own new set of instructions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Needed to allow backward compatibility</a:t>
            </a:r>
            <a:endParaRPr/>
          </a:p>
          <a:p>
            <a:pPr indent="-1905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83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MIPS Operand</a:t>
            </a:r>
            <a:endParaRPr/>
          </a:p>
        </p:txBody>
      </p:sp>
      <p:sp>
        <p:nvSpPr>
          <p:cNvPr id="582" name="Google Shape;582;p83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Arithmetic instructions use register operands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MIPS has a 32 × 32-bit register file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for frequently accessed data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32-bit data called a “word” 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84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MIPS Registers and Memory</a:t>
            </a:r>
            <a:endParaRPr/>
          </a:p>
        </p:txBody>
      </p:sp>
      <p:pic>
        <p:nvPicPr>
          <p:cNvPr id="588" name="Google Shape;588;p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6012" y="2205037"/>
            <a:ext cx="7597775" cy="3836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85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MIPS Operand</a:t>
            </a:r>
            <a:endParaRPr/>
          </a:p>
        </p:txBody>
      </p:sp>
      <p:sp>
        <p:nvSpPr>
          <p:cNvPr id="594" name="Google Shape;594;p85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Arithmetic instructions use register operands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MIPS has a 32 × 32-bit register file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for frequently accessed data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32-bit data called a “word”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Assembler names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$t0, $t1, …, $t9 for temporary values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$s0, $s1, …, $s7 for saved variables // C variables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86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MIPS Operand</a:t>
            </a:r>
            <a:endParaRPr/>
          </a:p>
        </p:txBody>
      </p:sp>
      <p:sp>
        <p:nvSpPr>
          <p:cNvPr id="600" name="Google Shape;600;p86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Only 32 Registers?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0" i="0" sz="20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rPr b="0" i="0" lang="en-US" sz="3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Principle 2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Smaller is faster.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Why?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Char char="✹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Electronic signals have to travel further on a physically larger chip increasing clock cycle time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Char char="✹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Smaller is also cheaper!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87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MIPS Register Operand</a:t>
            </a:r>
            <a:endParaRPr/>
          </a:p>
        </p:txBody>
      </p:sp>
      <p:sp>
        <p:nvSpPr>
          <p:cNvPr id="606" name="Google Shape;606;p87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code:  </a:t>
            </a:r>
            <a:endParaRPr/>
          </a:p>
          <a:p>
            <a:pPr indent="-342900" lvl="0" marL="342900" rtl="0" algn="ctr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 = (g + h) - (i + j);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Compiled MIPS code: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Char char="✹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f, …, j in $s0, …, $s4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960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$t0, $s1, $s2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960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$t1, $s3, $s4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960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 $s0, $t0, $t1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88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MIPS Register Operand</a:t>
            </a:r>
            <a:endParaRPr/>
          </a:p>
        </p:txBody>
      </p:sp>
      <p:sp>
        <p:nvSpPr>
          <p:cNvPr id="612" name="Google Shape;612;p88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Arithmetic instructions operands must be in registers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MIPS has only 32 registers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Compiler associates variables with registers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about programs with lots of variables (arrays, etc.)? 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89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MIPS Memory Operands</a:t>
            </a:r>
            <a:endParaRPr/>
          </a:p>
        </p:txBody>
      </p:sp>
      <p:sp>
        <p:nvSpPr>
          <p:cNvPr id="618" name="Google Shape;618;p89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 memory used for composite data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Char char="✹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Arrays, structures, dynamic data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apply arithmetic operations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Char char="✹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Load values from memory into registers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Char char="✹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Store result from register to memory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90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MIPS Registers and Memory</a:t>
            </a:r>
            <a:endParaRPr/>
          </a:p>
        </p:txBody>
      </p:sp>
      <p:pic>
        <p:nvPicPr>
          <p:cNvPr id="624" name="Google Shape;624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6012" y="2205037"/>
            <a:ext cx="7597775" cy="3836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91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MIPS Memory Organization</a:t>
            </a:r>
            <a:endParaRPr/>
          </a:p>
        </p:txBody>
      </p:sp>
      <p:sp>
        <p:nvSpPr>
          <p:cNvPr id="630" name="Google Shape;630;p91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Char char="✹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 is byte addressed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Char char="✹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address identifies an 8-bit byte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Char char="✹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word is 32 bits or 4 bytes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Char char="✹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 must be a multiple of 4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Char char="✹"/>
            </a:pPr>
            <a:r>
              <a:rPr b="0" i="0"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Words are aligned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memory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Char char="✹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Follows Big-Endian Ordering</a:t>
            </a:r>
            <a:endParaRPr/>
          </a:p>
          <a:p>
            <a:pPr indent="-20955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92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MIPS Load/Store Instructions</a:t>
            </a:r>
            <a:endParaRPr/>
          </a:p>
        </p:txBody>
      </p:sp>
      <p:sp>
        <p:nvSpPr>
          <p:cNvPr id="636" name="Google Shape;636;p92"/>
          <p:cNvSpPr txBox="1"/>
          <p:nvPr>
            <p:ph idx="1" type="body"/>
          </p:nvPr>
        </p:nvSpPr>
        <p:spPr>
          <a:xfrm>
            <a:off x="4500562" y="2420937"/>
            <a:ext cx="4032250" cy="3511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0" i="0"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Meaning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100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$s1 = $s2 + $s3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100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$s1 = $s2 – $s3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100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$s1 = Memory[$s2+100]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100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Memory[$s2+100]= $s1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637" name="Google Shape;637;p92"/>
          <p:cNvSpPr txBox="1"/>
          <p:nvPr/>
        </p:nvSpPr>
        <p:spPr>
          <a:xfrm>
            <a:off x="1042987" y="2420937"/>
            <a:ext cx="3398837" cy="3084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$s1, $s2, $s3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 $s1, $s2, $s3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Lw $s1, 100($s2)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 $s1, 100($s2)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Topics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 Set Architecture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of ISA using MIPS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Principles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 formats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Addressing modes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93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Instruction Format: R Type</a:t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94"/>
          <p:cNvSpPr txBox="1"/>
          <p:nvPr>
            <p:ph type="ctrTitle"/>
          </p:nvPr>
        </p:nvSpPr>
        <p:spPr>
          <a:xfrm>
            <a:off x="611187" y="2603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MIPS Operand - Register</a:t>
            </a:r>
            <a:endParaRPr/>
          </a:p>
        </p:txBody>
      </p:sp>
      <p:pic>
        <p:nvPicPr>
          <p:cNvPr id="651" name="Google Shape;651;p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625" y="1527175"/>
            <a:ext cx="8396287" cy="3843337"/>
          </a:xfrm>
          <a:prstGeom prst="rect">
            <a:avLst/>
          </a:prstGeom>
          <a:noFill/>
          <a:ln>
            <a:noFill/>
          </a:ln>
        </p:spPr>
      </p:pic>
      <p:sp>
        <p:nvSpPr>
          <p:cNvPr id="652" name="Google Shape;652;p94"/>
          <p:cNvSpPr txBox="1"/>
          <p:nvPr/>
        </p:nvSpPr>
        <p:spPr>
          <a:xfrm>
            <a:off x="533400" y="5491162"/>
            <a:ext cx="7880350" cy="1239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 1, called $at, is reserved for the assembler; registers 26-27,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called $k0 and $k1 are reserved for the operating system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</a:pPr>
            <a:r>
              <a:t/>
            </a:r>
            <a:endParaRPr b="0" i="0" sz="9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6679" lvl="1" marL="457200" marR="0" rtl="0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Require 5 bits to select one register</a:t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95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Instruction Format: R Type</a:t>
            </a:r>
            <a:endParaRPr/>
          </a:p>
        </p:txBody>
      </p:sp>
      <p:sp>
        <p:nvSpPr>
          <p:cNvPr id="658" name="Google Shape;658;p95"/>
          <p:cNvSpPr txBox="1"/>
          <p:nvPr/>
        </p:nvSpPr>
        <p:spPr>
          <a:xfrm>
            <a:off x="900112" y="1916112"/>
            <a:ext cx="7127875" cy="264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Opcode and Operand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3 Registers Operands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15 bits for Register Operands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Opcode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96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Instruction Format: R Type</a:t>
            </a:r>
            <a:endParaRPr/>
          </a:p>
        </p:txBody>
      </p:sp>
      <p:grpSp>
        <p:nvGrpSpPr>
          <p:cNvPr id="664" name="Google Shape;664;p96"/>
          <p:cNvGrpSpPr/>
          <p:nvPr/>
        </p:nvGrpSpPr>
        <p:grpSpPr>
          <a:xfrm>
            <a:off x="1658937" y="2263775"/>
            <a:ext cx="6088062" cy="339725"/>
            <a:chOff x="848" y="1622"/>
            <a:chExt cx="3835" cy="214"/>
          </a:xfrm>
        </p:grpSpPr>
        <p:sp>
          <p:nvSpPr>
            <p:cNvPr id="665" name="Google Shape;665;p96"/>
            <p:cNvSpPr txBox="1"/>
            <p:nvPr/>
          </p:nvSpPr>
          <p:spPr>
            <a:xfrm>
              <a:off x="848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666" name="Google Shape;666;p96"/>
            <p:cNvSpPr txBox="1"/>
            <p:nvPr/>
          </p:nvSpPr>
          <p:spPr>
            <a:xfrm>
              <a:off x="1487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667" name="Google Shape;667;p96"/>
            <p:cNvSpPr txBox="1"/>
            <p:nvPr/>
          </p:nvSpPr>
          <p:spPr>
            <a:xfrm>
              <a:off x="2127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668" name="Google Shape;668;p96"/>
            <p:cNvSpPr txBox="1"/>
            <p:nvPr/>
          </p:nvSpPr>
          <p:spPr>
            <a:xfrm>
              <a:off x="2766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669" name="Google Shape;669;p96"/>
            <p:cNvSpPr txBox="1"/>
            <p:nvPr/>
          </p:nvSpPr>
          <p:spPr>
            <a:xfrm>
              <a:off x="3405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670" name="Google Shape;670;p96"/>
            <p:cNvSpPr txBox="1"/>
            <p:nvPr/>
          </p:nvSpPr>
          <p:spPr>
            <a:xfrm>
              <a:off x="4044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671" name="Google Shape;671;p96"/>
          <p:cNvSpPr txBox="1"/>
          <p:nvPr/>
        </p:nvSpPr>
        <p:spPr>
          <a:xfrm>
            <a:off x="1258887" y="2205037"/>
            <a:ext cx="6388100" cy="614362"/>
          </a:xfrm>
          <a:prstGeom prst="rect">
            <a:avLst/>
          </a:prstGeom>
          <a:noFill/>
          <a:ln>
            <a:noFill/>
          </a:ln>
        </p:spPr>
        <p:txBody>
          <a:bodyPr anchorCtr="0" anchor="t" bIns="26975" lIns="19050" spcFirstLastPara="1" rIns="19050" wrap="square" tIns="26975">
            <a:noAutofit/>
          </a:bodyPr>
          <a:lstStyle/>
          <a:p>
            <a:pPr indent="0" lvl="0" marL="112712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op	  rs	  rt	  rd	shamt	 funct</a:t>
            </a:r>
            <a:endParaRPr/>
          </a:p>
        </p:txBody>
      </p:sp>
      <p:sp>
        <p:nvSpPr>
          <p:cNvPr id="672" name="Google Shape;672;p96"/>
          <p:cNvSpPr txBox="1"/>
          <p:nvPr/>
        </p:nvSpPr>
        <p:spPr>
          <a:xfrm>
            <a:off x="1690687" y="2809875"/>
            <a:ext cx="1109662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opcode –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operation</a:t>
            </a:r>
            <a:endParaRPr/>
          </a:p>
        </p:txBody>
      </p:sp>
      <p:sp>
        <p:nvSpPr>
          <p:cNvPr id="673" name="Google Shape;673;p96"/>
          <p:cNvSpPr txBox="1"/>
          <p:nvPr/>
        </p:nvSpPr>
        <p:spPr>
          <a:xfrm>
            <a:off x="2833687" y="2809875"/>
            <a:ext cx="984250" cy="1069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first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register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source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operand</a:t>
            </a:r>
            <a:endParaRPr/>
          </a:p>
        </p:txBody>
      </p:sp>
      <p:sp>
        <p:nvSpPr>
          <p:cNvPr id="674" name="Google Shape;674;p96"/>
          <p:cNvSpPr txBox="1"/>
          <p:nvPr/>
        </p:nvSpPr>
        <p:spPr>
          <a:xfrm>
            <a:off x="3779837" y="2809875"/>
            <a:ext cx="984250" cy="1069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second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register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source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operand</a:t>
            </a:r>
            <a:endParaRPr/>
          </a:p>
        </p:txBody>
      </p:sp>
      <p:sp>
        <p:nvSpPr>
          <p:cNvPr id="675" name="Google Shape;675;p96"/>
          <p:cNvSpPr txBox="1"/>
          <p:nvPr/>
        </p:nvSpPr>
        <p:spPr>
          <a:xfrm>
            <a:off x="4859337" y="2825750"/>
            <a:ext cx="984250" cy="1069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register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destin-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operand</a:t>
            </a:r>
            <a:endParaRPr/>
          </a:p>
        </p:txBody>
      </p:sp>
      <p:sp>
        <p:nvSpPr>
          <p:cNvPr id="676" name="Google Shape;676;p96"/>
          <p:cNvSpPr txBox="1"/>
          <p:nvPr/>
        </p:nvSpPr>
        <p:spPr>
          <a:xfrm>
            <a:off x="5722937" y="2852737"/>
            <a:ext cx="1076325" cy="1069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shift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amount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00000 for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now</a:t>
            </a:r>
            <a:endParaRPr/>
          </a:p>
        </p:txBody>
      </p:sp>
      <p:sp>
        <p:nvSpPr>
          <p:cNvPr id="677" name="Google Shape;677;p96"/>
          <p:cNvSpPr txBox="1"/>
          <p:nvPr/>
        </p:nvSpPr>
        <p:spPr>
          <a:xfrm>
            <a:off x="6659562" y="2825750"/>
            <a:ext cx="1728787" cy="1069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function field 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selects variant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of operation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extends opcode</a:t>
            </a:r>
            <a:endParaRPr/>
          </a:p>
        </p:txBody>
      </p:sp>
      <p:sp>
        <p:nvSpPr>
          <p:cNvPr id="678" name="Google Shape;678;p96"/>
          <p:cNvSpPr txBox="1"/>
          <p:nvPr/>
        </p:nvSpPr>
        <p:spPr>
          <a:xfrm>
            <a:off x="1763712" y="4005262"/>
            <a:ext cx="57753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6 bits       5 bits        5 bits        5 bits        5 bits          6 bits</a:t>
            </a:r>
            <a:endParaRPr/>
          </a:p>
        </p:txBody>
      </p:sp>
      <p:grpSp>
        <p:nvGrpSpPr>
          <p:cNvPr id="679" name="Google Shape;679;p96"/>
          <p:cNvGrpSpPr/>
          <p:nvPr/>
        </p:nvGrpSpPr>
        <p:grpSpPr>
          <a:xfrm>
            <a:off x="1619250" y="4000500"/>
            <a:ext cx="6088062" cy="339725"/>
            <a:chOff x="848" y="1622"/>
            <a:chExt cx="3835" cy="214"/>
          </a:xfrm>
        </p:grpSpPr>
        <p:sp>
          <p:nvSpPr>
            <p:cNvPr id="680" name="Google Shape;680;p96"/>
            <p:cNvSpPr txBox="1"/>
            <p:nvPr/>
          </p:nvSpPr>
          <p:spPr>
            <a:xfrm>
              <a:off x="848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681" name="Google Shape;681;p96"/>
            <p:cNvSpPr txBox="1"/>
            <p:nvPr/>
          </p:nvSpPr>
          <p:spPr>
            <a:xfrm>
              <a:off x="1487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682" name="Google Shape;682;p96"/>
            <p:cNvSpPr txBox="1"/>
            <p:nvPr/>
          </p:nvSpPr>
          <p:spPr>
            <a:xfrm>
              <a:off x="2127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683" name="Google Shape;683;p96"/>
            <p:cNvSpPr txBox="1"/>
            <p:nvPr/>
          </p:nvSpPr>
          <p:spPr>
            <a:xfrm>
              <a:off x="2766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684" name="Google Shape;684;p96"/>
            <p:cNvSpPr txBox="1"/>
            <p:nvPr/>
          </p:nvSpPr>
          <p:spPr>
            <a:xfrm>
              <a:off x="3405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685" name="Google Shape;685;p96"/>
            <p:cNvSpPr txBox="1"/>
            <p:nvPr/>
          </p:nvSpPr>
          <p:spPr>
            <a:xfrm>
              <a:off x="4044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97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R Type Format Example</a:t>
            </a:r>
            <a:endParaRPr/>
          </a:p>
        </p:txBody>
      </p:sp>
      <p:grpSp>
        <p:nvGrpSpPr>
          <p:cNvPr id="691" name="Google Shape;691;p97"/>
          <p:cNvGrpSpPr/>
          <p:nvPr/>
        </p:nvGrpSpPr>
        <p:grpSpPr>
          <a:xfrm>
            <a:off x="1443037" y="1758950"/>
            <a:ext cx="6107112" cy="319087"/>
            <a:chOff x="848" y="1622"/>
            <a:chExt cx="3835" cy="214"/>
          </a:xfrm>
        </p:grpSpPr>
        <p:sp>
          <p:nvSpPr>
            <p:cNvPr id="692" name="Google Shape;692;p97"/>
            <p:cNvSpPr txBox="1"/>
            <p:nvPr/>
          </p:nvSpPr>
          <p:spPr>
            <a:xfrm>
              <a:off x="848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693" name="Google Shape;693;p97"/>
            <p:cNvSpPr txBox="1"/>
            <p:nvPr/>
          </p:nvSpPr>
          <p:spPr>
            <a:xfrm>
              <a:off x="1487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694" name="Google Shape;694;p97"/>
            <p:cNvSpPr txBox="1"/>
            <p:nvPr/>
          </p:nvSpPr>
          <p:spPr>
            <a:xfrm>
              <a:off x="2127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695" name="Google Shape;695;p97"/>
            <p:cNvSpPr txBox="1"/>
            <p:nvPr/>
          </p:nvSpPr>
          <p:spPr>
            <a:xfrm>
              <a:off x="2766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696" name="Google Shape;696;p97"/>
            <p:cNvSpPr txBox="1"/>
            <p:nvPr/>
          </p:nvSpPr>
          <p:spPr>
            <a:xfrm>
              <a:off x="3405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697" name="Google Shape;697;p97"/>
            <p:cNvSpPr txBox="1"/>
            <p:nvPr/>
          </p:nvSpPr>
          <p:spPr>
            <a:xfrm>
              <a:off x="4044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698" name="Google Shape;698;p97"/>
          <p:cNvSpPr txBox="1"/>
          <p:nvPr/>
        </p:nvSpPr>
        <p:spPr>
          <a:xfrm>
            <a:off x="1042987" y="1700212"/>
            <a:ext cx="64087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t" bIns="26975" lIns="19050" spcFirstLastPara="1" rIns="19050" wrap="square" tIns="26975">
            <a:noAutofit/>
          </a:bodyPr>
          <a:lstStyle/>
          <a:p>
            <a:pPr indent="0" lvl="0" marL="112712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op	  rs	  rt	  rd	shamt	 funct</a:t>
            </a:r>
            <a:endParaRPr/>
          </a:p>
        </p:txBody>
      </p:sp>
      <p:sp>
        <p:nvSpPr>
          <p:cNvPr id="699" name="Google Shape;699;p97"/>
          <p:cNvSpPr txBox="1"/>
          <p:nvPr/>
        </p:nvSpPr>
        <p:spPr>
          <a:xfrm>
            <a:off x="1476375" y="2090737"/>
            <a:ext cx="1109662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opcode –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operation</a:t>
            </a:r>
            <a:endParaRPr/>
          </a:p>
        </p:txBody>
      </p:sp>
      <p:sp>
        <p:nvSpPr>
          <p:cNvPr id="700" name="Google Shape;700;p97"/>
          <p:cNvSpPr txBox="1"/>
          <p:nvPr/>
        </p:nvSpPr>
        <p:spPr>
          <a:xfrm>
            <a:off x="2619375" y="2090737"/>
            <a:ext cx="984250" cy="1069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first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register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source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operand</a:t>
            </a:r>
            <a:endParaRPr/>
          </a:p>
        </p:txBody>
      </p:sp>
      <p:sp>
        <p:nvSpPr>
          <p:cNvPr id="701" name="Google Shape;701;p97"/>
          <p:cNvSpPr txBox="1"/>
          <p:nvPr/>
        </p:nvSpPr>
        <p:spPr>
          <a:xfrm>
            <a:off x="3565525" y="2090737"/>
            <a:ext cx="984250" cy="1069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second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register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source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operand</a:t>
            </a:r>
            <a:endParaRPr/>
          </a:p>
        </p:txBody>
      </p:sp>
      <p:sp>
        <p:nvSpPr>
          <p:cNvPr id="702" name="Google Shape;702;p97"/>
          <p:cNvSpPr txBox="1"/>
          <p:nvPr/>
        </p:nvSpPr>
        <p:spPr>
          <a:xfrm>
            <a:off x="4645025" y="2106612"/>
            <a:ext cx="984250" cy="1069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register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destin-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operand</a:t>
            </a:r>
            <a:endParaRPr/>
          </a:p>
        </p:txBody>
      </p:sp>
      <p:sp>
        <p:nvSpPr>
          <p:cNvPr id="703" name="Google Shape;703;p97"/>
          <p:cNvSpPr txBox="1"/>
          <p:nvPr/>
        </p:nvSpPr>
        <p:spPr>
          <a:xfrm>
            <a:off x="5508625" y="2133600"/>
            <a:ext cx="1076325" cy="1069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shift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amount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00000 for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now</a:t>
            </a:r>
            <a:endParaRPr/>
          </a:p>
        </p:txBody>
      </p:sp>
      <p:sp>
        <p:nvSpPr>
          <p:cNvPr id="704" name="Google Shape;704;p97"/>
          <p:cNvSpPr txBox="1"/>
          <p:nvPr/>
        </p:nvSpPr>
        <p:spPr>
          <a:xfrm>
            <a:off x="6445250" y="2106612"/>
            <a:ext cx="1728787" cy="1069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function field 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selects variant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of operation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extends opcode</a:t>
            </a:r>
            <a:endParaRPr/>
          </a:p>
        </p:txBody>
      </p:sp>
      <p:sp>
        <p:nvSpPr>
          <p:cNvPr id="705" name="Google Shape;705;p97"/>
          <p:cNvSpPr txBox="1"/>
          <p:nvPr/>
        </p:nvSpPr>
        <p:spPr>
          <a:xfrm>
            <a:off x="1547812" y="3141662"/>
            <a:ext cx="57753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6 bits       5 bits        5 bits        5 bits        5 bits          6 bits</a:t>
            </a:r>
            <a:endParaRPr/>
          </a:p>
        </p:txBody>
      </p:sp>
      <p:grpSp>
        <p:nvGrpSpPr>
          <p:cNvPr id="706" name="Google Shape;706;p97"/>
          <p:cNvGrpSpPr/>
          <p:nvPr/>
        </p:nvGrpSpPr>
        <p:grpSpPr>
          <a:xfrm>
            <a:off x="1403350" y="3136900"/>
            <a:ext cx="6088062" cy="339725"/>
            <a:chOff x="848" y="1622"/>
            <a:chExt cx="3835" cy="214"/>
          </a:xfrm>
        </p:grpSpPr>
        <p:sp>
          <p:nvSpPr>
            <p:cNvPr id="707" name="Google Shape;707;p97"/>
            <p:cNvSpPr txBox="1"/>
            <p:nvPr/>
          </p:nvSpPr>
          <p:spPr>
            <a:xfrm>
              <a:off x="848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708" name="Google Shape;708;p97"/>
            <p:cNvSpPr txBox="1"/>
            <p:nvPr/>
          </p:nvSpPr>
          <p:spPr>
            <a:xfrm>
              <a:off x="1487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709" name="Google Shape;709;p97"/>
            <p:cNvSpPr txBox="1"/>
            <p:nvPr/>
          </p:nvSpPr>
          <p:spPr>
            <a:xfrm>
              <a:off x="2127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710" name="Google Shape;710;p97"/>
            <p:cNvSpPr txBox="1"/>
            <p:nvPr/>
          </p:nvSpPr>
          <p:spPr>
            <a:xfrm>
              <a:off x="2766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711" name="Google Shape;711;p97"/>
            <p:cNvSpPr txBox="1"/>
            <p:nvPr/>
          </p:nvSpPr>
          <p:spPr>
            <a:xfrm>
              <a:off x="3405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712" name="Google Shape;712;p97"/>
            <p:cNvSpPr txBox="1"/>
            <p:nvPr/>
          </p:nvSpPr>
          <p:spPr>
            <a:xfrm>
              <a:off x="4044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713" name="Google Shape;713;p97"/>
          <p:cNvSpPr txBox="1"/>
          <p:nvPr/>
        </p:nvSpPr>
        <p:spPr>
          <a:xfrm>
            <a:off x="1476375" y="3789362"/>
            <a:ext cx="3671887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b="1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Add $t0, $s1, $s2</a:t>
            </a:r>
            <a:endParaRPr/>
          </a:p>
        </p:txBody>
      </p:sp>
      <p:sp>
        <p:nvSpPr>
          <p:cNvPr id="714" name="Google Shape;714;p97"/>
          <p:cNvSpPr txBox="1"/>
          <p:nvPr/>
        </p:nvSpPr>
        <p:spPr>
          <a:xfrm>
            <a:off x="5435600" y="3573462"/>
            <a:ext cx="3313112" cy="730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$t0 – $t7: Registers are:   8 – 15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$t8 – $t9: Registers are: 24 – 25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$s0 – $s7:Registers are: 16 – 23</a:t>
            </a:r>
            <a:endParaRPr/>
          </a:p>
        </p:txBody>
      </p:sp>
      <p:grpSp>
        <p:nvGrpSpPr>
          <p:cNvPr id="715" name="Google Shape;715;p97"/>
          <p:cNvGrpSpPr/>
          <p:nvPr/>
        </p:nvGrpSpPr>
        <p:grpSpPr>
          <a:xfrm>
            <a:off x="1476375" y="4941887"/>
            <a:ext cx="6088062" cy="339725"/>
            <a:chOff x="848" y="1622"/>
            <a:chExt cx="3835" cy="214"/>
          </a:xfrm>
        </p:grpSpPr>
        <p:sp>
          <p:nvSpPr>
            <p:cNvPr id="716" name="Google Shape;716;p97"/>
            <p:cNvSpPr txBox="1"/>
            <p:nvPr/>
          </p:nvSpPr>
          <p:spPr>
            <a:xfrm>
              <a:off x="848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717" name="Google Shape;717;p97"/>
            <p:cNvSpPr txBox="1"/>
            <p:nvPr/>
          </p:nvSpPr>
          <p:spPr>
            <a:xfrm>
              <a:off x="1487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718" name="Google Shape;718;p97"/>
            <p:cNvSpPr txBox="1"/>
            <p:nvPr/>
          </p:nvSpPr>
          <p:spPr>
            <a:xfrm>
              <a:off x="2127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719" name="Google Shape;719;p97"/>
            <p:cNvSpPr txBox="1"/>
            <p:nvPr/>
          </p:nvSpPr>
          <p:spPr>
            <a:xfrm>
              <a:off x="2766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720" name="Google Shape;720;p97"/>
            <p:cNvSpPr txBox="1"/>
            <p:nvPr/>
          </p:nvSpPr>
          <p:spPr>
            <a:xfrm>
              <a:off x="3405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721" name="Google Shape;721;p97"/>
            <p:cNvSpPr txBox="1"/>
            <p:nvPr/>
          </p:nvSpPr>
          <p:spPr>
            <a:xfrm>
              <a:off x="4044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722" name="Google Shape;722;p97"/>
          <p:cNvSpPr txBox="1"/>
          <p:nvPr/>
        </p:nvSpPr>
        <p:spPr>
          <a:xfrm>
            <a:off x="1620837" y="4941887"/>
            <a:ext cx="59753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0 	  17 	    18        8         0         </a:t>
            </a:r>
            <a:r>
              <a:rPr b="1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32</a:t>
            </a:r>
            <a:endParaRPr/>
          </a:p>
        </p:txBody>
      </p:sp>
      <p:grpSp>
        <p:nvGrpSpPr>
          <p:cNvPr id="723" name="Google Shape;723;p97"/>
          <p:cNvGrpSpPr/>
          <p:nvPr/>
        </p:nvGrpSpPr>
        <p:grpSpPr>
          <a:xfrm>
            <a:off x="1476375" y="5516562"/>
            <a:ext cx="6088062" cy="339725"/>
            <a:chOff x="848" y="1622"/>
            <a:chExt cx="3835" cy="214"/>
          </a:xfrm>
        </p:grpSpPr>
        <p:sp>
          <p:nvSpPr>
            <p:cNvPr id="724" name="Google Shape;724;p97"/>
            <p:cNvSpPr txBox="1"/>
            <p:nvPr/>
          </p:nvSpPr>
          <p:spPr>
            <a:xfrm>
              <a:off x="848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725" name="Google Shape;725;p97"/>
            <p:cNvSpPr txBox="1"/>
            <p:nvPr/>
          </p:nvSpPr>
          <p:spPr>
            <a:xfrm>
              <a:off x="1487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726" name="Google Shape;726;p97"/>
            <p:cNvSpPr txBox="1"/>
            <p:nvPr/>
          </p:nvSpPr>
          <p:spPr>
            <a:xfrm>
              <a:off x="2127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727" name="Google Shape;727;p97"/>
            <p:cNvSpPr txBox="1"/>
            <p:nvPr/>
          </p:nvSpPr>
          <p:spPr>
            <a:xfrm>
              <a:off x="2766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728" name="Google Shape;728;p97"/>
            <p:cNvSpPr txBox="1"/>
            <p:nvPr/>
          </p:nvSpPr>
          <p:spPr>
            <a:xfrm>
              <a:off x="3405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729" name="Google Shape;729;p97"/>
            <p:cNvSpPr txBox="1"/>
            <p:nvPr/>
          </p:nvSpPr>
          <p:spPr>
            <a:xfrm>
              <a:off x="4044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730" name="Google Shape;730;p97"/>
          <p:cNvSpPr txBox="1"/>
          <p:nvPr/>
        </p:nvSpPr>
        <p:spPr>
          <a:xfrm>
            <a:off x="1620837" y="5516562"/>
            <a:ext cx="59753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000000      10001        10010       01000       00000       100000</a:t>
            </a:r>
            <a:endParaRPr/>
          </a:p>
        </p:txBody>
      </p:sp>
      <p:sp>
        <p:nvSpPr>
          <p:cNvPr id="731" name="Google Shape;731;p97"/>
          <p:cNvSpPr txBox="1"/>
          <p:nvPr/>
        </p:nvSpPr>
        <p:spPr>
          <a:xfrm>
            <a:off x="1403350" y="6021387"/>
            <a:ext cx="6985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0000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0010 </a:t>
            </a:r>
            <a:r>
              <a:rPr b="1" i="0" lang="en-US" sz="20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0011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0010 </a:t>
            </a:r>
            <a:r>
              <a:rPr b="1" i="0" lang="en-US" sz="20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0100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0000 </a:t>
            </a:r>
            <a:r>
              <a:rPr b="1" i="0" lang="en-US" sz="20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0010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0000</a:t>
            </a:r>
            <a:r>
              <a:rPr b="1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1" i="0" lang="en-US" sz="20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1" i="0" lang="en-US" sz="20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1" i="0" lang="en-US" sz="20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</a:t>
            </a:r>
            <a:r>
              <a:rPr b="1" i="0" lang="en-US" sz="20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/>
          </a:p>
        </p:txBody>
      </p:sp>
      <p:grpSp>
        <p:nvGrpSpPr>
          <p:cNvPr id="732" name="Google Shape;732;p97"/>
          <p:cNvGrpSpPr/>
          <p:nvPr/>
        </p:nvGrpSpPr>
        <p:grpSpPr>
          <a:xfrm>
            <a:off x="1474787" y="4364037"/>
            <a:ext cx="6088062" cy="339725"/>
            <a:chOff x="848" y="1622"/>
            <a:chExt cx="3835" cy="214"/>
          </a:xfrm>
        </p:grpSpPr>
        <p:sp>
          <p:nvSpPr>
            <p:cNvPr id="733" name="Google Shape;733;p97"/>
            <p:cNvSpPr txBox="1"/>
            <p:nvPr/>
          </p:nvSpPr>
          <p:spPr>
            <a:xfrm>
              <a:off x="848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734" name="Google Shape;734;p97"/>
            <p:cNvSpPr txBox="1"/>
            <p:nvPr/>
          </p:nvSpPr>
          <p:spPr>
            <a:xfrm>
              <a:off x="1487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735" name="Google Shape;735;p97"/>
            <p:cNvSpPr txBox="1"/>
            <p:nvPr/>
          </p:nvSpPr>
          <p:spPr>
            <a:xfrm>
              <a:off x="2127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736" name="Google Shape;736;p97"/>
            <p:cNvSpPr txBox="1"/>
            <p:nvPr/>
          </p:nvSpPr>
          <p:spPr>
            <a:xfrm>
              <a:off x="2766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737" name="Google Shape;737;p97"/>
            <p:cNvSpPr txBox="1"/>
            <p:nvPr/>
          </p:nvSpPr>
          <p:spPr>
            <a:xfrm>
              <a:off x="3405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738" name="Google Shape;738;p97"/>
            <p:cNvSpPr txBox="1"/>
            <p:nvPr/>
          </p:nvSpPr>
          <p:spPr>
            <a:xfrm>
              <a:off x="4044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739" name="Google Shape;739;p97"/>
          <p:cNvSpPr txBox="1"/>
          <p:nvPr/>
        </p:nvSpPr>
        <p:spPr>
          <a:xfrm>
            <a:off x="1476375" y="4364037"/>
            <a:ext cx="59753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special    $s1 	    $s2       $t0       0         add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98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R Type Format Example</a:t>
            </a:r>
            <a:endParaRPr/>
          </a:p>
        </p:txBody>
      </p:sp>
      <p:sp>
        <p:nvSpPr>
          <p:cNvPr id="745" name="Google Shape;745;p98"/>
          <p:cNvSpPr txBox="1"/>
          <p:nvPr/>
        </p:nvSpPr>
        <p:spPr>
          <a:xfrm>
            <a:off x="1287462" y="2125662"/>
            <a:ext cx="3671887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b="1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Sub $t0, $s1, $s2</a:t>
            </a:r>
            <a:endParaRPr/>
          </a:p>
        </p:txBody>
      </p:sp>
      <p:sp>
        <p:nvSpPr>
          <p:cNvPr id="746" name="Google Shape;746;p98"/>
          <p:cNvSpPr txBox="1"/>
          <p:nvPr/>
        </p:nvSpPr>
        <p:spPr>
          <a:xfrm>
            <a:off x="5246687" y="1909762"/>
            <a:ext cx="3313112" cy="730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$t0 – $t7: Registers are:   8 – 15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$t8 – $t9: Registers are: 24 – 25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$s0 – $s7:Registers are: 16 – 23</a:t>
            </a:r>
            <a:endParaRPr/>
          </a:p>
        </p:txBody>
      </p:sp>
      <p:grpSp>
        <p:nvGrpSpPr>
          <p:cNvPr id="747" name="Google Shape;747;p98"/>
          <p:cNvGrpSpPr/>
          <p:nvPr/>
        </p:nvGrpSpPr>
        <p:grpSpPr>
          <a:xfrm>
            <a:off x="1287462" y="3278187"/>
            <a:ext cx="6088062" cy="339725"/>
            <a:chOff x="848" y="1622"/>
            <a:chExt cx="3835" cy="214"/>
          </a:xfrm>
        </p:grpSpPr>
        <p:sp>
          <p:nvSpPr>
            <p:cNvPr id="748" name="Google Shape;748;p98"/>
            <p:cNvSpPr txBox="1"/>
            <p:nvPr/>
          </p:nvSpPr>
          <p:spPr>
            <a:xfrm>
              <a:off x="848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749" name="Google Shape;749;p98"/>
            <p:cNvSpPr txBox="1"/>
            <p:nvPr/>
          </p:nvSpPr>
          <p:spPr>
            <a:xfrm>
              <a:off x="1487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750" name="Google Shape;750;p98"/>
            <p:cNvSpPr txBox="1"/>
            <p:nvPr/>
          </p:nvSpPr>
          <p:spPr>
            <a:xfrm>
              <a:off x="2127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751" name="Google Shape;751;p98"/>
            <p:cNvSpPr txBox="1"/>
            <p:nvPr/>
          </p:nvSpPr>
          <p:spPr>
            <a:xfrm>
              <a:off x="2766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752" name="Google Shape;752;p98"/>
            <p:cNvSpPr txBox="1"/>
            <p:nvPr/>
          </p:nvSpPr>
          <p:spPr>
            <a:xfrm>
              <a:off x="3405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753" name="Google Shape;753;p98"/>
            <p:cNvSpPr txBox="1"/>
            <p:nvPr/>
          </p:nvSpPr>
          <p:spPr>
            <a:xfrm>
              <a:off x="4044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754" name="Google Shape;754;p98"/>
          <p:cNvSpPr txBox="1"/>
          <p:nvPr/>
        </p:nvSpPr>
        <p:spPr>
          <a:xfrm>
            <a:off x="1431925" y="3278187"/>
            <a:ext cx="59753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0 	  17 	    18        8         0          </a:t>
            </a:r>
            <a:r>
              <a:rPr b="1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34</a:t>
            </a:r>
            <a:endParaRPr/>
          </a:p>
        </p:txBody>
      </p:sp>
      <p:grpSp>
        <p:nvGrpSpPr>
          <p:cNvPr id="755" name="Google Shape;755;p98"/>
          <p:cNvGrpSpPr/>
          <p:nvPr/>
        </p:nvGrpSpPr>
        <p:grpSpPr>
          <a:xfrm>
            <a:off x="1287462" y="3852862"/>
            <a:ext cx="6088062" cy="339725"/>
            <a:chOff x="848" y="1622"/>
            <a:chExt cx="3835" cy="214"/>
          </a:xfrm>
        </p:grpSpPr>
        <p:sp>
          <p:nvSpPr>
            <p:cNvPr id="756" name="Google Shape;756;p98"/>
            <p:cNvSpPr txBox="1"/>
            <p:nvPr/>
          </p:nvSpPr>
          <p:spPr>
            <a:xfrm>
              <a:off x="848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757" name="Google Shape;757;p98"/>
            <p:cNvSpPr txBox="1"/>
            <p:nvPr/>
          </p:nvSpPr>
          <p:spPr>
            <a:xfrm>
              <a:off x="1487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758" name="Google Shape;758;p98"/>
            <p:cNvSpPr txBox="1"/>
            <p:nvPr/>
          </p:nvSpPr>
          <p:spPr>
            <a:xfrm>
              <a:off x="2127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759" name="Google Shape;759;p98"/>
            <p:cNvSpPr txBox="1"/>
            <p:nvPr/>
          </p:nvSpPr>
          <p:spPr>
            <a:xfrm>
              <a:off x="2766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760" name="Google Shape;760;p98"/>
            <p:cNvSpPr txBox="1"/>
            <p:nvPr/>
          </p:nvSpPr>
          <p:spPr>
            <a:xfrm>
              <a:off x="3405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761" name="Google Shape;761;p98"/>
            <p:cNvSpPr txBox="1"/>
            <p:nvPr/>
          </p:nvSpPr>
          <p:spPr>
            <a:xfrm>
              <a:off x="4044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762" name="Google Shape;762;p98"/>
          <p:cNvSpPr txBox="1"/>
          <p:nvPr/>
        </p:nvSpPr>
        <p:spPr>
          <a:xfrm>
            <a:off x="1431925" y="3852862"/>
            <a:ext cx="59753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000000      10001        10010       01000       00000       100010</a:t>
            </a:r>
            <a:endParaRPr/>
          </a:p>
        </p:txBody>
      </p:sp>
      <p:sp>
        <p:nvSpPr>
          <p:cNvPr id="763" name="Google Shape;763;p98"/>
          <p:cNvSpPr txBox="1"/>
          <p:nvPr/>
        </p:nvSpPr>
        <p:spPr>
          <a:xfrm>
            <a:off x="1214437" y="4357687"/>
            <a:ext cx="6985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0000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0010 </a:t>
            </a:r>
            <a:r>
              <a:rPr b="1" i="0" lang="en-US" sz="20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0011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0010 </a:t>
            </a:r>
            <a:r>
              <a:rPr b="1" i="0" lang="en-US" sz="20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0100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0000 </a:t>
            </a:r>
            <a:r>
              <a:rPr b="1" i="0" lang="en-US" sz="20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0010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0000</a:t>
            </a:r>
            <a:r>
              <a:rPr b="1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1" i="0" lang="en-US" sz="20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1" i="0" lang="en-US" sz="20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1" i="0" lang="en-US" sz="20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</a:t>
            </a:r>
            <a:r>
              <a:rPr b="1" i="0" lang="en-US" sz="2000" u="sng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/>
          </a:p>
        </p:txBody>
      </p:sp>
      <p:grpSp>
        <p:nvGrpSpPr>
          <p:cNvPr id="764" name="Google Shape;764;p98"/>
          <p:cNvGrpSpPr/>
          <p:nvPr/>
        </p:nvGrpSpPr>
        <p:grpSpPr>
          <a:xfrm>
            <a:off x="1285875" y="2700337"/>
            <a:ext cx="6088062" cy="339725"/>
            <a:chOff x="848" y="1622"/>
            <a:chExt cx="3835" cy="214"/>
          </a:xfrm>
        </p:grpSpPr>
        <p:sp>
          <p:nvSpPr>
            <p:cNvPr id="765" name="Google Shape;765;p98"/>
            <p:cNvSpPr txBox="1"/>
            <p:nvPr/>
          </p:nvSpPr>
          <p:spPr>
            <a:xfrm>
              <a:off x="848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766" name="Google Shape;766;p98"/>
            <p:cNvSpPr txBox="1"/>
            <p:nvPr/>
          </p:nvSpPr>
          <p:spPr>
            <a:xfrm>
              <a:off x="1487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767" name="Google Shape;767;p98"/>
            <p:cNvSpPr txBox="1"/>
            <p:nvPr/>
          </p:nvSpPr>
          <p:spPr>
            <a:xfrm>
              <a:off x="2127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768" name="Google Shape;768;p98"/>
            <p:cNvSpPr txBox="1"/>
            <p:nvPr/>
          </p:nvSpPr>
          <p:spPr>
            <a:xfrm>
              <a:off x="2766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769" name="Google Shape;769;p98"/>
            <p:cNvSpPr txBox="1"/>
            <p:nvPr/>
          </p:nvSpPr>
          <p:spPr>
            <a:xfrm>
              <a:off x="3405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770" name="Google Shape;770;p98"/>
            <p:cNvSpPr txBox="1"/>
            <p:nvPr/>
          </p:nvSpPr>
          <p:spPr>
            <a:xfrm>
              <a:off x="4044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771" name="Google Shape;771;p98"/>
          <p:cNvSpPr txBox="1"/>
          <p:nvPr/>
        </p:nvSpPr>
        <p:spPr>
          <a:xfrm>
            <a:off x="1287462" y="2700337"/>
            <a:ext cx="59753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special    $s1 	    $s2       $t0       0         </a:t>
            </a:r>
            <a:r>
              <a:rPr b="1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sub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99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MIPS Instructions</a:t>
            </a:r>
            <a:endParaRPr/>
          </a:p>
        </p:txBody>
      </p:sp>
      <p:sp>
        <p:nvSpPr>
          <p:cNvPr id="777" name="Google Shape;777;p99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0" i="0"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Principle 3: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Good design demands good compromises </a:t>
            </a:r>
            <a:endParaRPr b="0" i="1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Different formats complicate decoding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Keep formats as similar as possible</a:t>
            </a:r>
            <a:endParaRPr/>
          </a:p>
          <a:p>
            <a:pPr indent="-228600" lvl="0" marL="342900" rtl="0" algn="l"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100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Immediate Operands</a:t>
            </a:r>
            <a:endParaRPr/>
          </a:p>
        </p:txBody>
      </p:sp>
      <p:sp>
        <p:nvSpPr>
          <p:cNvPr id="783" name="Google Shape;783;p100"/>
          <p:cNvSpPr txBox="1"/>
          <p:nvPr>
            <p:ph idx="1" type="body"/>
          </p:nvPr>
        </p:nvSpPr>
        <p:spPr>
          <a:xfrm>
            <a:off x="827087" y="1989137"/>
            <a:ext cx="8110537" cy="4464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Small constants are used quite frequently (50% of operands)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 operand part of instruction itself!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Introduce a new type of instruction format with Immediate operands</a:t>
            </a:r>
            <a:endParaRPr/>
          </a:p>
          <a:p>
            <a:pPr indent="-20955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None/>
            </a:pPr>
            <a:r>
              <a:t/>
            </a:r>
            <a:endParaRPr b="0" i="0" sz="28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Principle 4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 the common case fast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addi $sp, $sp, 4    # $sp = $sp + 4, $sp=29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addi $t0, $t0, -5     # $t0 = $t0 - 5</a:t>
            </a:r>
            <a:endParaRPr/>
          </a:p>
          <a:p>
            <a:pPr indent="-20955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p100"/>
          <p:cNvSpPr txBox="1"/>
          <p:nvPr/>
        </p:nvSpPr>
        <p:spPr>
          <a:xfrm>
            <a:off x="1508125" y="3560762"/>
            <a:ext cx="1841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101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Immediate Operands</a:t>
            </a:r>
            <a:endParaRPr/>
          </a:p>
        </p:txBody>
      </p:sp>
      <p:sp>
        <p:nvSpPr>
          <p:cNvPr id="790" name="Google Shape;790;p101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Char char="✹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Constant data specified in an instruction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Char char="✹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Addi  $s3, $s3, 4   # $s3 = $s3 + 4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Char char="✹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Addi $sp, $sp, 4    # $sp = $sp + 4</a:t>
            </a:r>
            <a:endParaRPr/>
          </a:p>
          <a:p>
            <a:pPr indent="-16129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subtract immediate instruction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Char char="✹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Just use a negative constant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Char char="✹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Addi $s2, $s1, -1</a:t>
            </a: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102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Instruction Format: I Type</a:t>
            </a:r>
            <a:endParaRPr/>
          </a:p>
        </p:txBody>
      </p:sp>
      <p:grpSp>
        <p:nvGrpSpPr>
          <p:cNvPr id="796" name="Google Shape;796;p102"/>
          <p:cNvGrpSpPr/>
          <p:nvPr/>
        </p:nvGrpSpPr>
        <p:grpSpPr>
          <a:xfrm>
            <a:off x="1658937" y="2767012"/>
            <a:ext cx="6088062" cy="339725"/>
            <a:chOff x="1045" y="1426"/>
            <a:chExt cx="3835" cy="214"/>
          </a:xfrm>
        </p:grpSpPr>
        <p:sp>
          <p:nvSpPr>
            <p:cNvPr id="797" name="Google Shape;797;p102"/>
            <p:cNvSpPr txBox="1"/>
            <p:nvPr/>
          </p:nvSpPr>
          <p:spPr>
            <a:xfrm>
              <a:off x="1045" y="1426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798" name="Google Shape;798;p102"/>
            <p:cNvSpPr txBox="1"/>
            <p:nvPr/>
          </p:nvSpPr>
          <p:spPr>
            <a:xfrm>
              <a:off x="1684" y="1426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799" name="Google Shape;799;p102"/>
            <p:cNvSpPr txBox="1"/>
            <p:nvPr/>
          </p:nvSpPr>
          <p:spPr>
            <a:xfrm>
              <a:off x="2324" y="1426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800" name="Google Shape;800;p102"/>
            <p:cNvSpPr txBox="1"/>
            <p:nvPr/>
          </p:nvSpPr>
          <p:spPr>
            <a:xfrm>
              <a:off x="2971" y="1426"/>
              <a:ext cx="190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801" name="Google Shape;801;p102"/>
          <p:cNvSpPr txBox="1"/>
          <p:nvPr/>
        </p:nvSpPr>
        <p:spPr>
          <a:xfrm>
            <a:off x="1403350" y="2708275"/>
            <a:ext cx="6264275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26975" lIns="19050" spcFirstLastPara="1" rIns="19050" wrap="square" tIns="26975">
            <a:noAutofit/>
          </a:bodyPr>
          <a:lstStyle/>
          <a:p>
            <a:pPr indent="0" lvl="0" marL="112712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op	  rs	  rt	  constant or address</a:t>
            </a:r>
            <a:endParaRPr/>
          </a:p>
        </p:txBody>
      </p:sp>
      <p:sp>
        <p:nvSpPr>
          <p:cNvPr id="802" name="Google Shape;802;p102"/>
          <p:cNvSpPr txBox="1"/>
          <p:nvPr/>
        </p:nvSpPr>
        <p:spPr>
          <a:xfrm>
            <a:off x="1762125" y="3673475"/>
            <a:ext cx="1109662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opcode –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operation</a:t>
            </a:r>
            <a:endParaRPr/>
          </a:p>
        </p:txBody>
      </p:sp>
      <p:sp>
        <p:nvSpPr>
          <p:cNvPr id="803" name="Google Shape;803;p102"/>
          <p:cNvSpPr txBox="1"/>
          <p:nvPr/>
        </p:nvSpPr>
        <p:spPr>
          <a:xfrm>
            <a:off x="1835150" y="3284537"/>
            <a:ext cx="57753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6 bits       5 bits        5 bits                          16 bits</a:t>
            </a:r>
            <a:endParaRPr/>
          </a:p>
        </p:txBody>
      </p:sp>
      <p:sp>
        <p:nvSpPr>
          <p:cNvPr id="804" name="Google Shape;804;p102"/>
          <p:cNvSpPr txBox="1"/>
          <p:nvPr/>
        </p:nvSpPr>
        <p:spPr>
          <a:xfrm>
            <a:off x="5148262" y="3716337"/>
            <a:ext cx="2601912" cy="8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constant: –2</a:t>
            </a:r>
            <a:r>
              <a:rPr b="1" baseline="30000" i="0" lang="en-US" sz="18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r>
              <a:rPr b="1" i="0" lang="en-US" sz="1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 to +2</a:t>
            </a:r>
            <a:r>
              <a:rPr b="1" baseline="30000" i="0" lang="en-US" sz="18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r>
              <a:rPr b="1" i="0" lang="en-US" sz="1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 –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address: offset added to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base address in rs</a:t>
            </a:r>
            <a:endParaRPr/>
          </a:p>
        </p:txBody>
      </p:sp>
      <p:sp>
        <p:nvSpPr>
          <p:cNvPr id="805" name="Google Shape;805;p102"/>
          <p:cNvSpPr txBox="1"/>
          <p:nvPr/>
        </p:nvSpPr>
        <p:spPr>
          <a:xfrm>
            <a:off x="2843212" y="3644900"/>
            <a:ext cx="984250" cy="1069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operand</a:t>
            </a:r>
            <a:endParaRPr/>
          </a:p>
        </p:txBody>
      </p:sp>
      <p:sp>
        <p:nvSpPr>
          <p:cNvPr id="806" name="Google Shape;806;p102"/>
          <p:cNvSpPr txBox="1"/>
          <p:nvPr/>
        </p:nvSpPr>
        <p:spPr>
          <a:xfrm>
            <a:off x="3851275" y="3644900"/>
            <a:ext cx="984250" cy="1069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second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operand</a:t>
            </a:r>
            <a:endParaRPr/>
          </a:p>
        </p:txBody>
      </p:sp>
      <p:grpSp>
        <p:nvGrpSpPr>
          <p:cNvPr id="807" name="Google Shape;807;p102"/>
          <p:cNvGrpSpPr/>
          <p:nvPr/>
        </p:nvGrpSpPr>
        <p:grpSpPr>
          <a:xfrm>
            <a:off x="1690687" y="3284537"/>
            <a:ext cx="6088062" cy="339725"/>
            <a:chOff x="1045" y="1426"/>
            <a:chExt cx="3835" cy="214"/>
          </a:xfrm>
        </p:grpSpPr>
        <p:sp>
          <p:nvSpPr>
            <p:cNvPr id="808" name="Google Shape;808;p102"/>
            <p:cNvSpPr txBox="1"/>
            <p:nvPr/>
          </p:nvSpPr>
          <p:spPr>
            <a:xfrm>
              <a:off x="1045" y="1426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809" name="Google Shape;809;p102"/>
            <p:cNvSpPr txBox="1"/>
            <p:nvPr/>
          </p:nvSpPr>
          <p:spPr>
            <a:xfrm>
              <a:off x="1684" y="1426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810" name="Google Shape;810;p102"/>
            <p:cNvSpPr txBox="1"/>
            <p:nvPr/>
          </p:nvSpPr>
          <p:spPr>
            <a:xfrm>
              <a:off x="2324" y="1426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811" name="Google Shape;811;p102"/>
            <p:cNvSpPr txBox="1"/>
            <p:nvPr/>
          </p:nvSpPr>
          <p:spPr>
            <a:xfrm>
              <a:off x="2971" y="1426"/>
              <a:ext cx="190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ISA</a:t>
            </a:r>
            <a:endParaRPr/>
          </a:p>
        </p:txBody>
      </p:sp>
      <p:pic>
        <p:nvPicPr>
          <p:cNvPr descr="5-01" id="148" name="Google Shape;148;p22"/>
          <p:cNvPicPr preferRelativeResize="0"/>
          <p:nvPr/>
        </p:nvPicPr>
        <p:blipFill rotWithShape="1">
          <a:blip r:embed="rId3">
            <a:alphaModFix/>
          </a:blip>
          <a:srcRect b="0" l="0" r="5468" t="0"/>
          <a:stretch/>
        </p:blipFill>
        <p:spPr>
          <a:xfrm>
            <a:off x="1116012" y="1916112"/>
            <a:ext cx="7683500" cy="357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103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Immediate Operands</a:t>
            </a:r>
            <a:endParaRPr/>
          </a:p>
        </p:txBody>
      </p:sp>
      <p:sp>
        <p:nvSpPr>
          <p:cNvPr id="817" name="Google Shape;817;p103"/>
          <p:cNvSpPr txBox="1"/>
          <p:nvPr>
            <p:ph idx="1" type="body"/>
          </p:nvPr>
        </p:nvSpPr>
        <p:spPr>
          <a:xfrm>
            <a:off x="827087" y="1989137"/>
            <a:ext cx="8110537" cy="4464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None/>
            </a:pPr>
            <a:r>
              <a:t/>
            </a:r>
            <a:endParaRPr b="0" i="1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None/>
            </a:pPr>
            <a:r>
              <a:t/>
            </a:r>
            <a:endParaRPr b="0" i="1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None/>
            </a:pPr>
            <a:r>
              <a:t/>
            </a:r>
            <a:endParaRPr b="0" i="1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None/>
            </a:pPr>
            <a:r>
              <a:t/>
            </a:r>
            <a:endParaRPr b="0" i="1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addi $sp, $sp, 4    # $sp = $sp + 4, $sp=29</a:t>
            </a:r>
            <a:endParaRPr/>
          </a:p>
          <a:p>
            <a:pPr indent="-2286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8" name="Google Shape;818;p103"/>
          <p:cNvSpPr txBox="1"/>
          <p:nvPr/>
        </p:nvSpPr>
        <p:spPr>
          <a:xfrm>
            <a:off x="1447800" y="4419600"/>
            <a:ext cx="6781800" cy="381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819" name="Google Shape;819;p103"/>
          <p:cNvCxnSpPr/>
          <p:nvPr/>
        </p:nvCxnSpPr>
        <p:spPr>
          <a:xfrm>
            <a:off x="2819400" y="4419600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20" name="Google Shape;820;p103"/>
          <p:cNvCxnSpPr/>
          <p:nvPr/>
        </p:nvCxnSpPr>
        <p:spPr>
          <a:xfrm>
            <a:off x="3962400" y="4419600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21" name="Google Shape;821;p103"/>
          <p:cNvCxnSpPr/>
          <p:nvPr/>
        </p:nvCxnSpPr>
        <p:spPr>
          <a:xfrm>
            <a:off x="5105400" y="4419600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22" name="Google Shape;822;p103"/>
          <p:cNvSpPr txBox="1"/>
          <p:nvPr/>
        </p:nvSpPr>
        <p:spPr>
          <a:xfrm>
            <a:off x="1331912" y="1989137"/>
            <a:ext cx="6781800" cy="381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823" name="Google Shape;823;p103"/>
          <p:cNvCxnSpPr/>
          <p:nvPr/>
        </p:nvCxnSpPr>
        <p:spPr>
          <a:xfrm>
            <a:off x="2703512" y="1989137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24" name="Google Shape;824;p103"/>
          <p:cNvCxnSpPr/>
          <p:nvPr/>
        </p:nvCxnSpPr>
        <p:spPr>
          <a:xfrm>
            <a:off x="3846512" y="1989137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25" name="Google Shape;825;p103"/>
          <p:cNvCxnSpPr/>
          <p:nvPr/>
        </p:nvCxnSpPr>
        <p:spPr>
          <a:xfrm>
            <a:off x="4989512" y="1989137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26" name="Google Shape;826;p103"/>
          <p:cNvSpPr txBox="1"/>
          <p:nvPr/>
        </p:nvSpPr>
        <p:spPr>
          <a:xfrm>
            <a:off x="1676400" y="4419600"/>
            <a:ext cx="1524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001000</a:t>
            </a:r>
            <a:endParaRPr/>
          </a:p>
        </p:txBody>
      </p:sp>
      <p:sp>
        <p:nvSpPr>
          <p:cNvPr id="827" name="Google Shape;827;p103"/>
          <p:cNvSpPr txBox="1"/>
          <p:nvPr/>
        </p:nvSpPr>
        <p:spPr>
          <a:xfrm>
            <a:off x="2971800" y="44196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11101</a:t>
            </a:r>
            <a:endParaRPr/>
          </a:p>
        </p:txBody>
      </p:sp>
      <p:sp>
        <p:nvSpPr>
          <p:cNvPr id="828" name="Google Shape;828;p103"/>
          <p:cNvSpPr txBox="1"/>
          <p:nvPr/>
        </p:nvSpPr>
        <p:spPr>
          <a:xfrm>
            <a:off x="5486400" y="4419600"/>
            <a:ext cx="2667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0000000000000100</a:t>
            </a:r>
            <a:endParaRPr/>
          </a:p>
        </p:txBody>
      </p:sp>
      <p:sp>
        <p:nvSpPr>
          <p:cNvPr id="829" name="Google Shape;829;p103"/>
          <p:cNvSpPr txBox="1"/>
          <p:nvPr/>
        </p:nvSpPr>
        <p:spPr>
          <a:xfrm>
            <a:off x="1865312" y="1989137"/>
            <a:ext cx="4619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op</a:t>
            </a:r>
            <a:endParaRPr/>
          </a:p>
        </p:txBody>
      </p:sp>
      <p:sp>
        <p:nvSpPr>
          <p:cNvPr id="830" name="Google Shape;830;p103"/>
          <p:cNvSpPr txBox="1"/>
          <p:nvPr/>
        </p:nvSpPr>
        <p:spPr>
          <a:xfrm>
            <a:off x="3008312" y="1989137"/>
            <a:ext cx="3889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rs</a:t>
            </a:r>
            <a:endParaRPr/>
          </a:p>
        </p:txBody>
      </p:sp>
      <p:sp>
        <p:nvSpPr>
          <p:cNvPr id="831" name="Google Shape;831;p103"/>
          <p:cNvSpPr txBox="1"/>
          <p:nvPr/>
        </p:nvSpPr>
        <p:spPr>
          <a:xfrm>
            <a:off x="4227512" y="1989137"/>
            <a:ext cx="3619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rt</a:t>
            </a:r>
            <a:endParaRPr/>
          </a:p>
        </p:txBody>
      </p:sp>
      <p:sp>
        <p:nvSpPr>
          <p:cNvPr id="832" name="Google Shape;832;p103"/>
          <p:cNvSpPr txBox="1"/>
          <p:nvPr/>
        </p:nvSpPr>
        <p:spPr>
          <a:xfrm>
            <a:off x="5522912" y="1989137"/>
            <a:ext cx="176371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16 bit number</a:t>
            </a:r>
            <a:endParaRPr/>
          </a:p>
        </p:txBody>
      </p:sp>
      <p:sp>
        <p:nvSpPr>
          <p:cNvPr id="833" name="Google Shape;833;p103"/>
          <p:cNvSpPr txBox="1"/>
          <p:nvPr/>
        </p:nvSpPr>
        <p:spPr>
          <a:xfrm>
            <a:off x="1508125" y="3560762"/>
            <a:ext cx="1841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34" name="Google Shape;834;p103"/>
          <p:cNvSpPr txBox="1"/>
          <p:nvPr/>
        </p:nvSpPr>
        <p:spPr>
          <a:xfrm>
            <a:off x="1979612" y="4941887"/>
            <a:ext cx="49307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 bits        5 bits          5 bits                        16 bits</a:t>
            </a:r>
            <a:endParaRPr/>
          </a:p>
        </p:txBody>
      </p:sp>
      <p:sp>
        <p:nvSpPr>
          <p:cNvPr id="835" name="Google Shape;835;p103"/>
          <p:cNvSpPr txBox="1"/>
          <p:nvPr/>
        </p:nvSpPr>
        <p:spPr>
          <a:xfrm>
            <a:off x="4114800" y="44196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11101</a:t>
            </a:r>
            <a:endParaRPr/>
          </a:p>
        </p:txBody>
      </p:sp>
      <p:sp>
        <p:nvSpPr>
          <p:cNvPr id="836" name="Google Shape;836;p103"/>
          <p:cNvSpPr txBox="1"/>
          <p:nvPr/>
        </p:nvSpPr>
        <p:spPr>
          <a:xfrm>
            <a:off x="1908175" y="2565400"/>
            <a:ext cx="49307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 bits        5 bits          5 bits                        16 bits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04"/>
          <p:cNvSpPr txBox="1"/>
          <p:nvPr>
            <p:ph type="title"/>
          </p:nvPr>
        </p:nvSpPr>
        <p:spPr>
          <a:xfrm>
            <a:off x="981075" y="8366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Instruction Format</a:t>
            </a:r>
            <a:endParaRPr/>
          </a:p>
        </p:txBody>
      </p:sp>
      <p:sp>
        <p:nvSpPr>
          <p:cNvPr id="842" name="Google Shape;842;p104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Load Instruction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Lw $s1, 100($s2)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Registers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Constant </a:t>
            </a:r>
            <a:endParaRPr/>
          </a:p>
          <a:p>
            <a:pPr indent="-228600" lvl="3" marL="1600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consider, the third register to store this</a:t>
            </a:r>
            <a:endParaRPr/>
          </a:p>
          <a:p>
            <a:pPr indent="-228600" lvl="3" marL="1600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Would be limited to 5 bits only i.e. upto 32</a:t>
            </a:r>
            <a:endParaRPr/>
          </a:p>
          <a:p>
            <a:pPr indent="-228600" lvl="3" marL="1600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may be larger than 32</a:t>
            </a:r>
            <a:endParaRPr/>
          </a:p>
          <a:p>
            <a:pPr indent="-228600" lvl="3" marL="1600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So, 5-bit field is too small</a:t>
            </a:r>
            <a:endParaRPr/>
          </a:p>
          <a:p>
            <a:pPr indent="-114300" lvl="3" marL="1600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ctr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SzPts val="3300"/>
              <a:buNone/>
            </a:pPr>
            <a:r>
              <a:rPr b="1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105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MIPS Load/Store Instructions</a:t>
            </a:r>
            <a:endParaRPr/>
          </a:p>
        </p:txBody>
      </p:sp>
      <p:sp>
        <p:nvSpPr>
          <p:cNvPr id="851" name="Google Shape;851;p105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Load word has destination first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Store has destination last</a:t>
            </a:r>
            <a:endParaRPr/>
          </a:p>
          <a:p>
            <a:pPr indent="-2286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MIPS arithmetic operands are registers, not memory locations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✹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Therefore, words must first be moved from memory to registers using loads before they can be operated on; then result can be stored back to memory</a:t>
            </a:r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106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MIPS Load/Store Instructions</a:t>
            </a:r>
            <a:endParaRPr/>
          </a:p>
        </p:txBody>
      </p:sp>
      <p:sp>
        <p:nvSpPr>
          <p:cNvPr id="857" name="Google Shape;857;p106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code: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240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 = H + A[8];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 in $s1, H in $s2, base address of A in $s3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Compiled MIPS code: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 8 requires offset of 32, due to 4 bytes/word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240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Lw $t0, 32($s3)         # load word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240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$s1, $s2, $t0</a:t>
            </a:r>
            <a:endParaRPr/>
          </a:p>
        </p:txBody>
      </p:sp>
      <p:sp>
        <p:nvSpPr>
          <p:cNvPr id="858" name="Google Shape;858;p106"/>
          <p:cNvSpPr txBox="1"/>
          <p:nvPr/>
        </p:nvSpPr>
        <p:spPr>
          <a:xfrm>
            <a:off x="2411412" y="4292600"/>
            <a:ext cx="7905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Offset</a:t>
            </a:r>
            <a:endParaRPr/>
          </a:p>
        </p:txBody>
      </p:sp>
      <p:sp>
        <p:nvSpPr>
          <p:cNvPr id="859" name="Google Shape;859;p106"/>
          <p:cNvSpPr txBox="1"/>
          <p:nvPr/>
        </p:nvSpPr>
        <p:spPr>
          <a:xfrm>
            <a:off x="3563937" y="4292600"/>
            <a:ext cx="15144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Base address</a:t>
            </a:r>
            <a:endParaRPr/>
          </a:p>
        </p:txBody>
      </p:sp>
      <p:sp>
        <p:nvSpPr>
          <p:cNvPr id="860" name="Google Shape;860;p106"/>
          <p:cNvSpPr txBox="1"/>
          <p:nvPr/>
        </p:nvSpPr>
        <p:spPr>
          <a:xfrm>
            <a:off x="1258887" y="4292600"/>
            <a:ext cx="74136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Value</a:t>
            </a:r>
            <a:endParaRPr/>
          </a:p>
        </p:txBody>
      </p:sp>
      <p:cxnSp>
        <p:nvCxnSpPr>
          <p:cNvPr id="861" name="Google Shape;861;p106"/>
          <p:cNvCxnSpPr/>
          <p:nvPr/>
        </p:nvCxnSpPr>
        <p:spPr>
          <a:xfrm>
            <a:off x="1743075" y="4597400"/>
            <a:ext cx="457200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62" name="Google Shape;862;p106"/>
          <p:cNvCxnSpPr/>
          <p:nvPr/>
        </p:nvCxnSpPr>
        <p:spPr>
          <a:xfrm>
            <a:off x="2640012" y="4597400"/>
            <a:ext cx="228600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63" name="Google Shape;863;p106"/>
          <p:cNvCxnSpPr/>
          <p:nvPr/>
        </p:nvCxnSpPr>
        <p:spPr>
          <a:xfrm flipH="1">
            <a:off x="3640137" y="4597400"/>
            <a:ext cx="381000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107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MIPS Load/Store Instructions</a:t>
            </a:r>
            <a:endParaRPr/>
          </a:p>
        </p:txBody>
      </p:sp>
      <p:sp>
        <p:nvSpPr>
          <p:cNvPr id="872" name="Google Shape;872;p107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code: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A[12] = H + A[8];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MIPS code: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	?</a:t>
            </a:r>
            <a:endParaRPr/>
          </a:p>
          <a:p>
            <a:pPr indent="-285750" lvl="0" marL="34290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Noto Sans Symbols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en-US" sz="2800" u="sng">
                <a:solidFill>
                  <a:schemeClr val="hlink"/>
                </a:solidFill>
                <a:hlinkClick r:id="rId3"/>
              </a:rPr>
              <a:t>Load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:    Lw  $t0, 32($s3)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Arithmetic	:   Add $t0, $s2, $t0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sng">
                <a:solidFill>
                  <a:schemeClr val="hlink"/>
                </a:solidFill>
                <a:hlinkClick r:id="rId4"/>
              </a:rPr>
              <a:t>Store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:   Sw  $t0, 48($s3)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108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Instruction Format: I Type</a:t>
            </a:r>
            <a:endParaRPr/>
          </a:p>
        </p:txBody>
      </p:sp>
      <p:grpSp>
        <p:nvGrpSpPr>
          <p:cNvPr id="878" name="Google Shape;878;p108"/>
          <p:cNvGrpSpPr/>
          <p:nvPr/>
        </p:nvGrpSpPr>
        <p:grpSpPr>
          <a:xfrm>
            <a:off x="1658937" y="1974850"/>
            <a:ext cx="6088062" cy="339725"/>
            <a:chOff x="1045" y="1426"/>
            <a:chExt cx="3835" cy="214"/>
          </a:xfrm>
        </p:grpSpPr>
        <p:sp>
          <p:nvSpPr>
            <p:cNvPr id="879" name="Google Shape;879;p108"/>
            <p:cNvSpPr txBox="1"/>
            <p:nvPr/>
          </p:nvSpPr>
          <p:spPr>
            <a:xfrm>
              <a:off x="1045" y="1426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880" name="Google Shape;880;p108"/>
            <p:cNvSpPr txBox="1"/>
            <p:nvPr/>
          </p:nvSpPr>
          <p:spPr>
            <a:xfrm>
              <a:off x="1684" y="1426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881" name="Google Shape;881;p108"/>
            <p:cNvSpPr txBox="1"/>
            <p:nvPr/>
          </p:nvSpPr>
          <p:spPr>
            <a:xfrm>
              <a:off x="2324" y="1426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882" name="Google Shape;882;p108"/>
            <p:cNvSpPr txBox="1"/>
            <p:nvPr/>
          </p:nvSpPr>
          <p:spPr>
            <a:xfrm>
              <a:off x="2971" y="1426"/>
              <a:ext cx="190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883" name="Google Shape;883;p108"/>
          <p:cNvSpPr txBox="1"/>
          <p:nvPr/>
        </p:nvSpPr>
        <p:spPr>
          <a:xfrm>
            <a:off x="1403350" y="1916112"/>
            <a:ext cx="6264275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26975" lIns="19050" spcFirstLastPara="1" rIns="19050" wrap="square" tIns="26975">
            <a:noAutofit/>
          </a:bodyPr>
          <a:lstStyle/>
          <a:p>
            <a:pPr indent="0" lvl="0" marL="112712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op	  rs	  rt	  constant or address</a:t>
            </a:r>
            <a:endParaRPr/>
          </a:p>
        </p:txBody>
      </p:sp>
      <p:sp>
        <p:nvSpPr>
          <p:cNvPr id="884" name="Google Shape;884;p108"/>
          <p:cNvSpPr txBox="1"/>
          <p:nvPr/>
        </p:nvSpPr>
        <p:spPr>
          <a:xfrm>
            <a:off x="1762125" y="2881312"/>
            <a:ext cx="1109662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opcode –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operation</a:t>
            </a:r>
            <a:endParaRPr/>
          </a:p>
        </p:txBody>
      </p:sp>
      <p:sp>
        <p:nvSpPr>
          <p:cNvPr id="885" name="Google Shape;885;p108"/>
          <p:cNvSpPr txBox="1"/>
          <p:nvPr/>
        </p:nvSpPr>
        <p:spPr>
          <a:xfrm>
            <a:off x="1835150" y="2492375"/>
            <a:ext cx="57753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6 bits       5 bits        5 bits                          16 bits</a:t>
            </a:r>
            <a:endParaRPr/>
          </a:p>
        </p:txBody>
      </p:sp>
      <p:sp>
        <p:nvSpPr>
          <p:cNvPr id="886" name="Google Shape;886;p108"/>
          <p:cNvSpPr txBox="1"/>
          <p:nvPr/>
        </p:nvSpPr>
        <p:spPr>
          <a:xfrm>
            <a:off x="5148262" y="2924175"/>
            <a:ext cx="2601912" cy="8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constant: –2</a:t>
            </a:r>
            <a:r>
              <a:rPr b="1" baseline="30000" i="0" lang="en-US" sz="18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r>
              <a:rPr b="1" i="0" lang="en-US" sz="1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 to +2</a:t>
            </a:r>
            <a:r>
              <a:rPr b="1" baseline="30000" i="0" lang="en-US" sz="18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r>
              <a:rPr b="1" i="0" lang="en-US" sz="1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 –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address: offset added to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base address in rs</a:t>
            </a:r>
            <a:endParaRPr/>
          </a:p>
        </p:txBody>
      </p:sp>
      <p:sp>
        <p:nvSpPr>
          <p:cNvPr id="887" name="Google Shape;887;p108"/>
          <p:cNvSpPr txBox="1"/>
          <p:nvPr/>
        </p:nvSpPr>
        <p:spPr>
          <a:xfrm>
            <a:off x="2843212" y="2852737"/>
            <a:ext cx="984250" cy="1069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operand</a:t>
            </a:r>
            <a:endParaRPr/>
          </a:p>
        </p:txBody>
      </p:sp>
      <p:sp>
        <p:nvSpPr>
          <p:cNvPr id="888" name="Google Shape;888;p108"/>
          <p:cNvSpPr txBox="1"/>
          <p:nvPr/>
        </p:nvSpPr>
        <p:spPr>
          <a:xfrm>
            <a:off x="3851275" y="2852737"/>
            <a:ext cx="984250" cy="1069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second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operand</a:t>
            </a:r>
            <a:endParaRPr/>
          </a:p>
        </p:txBody>
      </p:sp>
      <p:grpSp>
        <p:nvGrpSpPr>
          <p:cNvPr id="889" name="Google Shape;889;p108"/>
          <p:cNvGrpSpPr/>
          <p:nvPr/>
        </p:nvGrpSpPr>
        <p:grpSpPr>
          <a:xfrm>
            <a:off x="1690687" y="2492375"/>
            <a:ext cx="6088062" cy="339725"/>
            <a:chOff x="1045" y="1426"/>
            <a:chExt cx="3835" cy="214"/>
          </a:xfrm>
        </p:grpSpPr>
        <p:sp>
          <p:nvSpPr>
            <p:cNvPr id="890" name="Google Shape;890;p108"/>
            <p:cNvSpPr txBox="1"/>
            <p:nvPr/>
          </p:nvSpPr>
          <p:spPr>
            <a:xfrm>
              <a:off x="1045" y="1426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891" name="Google Shape;891;p108"/>
            <p:cNvSpPr txBox="1"/>
            <p:nvPr/>
          </p:nvSpPr>
          <p:spPr>
            <a:xfrm>
              <a:off x="1684" y="1426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892" name="Google Shape;892;p108"/>
            <p:cNvSpPr txBox="1"/>
            <p:nvPr/>
          </p:nvSpPr>
          <p:spPr>
            <a:xfrm>
              <a:off x="2324" y="1426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893" name="Google Shape;893;p108"/>
            <p:cNvSpPr txBox="1"/>
            <p:nvPr/>
          </p:nvSpPr>
          <p:spPr>
            <a:xfrm>
              <a:off x="2971" y="1426"/>
              <a:ext cx="190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894" name="Google Shape;894;p108"/>
          <p:cNvSpPr txBox="1"/>
          <p:nvPr/>
        </p:nvSpPr>
        <p:spPr>
          <a:xfrm>
            <a:off x="1763712" y="4797425"/>
            <a:ext cx="58324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100011     10010      01000          0000001111101010</a:t>
            </a:r>
            <a:endParaRPr/>
          </a:p>
        </p:txBody>
      </p:sp>
      <p:sp>
        <p:nvSpPr>
          <p:cNvPr id="895" name="Google Shape;895;p108"/>
          <p:cNvSpPr txBox="1"/>
          <p:nvPr/>
        </p:nvSpPr>
        <p:spPr>
          <a:xfrm>
            <a:off x="5148262" y="3933825"/>
            <a:ext cx="3313112" cy="730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$t0 – $t7: Registers are:   8 – 15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$t8 – $t9: Registers are: 24 – 25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$s0 – $s7:Registers are: 16 – 23</a:t>
            </a:r>
            <a:endParaRPr/>
          </a:p>
        </p:txBody>
      </p:sp>
      <p:sp>
        <p:nvSpPr>
          <p:cNvPr id="896" name="Google Shape;896;p108"/>
          <p:cNvSpPr txBox="1"/>
          <p:nvPr/>
        </p:nvSpPr>
        <p:spPr>
          <a:xfrm>
            <a:off x="1619250" y="4149725"/>
            <a:ext cx="36004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b="1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lw $t0, 1002($s2)</a:t>
            </a:r>
            <a:endParaRPr/>
          </a:p>
        </p:txBody>
      </p:sp>
      <p:grpSp>
        <p:nvGrpSpPr>
          <p:cNvPr id="897" name="Google Shape;897;p108"/>
          <p:cNvGrpSpPr/>
          <p:nvPr/>
        </p:nvGrpSpPr>
        <p:grpSpPr>
          <a:xfrm>
            <a:off x="1692275" y="4797425"/>
            <a:ext cx="6088062" cy="339725"/>
            <a:chOff x="1045" y="1426"/>
            <a:chExt cx="3835" cy="214"/>
          </a:xfrm>
        </p:grpSpPr>
        <p:sp>
          <p:nvSpPr>
            <p:cNvPr id="898" name="Google Shape;898;p108"/>
            <p:cNvSpPr txBox="1"/>
            <p:nvPr/>
          </p:nvSpPr>
          <p:spPr>
            <a:xfrm>
              <a:off x="1045" y="1426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899" name="Google Shape;899;p108"/>
            <p:cNvSpPr txBox="1"/>
            <p:nvPr/>
          </p:nvSpPr>
          <p:spPr>
            <a:xfrm>
              <a:off x="1684" y="1426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900" name="Google Shape;900;p108"/>
            <p:cNvSpPr txBox="1"/>
            <p:nvPr/>
          </p:nvSpPr>
          <p:spPr>
            <a:xfrm>
              <a:off x="2324" y="1426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901" name="Google Shape;901;p108"/>
            <p:cNvSpPr txBox="1"/>
            <p:nvPr/>
          </p:nvSpPr>
          <p:spPr>
            <a:xfrm>
              <a:off x="2971" y="1426"/>
              <a:ext cx="190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109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Example : I Type Format</a:t>
            </a:r>
            <a:endParaRPr/>
          </a:p>
        </p:txBody>
      </p:sp>
      <p:sp>
        <p:nvSpPr>
          <p:cNvPr id="907" name="Google Shape;907;p109"/>
          <p:cNvSpPr txBox="1"/>
          <p:nvPr>
            <p:ph idx="1" type="body"/>
          </p:nvPr>
        </p:nvSpPr>
        <p:spPr>
          <a:xfrm>
            <a:off x="912812" y="1905000"/>
            <a:ext cx="81105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code: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240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A[300] = H + A[300];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MIPS code: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Char char="✹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Lw $t0, 1200($t1)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Char char="✹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$t0, $s2, $t0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Char char="✹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 $t0, 1200($t1)</a:t>
            </a:r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10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Example: I Type Format</a:t>
            </a:r>
            <a:endParaRPr/>
          </a:p>
        </p:txBody>
      </p:sp>
      <p:grpSp>
        <p:nvGrpSpPr>
          <p:cNvPr id="913" name="Google Shape;913;p110"/>
          <p:cNvGrpSpPr/>
          <p:nvPr/>
        </p:nvGrpSpPr>
        <p:grpSpPr>
          <a:xfrm>
            <a:off x="1658937" y="2695575"/>
            <a:ext cx="6088062" cy="339725"/>
            <a:chOff x="1045" y="1426"/>
            <a:chExt cx="3835" cy="214"/>
          </a:xfrm>
        </p:grpSpPr>
        <p:sp>
          <p:nvSpPr>
            <p:cNvPr id="914" name="Google Shape;914;p110"/>
            <p:cNvSpPr txBox="1"/>
            <p:nvPr/>
          </p:nvSpPr>
          <p:spPr>
            <a:xfrm>
              <a:off x="1045" y="1426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915" name="Google Shape;915;p110"/>
            <p:cNvSpPr txBox="1"/>
            <p:nvPr/>
          </p:nvSpPr>
          <p:spPr>
            <a:xfrm>
              <a:off x="1684" y="1426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916" name="Google Shape;916;p110"/>
            <p:cNvSpPr txBox="1"/>
            <p:nvPr/>
          </p:nvSpPr>
          <p:spPr>
            <a:xfrm>
              <a:off x="2324" y="1426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917" name="Google Shape;917;p110"/>
            <p:cNvSpPr txBox="1"/>
            <p:nvPr/>
          </p:nvSpPr>
          <p:spPr>
            <a:xfrm>
              <a:off x="2971" y="1426"/>
              <a:ext cx="190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918" name="Google Shape;918;p110"/>
          <p:cNvSpPr txBox="1"/>
          <p:nvPr/>
        </p:nvSpPr>
        <p:spPr>
          <a:xfrm>
            <a:off x="1403350" y="2636837"/>
            <a:ext cx="6264275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26975" lIns="19050" spcFirstLastPara="1" rIns="19050" wrap="square" tIns="26975">
            <a:noAutofit/>
          </a:bodyPr>
          <a:lstStyle/>
          <a:p>
            <a:pPr indent="0" lvl="0" marL="112712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35	  9	  8	             1200</a:t>
            </a:r>
            <a:endParaRPr/>
          </a:p>
        </p:txBody>
      </p:sp>
      <p:grpSp>
        <p:nvGrpSpPr>
          <p:cNvPr id="919" name="Google Shape;919;p110"/>
          <p:cNvGrpSpPr/>
          <p:nvPr/>
        </p:nvGrpSpPr>
        <p:grpSpPr>
          <a:xfrm>
            <a:off x="1692275" y="3502025"/>
            <a:ext cx="6088062" cy="339725"/>
            <a:chOff x="1045" y="1426"/>
            <a:chExt cx="3835" cy="214"/>
          </a:xfrm>
        </p:grpSpPr>
        <p:sp>
          <p:nvSpPr>
            <p:cNvPr id="920" name="Google Shape;920;p110"/>
            <p:cNvSpPr txBox="1"/>
            <p:nvPr/>
          </p:nvSpPr>
          <p:spPr>
            <a:xfrm>
              <a:off x="1045" y="1426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921" name="Google Shape;921;p110"/>
            <p:cNvSpPr txBox="1"/>
            <p:nvPr/>
          </p:nvSpPr>
          <p:spPr>
            <a:xfrm>
              <a:off x="1684" y="1426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922" name="Google Shape;922;p110"/>
            <p:cNvSpPr txBox="1"/>
            <p:nvPr/>
          </p:nvSpPr>
          <p:spPr>
            <a:xfrm>
              <a:off x="2324" y="1426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923" name="Google Shape;923;p110"/>
            <p:cNvSpPr txBox="1"/>
            <p:nvPr/>
          </p:nvSpPr>
          <p:spPr>
            <a:xfrm>
              <a:off x="2971" y="1426"/>
              <a:ext cx="190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924" name="Google Shape;924;p110"/>
          <p:cNvSpPr txBox="1"/>
          <p:nvPr/>
        </p:nvSpPr>
        <p:spPr>
          <a:xfrm>
            <a:off x="1449387" y="3443287"/>
            <a:ext cx="6264275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26975" lIns="19050" spcFirstLastPara="1" rIns="19050" wrap="square" tIns="26975">
            <a:noAutofit/>
          </a:bodyPr>
          <a:lstStyle/>
          <a:p>
            <a:pPr indent="0" lvl="0" marL="112712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43	  9	  8	             1200</a:t>
            </a:r>
            <a:endParaRPr/>
          </a:p>
        </p:txBody>
      </p:sp>
      <p:grpSp>
        <p:nvGrpSpPr>
          <p:cNvPr id="925" name="Google Shape;925;p110"/>
          <p:cNvGrpSpPr/>
          <p:nvPr/>
        </p:nvGrpSpPr>
        <p:grpSpPr>
          <a:xfrm>
            <a:off x="1658937" y="1917700"/>
            <a:ext cx="6107112" cy="736600"/>
            <a:chOff x="848" y="1622"/>
            <a:chExt cx="3835" cy="214"/>
          </a:xfrm>
        </p:grpSpPr>
        <p:sp>
          <p:nvSpPr>
            <p:cNvPr id="926" name="Google Shape;926;p110"/>
            <p:cNvSpPr txBox="1"/>
            <p:nvPr/>
          </p:nvSpPr>
          <p:spPr>
            <a:xfrm>
              <a:off x="848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927" name="Google Shape;927;p110"/>
            <p:cNvSpPr txBox="1"/>
            <p:nvPr/>
          </p:nvSpPr>
          <p:spPr>
            <a:xfrm>
              <a:off x="1487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928" name="Google Shape;928;p110"/>
            <p:cNvSpPr txBox="1"/>
            <p:nvPr/>
          </p:nvSpPr>
          <p:spPr>
            <a:xfrm>
              <a:off x="2127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929" name="Google Shape;929;p110"/>
            <p:cNvSpPr txBox="1"/>
            <p:nvPr/>
          </p:nvSpPr>
          <p:spPr>
            <a:xfrm>
              <a:off x="2766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930" name="Google Shape;930;p110"/>
            <p:cNvSpPr txBox="1"/>
            <p:nvPr/>
          </p:nvSpPr>
          <p:spPr>
            <a:xfrm>
              <a:off x="3405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931" name="Google Shape;931;p110"/>
            <p:cNvSpPr txBox="1"/>
            <p:nvPr/>
          </p:nvSpPr>
          <p:spPr>
            <a:xfrm>
              <a:off x="4044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932" name="Google Shape;932;p110"/>
          <p:cNvSpPr txBox="1"/>
          <p:nvPr/>
        </p:nvSpPr>
        <p:spPr>
          <a:xfrm>
            <a:off x="1403350" y="2133600"/>
            <a:ext cx="64087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t" bIns="26975" lIns="19050" spcFirstLastPara="1" rIns="19050" wrap="square" tIns="26975">
            <a:noAutofit/>
          </a:bodyPr>
          <a:lstStyle/>
          <a:p>
            <a:pPr indent="0" lvl="0" marL="112712" marR="0" rtl="0" algn="l">
              <a:lnSpc>
                <a:spcPct val="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op	  rs	  rt	  rd       shamt/    funct</a:t>
            </a:r>
            <a:endParaRPr/>
          </a:p>
          <a:p>
            <a:pPr indent="0" lvl="0" marL="112712" marR="0" rtl="0" algn="l">
              <a:lnSpc>
                <a:spcPct val="4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           address	</a:t>
            </a:r>
            <a:endParaRPr/>
          </a:p>
        </p:txBody>
      </p:sp>
      <p:grpSp>
        <p:nvGrpSpPr>
          <p:cNvPr id="933" name="Google Shape;933;p110"/>
          <p:cNvGrpSpPr/>
          <p:nvPr/>
        </p:nvGrpSpPr>
        <p:grpSpPr>
          <a:xfrm>
            <a:off x="1690687" y="3068637"/>
            <a:ext cx="6088062" cy="339725"/>
            <a:chOff x="848" y="1622"/>
            <a:chExt cx="3835" cy="214"/>
          </a:xfrm>
        </p:grpSpPr>
        <p:sp>
          <p:nvSpPr>
            <p:cNvPr id="934" name="Google Shape;934;p110"/>
            <p:cNvSpPr txBox="1"/>
            <p:nvPr/>
          </p:nvSpPr>
          <p:spPr>
            <a:xfrm>
              <a:off x="848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935" name="Google Shape;935;p110"/>
            <p:cNvSpPr txBox="1"/>
            <p:nvPr/>
          </p:nvSpPr>
          <p:spPr>
            <a:xfrm>
              <a:off x="1487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936" name="Google Shape;936;p110"/>
            <p:cNvSpPr txBox="1"/>
            <p:nvPr/>
          </p:nvSpPr>
          <p:spPr>
            <a:xfrm>
              <a:off x="2127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937" name="Google Shape;937;p110"/>
            <p:cNvSpPr txBox="1"/>
            <p:nvPr/>
          </p:nvSpPr>
          <p:spPr>
            <a:xfrm>
              <a:off x="2766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938" name="Google Shape;938;p110"/>
            <p:cNvSpPr txBox="1"/>
            <p:nvPr/>
          </p:nvSpPr>
          <p:spPr>
            <a:xfrm>
              <a:off x="3405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939" name="Google Shape;939;p110"/>
            <p:cNvSpPr txBox="1"/>
            <p:nvPr/>
          </p:nvSpPr>
          <p:spPr>
            <a:xfrm>
              <a:off x="4044" y="1622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940" name="Google Shape;940;p110"/>
          <p:cNvSpPr txBox="1"/>
          <p:nvPr/>
        </p:nvSpPr>
        <p:spPr>
          <a:xfrm>
            <a:off x="1835150" y="3068637"/>
            <a:ext cx="59753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0 	  18 	     8           8              0          32</a:t>
            </a:r>
            <a:endParaRPr/>
          </a:p>
        </p:txBody>
      </p:sp>
      <p:sp>
        <p:nvSpPr>
          <p:cNvPr id="941" name="Google Shape;941;p110"/>
          <p:cNvSpPr txBox="1"/>
          <p:nvPr/>
        </p:nvSpPr>
        <p:spPr>
          <a:xfrm>
            <a:off x="2195512" y="4581525"/>
            <a:ext cx="457200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Lw $t0, 1200($t1)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Add $t0, $s2, $t0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Sw $t0, 1200($t1)</a:t>
            </a:r>
            <a:endParaRPr/>
          </a:p>
        </p:txBody>
      </p:sp>
      <p:sp>
        <p:nvSpPr>
          <p:cNvPr id="942" name="Google Shape;942;p110"/>
          <p:cNvSpPr txBox="1"/>
          <p:nvPr/>
        </p:nvSpPr>
        <p:spPr>
          <a:xfrm>
            <a:off x="5148262" y="3933825"/>
            <a:ext cx="3313112" cy="730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$t0 – $t7: Registers are:   8 – 15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$t8 – $t9: Registers are: 24 – 25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$s0 – $s7:Registers are: 16 – 23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111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Logical Operations</a:t>
            </a:r>
            <a:endParaRPr/>
          </a:p>
        </p:txBody>
      </p:sp>
      <p:sp>
        <p:nvSpPr>
          <p:cNvPr id="948" name="Google Shape;948;p111"/>
          <p:cNvSpPr txBox="1"/>
          <p:nvPr>
            <p:ph idx="1" type="body"/>
          </p:nvPr>
        </p:nvSpPr>
        <p:spPr>
          <a:xfrm>
            <a:off x="912812" y="1905000"/>
            <a:ext cx="7835900" cy="6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Instructions for bitwise manipulation</a:t>
            </a:r>
            <a:endParaRPr/>
          </a:p>
        </p:txBody>
      </p:sp>
      <p:graphicFrame>
        <p:nvGraphicFramePr>
          <p:cNvPr id="949" name="Google Shape;949;p111"/>
          <p:cNvGraphicFramePr/>
          <p:nvPr/>
        </p:nvGraphicFramePr>
        <p:xfrm>
          <a:off x="1908175" y="249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{E6E19067-15B6-46D0-9FAB-56AADFE9BA34}</a:tableStyleId>
              </a:tblPr>
              <a:tblGrid>
                <a:gridCol w="2376475"/>
                <a:gridCol w="935025"/>
                <a:gridCol w="2016125"/>
              </a:tblGrid>
              <a:tr h="515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Operation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MIPS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12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Shift Left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Shift Right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Bitwise AND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Bitwise OR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Bitwise NOT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&lt;&lt;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&gt;&gt;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&amp;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|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~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sll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srl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and, andi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or, ori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50" name="Google Shape;950;p111"/>
          <p:cNvSpPr txBox="1"/>
          <p:nvPr/>
        </p:nvSpPr>
        <p:spPr>
          <a:xfrm>
            <a:off x="1079500" y="5229225"/>
            <a:ext cx="8064500" cy="103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3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Useful for extracting and inserting groups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bits in a word</a:t>
            </a:r>
            <a:endParaRPr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112"/>
          <p:cNvSpPr txBox="1"/>
          <p:nvPr>
            <p:ph type="title"/>
          </p:nvPr>
        </p:nvSpPr>
        <p:spPr>
          <a:xfrm>
            <a:off x="871537" y="862012"/>
            <a:ext cx="8162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Shift Operations</a:t>
            </a:r>
            <a:endParaRPr/>
          </a:p>
        </p:txBody>
      </p:sp>
      <p:sp>
        <p:nvSpPr>
          <p:cNvPr id="956" name="Google Shape;956;p112"/>
          <p:cNvSpPr txBox="1"/>
          <p:nvPr>
            <p:ph idx="1" type="body"/>
          </p:nvPr>
        </p:nvSpPr>
        <p:spPr>
          <a:xfrm>
            <a:off x="1033462" y="2708275"/>
            <a:ext cx="8110537" cy="3527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shamt: how many positions to shift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Shift left logical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Shift left and fill with 0 bits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Sll by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bits multiplies by 2</a:t>
            </a:r>
            <a:r>
              <a:rPr b="0" baseline="3000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Shift right logical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Shift right and fill with 0 bits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✹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Srl by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bits divides by 2</a:t>
            </a:r>
            <a:r>
              <a:rPr b="0" baseline="3000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(unsigned only)</a:t>
            </a:r>
            <a:endParaRPr/>
          </a:p>
        </p:txBody>
      </p:sp>
      <p:grpSp>
        <p:nvGrpSpPr>
          <p:cNvPr id="957" name="Google Shape;957;p112"/>
          <p:cNvGrpSpPr/>
          <p:nvPr/>
        </p:nvGrpSpPr>
        <p:grpSpPr>
          <a:xfrm>
            <a:off x="1258887" y="1916112"/>
            <a:ext cx="6488112" cy="768350"/>
            <a:chOff x="793" y="1389"/>
            <a:chExt cx="4087" cy="484"/>
          </a:xfrm>
        </p:grpSpPr>
        <p:grpSp>
          <p:nvGrpSpPr>
            <p:cNvPr id="958" name="Google Shape;958;p112"/>
            <p:cNvGrpSpPr/>
            <p:nvPr/>
          </p:nvGrpSpPr>
          <p:grpSpPr>
            <a:xfrm>
              <a:off x="1045" y="1426"/>
              <a:ext cx="3835" cy="214"/>
              <a:chOff x="848" y="1622"/>
              <a:chExt cx="3835" cy="214"/>
            </a:xfrm>
          </p:grpSpPr>
          <p:sp>
            <p:nvSpPr>
              <p:cNvPr id="959" name="Google Shape;959;p112"/>
              <p:cNvSpPr txBox="1"/>
              <p:nvPr/>
            </p:nvSpPr>
            <p:spPr>
              <a:xfrm>
                <a:off x="848" y="1622"/>
                <a:ext cx="639" cy="214"/>
              </a:xfrm>
              <a:prstGeom prst="rect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960" name="Google Shape;960;p112"/>
              <p:cNvSpPr txBox="1"/>
              <p:nvPr/>
            </p:nvSpPr>
            <p:spPr>
              <a:xfrm>
                <a:off x="1487" y="1622"/>
                <a:ext cx="639" cy="214"/>
              </a:xfrm>
              <a:prstGeom prst="rect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961" name="Google Shape;961;p112"/>
              <p:cNvSpPr txBox="1"/>
              <p:nvPr/>
            </p:nvSpPr>
            <p:spPr>
              <a:xfrm>
                <a:off x="2127" y="1622"/>
                <a:ext cx="639" cy="214"/>
              </a:xfrm>
              <a:prstGeom prst="rect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962" name="Google Shape;962;p112"/>
              <p:cNvSpPr txBox="1"/>
              <p:nvPr/>
            </p:nvSpPr>
            <p:spPr>
              <a:xfrm>
                <a:off x="2766" y="1622"/>
                <a:ext cx="639" cy="214"/>
              </a:xfrm>
              <a:prstGeom prst="rect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963" name="Google Shape;963;p112"/>
              <p:cNvSpPr txBox="1"/>
              <p:nvPr/>
            </p:nvSpPr>
            <p:spPr>
              <a:xfrm>
                <a:off x="3405" y="1622"/>
                <a:ext cx="639" cy="214"/>
              </a:xfrm>
              <a:prstGeom prst="rect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964" name="Google Shape;964;p112"/>
              <p:cNvSpPr txBox="1"/>
              <p:nvPr/>
            </p:nvSpPr>
            <p:spPr>
              <a:xfrm>
                <a:off x="4044" y="1622"/>
                <a:ext cx="639" cy="214"/>
              </a:xfrm>
              <a:prstGeom prst="rect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sp>
          <p:nvSpPr>
            <p:cNvPr id="965" name="Google Shape;965;p112"/>
            <p:cNvSpPr txBox="1"/>
            <p:nvPr/>
          </p:nvSpPr>
          <p:spPr>
            <a:xfrm>
              <a:off x="1111" y="1661"/>
              <a:ext cx="3638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6 bits       5 bits        5 bits        5 bits        5 bits          6 bits</a:t>
              </a:r>
              <a:endParaRPr/>
            </a:p>
          </p:txBody>
        </p:sp>
        <p:sp>
          <p:nvSpPr>
            <p:cNvPr id="966" name="Google Shape;966;p112"/>
            <p:cNvSpPr txBox="1"/>
            <p:nvPr/>
          </p:nvSpPr>
          <p:spPr>
            <a:xfrm>
              <a:off x="793" y="1389"/>
              <a:ext cx="4024" cy="3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6975" lIns="19050" spcFirstLastPara="1" rIns="19050" wrap="square" tIns="26975">
              <a:noAutofit/>
            </a:bodyPr>
            <a:lstStyle/>
            <a:p>
              <a:pPr indent="0" lvl="0" marL="112712" marR="0" rtl="0" algn="l">
                <a:lnSpc>
                  <a:spcPct val="13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	  op	  rs	  rt	  rd	shamt	 funct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old Stripes">
  <a:themeElements>
    <a:clrScheme name="Bold Stripes 2">
      <a:dk1>
        <a:srgbClr val="000000"/>
      </a:dk1>
      <a:lt1>
        <a:srgbClr val="EAEAEA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