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</p:sldIdLst>
  <p:sldSz cy="6858000" cx="9144000"/>
  <p:notesSz cx="9296400" cy="7010400"/>
  <p:embeddedFontLst>
    <p:embeddedFont>
      <p:font typeface="Tahoma"/>
      <p:regular r:id="rId156"/>
      <p:bold r:id="rId157"/>
    </p:embeddedFont>
    <p:embeddedFont>
      <p:font typeface="Helvetica Neue"/>
      <p:regular r:id="rId158"/>
      <p:bold r:id="rId159"/>
      <p:italic r:id="rId160"/>
      <p:boldItalic r:id="rId1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208">
          <p15:clr>
            <a:srgbClr val="000000"/>
          </p15:clr>
        </p15:guide>
        <p15:guide id="2" pos="292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0EEB2F-23F8-41E6-91AD-49614669502A}">
  <a:tblStyle styleId="{6C0EEB2F-23F8-41E6-91AD-49614669502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292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font" Target="fonts/HelveticaNeue-boldItalic.fntdata"/><Relationship Id="rId54" Type="http://schemas.openxmlformats.org/officeDocument/2006/relationships/slide" Target="slides/slide48.xml"/><Relationship Id="rId160" Type="http://schemas.openxmlformats.org/officeDocument/2006/relationships/font" Target="fonts/HelveticaNeue-italic.fntdata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font" Target="fonts/HelveticaNeue-bold.fntdata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font" Target="fonts/HelveticaNeue-regular.fntdata"/><Relationship Id="rId157" Type="http://schemas.openxmlformats.org/officeDocument/2006/relationships/font" Target="fonts/Tahoma-bold.fntdata"/><Relationship Id="rId156" Type="http://schemas.openxmlformats.org/officeDocument/2006/relationships/font" Target="fonts/Tahoma-regular.fntdata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51" name="Google Shape;151;p10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52" name="Google Shape;152;p10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early days, when new machine is there, new instruction set is appearing with that.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0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0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0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0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0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4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993" name="Google Shape;993;p104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994" name="Google Shape;994;p104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995" name="Google Shape;995;p104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04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0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0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0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0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0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0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60" name="Google Shape;160;p11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61" name="Google Shape;161;p11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1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1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1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1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1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1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1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1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1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1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1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1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1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1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1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1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2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2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2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2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2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2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2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2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2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2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2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2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2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2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2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2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2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2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3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3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3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3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3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13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3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3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3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3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3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3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3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37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273" name="Google Shape;1273;p137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274" name="Google Shape;1274;p137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275" name="Google Shape;1275;p137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37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38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283" name="Google Shape;1283;p138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284" name="Google Shape;1284;p138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285" name="Google Shape;1285;p138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38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3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3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4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4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41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333" name="Google Shape;1333;p141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334" name="Google Shape;1334;p141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335" name="Google Shape;1335;p141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41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42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363" name="Google Shape;1363;p142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364" name="Google Shape;1364;p142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365" name="Google Shape;1365;p142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6" name="Google Shape;1366;p142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4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4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4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4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4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4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4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4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7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397" name="Google Shape;1397;p147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398" name="Google Shape;1398;p147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399" name="Google Shape;1399;p147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0" name="Google Shape;1400;p147:notes"/>
          <p:cNvSpPr txBox="1"/>
          <p:nvPr>
            <p:ph idx="1" type="body"/>
          </p:nvPr>
        </p:nvSpPr>
        <p:spPr>
          <a:xfrm>
            <a:off x="1239837" y="3328987"/>
            <a:ext cx="6816725" cy="315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WN : Write (Destination) Register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RN : Register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RD : Read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WD : Write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4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14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4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14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428" name="Google Shape;428;p53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429" name="Google Shape;429;p53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30" name="Google Shape;430;p53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3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460" name="Google Shape;460;p54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461" name="Google Shape;461;p54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62" name="Google Shape;462;p54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4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469" name="Google Shape;469;p55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470" name="Google Shape;470;p55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71" name="Google Shape;471;p5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5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Word alignment is often required because memories operate more efficiently that way. The Pentium 4, for example, requires it (in fact, it forces it, since it fetches 8 bytes at a time, uses 36-bit physical addresses, but only has 33 address bits; the low order 3 bits are not specified and are forced to 0, making all memory addresses be multiples of 8 bytes).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6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 all the time correct, find the correction…</a:t>
            </a:r>
            <a:endParaRPr/>
          </a:p>
        </p:txBody>
      </p:sp>
      <p:sp>
        <p:nvSpPr>
          <p:cNvPr id="559" name="Google Shape;559;p67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560" name="Google Shape;560;p67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561" name="Google Shape;561;p67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33" name="Google Shape;133;p8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34" name="Google Shape;134;p8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1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645" name="Google Shape;645;p81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646" name="Google Shape;646;p81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47" name="Google Shape;647;p81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8" name="Google Shape;648;p81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8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8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8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42" name="Google Shape;142;p9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43" name="Google Shape;143;p9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9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9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2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845" name="Google Shape;845;p92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846" name="Google Shape;846;p92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847" name="Google Shape;847;p92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92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9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4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866" name="Google Shape;866;p94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867" name="Google Shape;867;p94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868" name="Google Shape;868;p94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94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9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9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9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9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9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779463" y="1096963"/>
            <a:ext cx="7678737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4213" y="2860675"/>
            <a:ext cx="7773987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✹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✹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912813" y="1905000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✹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43488" y="1905000"/>
            <a:ext cx="39798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✹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912813" y="1905000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5043488" y="1905000"/>
            <a:ext cx="39798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 rot="5400000">
            <a:off x="5399088" y="2457450"/>
            <a:ext cx="5230812" cy="2039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 rot="5400000">
            <a:off x="1241426" y="492125"/>
            <a:ext cx="5230812" cy="597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 rot="5400000">
            <a:off x="2874168" y="-56356"/>
            <a:ext cx="4187825" cy="811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✹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 rot="-5400000">
            <a:off x="-2305843" y="3512343"/>
            <a:ext cx="541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Informationsteknologi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6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en.wikipedia.org/wiki/Intel" TargetMode="External"/><Relationship Id="rId4" Type="http://schemas.openxmlformats.org/officeDocument/2006/relationships/hyperlink" Target="http://en.wikipedia.org/wiki/Intel_P5_(microarchitecture)" TargetMode="External"/><Relationship Id="rId5" Type="http://schemas.openxmlformats.org/officeDocument/2006/relationships/hyperlink" Target="http://en.wikipedia.org/wiki/Advanced_Micro_Devices" TargetMode="External"/><Relationship Id="rId6" Type="http://schemas.openxmlformats.org/officeDocument/2006/relationships/hyperlink" Target="http://en.wikipedia.org/wiki/Athlon" TargetMode="External"/><Relationship Id="rId7" Type="http://schemas.openxmlformats.org/officeDocument/2006/relationships/hyperlink" Target="http://en.wikipedia.org/wiki/X86" TargetMode="Externa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9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0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0.png"/><Relationship Id="rId4" Type="http://schemas.openxmlformats.org/officeDocument/2006/relationships/hyperlink" Target="http://slide53.xml" TargetMode="Externa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vonneumannmodel.pptx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://slide143.xml" TargetMode="External"/><Relationship Id="rId4" Type="http://schemas.openxmlformats.org/officeDocument/2006/relationships/hyperlink" Target="http://slide144.xml" TargetMode="Externa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779462" y="1766887"/>
            <a:ext cx="76787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Computer Organization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4212" y="2860675"/>
            <a:ext cx="7773987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B.Tech. II (CSE)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or </a:t>
            </a: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level - between the high-level languages and the hardware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new hardware architecture comes along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new features to exploit new hardware capabilities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maintain backward compatibility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AND Operations</a:t>
            </a:r>
            <a:endParaRPr/>
          </a:p>
        </p:txBody>
      </p:sp>
      <p:sp>
        <p:nvSpPr>
          <p:cNvPr id="972" name="Google Shape;972;p11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mask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some bits, clear others to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$t0, $t1, $t2  # $t0 = $t1 &amp; $t2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$t2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01 1100 0000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1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OR Operations</a:t>
            </a:r>
            <a:endParaRPr/>
          </a:p>
        </p:txBody>
      </p:sp>
      <p:sp>
        <p:nvSpPr>
          <p:cNvPr id="978" name="Google Shape;978;p11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include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some bits to 1, leave others unchanged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$t0, $t1, $t2  # $t0 = $t1 | $t2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$t2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01 1100 0000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01 1100 0000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1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The Constant Zero</a:t>
            </a:r>
            <a:endParaRPr/>
          </a:p>
        </p:txBody>
      </p:sp>
      <p:sp>
        <p:nvSpPr>
          <p:cNvPr id="984" name="Google Shape;984;p11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register 0 ($zero) is the constant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overwritten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common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move between registers: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$s1 to $t2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$t2, $s1, $zero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1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NOT Operations</a:t>
            </a:r>
            <a:endParaRPr/>
          </a:p>
        </p:txBody>
      </p:sp>
      <p:sp>
        <p:nvSpPr>
          <p:cNvPr id="990" name="Google Shape;990;p11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invert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0 to 1, and 1 to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NOR 3-operand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NOR b == NOT ( a OR b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 $t0, $t1, $zero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0: always read as zero</a:t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= 1111 1111 1111 1111 11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11 1111 1111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17"/>
          <p:cNvSpPr txBox="1"/>
          <p:nvPr/>
        </p:nvSpPr>
        <p:spPr>
          <a:xfrm>
            <a:off x="225425" y="312737"/>
            <a:ext cx="11906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9" name="Google Shape;999;p117"/>
          <p:cNvSpPr txBox="1"/>
          <p:nvPr>
            <p:ph idx="1" type="body"/>
          </p:nvPr>
        </p:nvSpPr>
        <p:spPr>
          <a:xfrm>
            <a:off x="827087" y="1844675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making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the control flow,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change the next instruction to be executed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000" name="Google Shape;1000;p11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Conditional Operations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1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conditional instructions</a:t>
            </a:r>
            <a:endParaRPr/>
          </a:p>
        </p:txBody>
      </p:sp>
      <p:sp>
        <p:nvSpPr>
          <p:cNvPr id="1006" name="Google Shape;1006;p11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to a labeled instruction if a condition is true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continue sequentially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 rs, rt,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(rs == rt) branch to instruction labeled L1;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Bne rs, rt,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(rs != rt) branch to instruction labeled L1;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unconditional jump to instruction labeled L1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If Statements</a:t>
            </a:r>
            <a:endParaRPr/>
          </a:p>
        </p:txBody>
      </p:sp>
      <p:sp>
        <p:nvSpPr>
          <p:cNvPr id="1012" name="Google Shape;1012;p11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(i==j) f = g+h;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f = g-h;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g, … in $s0, $s1, …</a:t>
            </a:r>
            <a:endParaRPr/>
          </a:p>
          <a:p>
            <a:pPr indent="-1968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Bne $s3, $s4, Else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$s0, $s1, $s2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Exit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 Sub $s0, $s1, $s2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 …</a:t>
            </a:r>
            <a:endParaRPr/>
          </a:p>
        </p:txBody>
      </p:sp>
      <p:sp>
        <p:nvSpPr>
          <p:cNvPr id="1013" name="Google Shape;1013;p119"/>
          <p:cNvSpPr/>
          <p:nvPr/>
        </p:nvSpPr>
        <p:spPr>
          <a:xfrm>
            <a:off x="2916237" y="5949950"/>
            <a:ext cx="4751387" cy="358775"/>
          </a:xfrm>
          <a:prstGeom prst="wedgeRectCallout">
            <a:avLst>
              <a:gd fmla="val -6091" name="adj1"/>
              <a:gd fmla="val -24085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calculates addresses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2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Loop Statements</a:t>
            </a:r>
            <a:endParaRPr/>
          </a:p>
        </p:txBody>
      </p:sp>
      <p:sp>
        <p:nvSpPr>
          <p:cNvPr id="1019" name="Google Shape;1019;p12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(with Variable Array Index)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g = g + A[i];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 = i + j;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if ( i != h) goto Loop;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g, h, i and j to the registers $s1, $s2, $s3 and $s4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is an array of 100 elements and its base address is in $s5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2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code to MIPS code</a:t>
            </a:r>
            <a:endParaRPr/>
          </a:p>
        </p:txBody>
      </p:sp>
      <p:sp>
        <p:nvSpPr>
          <p:cNvPr id="1025" name="Google Shape;1025;p121"/>
          <p:cNvSpPr txBox="1"/>
          <p:nvPr>
            <p:ph idx="1" type="body"/>
          </p:nvPr>
        </p:nvSpPr>
        <p:spPr>
          <a:xfrm>
            <a:off x="912812" y="1905000"/>
            <a:ext cx="68278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g + A[i];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is an array of 100 elements and its base address is in $s3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 and i to the registers $s1 and $s4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2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 </a:t>
            </a:r>
            <a:endParaRPr/>
          </a:p>
        </p:txBody>
      </p:sp>
      <p:sp>
        <p:nvSpPr>
          <p:cNvPr id="1031" name="Google Shape;1031;p122"/>
          <p:cNvSpPr txBox="1"/>
          <p:nvPr/>
        </p:nvSpPr>
        <p:spPr>
          <a:xfrm>
            <a:off x="611187" y="4292600"/>
            <a:ext cx="770572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$s4, $s4    # $t1 = 2 * 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$t1, $t1      # $t1 = 4 * i</a:t>
            </a:r>
            <a:endParaRPr/>
          </a:p>
        </p:txBody>
      </p:sp>
      <p:sp>
        <p:nvSpPr>
          <p:cNvPr id="1032" name="Google Shape;1032;p122"/>
          <p:cNvSpPr txBox="1"/>
          <p:nvPr/>
        </p:nvSpPr>
        <p:spPr>
          <a:xfrm>
            <a:off x="539750" y="1844675"/>
            <a:ext cx="8604250" cy="22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 of 100 elements and its base address is in $s3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 and i to the registers $s1 and $s4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A[i] into a temporary register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Byte Addressing, Must multiply i by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i + i = 2i and then 2i + 2i = 4i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pic>
        <p:nvPicPr>
          <p:cNvPr descr="5-01"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5468" t="0"/>
          <a:stretch/>
        </p:blipFill>
        <p:spPr>
          <a:xfrm>
            <a:off x="1116012" y="1916112"/>
            <a:ext cx="7683500" cy="35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39750" y="5661025"/>
            <a:ext cx="7561262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ISA-level code is what a compiler outputs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2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 </a:t>
            </a:r>
            <a:endParaRPr/>
          </a:p>
        </p:txBody>
      </p:sp>
      <p:sp>
        <p:nvSpPr>
          <p:cNvPr id="1038" name="Google Shape;1038;p123"/>
          <p:cNvSpPr txBox="1"/>
          <p:nvPr/>
        </p:nvSpPr>
        <p:spPr>
          <a:xfrm>
            <a:off x="539750" y="1844675"/>
            <a:ext cx="8604250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 of 100 elements and its base address is in $s3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 and i to the registers $s1 and $s4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the address of A[i],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add $t1 and the base of A in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add $t1, $t1,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 $t1=address of A[i] (4 * i + $s3)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 </a:t>
            </a:r>
            <a:endParaRPr/>
          </a:p>
        </p:txBody>
      </p:sp>
      <p:sp>
        <p:nvSpPr>
          <p:cNvPr id="1044" name="Google Shape;1044;p124"/>
          <p:cNvSpPr txBox="1"/>
          <p:nvPr/>
        </p:nvSpPr>
        <p:spPr>
          <a:xfrm>
            <a:off x="539750" y="1844675"/>
            <a:ext cx="860425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use Load A[i] into a temporary register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lw $t0, 0($t1)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 $t0 = A[i]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Instruction adds A[i] and g, and places the sum in 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add $s1, $s1, $t0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g = g + A[i]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2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</a:t>
            </a:r>
            <a:endParaRPr/>
          </a:p>
        </p:txBody>
      </p:sp>
      <p:sp>
        <p:nvSpPr>
          <p:cNvPr id="1050" name="Google Shape;1050;p12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$s4, $s4    # $t1 = 2 *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$t1, $t1      # $t1 = 4 *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$t1, $s3     #  $t1=address of A[i] (4 * i + $s3)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$t0, 0($t1)		#  $t0 = A[i]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$s1, $s1, $t0	# g = g + A[i]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Loop Statements</a:t>
            </a:r>
            <a:endParaRPr/>
          </a:p>
        </p:txBody>
      </p:sp>
      <p:sp>
        <p:nvSpPr>
          <p:cNvPr id="1056" name="Google Shape;1056;p12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5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(with Variable Array Index)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g = g + A[i];      i = i + j;     if ( i != h) goto Loop;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g, h, i and j to the registers $s1, $s2, $s3 and $s4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 of 100 elements and its base address is in $s5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b="0" i="0" sz="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Loop: add $t1, $s3, $s3   # Temp reg $t1 = 2 * i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   # Temp reg $t1 = 4 * i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$s5    # $t1 = address of A[i]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$s1, $s1, $t0    # g = g +A[i]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   # i = i + j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$s3, $s2, Loop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2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While Loop</a:t>
            </a:r>
            <a:endParaRPr/>
          </a:p>
        </p:txBody>
      </p:sp>
      <p:sp>
        <p:nvSpPr>
          <p:cNvPr id="1062" name="Google Shape;1062;p12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(save[i] == 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i = i + j;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in $s3, j in $s4, k in $s5, base address of save in $s6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2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1</a:t>
            </a:r>
            <a:endParaRPr/>
          </a:p>
        </p:txBody>
      </p:sp>
      <p:sp>
        <p:nvSpPr>
          <p:cNvPr id="1068" name="Google Shape;1068;p12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add $t1,$s3,$s3;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$t1,$t1,$t1;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 ,$t1,$s6;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lw $t0,0($t1);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Beq $t0,$s5,here;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here:add $s3,$s3,$s4;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</p:txBody>
      </p:sp>
      <p:pic>
        <p:nvPicPr>
          <p:cNvPr id="1069" name="Google Shape;1069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5464175"/>
            <a:ext cx="144145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2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2</a:t>
            </a:r>
            <a:endParaRPr/>
          </a:p>
        </p:txBody>
      </p:sp>
      <p:sp>
        <p:nvSpPr>
          <p:cNvPr id="1075" name="Google Shape;1075;p12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add $t1,$s3,$s3;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$t1,$t1,$t1;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 ,$t1,$s6;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lw $t0,0($t1);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Beq $t0,$s5,here;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here:add $s3,$s3,$s4;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J while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3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3</a:t>
            </a:r>
            <a:endParaRPr/>
          </a:p>
        </p:txBody>
      </p:sp>
      <p:sp>
        <p:nvSpPr>
          <p:cNvPr id="1081" name="Google Shape;1081;p130"/>
          <p:cNvSpPr txBox="1"/>
          <p:nvPr>
            <p:ph idx="1" type="body"/>
          </p:nvPr>
        </p:nvSpPr>
        <p:spPr>
          <a:xfrm>
            <a:off x="912812" y="1624012"/>
            <a:ext cx="8110537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t1,s3,s3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t1,t1,t1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t0,s4,s4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t0,t0,t0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add t0,t0,s4</a:t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 load s1,0(t1)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bnq s1,s5 exit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add t1,t1,t0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j 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 .....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3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4</a:t>
            </a:r>
            <a:endParaRPr/>
          </a:p>
        </p:txBody>
      </p:sp>
      <p:sp>
        <p:nvSpPr>
          <p:cNvPr id="1087" name="Google Shape;1087;p13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  add $t1,$s3,$s3    // Address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add $t1,$t1,$t1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add $t1,$t1,$s4     // $s4=Base Addr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lw $t0, 0($t1)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Beq $t0, $s5, body // Equality Check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J Exit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body:  add $s3,$s3,$s4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J while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 : ...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3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Loop Statements</a:t>
            </a:r>
            <a:endParaRPr/>
          </a:p>
        </p:txBody>
      </p:sp>
      <p:sp>
        <p:nvSpPr>
          <p:cNvPr id="1093" name="Google Shape;1093;p132"/>
          <p:cNvSpPr txBox="1"/>
          <p:nvPr>
            <p:ph idx="1" type="body"/>
          </p:nvPr>
        </p:nvSpPr>
        <p:spPr>
          <a:xfrm>
            <a:off x="912812" y="1905000"/>
            <a:ext cx="8110537" cy="447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(save[i] == k) i = i + j;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✹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in $s3, j in $s4, k in $s5, base address of save in $s6</a:t>
            </a:r>
            <a:endParaRPr/>
          </a:p>
          <a:p>
            <a:pPr indent="-241300" lvl="1" marL="74295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70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add $t1, $s3, $s3   # Temp reg $t1 = 2 * i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    # Temp reg $t1 = 4 * i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$s6    # $t1 = address of save[i]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	 # Temp reg $t0 = save[i]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$t0, $s5, Exit   # Go to Exit if save[i] != k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  # i = i + j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j Loop		 # Go to loop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ISA-level code is what a compiler outputs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writer needs to know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registers are available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instructions are available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Exceptional conditions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3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More Conditional Operations</a:t>
            </a:r>
            <a:endParaRPr/>
          </a:p>
        </p:txBody>
      </p:sp>
      <p:sp>
        <p:nvSpPr>
          <p:cNvPr id="1099" name="Google Shape;1099;p13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result to 1 if a condition is true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set to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slt rd, rs, 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(rs &lt; rt) rd = 1; else rd =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slti rt, rs, constant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(rs &lt; constant) rt = 1; else rt =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in combination with beq, bne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slt $t0, $s1, $s2 # if ($s1 &lt; $s2)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bne $t0, $zero, L # branch to L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3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Loop Statements</a:t>
            </a:r>
            <a:endParaRPr/>
          </a:p>
        </p:txBody>
      </p:sp>
      <p:sp>
        <p:nvSpPr>
          <p:cNvPr id="1105" name="Google Shape;1105;p13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(save[i] == k) i += 1;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in $s3, k in $s5, address of save in $s6</a:t>
            </a:r>
            <a:endParaRPr/>
          </a:p>
          <a:p>
            <a:pPr indent="-21463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3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Tutorial Question</a:t>
            </a:r>
            <a:endParaRPr/>
          </a:p>
        </p:txBody>
      </p:sp>
      <p:sp>
        <p:nvSpPr>
          <p:cNvPr id="1111" name="Google Shape;1111;p13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(k){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0: f = i + j;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1: f = g + h;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2: f = g - h;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3: f = i - j;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 variables f through k correspond to six registers $s0 through $s5</a:t>
            </a:r>
            <a:endParaRPr/>
          </a:p>
          <a:p>
            <a:pPr indent="-232409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3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Branch Instruction Format</a:t>
            </a:r>
            <a:endParaRPr/>
          </a:p>
        </p:txBody>
      </p:sp>
      <p:sp>
        <p:nvSpPr>
          <p:cNvPr id="1117" name="Google Shape;1117;p13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 rs, rt,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bne rs, rt, L1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Opcode, two registers, target address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bit Address ?</a:t>
            </a:r>
            <a:endParaRPr/>
          </a:p>
        </p:txBody>
      </p:sp>
      <p:grpSp>
        <p:nvGrpSpPr>
          <p:cNvPr id="1118" name="Google Shape;1118;p136"/>
          <p:cNvGrpSpPr/>
          <p:nvPr/>
        </p:nvGrpSpPr>
        <p:grpSpPr>
          <a:xfrm>
            <a:off x="1258887" y="4365625"/>
            <a:ext cx="6088062" cy="339725"/>
            <a:chOff x="1045" y="1426"/>
            <a:chExt cx="3835" cy="214"/>
          </a:xfrm>
        </p:grpSpPr>
        <p:sp>
          <p:nvSpPr>
            <p:cNvPr id="1119" name="Google Shape;1119;p136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20" name="Google Shape;1120;p136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21" name="Google Shape;1121;p136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22" name="Google Shape;1122;p136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23" name="Google Shape;1123;p136"/>
          <p:cNvSpPr txBox="1"/>
          <p:nvPr/>
        </p:nvSpPr>
        <p:spPr>
          <a:xfrm>
            <a:off x="1003300" y="4306887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constant or address</a:t>
            </a:r>
            <a:endParaRPr/>
          </a:p>
        </p:txBody>
      </p:sp>
      <p:sp>
        <p:nvSpPr>
          <p:cNvPr id="1124" name="Google Shape;1124;p136"/>
          <p:cNvSpPr txBox="1"/>
          <p:nvPr/>
        </p:nvSpPr>
        <p:spPr>
          <a:xfrm>
            <a:off x="1435100" y="4883150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                  16 bits</a:t>
            </a:r>
            <a:endParaRPr/>
          </a:p>
        </p:txBody>
      </p:sp>
      <p:grpSp>
        <p:nvGrpSpPr>
          <p:cNvPr id="1125" name="Google Shape;1125;p136"/>
          <p:cNvGrpSpPr/>
          <p:nvPr/>
        </p:nvGrpSpPr>
        <p:grpSpPr>
          <a:xfrm>
            <a:off x="1290637" y="4883150"/>
            <a:ext cx="6088062" cy="339725"/>
            <a:chOff x="1045" y="1426"/>
            <a:chExt cx="3835" cy="214"/>
          </a:xfrm>
        </p:grpSpPr>
        <p:sp>
          <p:nvSpPr>
            <p:cNvPr id="1126" name="Google Shape;1126;p136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27" name="Google Shape;1127;p136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28" name="Google Shape;1128;p136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29" name="Google Shape;1129;p136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3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Branch Addressing</a:t>
            </a:r>
            <a:endParaRPr/>
          </a:p>
        </p:txBody>
      </p:sp>
      <p:sp>
        <p:nvSpPr>
          <p:cNvPr id="1135" name="Google Shape;1135;p13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bits is too small a reach in a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space</a:t>
            </a:r>
            <a:endParaRPr/>
          </a:p>
          <a:p>
            <a:pPr indent="-20955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 of locality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branch targets are near branch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or backward Direction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PC (= program counter), called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PC-relative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addressing based on Principle of Locality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PC-relative addressing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Target address = PC + offset × 4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 already incremented by 4 by this time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3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Target Addressing Example</a:t>
            </a:r>
            <a:endParaRPr/>
          </a:p>
        </p:txBody>
      </p:sp>
      <p:sp>
        <p:nvSpPr>
          <p:cNvPr id="1141" name="Google Shape;1141;p138"/>
          <p:cNvSpPr txBox="1"/>
          <p:nvPr>
            <p:ph idx="1" type="body"/>
          </p:nvPr>
        </p:nvSpPr>
        <p:spPr>
          <a:xfrm>
            <a:off x="611187" y="1857375"/>
            <a:ext cx="460375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19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(save[i] == 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i = i + j;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//i in $s3, j in $s4, k in $s5,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address of save in $s6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Loop at location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80000</a:t>
            </a:r>
            <a:endParaRPr/>
          </a:p>
        </p:txBody>
      </p:sp>
      <p:sp>
        <p:nvSpPr>
          <p:cNvPr id="1142" name="Google Shape;1142;p138"/>
          <p:cNvSpPr txBox="1"/>
          <p:nvPr>
            <p:ph idx="1" type="body"/>
          </p:nvPr>
        </p:nvSpPr>
        <p:spPr>
          <a:xfrm>
            <a:off x="6858000" y="1905000"/>
            <a:ext cx="2165350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3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Target Addressing Example</a:t>
            </a:r>
            <a:endParaRPr/>
          </a:p>
        </p:txBody>
      </p:sp>
      <p:sp>
        <p:nvSpPr>
          <p:cNvPr id="1148" name="Google Shape;1148;p139"/>
          <p:cNvSpPr txBox="1"/>
          <p:nvPr>
            <p:ph idx="1" type="body"/>
          </p:nvPr>
        </p:nvSpPr>
        <p:spPr>
          <a:xfrm>
            <a:off x="611187" y="1857375"/>
            <a:ext cx="3978275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19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add $t1, $s3, $s3</a:t>
            </a:r>
            <a:endParaRPr/>
          </a:p>
          <a:p>
            <a:pPr indent="-228600" lvl="2" marL="11430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</a:t>
            </a:r>
            <a:endParaRPr/>
          </a:p>
          <a:p>
            <a:pPr indent="-228600" lvl="2" marL="11430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$s6</a:t>
            </a:r>
            <a:endParaRPr/>
          </a:p>
          <a:p>
            <a:pPr indent="-228600" lvl="2" marL="11430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	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$t0, $s5, Exit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j Loop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Loop at location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80000</a:t>
            </a:r>
            <a:endParaRPr/>
          </a:p>
        </p:txBody>
      </p:sp>
      <p:graphicFrame>
        <p:nvGraphicFramePr>
          <p:cNvPr id="1149" name="Google Shape;1149;p139"/>
          <p:cNvGraphicFramePr/>
          <p:nvPr/>
        </p:nvGraphicFramePr>
        <p:xfrm>
          <a:off x="4643437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936625"/>
                <a:gridCol w="527050"/>
                <a:gridCol w="569900"/>
                <a:gridCol w="566725"/>
                <a:gridCol w="569900"/>
                <a:gridCol w="568325"/>
                <a:gridCol w="568325"/>
              </a:tblGrid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80008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1150" name="Google Shape;1150;p139"/>
          <p:cNvCxnSpPr/>
          <p:nvPr/>
        </p:nvCxnSpPr>
        <p:spPr>
          <a:xfrm>
            <a:off x="5292725" y="2638425"/>
            <a:ext cx="2014537" cy="259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1" name="Google Shape;1151;p139"/>
          <p:cNvCxnSpPr/>
          <p:nvPr/>
        </p:nvCxnSpPr>
        <p:spPr>
          <a:xfrm flipH="1">
            <a:off x="5364162" y="4438650"/>
            <a:ext cx="2663825" cy="129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152" name="Google Shape;1152;p139"/>
          <p:cNvSpPr txBox="1"/>
          <p:nvPr/>
        </p:nvSpPr>
        <p:spPr>
          <a:xfrm>
            <a:off x="1143000" y="1571625"/>
            <a:ext cx="741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while (save[i] == k) i = i + j; i in $s3, j in $s4, k in $s5, base address of save in $s6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4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Target Addressing Example</a:t>
            </a:r>
            <a:endParaRPr/>
          </a:p>
        </p:txBody>
      </p:sp>
      <p:sp>
        <p:nvSpPr>
          <p:cNvPr id="1158" name="Google Shape;1158;p140"/>
          <p:cNvSpPr txBox="1"/>
          <p:nvPr>
            <p:ph idx="1" type="body"/>
          </p:nvPr>
        </p:nvSpPr>
        <p:spPr>
          <a:xfrm>
            <a:off x="611187" y="2060575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19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add $t1, $s3, $s3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$s6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	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$t0, $s5, Exit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j Loop	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Loop at location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80000</a:t>
            </a:r>
            <a:endParaRPr/>
          </a:p>
        </p:txBody>
      </p:sp>
      <p:graphicFrame>
        <p:nvGraphicFramePr>
          <p:cNvPr id="1159" name="Google Shape;1159;p140"/>
          <p:cNvGraphicFramePr/>
          <p:nvPr/>
        </p:nvGraphicFramePr>
        <p:xfrm>
          <a:off x="4643437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936625"/>
                <a:gridCol w="527050"/>
                <a:gridCol w="569900"/>
                <a:gridCol w="566725"/>
                <a:gridCol w="569900"/>
                <a:gridCol w="568325"/>
                <a:gridCol w="568325"/>
              </a:tblGrid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80008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1160" name="Google Shape;1160;p140"/>
          <p:cNvCxnSpPr/>
          <p:nvPr/>
        </p:nvCxnSpPr>
        <p:spPr>
          <a:xfrm>
            <a:off x="5292725" y="2638425"/>
            <a:ext cx="2014537" cy="259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61" name="Google Shape;1161;p140"/>
          <p:cNvCxnSpPr/>
          <p:nvPr/>
        </p:nvCxnSpPr>
        <p:spPr>
          <a:xfrm flipH="1">
            <a:off x="5364162" y="4438650"/>
            <a:ext cx="2663825" cy="129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162" name="Google Shape;1162;p140"/>
          <p:cNvSpPr txBox="1"/>
          <p:nvPr/>
        </p:nvSpPr>
        <p:spPr>
          <a:xfrm>
            <a:off x="1116012" y="1773237"/>
            <a:ext cx="741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while (save[i] == k) i = i + j; i in $s3, j in $s4, k in $s5, base address of save in $s6</a:t>
            </a:r>
            <a:endParaRPr/>
          </a:p>
        </p:txBody>
      </p:sp>
      <p:sp>
        <p:nvSpPr>
          <p:cNvPr id="1163" name="Google Shape;1163;p140"/>
          <p:cNvSpPr/>
          <p:nvPr/>
        </p:nvSpPr>
        <p:spPr>
          <a:xfrm>
            <a:off x="8286750" y="4143375"/>
            <a:ext cx="642937" cy="628650"/>
          </a:xfrm>
          <a:custGeom>
            <a:rect b="b" l="l" r="r" t="t"/>
            <a:pathLst>
              <a:path extrusionOk="0" h="628650" w="642938">
                <a:moveTo>
                  <a:pt x="128100" y="177901"/>
                </a:moveTo>
                <a:lnTo>
                  <a:pt x="180735" y="124071"/>
                </a:lnTo>
                <a:lnTo>
                  <a:pt x="321469" y="261677"/>
                </a:lnTo>
                <a:lnTo>
                  <a:pt x="462203" y="124071"/>
                </a:lnTo>
                <a:lnTo>
                  <a:pt x="514838" y="177901"/>
                </a:lnTo>
                <a:lnTo>
                  <a:pt x="375313" y="314325"/>
                </a:lnTo>
                <a:lnTo>
                  <a:pt x="514838" y="450749"/>
                </a:lnTo>
                <a:lnTo>
                  <a:pt x="462203" y="504579"/>
                </a:lnTo>
                <a:lnTo>
                  <a:pt x="321469" y="366973"/>
                </a:lnTo>
                <a:lnTo>
                  <a:pt x="180735" y="504579"/>
                </a:lnTo>
                <a:lnTo>
                  <a:pt x="128100" y="450749"/>
                </a:lnTo>
                <a:lnTo>
                  <a:pt x="267625" y="314325"/>
                </a:lnTo>
                <a:lnTo>
                  <a:pt x="128100" y="177901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4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Target Addressing Example</a:t>
            </a:r>
            <a:endParaRPr/>
          </a:p>
        </p:txBody>
      </p:sp>
      <p:sp>
        <p:nvSpPr>
          <p:cNvPr id="1169" name="Google Shape;1169;p141"/>
          <p:cNvSpPr txBox="1"/>
          <p:nvPr>
            <p:ph idx="1" type="body"/>
          </p:nvPr>
        </p:nvSpPr>
        <p:spPr>
          <a:xfrm>
            <a:off x="611187" y="2060575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19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add $t1, $s3, $s3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$s6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	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$t0, $s5, Exit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j Loop	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Loop at location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80000</a:t>
            </a:r>
            <a:endParaRPr/>
          </a:p>
        </p:txBody>
      </p:sp>
      <p:graphicFrame>
        <p:nvGraphicFramePr>
          <p:cNvPr id="1170" name="Google Shape;1170;p141"/>
          <p:cNvGraphicFramePr/>
          <p:nvPr/>
        </p:nvGraphicFramePr>
        <p:xfrm>
          <a:off x="4643437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936625"/>
                <a:gridCol w="527050"/>
                <a:gridCol w="569900"/>
                <a:gridCol w="566725"/>
                <a:gridCol w="569900"/>
                <a:gridCol w="568325"/>
                <a:gridCol w="568325"/>
              </a:tblGrid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80008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1171" name="Google Shape;1171;p141"/>
          <p:cNvCxnSpPr/>
          <p:nvPr/>
        </p:nvCxnSpPr>
        <p:spPr>
          <a:xfrm flipH="1">
            <a:off x="5364162" y="4438650"/>
            <a:ext cx="2663825" cy="129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172" name="Google Shape;1172;p141"/>
          <p:cNvSpPr txBox="1"/>
          <p:nvPr/>
        </p:nvSpPr>
        <p:spPr>
          <a:xfrm>
            <a:off x="1116012" y="1773237"/>
            <a:ext cx="741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while (save[i] == k) i = i + j; i in $s3, j in $s4, k in $s5, base address of save in $s6</a:t>
            </a:r>
            <a:endParaRPr/>
          </a:p>
        </p:txBody>
      </p:sp>
      <p:sp>
        <p:nvSpPr>
          <p:cNvPr id="1173" name="Google Shape;1173;p141"/>
          <p:cNvSpPr/>
          <p:nvPr/>
        </p:nvSpPr>
        <p:spPr>
          <a:xfrm>
            <a:off x="8286750" y="4143375"/>
            <a:ext cx="642937" cy="628650"/>
          </a:xfrm>
          <a:custGeom>
            <a:rect b="b" l="l" r="r" t="t"/>
            <a:pathLst>
              <a:path extrusionOk="0" h="628650" w="642938">
                <a:moveTo>
                  <a:pt x="128100" y="177901"/>
                </a:moveTo>
                <a:lnTo>
                  <a:pt x="180735" y="124071"/>
                </a:lnTo>
                <a:lnTo>
                  <a:pt x="321469" y="261677"/>
                </a:lnTo>
                <a:lnTo>
                  <a:pt x="462203" y="124071"/>
                </a:lnTo>
                <a:lnTo>
                  <a:pt x="514838" y="177901"/>
                </a:lnTo>
                <a:lnTo>
                  <a:pt x="375313" y="314325"/>
                </a:lnTo>
                <a:lnTo>
                  <a:pt x="514838" y="450749"/>
                </a:lnTo>
                <a:lnTo>
                  <a:pt x="462203" y="504579"/>
                </a:lnTo>
                <a:lnTo>
                  <a:pt x="321469" y="366973"/>
                </a:lnTo>
                <a:lnTo>
                  <a:pt x="180735" y="504579"/>
                </a:lnTo>
                <a:lnTo>
                  <a:pt x="128100" y="450749"/>
                </a:lnTo>
                <a:lnTo>
                  <a:pt x="267625" y="314325"/>
                </a:lnTo>
                <a:lnTo>
                  <a:pt x="128100" y="177901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4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Target Addressing Example</a:t>
            </a:r>
            <a:endParaRPr/>
          </a:p>
        </p:txBody>
      </p:sp>
      <p:sp>
        <p:nvSpPr>
          <p:cNvPr id="1179" name="Google Shape;1179;p142"/>
          <p:cNvSpPr txBox="1"/>
          <p:nvPr>
            <p:ph idx="1" type="body"/>
          </p:nvPr>
        </p:nvSpPr>
        <p:spPr>
          <a:xfrm>
            <a:off x="611187" y="2060575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19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add $t1, $s3, $s3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$s6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	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$t0, $s5, Exit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j Loop	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Loop at location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80000</a:t>
            </a:r>
            <a:endParaRPr/>
          </a:p>
        </p:txBody>
      </p:sp>
      <p:graphicFrame>
        <p:nvGraphicFramePr>
          <p:cNvPr id="1180" name="Google Shape;1180;p142"/>
          <p:cNvGraphicFramePr/>
          <p:nvPr/>
        </p:nvGraphicFramePr>
        <p:xfrm>
          <a:off x="4643437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936625"/>
                <a:gridCol w="527050"/>
                <a:gridCol w="569900"/>
                <a:gridCol w="566725"/>
                <a:gridCol w="569900"/>
                <a:gridCol w="568325"/>
                <a:gridCol w="568325"/>
              </a:tblGrid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80008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rgbClr val="CC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1181" name="Google Shape;1181;p142"/>
          <p:cNvCxnSpPr/>
          <p:nvPr/>
        </p:nvCxnSpPr>
        <p:spPr>
          <a:xfrm flipH="1">
            <a:off x="5364162" y="4438650"/>
            <a:ext cx="2663825" cy="129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182" name="Google Shape;1182;p142"/>
          <p:cNvSpPr txBox="1"/>
          <p:nvPr/>
        </p:nvSpPr>
        <p:spPr>
          <a:xfrm>
            <a:off x="1116012" y="1773237"/>
            <a:ext cx="741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while (save[i] == k) i = i + j; i in $s3, j in $s4, k in $s5, base address of save in $s6</a:t>
            </a:r>
            <a:endParaRPr/>
          </a:p>
        </p:txBody>
      </p:sp>
      <p:sp>
        <p:nvSpPr>
          <p:cNvPr id="1183" name="Google Shape;1183;p142"/>
          <p:cNvSpPr/>
          <p:nvPr/>
        </p:nvSpPr>
        <p:spPr>
          <a:xfrm>
            <a:off x="5148262" y="1844675"/>
            <a:ext cx="3817937" cy="2016125"/>
          </a:xfrm>
          <a:prstGeom prst="wedgeRectCallout">
            <a:avLst>
              <a:gd fmla="val 16795" name="adj1"/>
              <a:gd fmla="val 2605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PC-Relative addressing refers the number of words to the next instruction instead of the number of bytes.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8 bytes is replaced by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words</a:t>
            </a:r>
            <a:endParaRPr/>
          </a:p>
        </p:txBody>
      </p:sp>
      <p:sp>
        <p:nvSpPr>
          <p:cNvPr id="1184" name="Google Shape;1184;p142"/>
          <p:cNvSpPr/>
          <p:nvPr/>
        </p:nvSpPr>
        <p:spPr>
          <a:xfrm>
            <a:off x="7858125" y="5072062"/>
            <a:ext cx="642937" cy="628650"/>
          </a:xfrm>
          <a:custGeom>
            <a:rect b="b" l="l" r="r" t="t"/>
            <a:pathLst>
              <a:path extrusionOk="0" h="628650" w="642938">
                <a:moveTo>
                  <a:pt x="128100" y="177901"/>
                </a:moveTo>
                <a:lnTo>
                  <a:pt x="180735" y="124071"/>
                </a:lnTo>
                <a:lnTo>
                  <a:pt x="321469" y="261677"/>
                </a:lnTo>
                <a:lnTo>
                  <a:pt x="462203" y="124071"/>
                </a:lnTo>
                <a:lnTo>
                  <a:pt x="514838" y="177901"/>
                </a:lnTo>
                <a:lnTo>
                  <a:pt x="375313" y="314325"/>
                </a:lnTo>
                <a:lnTo>
                  <a:pt x="514838" y="450749"/>
                </a:lnTo>
                <a:lnTo>
                  <a:pt x="462203" y="504579"/>
                </a:lnTo>
                <a:lnTo>
                  <a:pt x="321469" y="366973"/>
                </a:lnTo>
                <a:lnTo>
                  <a:pt x="180735" y="504579"/>
                </a:lnTo>
                <a:lnTo>
                  <a:pt x="128100" y="450749"/>
                </a:lnTo>
                <a:lnTo>
                  <a:pt x="267625" y="314325"/>
                </a:lnTo>
                <a:lnTo>
                  <a:pt x="128100" y="177901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5" name="Google Shape;1185;p142"/>
          <p:cNvSpPr/>
          <p:nvPr/>
        </p:nvSpPr>
        <p:spPr>
          <a:xfrm>
            <a:off x="8286750" y="4214812"/>
            <a:ext cx="428625" cy="428625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ISA includes a specification of the set of opcodes (machine language), the native commands implemented by a particular processor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to programming includes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data types, instructions, registers, addressing modes, memory architecture, interrupt and exception handling, and external I/O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4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Jump Addressing</a:t>
            </a:r>
            <a:endParaRPr/>
          </a:p>
        </p:txBody>
      </p:sp>
      <p:sp>
        <p:nvSpPr>
          <p:cNvPr id="1191" name="Google Shape;1191;p14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(j) targets could be anywhere in text segment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Encode full address in instruction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Pseudo-Direct jump addressing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 bit address is concatenated with the upper bits of the PC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Target address = PC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31…28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(address × 4)</a:t>
            </a:r>
            <a:endParaRPr/>
          </a:p>
        </p:txBody>
      </p:sp>
      <p:grpSp>
        <p:nvGrpSpPr>
          <p:cNvPr id="1192" name="Google Shape;1192;p143"/>
          <p:cNvGrpSpPr/>
          <p:nvPr/>
        </p:nvGrpSpPr>
        <p:grpSpPr>
          <a:xfrm>
            <a:off x="1298575" y="3416300"/>
            <a:ext cx="6081712" cy="339725"/>
            <a:chOff x="773" y="2106"/>
            <a:chExt cx="3831" cy="214"/>
          </a:xfrm>
        </p:grpSpPr>
        <p:sp>
          <p:nvSpPr>
            <p:cNvPr id="1193" name="Google Shape;1193;p143"/>
            <p:cNvSpPr txBox="1"/>
            <p:nvPr/>
          </p:nvSpPr>
          <p:spPr>
            <a:xfrm>
              <a:off x="773" y="2106"/>
              <a:ext cx="610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94" name="Google Shape;1194;p143"/>
            <p:cNvSpPr txBox="1"/>
            <p:nvPr/>
          </p:nvSpPr>
          <p:spPr>
            <a:xfrm>
              <a:off x="1383" y="2106"/>
              <a:ext cx="3221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95" name="Google Shape;1195;p143"/>
          <p:cNvSpPr txBox="1"/>
          <p:nvPr/>
        </p:nvSpPr>
        <p:spPr>
          <a:xfrm>
            <a:off x="1042987" y="3357562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	        address</a:t>
            </a:r>
            <a:endParaRPr/>
          </a:p>
        </p:txBody>
      </p:sp>
      <p:grpSp>
        <p:nvGrpSpPr>
          <p:cNvPr id="1196" name="Google Shape;1196;p143"/>
          <p:cNvGrpSpPr/>
          <p:nvPr/>
        </p:nvGrpSpPr>
        <p:grpSpPr>
          <a:xfrm>
            <a:off x="1331912" y="3933825"/>
            <a:ext cx="6081712" cy="339725"/>
            <a:chOff x="773" y="2106"/>
            <a:chExt cx="3831" cy="214"/>
          </a:xfrm>
        </p:grpSpPr>
        <p:sp>
          <p:nvSpPr>
            <p:cNvPr id="1197" name="Google Shape;1197;p143"/>
            <p:cNvSpPr txBox="1"/>
            <p:nvPr/>
          </p:nvSpPr>
          <p:spPr>
            <a:xfrm>
              <a:off x="773" y="2106"/>
              <a:ext cx="610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98" name="Google Shape;1198;p143"/>
            <p:cNvSpPr txBox="1"/>
            <p:nvPr/>
          </p:nvSpPr>
          <p:spPr>
            <a:xfrm>
              <a:off x="1383" y="2106"/>
              <a:ext cx="3221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99" name="Google Shape;1199;p143"/>
          <p:cNvSpPr txBox="1"/>
          <p:nvPr/>
        </p:nvSpPr>
        <p:spPr>
          <a:xfrm>
            <a:off x="971550" y="3862387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6 bits	  	           26 bits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4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Jump Addressing</a:t>
            </a:r>
            <a:endParaRPr/>
          </a:p>
        </p:txBody>
      </p:sp>
      <p:sp>
        <p:nvSpPr>
          <p:cNvPr id="1205" name="Google Shape;1205;p14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jump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replaces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28 bits of  the PC with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A00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26 bit address; it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changes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upper 4 bits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 = 1011X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(where X = 28 bits), it is replaced with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1011A00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Not upper 4 bits?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space size =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16(=2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partitions of memory, each partition of size 256 MB (=2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each partition the upper 4 bits of the address is same.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program crosses an address partition,  then a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reaches a different partition has to be replaced by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full 32-bit address first loaded into the jump register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OS should always try to load a program inside a single partition 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4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Jump Addressing</a:t>
            </a:r>
            <a:endParaRPr/>
          </a:p>
        </p:txBody>
      </p:sp>
      <p:sp>
        <p:nvSpPr>
          <p:cNvPr id="1211" name="Google Shape;1211;p14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Label      # Address of Label = 100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26-bit Pseudodirect address is 100/4 = 25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  <p:sp>
        <p:nvSpPr>
          <p:cNvPr id="1212" name="Google Shape;1212;p145"/>
          <p:cNvSpPr txBox="1"/>
          <p:nvPr/>
        </p:nvSpPr>
        <p:spPr>
          <a:xfrm>
            <a:off x="1069975" y="4441825"/>
            <a:ext cx="66294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13" name="Google Shape;1213;p145"/>
          <p:cNvCxnSpPr/>
          <p:nvPr/>
        </p:nvCxnSpPr>
        <p:spPr>
          <a:xfrm>
            <a:off x="2670175" y="444182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4" name="Google Shape;1214;p145"/>
          <p:cNvSpPr txBox="1"/>
          <p:nvPr/>
        </p:nvSpPr>
        <p:spPr>
          <a:xfrm>
            <a:off x="1042987" y="3573462"/>
            <a:ext cx="66294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15" name="Google Shape;1215;p145"/>
          <p:cNvCxnSpPr/>
          <p:nvPr/>
        </p:nvCxnSpPr>
        <p:spPr>
          <a:xfrm>
            <a:off x="2643187" y="357346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6" name="Google Shape;1216;p145"/>
          <p:cNvSpPr txBox="1"/>
          <p:nvPr/>
        </p:nvSpPr>
        <p:spPr>
          <a:xfrm>
            <a:off x="1619250" y="4005262"/>
            <a:ext cx="38830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bits                                         26 bits</a:t>
            </a:r>
            <a:endParaRPr/>
          </a:p>
        </p:txBody>
      </p:sp>
      <p:sp>
        <p:nvSpPr>
          <p:cNvPr id="1217" name="Google Shape;1217;p145"/>
          <p:cNvSpPr txBox="1"/>
          <p:nvPr/>
        </p:nvSpPr>
        <p:spPr>
          <a:xfrm>
            <a:off x="1576387" y="3497262"/>
            <a:ext cx="777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</a:t>
            </a:r>
            <a:endParaRPr/>
          </a:p>
        </p:txBody>
      </p:sp>
      <p:sp>
        <p:nvSpPr>
          <p:cNvPr id="1218" name="Google Shape;1218;p145"/>
          <p:cNvSpPr txBox="1"/>
          <p:nvPr/>
        </p:nvSpPr>
        <p:spPr>
          <a:xfrm>
            <a:off x="4090987" y="3497262"/>
            <a:ext cx="1763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26 bit number</a:t>
            </a:r>
            <a:endParaRPr/>
          </a:p>
        </p:txBody>
      </p:sp>
      <p:sp>
        <p:nvSpPr>
          <p:cNvPr id="1219" name="Google Shape;1219;p145"/>
          <p:cNvSpPr txBox="1"/>
          <p:nvPr/>
        </p:nvSpPr>
        <p:spPr>
          <a:xfrm>
            <a:off x="1374775" y="4365625"/>
            <a:ext cx="1012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000010</a:t>
            </a:r>
            <a:endParaRPr/>
          </a:p>
        </p:txBody>
      </p:sp>
      <p:sp>
        <p:nvSpPr>
          <p:cNvPr id="1220" name="Google Shape;1220;p145"/>
          <p:cNvSpPr txBox="1"/>
          <p:nvPr/>
        </p:nvSpPr>
        <p:spPr>
          <a:xfrm>
            <a:off x="3203575" y="4365625"/>
            <a:ext cx="3775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00000000000000000000011001</a:t>
            </a:r>
            <a:endParaRPr/>
          </a:p>
        </p:txBody>
      </p:sp>
      <p:sp>
        <p:nvSpPr>
          <p:cNvPr id="1221" name="Google Shape;1221;p145"/>
          <p:cNvSpPr/>
          <p:nvPr/>
        </p:nvSpPr>
        <p:spPr>
          <a:xfrm flipH="1">
            <a:off x="7524750" y="3141662"/>
            <a:ext cx="71437" cy="1223962"/>
          </a:xfrm>
          <a:custGeom>
            <a:rect b="b" l="l" r="r" t="t"/>
            <a:pathLst>
              <a:path extrusionOk="0" h="432" w="280">
                <a:moveTo>
                  <a:pt x="0" y="0"/>
                </a:moveTo>
                <a:cubicBezTo>
                  <a:pt x="100" y="36"/>
                  <a:pt x="200" y="72"/>
                  <a:pt x="240" y="144"/>
                </a:cubicBezTo>
                <a:cubicBezTo>
                  <a:pt x="280" y="216"/>
                  <a:pt x="260" y="324"/>
                  <a:pt x="240" y="43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Target Addressing Example</a:t>
            </a:r>
            <a:endParaRPr/>
          </a:p>
        </p:txBody>
      </p:sp>
      <p:sp>
        <p:nvSpPr>
          <p:cNvPr id="1227" name="Google Shape;1227;p146"/>
          <p:cNvSpPr txBox="1"/>
          <p:nvPr>
            <p:ph idx="1" type="body"/>
          </p:nvPr>
        </p:nvSpPr>
        <p:spPr>
          <a:xfrm>
            <a:off x="611187" y="2060575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19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add $t1, $s3, $s3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$s6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	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$t0, $s5, Exit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j Loop	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Loop at location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80000</a:t>
            </a:r>
            <a:endParaRPr/>
          </a:p>
        </p:txBody>
      </p:sp>
      <p:graphicFrame>
        <p:nvGraphicFramePr>
          <p:cNvPr id="1228" name="Google Shape;1228;p146"/>
          <p:cNvGraphicFramePr/>
          <p:nvPr/>
        </p:nvGraphicFramePr>
        <p:xfrm>
          <a:off x="4643437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936625"/>
                <a:gridCol w="527050"/>
                <a:gridCol w="569900"/>
                <a:gridCol w="566725"/>
                <a:gridCol w="569900"/>
                <a:gridCol w="568325"/>
                <a:gridCol w="568325"/>
              </a:tblGrid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80008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1229" name="Google Shape;1229;p146"/>
          <p:cNvCxnSpPr/>
          <p:nvPr/>
        </p:nvCxnSpPr>
        <p:spPr>
          <a:xfrm>
            <a:off x="5292725" y="2638425"/>
            <a:ext cx="2014537" cy="259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0" name="Google Shape;1230;p146"/>
          <p:cNvSpPr txBox="1"/>
          <p:nvPr/>
        </p:nvSpPr>
        <p:spPr>
          <a:xfrm>
            <a:off x="1116012" y="1773237"/>
            <a:ext cx="741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while (save[i] == k) i = i + j; i in $s3, j in $s4, k in $s5, base address of save in $s6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4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Target Addressing Example</a:t>
            </a:r>
            <a:endParaRPr/>
          </a:p>
        </p:txBody>
      </p:sp>
      <p:sp>
        <p:nvSpPr>
          <p:cNvPr id="1236" name="Google Shape;1236;p147"/>
          <p:cNvSpPr txBox="1"/>
          <p:nvPr>
            <p:ph idx="1" type="body"/>
          </p:nvPr>
        </p:nvSpPr>
        <p:spPr>
          <a:xfrm>
            <a:off x="611187" y="2060575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19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add $t1, $s3, $s3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$s6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	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$t0, $s5, Exit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j Loop	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Loop at location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80000</a:t>
            </a:r>
            <a:endParaRPr/>
          </a:p>
        </p:txBody>
      </p:sp>
      <p:graphicFrame>
        <p:nvGraphicFramePr>
          <p:cNvPr id="1237" name="Google Shape;1237;p147"/>
          <p:cNvGraphicFramePr/>
          <p:nvPr/>
        </p:nvGraphicFramePr>
        <p:xfrm>
          <a:off x="4643437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936625"/>
                <a:gridCol w="527050"/>
                <a:gridCol w="569900"/>
                <a:gridCol w="566725"/>
                <a:gridCol w="569900"/>
                <a:gridCol w="568325"/>
                <a:gridCol w="568325"/>
              </a:tblGrid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80008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rgbClr val="CC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1238" name="Google Shape;1238;p147"/>
          <p:cNvCxnSpPr/>
          <p:nvPr/>
        </p:nvCxnSpPr>
        <p:spPr>
          <a:xfrm>
            <a:off x="5292725" y="2638425"/>
            <a:ext cx="2014537" cy="259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9" name="Google Shape;1239;p147"/>
          <p:cNvSpPr txBox="1"/>
          <p:nvPr/>
        </p:nvSpPr>
        <p:spPr>
          <a:xfrm>
            <a:off x="1116012" y="1773237"/>
            <a:ext cx="741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while (save[i] == k) i = i + j; i in $s3, j in $s4, k in $s5, base address of save in $s6</a:t>
            </a:r>
            <a:endParaRPr/>
          </a:p>
        </p:txBody>
      </p:sp>
      <p:sp>
        <p:nvSpPr>
          <p:cNvPr id="1240" name="Google Shape;1240;p147"/>
          <p:cNvSpPr/>
          <p:nvPr/>
        </p:nvSpPr>
        <p:spPr>
          <a:xfrm>
            <a:off x="5148262" y="2997200"/>
            <a:ext cx="3817937" cy="863600"/>
          </a:xfrm>
          <a:prstGeom prst="wedgeRectCallout">
            <a:avLst>
              <a:gd fmla="val 12897" name="adj1"/>
              <a:gd fmla="val 55469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Pseudo-Direct jump addressing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4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More Conditional Operators</a:t>
            </a:r>
            <a:endParaRPr/>
          </a:p>
        </p:txBody>
      </p:sp>
      <p:sp>
        <p:nvSpPr>
          <p:cNvPr id="1246" name="Google Shape;1246;p14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Signed vs. Unsigned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Signed comparison: slt, slti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comparison: sltu, sltui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= 1111 1111 1111 1111 1111 1111 1111 1111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0000 0000 0000 0000 0000 0000 0000 0001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slt $t0, $s0, $s1      # signed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 &lt; +1 🡪 $t0 = 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sltu $t0, $s0, $s1   # unsigned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+4,294,967,295 &gt; +1 🡪 $t0 = 0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4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1252" name="Google Shape;1252;p149"/>
          <p:cNvSpPr txBox="1"/>
          <p:nvPr>
            <p:ph idx="1" type="body"/>
          </p:nvPr>
        </p:nvSpPr>
        <p:spPr>
          <a:xfrm>
            <a:off x="827087" y="1989137"/>
            <a:ext cx="8110537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constants are used quite frequently (50% of operands)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operand part of instruction itself!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common case fast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+ 4, $sp=29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Constants are LARGER than 16-bits ?</a:t>
            </a:r>
            <a:endParaRPr/>
          </a:p>
        </p:txBody>
      </p:sp>
      <p:sp>
        <p:nvSpPr>
          <p:cNvPr id="1253" name="Google Shape;1253;p149"/>
          <p:cNvSpPr txBox="1"/>
          <p:nvPr/>
        </p:nvSpPr>
        <p:spPr>
          <a:xfrm>
            <a:off x="1447800" y="4419600"/>
            <a:ext cx="6781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54" name="Google Shape;1254;p149"/>
          <p:cNvCxnSpPr/>
          <p:nvPr/>
        </p:nvCxnSpPr>
        <p:spPr>
          <a:xfrm>
            <a:off x="2819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5" name="Google Shape;1255;p149"/>
          <p:cNvCxnSpPr/>
          <p:nvPr/>
        </p:nvCxnSpPr>
        <p:spPr>
          <a:xfrm>
            <a:off x="3962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6" name="Google Shape;1256;p149"/>
          <p:cNvCxnSpPr/>
          <p:nvPr/>
        </p:nvCxnSpPr>
        <p:spPr>
          <a:xfrm>
            <a:off x="5105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7" name="Google Shape;1257;p149"/>
          <p:cNvSpPr txBox="1"/>
          <p:nvPr/>
        </p:nvSpPr>
        <p:spPr>
          <a:xfrm>
            <a:off x="1447800" y="5410200"/>
            <a:ext cx="6781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58" name="Google Shape;1258;p149"/>
          <p:cNvCxnSpPr/>
          <p:nvPr/>
        </p:nvCxnSpPr>
        <p:spPr>
          <a:xfrm>
            <a:off x="2819400" y="5410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9" name="Google Shape;1259;p149"/>
          <p:cNvCxnSpPr/>
          <p:nvPr/>
        </p:nvCxnSpPr>
        <p:spPr>
          <a:xfrm>
            <a:off x="3962400" y="5410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0" name="Google Shape;1260;p149"/>
          <p:cNvCxnSpPr/>
          <p:nvPr/>
        </p:nvCxnSpPr>
        <p:spPr>
          <a:xfrm>
            <a:off x="5105400" y="5410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1" name="Google Shape;1261;p149"/>
          <p:cNvSpPr txBox="1"/>
          <p:nvPr/>
        </p:nvSpPr>
        <p:spPr>
          <a:xfrm>
            <a:off x="1676400" y="44196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001000</a:t>
            </a:r>
            <a:endParaRPr/>
          </a:p>
        </p:txBody>
      </p:sp>
      <p:sp>
        <p:nvSpPr>
          <p:cNvPr id="1262" name="Google Shape;1262;p149"/>
          <p:cNvSpPr txBox="1"/>
          <p:nvPr/>
        </p:nvSpPr>
        <p:spPr>
          <a:xfrm>
            <a:off x="2971800" y="4419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11101</a:t>
            </a:r>
            <a:endParaRPr/>
          </a:p>
        </p:txBody>
      </p:sp>
      <p:sp>
        <p:nvSpPr>
          <p:cNvPr id="1263" name="Google Shape;1263;p149"/>
          <p:cNvSpPr txBox="1"/>
          <p:nvPr/>
        </p:nvSpPr>
        <p:spPr>
          <a:xfrm>
            <a:off x="5486400" y="4419600"/>
            <a:ext cx="2667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0000000000000100</a:t>
            </a:r>
            <a:endParaRPr/>
          </a:p>
        </p:txBody>
      </p:sp>
      <p:sp>
        <p:nvSpPr>
          <p:cNvPr id="1264" name="Google Shape;1264;p149"/>
          <p:cNvSpPr txBox="1"/>
          <p:nvPr/>
        </p:nvSpPr>
        <p:spPr>
          <a:xfrm>
            <a:off x="1981200" y="5410200"/>
            <a:ext cx="461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</a:t>
            </a:r>
            <a:endParaRPr/>
          </a:p>
        </p:txBody>
      </p:sp>
      <p:sp>
        <p:nvSpPr>
          <p:cNvPr id="1265" name="Google Shape;1265;p149"/>
          <p:cNvSpPr txBox="1"/>
          <p:nvPr/>
        </p:nvSpPr>
        <p:spPr>
          <a:xfrm>
            <a:off x="3124200" y="5410200"/>
            <a:ext cx="3889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rs</a:t>
            </a:r>
            <a:endParaRPr/>
          </a:p>
        </p:txBody>
      </p:sp>
      <p:sp>
        <p:nvSpPr>
          <p:cNvPr id="1266" name="Google Shape;1266;p149"/>
          <p:cNvSpPr txBox="1"/>
          <p:nvPr/>
        </p:nvSpPr>
        <p:spPr>
          <a:xfrm>
            <a:off x="4343400" y="5410200"/>
            <a:ext cx="361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rt</a:t>
            </a:r>
            <a:endParaRPr/>
          </a:p>
        </p:txBody>
      </p:sp>
      <p:sp>
        <p:nvSpPr>
          <p:cNvPr id="1267" name="Google Shape;1267;p149"/>
          <p:cNvSpPr txBox="1"/>
          <p:nvPr/>
        </p:nvSpPr>
        <p:spPr>
          <a:xfrm>
            <a:off x="5638800" y="5410200"/>
            <a:ext cx="1763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 bit number</a:t>
            </a:r>
            <a:endParaRPr/>
          </a:p>
        </p:txBody>
      </p:sp>
      <p:sp>
        <p:nvSpPr>
          <p:cNvPr id="1268" name="Google Shape;1268;p149"/>
          <p:cNvSpPr txBox="1"/>
          <p:nvPr/>
        </p:nvSpPr>
        <p:spPr>
          <a:xfrm>
            <a:off x="1508125" y="3560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9" name="Google Shape;1269;p149"/>
          <p:cNvSpPr txBox="1"/>
          <p:nvPr/>
        </p:nvSpPr>
        <p:spPr>
          <a:xfrm>
            <a:off x="1981200" y="4953000"/>
            <a:ext cx="493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bits        5 bits          5 bits                        16 bits</a:t>
            </a:r>
            <a:endParaRPr/>
          </a:p>
        </p:txBody>
      </p:sp>
      <p:sp>
        <p:nvSpPr>
          <p:cNvPr id="1270" name="Google Shape;1270;p149"/>
          <p:cNvSpPr txBox="1"/>
          <p:nvPr/>
        </p:nvSpPr>
        <p:spPr>
          <a:xfrm>
            <a:off x="4114800" y="4419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50"/>
          <p:cNvSpPr txBox="1"/>
          <p:nvPr/>
        </p:nvSpPr>
        <p:spPr>
          <a:xfrm>
            <a:off x="225425" y="312737"/>
            <a:ext cx="425926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9" name="Google Shape;1279;p150"/>
          <p:cNvSpPr txBox="1"/>
          <p:nvPr>
            <p:ph idx="1" type="body"/>
          </p:nvPr>
        </p:nvSpPr>
        <p:spPr>
          <a:xfrm>
            <a:off x="914400" y="1905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we need to load a 32 bit constant into a register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use two instructions for this: first new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upper immediate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instruction for upper 16 bits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lui $t0, 1010101010101010</a:t>
            </a:r>
            <a:endParaRPr/>
          </a:p>
        </p:txBody>
      </p:sp>
      <p:sp>
        <p:nvSpPr>
          <p:cNvPr id="1280" name="Google Shape;1280;p15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How about larger constants?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51"/>
          <p:cNvSpPr txBox="1"/>
          <p:nvPr/>
        </p:nvSpPr>
        <p:spPr>
          <a:xfrm>
            <a:off x="225425" y="312737"/>
            <a:ext cx="425926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9" name="Google Shape;1289;p151"/>
          <p:cNvSpPr txBox="1"/>
          <p:nvPr>
            <p:ph idx="1" type="body"/>
          </p:nvPr>
        </p:nvSpPr>
        <p:spPr>
          <a:xfrm>
            <a:off x="914400" y="1905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load $t0 with 1010… upto 32 bits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lui $t0, 1010101010101010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get lower 16 bits in place:	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 $t0, $t0, 1010101010101010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the constant is in place, use register-register arithmetic</a:t>
            </a:r>
            <a:endParaRPr/>
          </a:p>
        </p:txBody>
      </p:sp>
      <p:grpSp>
        <p:nvGrpSpPr>
          <p:cNvPr id="1290" name="Google Shape;1290;p151"/>
          <p:cNvGrpSpPr/>
          <p:nvPr/>
        </p:nvGrpSpPr>
        <p:grpSpPr>
          <a:xfrm>
            <a:off x="755650" y="4508500"/>
            <a:ext cx="5681662" cy="1300162"/>
            <a:chOff x="240" y="3117"/>
            <a:chExt cx="3579" cy="819"/>
          </a:xfrm>
        </p:grpSpPr>
        <p:grpSp>
          <p:nvGrpSpPr>
            <p:cNvPr id="1291" name="Google Shape;1291;p151"/>
            <p:cNvGrpSpPr/>
            <p:nvPr/>
          </p:nvGrpSpPr>
          <p:grpSpPr>
            <a:xfrm>
              <a:off x="1056" y="3117"/>
              <a:ext cx="2573" cy="205"/>
              <a:chOff x="1124" y="3036"/>
              <a:chExt cx="2573" cy="205"/>
            </a:xfrm>
          </p:grpSpPr>
          <p:sp>
            <p:nvSpPr>
              <p:cNvPr id="1292" name="Google Shape;1292;p151"/>
              <p:cNvSpPr txBox="1"/>
              <p:nvPr/>
            </p:nvSpPr>
            <p:spPr>
              <a:xfrm>
                <a:off x="1124" y="3036"/>
                <a:ext cx="1286" cy="205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93" name="Google Shape;1293;p151"/>
              <p:cNvSpPr txBox="1"/>
              <p:nvPr/>
            </p:nvSpPr>
            <p:spPr>
              <a:xfrm>
                <a:off x="2411" y="3036"/>
                <a:ext cx="1286" cy="205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294" name="Google Shape;1294;p151"/>
            <p:cNvSpPr txBox="1"/>
            <p:nvPr/>
          </p:nvSpPr>
          <p:spPr>
            <a:xfrm>
              <a:off x="1152" y="3117"/>
              <a:ext cx="1657" cy="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1010101010101010</a:t>
              </a:r>
              <a:endParaRPr/>
            </a:p>
          </p:txBody>
        </p:sp>
        <p:sp>
          <p:nvSpPr>
            <p:cNvPr id="1295" name="Google Shape;1295;p151"/>
            <p:cNvSpPr txBox="1"/>
            <p:nvPr/>
          </p:nvSpPr>
          <p:spPr>
            <a:xfrm>
              <a:off x="2448" y="3117"/>
              <a:ext cx="1279" cy="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0000000000000000</a:t>
              </a:r>
              <a:endParaRPr/>
            </a:p>
          </p:txBody>
        </p:sp>
        <p:grpSp>
          <p:nvGrpSpPr>
            <p:cNvPr id="1296" name="Google Shape;1296;p151"/>
            <p:cNvGrpSpPr/>
            <p:nvPr/>
          </p:nvGrpSpPr>
          <p:grpSpPr>
            <a:xfrm>
              <a:off x="1056" y="3357"/>
              <a:ext cx="2573" cy="205"/>
              <a:chOff x="1124" y="3281"/>
              <a:chExt cx="2573" cy="205"/>
            </a:xfrm>
          </p:grpSpPr>
          <p:sp>
            <p:nvSpPr>
              <p:cNvPr id="1297" name="Google Shape;1297;p151"/>
              <p:cNvSpPr txBox="1"/>
              <p:nvPr/>
            </p:nvSpPr>
            <p:spPr>
              <a:xfrm>
                <a:off x="1124" y="3281"/>
                <a:ext cx="1286" cy="205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98" name="Google Shape;1298;p151"/>
              <p:cNvSpPr txBox="1"/>
              <p:nvPr/>
            </p:nvSpPr>
            <p:spPr>
              <a:xfrm>
                <a:off x="2411" y="3281"/>
                <a:ext cx="1286" cy="205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299" name="Google Shape;1299;p151"/>
            <p:cNvSpPr txBox="1"/>
            <p:nvPr/>
          </p:nvSpPr>
          <p:spPr>
            <a:xfrm>
              <a:off x="1152" y="3357"/>
              <a:ext cx="1657" cy="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0000000000000000</a:t>
              </a:r>
              <a:endParaRPr/>
            </a:p>
          </p:txBody>
        </p:sp>
        <p:sp>
          <p:nvSpPr>
            <p:cNvPr id="1300" name="Google Shape;1300;p151"/>
            <p:cNvSpPr txBox="1"/>
            <p:nvPr/>
          </p:nvSpPr>
          <p:spPr>
            <a:xfrm>
              <a:off x="2448" y="3357"/>
              <a:ext cx="1279" cy="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1010101010101010</a:t>
              </a:r>
              <a:endParaRPr/>
            </a:p>
          </p:txBody>
        </p:sp>
        <p:grpSp>
          <p:nvGrpSpPr>
            <p:cNvPr id="1301" name="Google Shape;1301;p151"/>
            <p:cNvGrpSpPr/>
            <p:nvPr/>
          </p:nvGrpSpPr>
          <p:grpSpPr>
            <a:xfrm>
              <a:off x="1056" y="3597"/>
              <a:ext cx="2656" cy="339"/>
              <a:chOff x="1124" y="3657"/>
              <a:chExt cx="2656" cy="339"/>
            </a:xfrm>
          </p:grpSpPr>
          <p:grpSp>
            <p:nvGrpSpPr>
              <p:cNvPr id="1302" name="Google Shape;1302;p151"/>
              <p:cNvGrpSpPr/>
              <p:nvPr/>
            </p:nvGrpSpPr>
            <p:grpSpPr>
              <a:xfrm>
                <a:off x="1124" y="3716"/>
                <a:ext cx="2573" cy="205"/>
                <a:chOff x="1124" y="3716"/>
                <a:chExt cx="2573" cy="205"/>
              </a:xfrm>
            </p:grpSpPr>
            <p:sp>
              <p:nvSpPr>
                <p:cNvPr id="1303" name="Google Shape;1303;p151"/>
                <p:cNvSpPr txBox="1"/>
                <p:nvPr/>
              </p:nvSpPr>
              <p:spPr>
                <a:xfrm>
                  <a:off x="1124" y="3716"/>
                  <a:ext cx="1286" cy="20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304" name="Google Shape;1304;p151"/>
                <p:cNvSpPr txBox="1"/>
                <p:nvPr/>
              </p:nvSpPr>
              <p:spPr>
                <a:xfrm>
                  <a:off x="2411" y="3716"/>
                  <a:ext cx="1286" cy="20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305" name="Google Shape;1305;p151"/>
              <p:cNvSpPr txBox="1"/>
              <p:nvPr/>
            </p:nvSpPr>
            <p:spPr>
              <a:xfrm>
                <a:off x="1223" y="3657"/>
                <a:ext cx="1657" cy="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6975" lIns="19050" spcFirstLastPara="1" rIns="19050" wrap="square" tIns="269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ourier New"/>
                  <a:buNone/>
                </a:pPr>
                <a:r>
                  <a:rPr b="1" i="0" lang="en-US" sz="14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1010101010101010</a:t>
                </a:r>
                <a:endParaRPr/>
              </a:p>
            </p:txBody>
          </p:sp>
          <p:sp>
            <p:nvSpPr>
              <p:cNvPr id="1306" name="Google Shape;1306;p151"/>
              <p:cNvSpPr txBox="1"/>
              <p:nvPr/>
            </p:nvSpPr>
            <p:spPr>
              <a:xfrm>
                <a:off x="2501" y="3657"/>
                <a:ext cx="1279" cy="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6975" lIns="19050" spcFirstLastPara="1" rIns="19050" wrap="square" tIns="269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ourier New"/>
                  <a:buNone/>
                </a:pPr>
                <a:r>
                  <a:rPr b="1" i="0" lang="en-US" sz="14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1010101010101010</a:t>
                </a:r>
                <a:endParaRPr/>
              </a:p>
            </p:txBody>
          </p:sp>
        </p:grpSp>
        <p:cxnSp>
          <p:nvCxnSpPr>
            <p:cNvPr id="1307" name="Google Shape;1307;p151"/>
            <p:cNvCxnSpPr/>
            <p:nvPr/>
          </p:nvCxnSpPr>
          <p:spPr>
            <a:xfrm>
              <a:off x="703" y="3612"/>
              <a:ext cx="311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8" name="Google Shape;1308;p151"/>
            <p:cNvSpPr txBox="1"/>
            <p:nvPr/>
          </p:nvSpPr>
          <p:spPr>
            <a:xfrm>
              <a:off x="240" y="3504"/>
              <a:ext cx="718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ori</a:t>
              </a:r>
              <a:endParaRPr/>
            </a:p>
          </p:txBody>
        </p:sp>
      </p:grpSp>
      <p:grpSp>
        <p:nvGrpSpPr>
          <p:cNvPr id="1309" name="Google Shape;1309;p151"/>
          <p:cNvGrpSpPr/>
          <p:nvPr/>
        </p:nvGrpSpPr>
        <p:grpSpPr>
          <a:xfrm>
            <a:off x="1258887" y="2492375"/>
            <a:ext cx="8574087" cy="1079500"/>
            <a:chOff x="548" y="1443"/>
            <a:chExt cx="5401" cy="680"/>
          </a:xfrm>
        </p:grpSpPr>
        <p:grpSp>
          <p:nvGrpSpPr>
            <p:cNvPr id="1310" name="Google Shape;1310;p151"/>
            <p:cNvGrpSpPr/>
            <p:nvPr/>
          </p:nvGrpSpPr>
          <p:grpSpPr>
            <a:xfrm>
              <a:off x="548" y="1794"/>
              <a:ext cx="2573" cy="206"/>
              <a:chOff x="548" y="1794"/>
              <a:chExt cx="2573" cy="206"/>
            </a:xfrm>
          </p:grpSpPr>
          <p:sp>
            <p:nvSpPr>
              <p:cNvPr id="1311" name="Google Shape;1311;p151"/>
              <p:cNvSpPr txBox="1"/>
              <p:nvPr/>
            </p:nvSpPr>
            <p:spPr>
              <a:xfrm>
                <a:off x="548" y="1794"/>
                <a:ext cx="1286" cy="206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12" name="Google Shape;1312;p151"/>
              <p:cNvSpPr txBox="1"/>
              <p:nvPr/>
            </p:nvSpPr>
            <p:spPr>
              <a:xfrm>
                <a:off x="1835" y="1794"/>
                <a:ext cx="1286" cy="206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1313" name="Google Shape;1313;p151"/>
            <p:cNvCxnSpPr/>
            <p:nvPr/>
          </p:nvCxnSpPr>
          <p:spPr>
            <a:xfrm flipH="1">
              <a:off x="1323" y="1598"/>
              <a:ext cx="606" cy="16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14" name="Google Shape;1314;p151"/>
            <p:cNvSpPr txBox="1"/>
            <p:nvPr/>
          </p:nvSpPr>
          <p:spPr>
            <a:xfrm>
              <a:off x="647" y="1783"/>
              <a:ext cx="1657" cy="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1010101010101010</a:t>
              </a:r>
              <a:endParaRPr/>
            </a:p>
          </p:txBody>
        </p:sp>
        <p:sp>
          <p:nvSpPr>
            <p:cNvPr id="1315" name="Google Shape;1315;p151"/>
            <p:cNvSpPr txBox="1"/>
            <p:nvPr/>
          </p:nvSpPr>
          <p:spPr>
            <a:xfrm>
              <a:off x="1925" y="1783"/>
              <a:ext cx="1279" cy="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0000000000000000</a:t>
              </a:r>
              <a:endParaRPr/>
            </a:p>
          </p:txBody>
        </p:sp>
        <p:cxnSp>
          <p:nvCxnSpPr>
            <p:cNvPr id="1316" name="Google Shape;1316;p151"/>
            <p:cNvCxnSpPr/>
            <p:nvPr/>
          </p:nvCxnSpPr>
          <p:spPr>
            <a:xfrm flipH="1">
              <a:off x="2972" y="1630"/>
              <a:ext cx="606" cy="16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17" name="Google Shape;1317;p151"/>
            <p:cNvSpPr txBox="1"/>
            <p:nvPr/>
          </p:nvSpPr>
          <p:spPr>
            <a:xfrm>
              <a:off x="3661" y="1443"/>
              <a:ext cx="2288" cy="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filled with zeros</a:t>
              </a:r>
              <a:endParaRPr/>
            </a:p>
          </p:txBody>
        </p:sp>
      </p:grpSp>
      <p:sp>
        <p:nvSpPr>
          <p:cNvPr id="1318" name="Google Shape;1318;p15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How about larger constants?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5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Larger Constants</a:t>
            </a:r>
            <a:endParaRPr/>
          </a:p>
        </p:txBody>
      </p:sp>
      <p:sp>
        <p:nvSpPr>
          <p:cNvPr id="1324" name="Google Shape;1324;p15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the register $s0 with the value: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4000000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3D0900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0000 0000 0011 1101 0000 1001 0000 0000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 $s0 61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0000 0000 0011 1101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$s0, $s0, 2304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2304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0000 1001 0000 0000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Distinguished from the microarchitecture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 which is the set of processor design techniques used to implement the instruction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with different microarchitectures can share a common instruction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Intel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Pentium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and the </a:t>
            </a:r>
            <a:r>
              <a:rPr b="0" i="0" lang="en-US" sz="2400" u="sng">
                <a:solidFill>
                  <a:schemeClr val="hlink"/>
                </a:solidFill>
                <a:hlinkClick r:id="rId5"/>
              </a:rPr>
              <a:t>AMD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and the AMD </a:t>
            </a:r>
            <a:r>
              <a:rPr b="0" i="0" lang="en-US" sz="2400" u="sng">
                <a:solidFill>
                  <a:schemeClr val="hlink"/>
                </a:solidFill>
                <a:hlinkClick r:id="rId6"/>
              </a:rPr>
              <a:t>Athlon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and the AMD Athlon implement nearly identical versions of the </a:t>
            </a:r>
            <a:r>
              <a:rPr b="0" i="0" lang="en-US" sz="2400" u="sng">
                <a:solidFill>
                  <a:schemeClr val="hlink"/>
                </a:solidFill>
                <a:hlinkClick r:id="rId7"/>
              </a:rPr>
              <a:t>x86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instruction set, but have radically different internal designs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53"/>
          <p:cNvSpPr txBox="1"/>
          <p:nvPr>
            <p:ph type="title"/>
          </p:nvPr>
        </p:nvSpPr>
        <p:spPr>
          <a:xfrm rot="-5400000">
            <a:off x="-2724150" y="3048000"/>
            <a:ext cx="685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Addressing Modes</a:t>
            </a:r>
            <a:endParaRPr/>
          </a:p>
        </p:txBody>
      </p:sp>
      <p:pic>
        <p:nvPicPr>
          <p:cNvPr id="1330" name="Google Shape;1330;p1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0"/>
            <a:ext cx="72009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5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 far</a:t>
            </a:r>
            <a:endParaRPr/>
          </a:p>
        </p:txBody>
      </p:sp>
      <p:sp>
        <p:nvSpPr>
          <p:cNvPr id="1339" name="Google Shape;1339;p154"/>
          <p:cNvSpPr txBox="1"/>
          <p:nvPr>
            <p:ph idx="1" type="body"/>
          </p:nvPr>
        </p:nvSpPr>
        <p:spPr>
          <a:xfrm>
            <a:off x="304800" y="19050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b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$s1,$s2,$s3	R      $s1 = $s2 + $s3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 $s1,$s2,$s3	R      $s1 = $s2 – $s3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 $s1,100($s2)	I      $s1 = Memory[$s2+100] 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$s1,100($s2)	I      Memory[$s2+100] = $s1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bne $s4,$s5,Lab1	I      Next instr. is at Lab1 if $s4 != $s5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 $s4,$s5,Lab2	I      Next instr. is at Lab2 if $s4 = $s5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Lab3		J      Next instr. is at Lab3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instructions –  all 32 bits wide, Very structured – no unnecessary baggage, Only three  instruction formats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pSp>
        <p:nvGrpSpPr>
          <p:cNvPr id="1340" name="Google Shape;1340;p154"/>
          <p:cNvGrpSpPr/>
          <p:nvPr/>
        </p:nvGrpSpPr>
        <p:grpSpPr>
          <a:xfrm>
            <a:off x="1143000" y="5286375"/>
            <a:ext cx="6445250" cy="1379537"/>
            <a:chOff x="420" y="2891"/>
            <a:chExt cx="4060" cy="869"/>
          </a:xfrm>
        </p:grpSpPr>
        <p:grpSp>
          <p:nvGrpSpPr>
            <p:cNvPr id="1341" name="Google Shape;1341;p154"/>
            <p:cNvGrpSpPr/>
            <p:nvPr/>
          </p:nvGrpSpPr>
          <p:grpSpPr>
            <a:xfrm>
              <a:off x="645" y="3171"/>
              <a:ext cx="3835" cy="213"/>
              <a:chOff x="645" y="3171"/>
              <a:chExt cx="3835" cy="213"/>
            </a:xfrm>
          </p:grpSpPr>
          <p:sp>
            <p:nvSpPr>
              <p:cNvPr id="1342" name="Google Shape;1342;p154"/>
              <p:cNvSpPr txBox="1"/>
              <p:nvPr/>
            </p:nvSpPr>
            <p:spPr>
              <a:xfrm>
                <a:off x="645" y="3171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43" name="Google Shape;1343;p154"/>
              <p:cNvSpPr txBox="1"/>
              <p:nvPr/>
            </p:nvSpPr>
            <p:spPr>
              <a:xfrm>
                <a:off x="1284" y="3171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44" name="Google Shape;1344;p154"/>
              <p:cNvSpPr txBox="1"/>
              <p:nvPr/>
            </p:nvSpPr>
            <p:spPr>
              <a:xfrm>
                <a:off x="1923" y="3171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45" name="Google Shape;1345;p154"/>
              <p:cNvSpPr txBox="1"/>
              <p:nvPr/>
            </p:nvSpPr>
            <p:spPr>
              <a:xfrm>
                <a:off x="2562" y="3171"/>
                <a:ext cx="1918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46" name="Google Shape;1346;p154"/>
            <p:cNvGrpSpPr/>
            <p:nvPr/>
          </p:nvGrpSpPr>
          <p:grpSpPr>
            <a:xfrm>
              <a:off x="645" y="2918"/>
              <a:ext cx="3835" cy="213"/>
              <a:chOff x="645" y="2918"/>
              <a:chExt cx="3835" cy="213"/>
            </a:xfrm>
          </p:grpSpPr>
          <p:sp>
            <p:nvSpPr>
              <p:cNvPr id="1347" name="Google Shape;1347;p154"/>
              <p:cNvSpPr txBox="1"/>
              <p:nvPr/>
            </p:nvSpPr>
            <p:spPr>
              <a:xfrm>
                <a:off x="645" y="2918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48" name="Google Shape;1348;p154"/>
              <p:cNvSpPr txBox="1"/>
              <p:nvPr/>
            </p:nvSpPr>
            <p:spPr>
              <a:xfrm>
                <a:off x="1284" y="2918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49" name="Google Shape;1349;p154"/>
              <p:cNvSpPr txBox="1"/>
              <p:nvPr/>
            </p:nvSpPr>
            <p:spPr>
              <a:xfrm>
                <a:off x="1923" y="2918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50" name="Google Shape;1350;p154"/>
              <p:cNvSpPr txBox="1"/>
              <p:nvPr/>
            </p:nvSpPr>
            <p:spPr>
              <a:xfrm>
                <a:off x="2562" y="2918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51" name="Google Shape;1351;p154"/>
              <p:cNvSpPr txBox="1"/>
              <p:nvPr/>
            </p:nvSpPr>
            <p:spPr>
              <a:xfrm>
                <a:off x="3202" y="2918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52" name="Google Shape;1352;p154"/>
              <p:cNvSpPr txBox="1"/>
              <p:nvPr/>
            </p:nvSpPr>
            <p:spPr>
              <a:xfrm>
                <a:off x="3841" y="2918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53" name="Google Shape;1353;p154"/>
            <p:cNvGrpSpPr/>
            <p:nvPr/>
          </p:nvGrpSpPr>
          <p:grpSpPr>
            <a:xfrm>
              <a:off x="645" y="3424"/>
              <a:ext cx="3835" cy="213"/>
              <a:chOff x="645" y="3424"/>
              <a:chExt cx="3835" cy="213"/>
            </a:xfrm>
          </p:grpSpPr>
          <p:sp>
            <p:nvSpPr>
              <p:cNvPr id="1354" name="Google Shape;1354;p154"/>
              <p:cNvSpPr txBox="1"/>
              <p:nvPr/>
            </p:nvSpPr>
            <p:spPr>
              <a:xfrm>
                <a:off x="645" y="3424"/>
                <a:ext cx="639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55" name="Google Shape;1355;p154"/>
              <p:cNvSpPr txBox="1"/>
              <p:nvPr/>
            </p:nvSpPr>
            <p:spPr>
              <a:xfrm>
                <a:off x="1284" y="3424"/>
                <a:ext cx="3196" cy="213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56" name="Google Shape;1356;p154"/>
            <p:cNvGrpSpPr/>
            <p:nvPr/>
          </p:nvGrpSpPr>
          <p:grpSpPr>
            <a:xfrm>
              <a:off x="420" y="2891"/>
              <a:ext cx="4040" cy="869"/>
              <a:chOff x="420" y="2891"/>
              <a:chExt cx="4040" cy="869"/>
            </a:xfrm>
          </p:grpSpPr>
          <p:sp>
            <p:nvSpPr>
              <p:cNvPr id="1357" name="Google Shape;1357;p154"/>
              <p:cNvSpPr txBox="1"/>
              <p:nvPr/>
            </p:nvSpPr>
            <p:spPr>
              <a:xfrm>
                <a:off x="436" y="2891"/>
                <a:ext cx="4024" cy="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6975" lIns="19050" spcFirstLastPara="1" rIns="19050" wrap="square" tIns="26975">
                <a:noAutofit/>
              </a:bodyPr>
              <a:lstStyle/>
              <a:p>
                <a:pPr indent="0" lvl="0" marL="112712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 New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  op	  rs	  rt	  rd	shamt	funct</a:t>
                </a:r>
                <a:endParaRPr/>
              </a:p>
            </p:txBody>
          </p:sp>
          <p:sp>
            <p:nvSpPr>
              <p:cNvPr id="1358" name="Google Shape;1358;p154"/>
              <p:cNvSpPr txBox="1"/>
              <p:nvPr/>
            </p:nvSpPr>
            <p:spPr>
              <a:xfrm>
                <a:off x="420" y="3120"/>
                <a:ext cx="3701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6975" lIns="19050" spcFirstLastPara="1" rIns="19050" wrap="square" tIns="26975">
                <a:noAutofit/>
              </a:bodyPr>
              <a:lstStyle/>
              <a:p>
                <a:pPr indent="0" lvl="0" marL="112712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 New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  op	  rs	  rt	  16 bit address</a:t>
                </a:r>
                <a:br>
                  <a:rPr b="1" i="0" lang="en-US" sz="18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</a:br>
                <a:endParaRPr/>
              </a:p>
            </p:txBody>
          </p:sp>
          <p:sp>
            <p:nvSpPr>
              <p:cNvPr id="1359" name="Google Shape;1359;p154"/>
              <p:cNvSpPr txBox="1"/>
              <p:nvPr/>
            </p:nvSpPr>
            <p:spPr>
              <a:xfrm>
                <a:off x="420" y="3373"/>
                <a:ext cx="3062" cy="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6975" lIns="19050" spcFirstLastPara="1" rIns="19050" wrap="square" tIns="26975">
                <a:noAutofit/>
              </a:bodyPr>
              <a:lstStyle/>
              <a:p>
                <a:pPr indent="0" lvl="0" marL="112712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 New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  op	  	  26 bit address</a:t>
                </a:r>
                <a:endParaRPr/>
              </a:p>
            </p:txBody>
          </p:sp>
        </p:grpSp>
      </p:grpSp>
      <p:sp>
        <p:nvSpPr>
          <p:cNvPr id="1360" name="Google Shape;1360;p154"/>
          <p:cNvSpPr txBox="1"/>
          <p:nvPr/>
        </p:nvSpPr>
        <p:spPr>
          <a:xfrm>
            <a:off x="928687" y="5286375"/>
            <a:ext cx="400050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55"/>
          <p:cNvSpPr txBox="1"/>
          <p:nvPr>
            <p:ph type="ctrTitle"/>
          </p:nvPr>
        </p:nvSpPr>
        <p:spPr>
          <a:xfrm>
            <a:off x="228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Summarize MIPS:</a:t>
            </a:r>
            <a:endParaRPr/>
          </a:p>
        </p:txBody>
      </p:sp>
      <p:pic>
        <p:nvPicPr>
          <p:cNvPr id="1369" name="Google Shape;1369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990600"/>
            <a:ext cx="6364287" cy="132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6362" y="2406650"/>
            <a:ext cx="6069012" cy="395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56"/>
          <p:cNvSpPr txBox="1"/>
          <p:nvPr>
            <p:ph type="title"/>
          </p:nvPr>
        </p:nvSpPr>
        <p:spPr>
          <a:xfrm>
            <a:off x="871537" y="192087"/>
            <a:ext cx="81629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b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(RISC) Design Principles</a:t>
            </a:r>
            <a:endParaRPr/>
          </a:p>
        </p:txBody>
      </p:sp>
      <p:sp>
        <p:nvSpPr>
          <p:cNvPr id="1376" name="Google Shape;1376;p15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favors regularity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size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 of instruction formats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register fields in the same place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always the first 6 bits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57"/>
          <p:cNvSpPr txBox="1"/>
          <p:nvPr>
            <p:ph type="title"/>
          </p:nvPr>
        </p:nvSpPr>
        <p:spPr>
          <a:xfrm>
            <a:off x="871537" y="192087"/>
            <a:ext cx="81629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b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(RISC) Design Principles</a:t>
            </a:r>
            <a:endParaRPr/>
          </a:p>
        </p:txBody>
      </p:sp>
      <p:sp>
        <p:nvSpPr>
          <p:cNvPr id="1382" name="Google Shape;1382;p15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favors regularity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size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 of instruction formats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register fields in the same place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always the first 6 bits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is faster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instruction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number of registers in register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number of addressing modes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58"/>
          <p:cNvSpPr txBox="1"/>
          <p:nvPr>
            <p:ph type="title"/>
          </p:nvPr>
        </p:nvSpPr>
        <p:spPr>
          <a:xfrm>
            <a:off x="871537" y="192087"/>
            <a:ext cx="81629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b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(RISC) Design Principles</a:t>
            </a:r>
            <a:endParaRPr/>
          </a:p>
        </p:txBody>
      </p:sp>
      <p:sp>
        <p:nvSpPr>
          <p:cNvPr id="1388" name="Google Shape;1388;p15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favors regularity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size instructions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 of instruction formats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register fields in the same place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always the first 6 bits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is faster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instruction set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number of registers in register file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number of addressing modes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design demands good compromises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providing for larger addresses and constants in instructions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all instructions of the same length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9"/>
          <p:cNvSpPr txBox="1"/>
          <p:nvPr>
            <p:ph type="title"/>
          </p:nvPr>
        </p:nvSpPr>
        <p:spPr>
          <a:xfrm>
            <a:off x="871537" y="192087"/>
            <a:ext cx="81629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b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(RISC) Design Principles</a:t>
            </a:r>
            <a:endParaRPr/>
          </a:p>
        </p:txBody>
      </p:sp>
      <p:sp>
        <p:nvSpPr>
          <p:cNvPr id="1394" name="Google Shape;1394;p15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favors regularity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✹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size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✹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 of instruction formats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✹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register fields in the same place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always the first 6 bits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is faster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✹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instruction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✹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number of registers in register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✹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number of addressing modes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design demands good compromises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✹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providing for larger addresses and constants in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✹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all instructions of the same length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common case fast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operands from the register file (load/store machine)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instructions to contain immediate operands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60"/>
          <p:cNvGrpSpPr/>
          <p:nvPr/>
        </p:nvGrpSpPr>
        <p:grpSpPr>
          <a:xfrm>
            <a:off x="5029200" y="4191000"/>
            <a:ext cx="1066800" cy="652462"/>
            <a:chOff x="3264" y="2304"/>
            <a:chExt cx="672" cy="411"/>
          </a:xfrm>
        </p:grpSpPr>
        <p:sp>
          <p:nvSpPr>
            <p:cNvPr id="1403" name="Google Shape;1403;p160"/>
            <p:cNvSpPr txBox="1"/>
            <p:nvPr/>
          </p:nvSpPr>
          <p:spPr>
            <a:xfrm>
              <a:off x="3504" y="2619"/>
              <a:ext cx="432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04" name="Google Shape;1404;p160"/>
            <p:cNvSpPr txBox="1"/>
            <p:nvPr/>
          </p:nvSpPr>
          <p:spPr>
            <a:xfrm>
              <a:off x="3264" y="2304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05" name="Google Shape;1405;p160"/>
            <p:cNvSpPr txBox="1"/>
            <p:nvPr/>
          </p:nvSpPr>
          <p:spPr>
            <a:xfrm>
              <a:off x="3504" y="2304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06" name="Google Shape;1406;p160"/>
          <p:cNvSpPr txBox="1"/>
          <p:nvPr/>
        </p:nvSpPr>
        <p:spPr>
          <a:xfrm flipH="1" rot="10800000">
            <a:off x="990600" y="4202112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7" name="Google Shape;1407;p160"/>
          <p:cNvSpPr txBox="1"/>
          <p:nvPr/>
        </p:nvSpPr>
        <p:spPr>
          <a:xfrm flipH="1" rot="10800000">
            <a:off x="990600" y="4267200"/>
            <a:ext cx="152400" cy="2209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8" name="Google Shape;1408;p160"/>
          <p:cNvSpPr txBox="1"/>
          <p:nvPr/>
        </p:nvSpPr>
        <p:spPr>
          <a:xfrm>
            <a:off x="8153400" y="5181600"/>
            <a:ext cx="3048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9" name="Google Shape;1409;p160"/>
          <p:cNvSpPr txBox="1"/>
          <p:nvPr/>
        </p:nvSpPr>
        <p:spPr>
          <a:xfrm flipH="1" rot="10800000">
            <a:off x="8424862" y="5181600"/>
            <a:ext cx="185737" cy="1295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0" name="Google Shape;1410;p160"/>
          <p:cNvSpPr txBox="1"/>
          <p:nvPr/>
        </p:nvSpPr>
        <p:spPr>
          <a:xfrm flipH="1" rot="10800000">
            <a:off x="1066800" y="6369050"/>
            <a:ext cx="74676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11" name="Google Shape;1411;p160"/>
          <p:cNvGrpSpPr/>
          <p:nvPr/>
        </p:nvGrpSpPr>
        <p:grpSpPr>
          <a:xfrm>
            <a:off x="1524000" y="2514600"/>
            <a:ext cx="2492375" cy="1001712"/>
            <a:chOff x="1056" y="1241"/>
            <a:chExt cx="1570" cy="631"/>
          </a:xfrm>
        </p:grpSpPr>
        <p:sp>
          <p:nvSpPr>
            <p:cNvPr id="1412" name="Google Shape;1412;p160"/>
            <p:cNvSpPr txBox="1"/>
            <p:nvPr/>
          </p:nvSpPr>
          <p:spPr>
            <a:xfrm>
              <a:off x="2029" y="1522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3" name="Google Shape;1413;p160"/>
            <p:cNvSpPr txBox="1"/>
            <p:nvPr/>
          </p:nvSpPr>
          <p:spPr>
            <a:xfrm>
              <a:off x="1584" y="1522"/>
              <a:ext cx="541" cy="9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4" name="Google Shape;1414;p160"/>
            <p:cNvSpPr txBox="1"/>
            <p:nvPr/>
          </p:nvSpPr>
          <p:spPr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5" name="Google Shape;1415;p160"/>
            <p:cNvSpPr txBox="1"/>
            <p:nvPr/>
          </p:nvSpPr>
          <p:spPr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6" name="Google Shape;1416;p160"/>
            <p:cNvSpPr txBox="1"/>
            <p:nvPr/>
          </p:nvSpPr>
          <p:spPr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7" name="Google Shape;1417;p160"/>
            <p:cNvSpPr txBox="1"/>
            <p:nvPr/>
          </p:nvSpPr>
          <p:spPr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8" name="Google Shape;1418;p160"/>
            <p:cNvSpPr txBox="1"/>
            <p:nvPr/>
          </p:nvSpPr>
          <p:spPr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19" name="Google Shape;1419;p160"/>
          <p:cNvSpPr txBox="1"/>
          <p:nvPr/>
        </p:nvSpPr>
        <p:spPr>
          <a:xfrm>
            <a:off x="3581400" y="3744912"/>
            <a:ext cx="7620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20" name="Google Shape;1420;p160"/>
          <p:cNvGrpSpPr/>
          <p:nvPr/>
        </p:nvGrpSpPr>
        <p:grpSpPr>
          <a:xfrm>
            <a:off x="3962400" y="4648200"/>
            <a:ext cx="381000" cy="1066800"/>
            <a:chOff x="2592" y="2592"/>
            <a:chExt cx="240" cy="672"/>
          </a:xfrm>
        </p:grpSpPr>
        <p:sp>
          <p:nvSpPr>
            <p:cNvPr id="1421" name="Google Shape;1421;p160"/>
            <p:cNvSpPr txBox="1"/>
            <p:nvPr/>
          </p:nvSpPr>
          <p:spPr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22" name="Google Shape;1422;p160"/>
            <p:cNvSpPr txBox="1"/>
            <p:nvPr/>
          </p:nvSpPr>
          <p:spPr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23" name="Google Shape;1423;p160"/>
          <p:cNvSpPr txBox="1"/>
          <p:nvPr/>
        </p:nvSpPr>
        <p:spPr>
          <a:xfrm>
            <a:off x="609600" y="56165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4" name="Google Shape;1424;p160"/>
          <p:cNvSpPr txBox="1"/>
          <p:nvPr/>
        </p:nvSpPr>
        <p:spPr>
          <a:xfrm>
            <a:off x="685800" y="27432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5" name="Google Shape;1425;p160"/>
          <p:cNvSpPr txBox="1"/>
          <p:nvPr/>
        </p:nvSpPr>
        <p:spPr>
          <a:xfrm>
            <a:off x="609600" y="27432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6" name="Google Shape;1426;p160"/>
          <p:cNvSpPr txBox="1"/>
          <p:nvPr>
            <p:ph type="title"/>
          </p:nvPr>
        </p:nvSpPr>
        <p:spPr>
          <a:xfrm>
            <a:off x="871537" y="1028700"/>
            <a:ext cx="81629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pic>
        <p:nvPicPr>
          <p:cNvPr id="1427" name="Google Shape;1427;p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2209800"/>
            <a:ext cx="82931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160"/>
          <p:cNvSpPr txBox="1"/>
          <p:nvPr/>
        </p:nvSpPr>
        <p:spPr>
          <a:xfrm>
            <a:off x="5638800" y="1981200"/>
            <a:ext cx="2300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 offset(rs)</a:t>
            </a:r>
            <a:endParaRPr/>
          </a:p>
        </p:txBody>
      </p:sp>
      <p:sp>
        <p:nvSpPr>
          <p:cNvPr id="1429" name="Google Shape;1429;p160"/>
          <p:cNvSpPr txBox="1"/>
          <p:nvPr/>
        </p:nvSpPr>
        <p:spPr>
          <a:xfrm>
            <a:off x="4378325" y="2574925"/>
            <a:ext cx="4775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R[rt] &lt;- 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MEM[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R[rs] + s_extend(offset)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" name="Google Shape;1434;p161"/>
          <p:cNvGrpSpPr/>
          <p:nvPr/>
        </p:nvGrpSpPr>
        <p:grpSpPr>
          <a:xfrm>
            <a:off x="3463925" y="4648200"/>
            <a:ext cx="2514600" cy="663575"/>
            <a:chOff x="2352" y="2592"/>
            <a:chExt cx="1584" cy="418"/>
          </a:xfrm>
        </p:grpSpPr>
        <p:sp>
          <p:nvSpPr>
            <p:cNvPr id="1435" name="Google Shape;1435;p161"/>
            <p:cNvSpPr txBox="1"/>
            <p:nvPr/>
          </p:nvSpPr>
          <p:spPr>
            <a:xfrm flipH="1" rot="10800000">
              <a:off x="2448" y="2592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6" name="Google Shape;1436;p161"/>
            <p:cNvSpPr txBox="1"/>
            <p:nvPr/>
          </p:nvSpPr>
          <p:spPr>
            <a:xfrm>
              <a:off x="2352" y="2592"/>
              <a:ext cx="14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7" name="Google Shape;1437;p161"/>
            <p:cNvSpPr txBox="1"/>
            <p:nvPr/>
          </p:nvSpPr>
          <p:spPr>
            <a:xfrm>
              <a:off x="2448" y="2914"/>
              <a:ext cx="14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38" name="Google Shape;1438;p161"/>
          <p:cNvGrpSpPr/>
          <p:nvPr/>
        </p:nvGrpSpPr>
        <p:grpSpPr>
          <a:xfrm>
            <a:off x="1406525" y="2503487"/>
            <a:ext cx="2492375" cy="1001712"/>
            <a:chOff x="1056" y="1241"/>
            <a:chExt cx="1570" cy="631"/>
          </a:xfrm>
        </p:grpSpPr>
        <p:sp>
          <p:nvSpPr>
            <p:cNvPr id="1439" name="Google Shape;1439;p161"/>
            <p:cNvSpPr txBox="1"/>
            <p:nvPr/>
          </p:nvSpPr>
          <p:spPr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40" name="Google Shape;1440;p161"/>
            <p:cNvSpPr txBox="1"/>
            <p:nvPr/>
          </p:nvSpPr>
          <p:spPr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41" name="Google Shape;1441;p161"/>
            <p:cNvSpPr txBox="1"/>
            <p:nvPr/>
          </p:nvSpPr>
          <p:spPr>
            <a:xfrm>
              <a:off x="1666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42" name="Google Shape;1442;p161"/>
            <p:cNvSpPr txBox="1"/>
            <p:nvPr/>
          </p:nvSpPr>
          <p:spPr>
            <a:xfrm>
              <a:off x="1570" y="1508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43" name="Google Shape;1443;p161"/>
            <p:cNvSpPr txBox="1"/>
            <p:nvPr/>
          </p:nvSpPr>
          <p:spPr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44" name="Google Shape;1444;p161"/>
            <p:cNvSpPr txBox="1"/>
            <p:nvPr/>
          </p:nvSpPr>
          <p:spPr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45" name="Google Shape;1445;p161"/>
            <p:cNvSpPr txBox="1"/>
            <p:nvPr/>
          </p:nvSpPr>
          <p:spPr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46" name="Google Shape;1446;p161"/>
          <p:cNvGrpSpPr/>
          <p:nvPr/>
        </p:nvGrpSpPr>
        <p:grpSpPr>
          <a:xfrm>
            <a:off x="4911725" y="4189412"/>
            <a:ext cx="1055687" cy="665162"/>
            <a:chOff x="3264" y="2303"/>
            <a:chExt cx="665" cy="419"/>
          </a:xfrm>
        </p:grpSpPr>
        <p:sp>
          <p:nvSpPr>
            <p:cNvPr id="1447" name="Google Shape;1447;p161"/>
            <p:cNvSpPr txBox="1"/>
            <p:nvPr/>
          </p:nvSpPr>
          <p:spPr>
            <a:xfrm flipH="1" rot="10800000">
              <a:off x="3483" y="2325"/>
              <a:ext cx="117" cy="3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48" name="Google Shape;1448;p161"/>
            <p:cNvSpPr txBox="1"/>
            <p:nvPr/>
          </p:nvSpPr>
          <p:spPr>
            <a:xfrm>
              <a:off x="3545" y="2626"/>
              <a:ext cx="38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49" name="Google Shape;1449;p161"/>
            <p:cNvSpPr txBox="1"/>
            <p:nvPr/>
          </p:nvSpPr>
          <p:spPr>
            <a:xfrm>
              <a:off x="3264" y="2303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50" name="Google Shape;1450;p161"/>
          <p:cNvGrpSpPr/>
          <p:nvPr/>
        </p:nvGrpSpPr>
        <p:grpSpPr>
          <a:xfrm>
            <a:off x="3844925" y="4648200"/>
            <a:ext cx="381000" cy="1066800"/>
            <a:chOff x="2592" y="2592"/>
            <a:chExt cx="240" cy="672"/>
          </a:xfrm>
        </p:grpSpPr>
        <p:sp>
          <p:nvSpPr>
            <p:cNvPr id="1451" name="Google Shape;1451;p161"/>
            <p:cNvSpPr txBox="1"/>
            <p:nvPr/>
          </p:nvSpPr>
          <p:spPr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52" name="Google Shape;1452;p161"/>
            <p:cNvSpPr txBox="1"/>
            <p:nvPr/>
          </p:nvSpPr>
          <p:spPr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53" name="Google Shape;1453;p161"/>
          <p:cNvSpPr txBox="1"/>
          <p:nvPr/>
        </p:nvSpPr>
        <p:spPr>
          <a:xfrm>
            <a:off x="492125" y="56165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4" name="Google Shape;1454;p161"/>
          <p:cNvSpPr txBox="1"/>
          <p:nvPr/>
        </p:nvSpPr>
        <p:spPr>
          <a:xfrm>
            <a:off x="568325" y="27432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5" name="Google Shape;1455;p161"/>
          <p:cNvSpPr txBox="1"/>
          <p:nvPr/>
        </p:nvSpPr>
        <p:spPr>
          <a:xfrm>
            <a:off x="492125" y="27432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6" name="Google Shape;1456;p161"/>
          <p:cNvSpPr txBox="1"/>
          <p:nvPr>
            <p:ph type="title"/>
          </p:nvPr>
        </p:nvSpPr>
        <p:spPr>
          <a:xfrm>
            <a:off x="1150937" y="609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grpSp>
        <p:nvGrpSpPr>
          <p:cNvPr id="1457" name="Google Shape;1457;p161"/>
          <p:cNvGrpSpPr/>
          <p:nvPr/>
        </p:nvGrpSpPr>
        <p:grpSpPr>
          <a:xfrm>
            <a:off x="3463925" y="3733800"/>
            <a:ext cx="762000" cy="1066800"/>
            <a:chOff x="2352" y="2016"/>
            <a:chExt cx="480" cy="672"/>
          </a:xfrm>
        </p:grpSpPr>
        <p:sp>
          <p:nvSpPr>
            <p:cNvPr id="1458" name="Google Shape;1458;p161"/>
            <p:cNvSpPr txBox="1"/>
            <p:nvPr/>
          </p:nvSpPr>
          <p:spPr>
            <a:xfrm>
              <a:off x="2352" y="2016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59" name="Google Shape;1459;p161"/>
            <p:cNvSpPr txBox="1"/>
            <p:nvPr/>
          </p:nvSpPr>
          <p:spPr>
            <a:xfrm>
              <a:off x="2352" y="2599"/>
              <a:ext cx="144" cy="8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1460" name="Google Shape;1460;p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84400"/>
            <a:ext cx="82931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161"/>
          <p:cNvSpPr txBox="1"/>
          <p:nvPr/>
        </p:nvSpPr>
        <p:spPr>
          <a:xfrm>
            <a:off x="5638800" y="1981200"/>
            <a:ext cx="238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 offset(rs)</a:t>
            </a:r>
            <a:endParaRPr/>
          </a:p>
        </p:txBody>
      </p:sp>
      <p:sp>
        <p:nvSpPr>
          <p:cNvPr id="1462" name="Google Shape;1462;p161"/>
          <p:cNvSpPr txBox="1"/>
          <p:nvPr/>
        </p:nvSpPr>
        <p:spPr>
          <a:xfrm>
            <a:off x="4071937" y="2514600"/>
            <a:ext cx="50720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MEM[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R[rs] + sign_extend(offset)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&lt;- R[rt]</a:t>
            </a:r>
            <a:endParaRPr/>
          </a:p>
        </p:txBody>
      </p:sp>
      <p:sp>
        <p:nvSpPr>
          <p:cNvPr id="1463" name="Google Shape;1463;p161"/>
          <p:cNvSpPr txBox="1"/>
          <p:nvPr/>
        </p:nvSpPr>
        <p:spPr>
          <a:xfrm>
            <a:off x="7848600" y="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Back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6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16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Presentation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chemeClr val="hlink"/>
                </a:solidFill>
                <a:hlinkClick r:id="rId3"/>
              </a:rPr>
              <a:t>Stored Program Concept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&amp; Execute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put into a special register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in the register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subsequent actions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(=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the next instruction and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 in binary, called machine code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062" y="5429250"/>
            <a:ext cx="64992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Instructions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primitive than higher level languages,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no sophisticated control flow such as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endParaRPr/>
          </a:p>
          <a:p>
            <a:pPr indent="-1790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computers have different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with many aspects in common </a:t>
            </a:r>
            <a:endParaRPr/>
          </a:p>
          <a:p>
            <a:pPr indent="-1790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have very simple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the Implementation Simple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complete collection of instructions that are understood by a CPU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considered as a functional spec for a CPU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CPU in large part is implementing the machine instruction 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is rarely used by humans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numbers / bits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represented by human readable assembly codes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one assembler instruction equals one machine instruction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Elements of an Instruction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code (Op code)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Operand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Operand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the result here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Instruction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have done that, do this...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instruction reference often implicit (sequential execution)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871537" y="854075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(or virtual memory or cache)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address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register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device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forms: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I/O module and device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address in I/O space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Memory-mapped I/O just another memory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912812" y="1905000"/>
            <a:ext cx="22193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284662" y="191611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$s3, $s2, $s1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$s7, $s5, $s6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2916237" y="2565400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5"/>
          <p:cNvSpPr/>
          <p:nvPr/>
        </p:nvSpPr>
        <p:spPr>
          <a:xfrm rot="6360000">
            <a:off x="4787900" y="4221162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563937" y="508476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…0…1..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…0…1..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724525" y="3933825"/>
            <a:ext cx="28082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straight forward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771775" y="2997200"/>
            <a:ext cx="15128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Sample Instruction Format</a:t>
            </a:r>
            <a:endParaRPr/>
          </a:p>
        </p:txBody>
      </p:sp>
      <p:pic>
        <p:nvPicPr>
          <p:cNvPr id="222" name="Google Shape;22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3213100"/>
            <a:ext cx="64992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1619250" y="4000500"/>
            <a:ext cx="1584325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bits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3203575" y="4000500"/>
            <a:ext cx="2447925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bits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5651500" y="4000500"/>
            <a:ext cx="2376487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bits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1547812" y="2420937"/>
            <a:ext cx="6408737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bits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Key of ISA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operations are provided??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many? how big?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memory addresses computed?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registers?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do operands reside?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can you add contents of memory to a register?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length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all instructions of the same length?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bits designate for what purpose??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571500" y="862012"/>
            <a:ext cx="8462962" cy="709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Operations  OR Instruction Types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and logical instructions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(main memory)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movement (I/O)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flow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and unconditional branches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and Return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Architecture Types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according to,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 of INTERNAL STORAGE in CPU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and no. of OPERANDS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Architecture Types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CPU</a:t>
            </a: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type of INTERNAL STORAGE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most </a:t>
            </a: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basic differentiation in ISA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tack, Accumulator or Set of registers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Accordingly architectures are named: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Accumulator architecture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architecture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Architecture Types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may be named explicitly or implicitly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architecture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Implicitly on the top of the stack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Accumulator architecture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operand is implicitly the accumulator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General-purpose register architectures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explicit operands—either registers or memory locations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may be accessed directly from memory or may need to be first loaded into temporary storage, depending on the class of instruction and choice of specific instruction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of Register Architecture according to the type of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Load-store or register-register machines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memory reference per ALU instruction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Register-memory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 memory operands per typical ALU instruction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 or more than one memory operand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ISA Architecture Types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C=A+B,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three classes of instruction sets where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A, B and C all belong in Memory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p40"/>
          <p:cNvGraphicFramePr/>
          <p:nvPr/>
        </p:nvGraphicFramePr>
        <p:xfrm>
          <a:off x="8572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1285875"/>
                <a:gridCol w="2000250"/>
                <a:gridCol w="1952625"/>
                <a:gridCol w="2262175"/>
              </a:tblGrid>
              <a:tr h="3698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ISA Architecture Types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C=A+B,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three classes of instruction sets where A, B and C all belong in Memory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41"/>
          <p:cNvGraphicFramePr/>
          <p:nvPr/>
        </p:nvGraphicFramePr>
        <p:xfrm>
          <a:off x="8572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1285875"/>
                <a:gridCol w="200025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ISA Architecture Types</a:t>
            </a:r>
            <a:endParaRPr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C=A+B,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three classes of instruction sets where A, B and C all belong in Memory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3" name="Google Shape;283;p42"/>
          <p:cNvGraphicFramePr/>
          <p:nvPr/>
        </p:nvGraphicFramePr>
        <p:xfrm>
          <a:off x="8572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1285875"/>
                <a:gridCol w="200025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12812" y="1905000"/>
            <a:ext cx="22193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284662" y="191611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$s3, $s2, $s1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$s7, $s5, $s6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916237" y="2565400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6"/>
          <p:cNvSpPr/>
          <p:nvPr/>
        </p:nvSpPr>
        <p:spPr>
          <a:xfrm rot="6360000">
            <a:off x="4787900" y="4221162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563937" y="508476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…0…1..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…0…1..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724525" y="3933825"/>
            <a:ext cx="28082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straight forward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771775" y="2997200"/>
            <a:ext cx="15128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23850" y="3860800"/>
            <a:ext cx="22320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Independent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987675" y="3933825"/>
            <a:ext cx="208915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Dependent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6360000">
            <a:off x="1187450" y="3609975"/>
            <a:ext cx="365125" cy="431800"/>
          </a:xfrm>
          <a:prstGeom prst="rightArrow">
            <a:avLst>
              <a:gd fmla="val 108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/>
          <p:nvPr/>
        </p:nvSpPr>
        <p:spPr>
          <a:xfrm rot="6360000">
            <a:off x="4216400" y="3594100"/>
            <a:ext cx="365125" cy="431800"/>
          </a:xfrm>
          <a:prstGeom prst="rightArrow">
            <a:avLst>
              <a:gd fmla="val 10800" name="adj1"/>
              <a:gd fmla="val 50000" name="adj2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6"/>
          <p:cNvSpPr/>
          <p:nvPr/>
        </p:nvSpPr>
        <p:spPr>
          <a:xfrm rot="-6060000">
            <a:off x="4017962" y="4689475"/>
            <a:ext cx="488950" cy="431800"/>
          </a:xfrm>
          <a:prstGeom prst="rightArrow">
            <a:avLst>
              <a:gd fmla="val 12053" name="adj1"/>
              <a:gd fmla="val 2787" name="adj2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900112" y="5157787"/>
            <a:ext cx="2087562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Defines Machine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8340000">
            <a:off x="2519362" y="4681537"/>
            <a:ext cx="912812" cy="444500"/>
          </a:xfrm>
          <a:prstGeom prst="rightArrow">
            <a:avLst>
              <a:gd fmla="val 16338" name="adj1"/>
              <a:gd fmla="val 50000" name="adj2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Register-memory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as part of any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Load-store or register-register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Memory-memory architecture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43"/>
          <p:cNvGraphicFramePr/>
          <p:nvPr/>
        </p:nvGraphicFramePr>
        <p:xfrm>
          <a:off x="857250" y="3786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Register-memory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as part of any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Load-store or register-register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only with load and store instructions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Memory-memory architecture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p44"/>
          <p:cNvGraphicFramePr/>
          <p:nvPr/>
        </p:nvGraphicFramePr>
        <p:xfrm>
          <a:off x="857250" y="4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R1,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R2,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R3, R1, R2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class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Memory-Memory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all operands in 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found in today’s machines</a:t>
            </a:r>
            <a:endParaRPr/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45"/>
          <p:cNvGraphicFramePr/>
          <p:nvPr/>
        </p:nvGraphicFramePr>
        <p:xfrm>
          <a:off x="857250" y="35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R1,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R2,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R3, R1, R2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Two classes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Register-memory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as part of any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Load-store or register-register architecture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only with load and store instructions</a:t>
            </a:r>
            <a:endParaRPr/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Utilized in today’s machine</a:t>
            </a:r>
            <a:endParaRPr/>
          </a:p>
        </p:txBody>
      </p:sp>
      <p:graphicFrame>
        <p:nvGraphicFramePr>
          <p:cNvPr id="311" name="Google Shape;311;p46"/>
          <p:cNvGraphicFramePr/>
          <p:nvPr/>
        </p:nvGraphicFramePr>
        <p:xfrm>
          <a:off x="928687" y="4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R1,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R2,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R3, R1, R2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Code (A*B)–(C*D)–(E*F) </a:t>
            </a:r>
            <a:endParaRPr/>
          </a:p>
          <a:p>
            <a:pPr indent="-51435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stack architecture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evaluated left to right, unless special operations or swaps of stack positions are done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stack cannot be accessed randomly</a:t>
            </a:r>
            <a:endParaRPr/>
          </a:p>
          <a:p>
            <a:pPr indent="-51435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an accumulator architecture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lots of bus traffic</a:t>
            </a:r>
            <a:endParaRPr/>
          </a:p>
          <a:p>
            <a:pPr indent="-51435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register architecture 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evaluated by multiplying in any order, which may be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efficient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the location of the operands or because of pipelining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 Early Machines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or Accumulator-style architectures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Dedicating components / registers for special uses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number of general-purpose registers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Trying to allocate variables to registers will not be profitable 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ISA-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Load-Store Reg. Architecture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428625" y="1905000"/>
            <a:ext cx="859472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designed after 1980 uses a load-store register arch., the registers are used for variables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 reduce memory traffic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speed up the program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registers are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 improve the code density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bits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needed  to represent  the register than the memory 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easier for a compiler to use and can be used more effectively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other forms of internal storage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ISA-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Load-Store Reg. Architecture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registers are sufficient?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depends on how they are used by the compiler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compilers reserve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registers for expression evaluation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for parameter passing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 to be allocated to hold variables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GPR’s major concern-the no. of operands for a typical arithmetic or logical instruction 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ALU instruction has two or three operands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3-operand instruction format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contains a result and two source operands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2-operand instruction format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operands is both a source and a result for the operation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How many of the operands may be memory addresses in ALU instructions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vary from none to three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Classification of Architectures according to the type of operands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924300" y="1700212"/>
            <a:ext cx="18589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68312" y="5013325"/>
            <a:ext cx="207486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MIPS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995737" y="5118100"/>
            <a:ext cx="18716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227762" y="4857750"/>
            <a:ext cx="23399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7800000">
            <a:off x="1515268" y="3952081"/>
            <a:ext cx="2287587" cy="250825"/>
          </a:xfrm>
          <a:prstGeom prst="rightArrow">
            <a:avLst>
              <a:gd fmla="val 2041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7"/>
          <p:cNvSpPr/>
          <p:nvPr/>
        </p:nvSpPr>
        <p:spPr>
          <a:xfrm rot="4560000">
            <a:off x="3728243" y="4153693"/>
            <a:ext cx="1903412" cy="206375"/>
          </a:xfrm>
          <a:prstGeom prst="rightArrow">
            <a:avLst>
              <a:gd fmla="val 2043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7"/>
          <p:cNvSpPr/>
          <p:nvPr/>
        </p:nvSpPr>
        <p:spPr>
          <a:xfrm rot="2460000">
            <a:off x="5413375" y="3806825"/>
            <a:ext cx="2543175" cy="234950"/>
          </a:xfrm>
          <a:prstGeom prst="rightArrow">
            <a:avLst>
              <a:gd fmla="val 20601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– GPR Architecture</a:t>
            </a:r>
            <a:endParaRPr/>
          </a:p>
        </p:txBody>
      </p:sp>
      <p:sp>
        <p:nvSpPr>
          <p:cNvPr id="353" name="Google Shape;353;p53"/>
          <p:cNvSpPr txBox="1"/>
          <p:nvPr>
            <p:ph idx="1" type="body"/>
          </p:nvPr>
        </p:nvSpPr>
        <p:spPr>
          <a:xfrm>
            <a:off x="912812" y="19558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Register-register (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0-Memory + 3-Reg = Total 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fixed-length instruction encoding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code-generation model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take similar numbers of clocks to execute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instruction count than architectures having memory references in instructions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instructions are short and bit encoding may be wasteful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SPARC, MIPS, PowerPC, ALPHA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– GPR Architecture</a:t>
            </a:r>
            <a:endParaRPr/>
          </a:p>
        </p:txBody>
      </p:sp>
      <p:sp>
        <p:nvSpPr>
          <p:cNvPr id="359" name="Google Shape;359;p5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Register – memory (1- Memory + 1-Reg= Total 2)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can be accessed without loading first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 tends to be easy to encode and yields good density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are not equivalent since a source operand in a binary operation is destroyed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a register number and a memory address in each instruction may restrict the number of registers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Clocks per instruction varies by operand 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Intel 80x86, Motorola 68000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– GPR Architecture</a:t>
            </a:r>
            <a:endParaRPr/>
          </a:p>
        </p:txBody>
      </p:sp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Memory-memory (3-Memory + 0-Reg = Total-3)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compact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waste registers for temporaries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variation in instruction size, especially for three-operand instructions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large variation in work per instruction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accesses create memory bottleneck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VAX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Summary, In general,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with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fewer alternatives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compiler’s task simpler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there are fewer decisions for the compiler to make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with a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wide variety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flexible instruction formats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number of bits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to encode the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machine that uses a small number of bits to encode the program is said to have good instruction density—a smaller number of bits do as much work as a larger number on a different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no. of registers also affects the instruction size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operands are supported?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operand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operand</a:t>
            </a:r>
            <a:endParaRPr/>
          </a:p>
          <a:p>
            <a:pPr indent="-16129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 1, Operand 2, Result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b + c;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ax, bx, cx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a fourth address - next instruction (usually implicit)[not common]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long because 3 or more operands have to be specified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address doubles as operand and result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a +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ax, bx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length of instruction over 3-address format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some extra work by processor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storage to hold some results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Operand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second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a register (accumulator)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on early machines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some Intel x86 instructions with implied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ax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idiv ebx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401" name="Google Shape;401;p6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(zero) Operand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addresses implicit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stack- X87 example c = a + b: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b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fadd      //a+b, pop stack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and pop 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reduce to 3 instructions: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faddp c ; //add and pop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871537" y="1039812"/>
            <a:ext cx="8162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Computation of Y = (a-b) / (c + (d * e))</a:t>
            </a:r>
            <a:endParaRPr/>
          </a:p>
        </p:txBody>
      </p:sp>
      <p:sp>
        <p:nvSpPr>
          <p:cNvPr id="407" name="Google Shape;407;p6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Operands instructions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Operandsinstructions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Operand instructions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924300" y="1700212"/>
            <a:ext cx="18589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68312" y="4857750"/>
            <a:ext cx="20748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MIPS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563937" y="5118100"/>
            <a:ext cx="23034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 Assembly Code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227762" y="4857750"/>
            <a:ext cx="23399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Assembly Code 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rot="7800000">
            <a:off x="1515268" y="3952081"/>
            <a:ext cx="2287587" cy="250825"/>
          </a:xfrm>
          <a:prstGeom prst="rightArrow">
            <a:avLst>
              <a:gd fmla="val 2041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0" y="3573462"/>
            <a:ext cx="20161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Instruction Set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4560000">
            <a:off x="3368675" y="4154487"/>
            <a:ext cx="1903412" cy="204787"/>
          </a:xfrm>
          <a:prstGeom prst="rightArrow">
            <a:avLst>
              <a:gd fmla="val 2043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284662" y="3644900"/>
            <a:ext cx="20161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2460000">
            <a:off x="5413375" y="3806825"/>
            <a:ext cx="2543175" cy="234950"/>
          </a:xfrm>
          <a:prstGeom prst="rightArrow">
            <a:avLst>
              <a:gd fmla="val 20601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804025" y="3357562"/>
            <a:ext cx="2339975" cy="130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type="title"/>
          </p:nvPr>
        </p:nvSpPr>
        <p:spPr>
          <a:xfrm>
            <a:off x="871537" y="1039812"/>
            <a:ext cx="8162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Computation of Y = (a-b) / (c + (d * e))</a:t>
            </a:r>
            <a:endParaRPr/>
          </a:p>
        </p:txBody>
      </p:sp>
      <p:sp>
        <p:nvSpPr>
          <p:cNvPr id="413" name="Google Shape;413;p6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Operands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y,a,b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t,d,e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t,t,c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y,y,t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Operands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y,a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y,b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t,d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t,e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t,c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y,t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4"/>
          <p:cNvSpPr txBox="1"/>
          <p:nvPr>
            <p:ph type="title"/>
          </p:nvPr>
        </p:nvSpPr>
        <p:spPr>
          <a:xfrm>
            <a:off x="871537" y="1039812"/>
            <a:ext cx="8162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Computation of Y = (a-b) / (c + (d * e))</a:t>
            </a:r>
            <a:endParaRPr/>
          </a:p>
        </p:txBody>
      </p:sp>
      <p:sp>
        <p:nvSpPr>
          <p:cNvPr id="419" name="Google Shape;419;p6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Operand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871537" y="854075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How Many Operands?</a:t>
            </a:r>
            <a:endParaRPr/>
          </a:p>
        </p:txBody>
      </p:sp>
      <p:sp>
        <p:nvSpPr>
          <p:cNvPr id="425" name="Google Shape;425;p6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complex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registers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Inter-register operations are quicker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instructions per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complexity in processor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complex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address format however limits you to one register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instructions per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complexity in processor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fetch/execution of instructions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434" name="Google Shape;434;p66"/>
          <p:cNvSpPr txBox="1"/>
          <p:nvPr>
            <p:ph idx="1" type="body"/>
          </p:nvPr>
        </p:nvSpPr>
        <p:spPr>
          <a:xfrm>
            <a:off x="11430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Viewed as a large single-dimension array with access by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memory address is an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the memory array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views of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✹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Addressing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 points to a byte of memory, and that the unit of memory accessed by a load/store is a byte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✹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Addressing</a:t>
            </a:r>
            <a:endParaRPr/>
          </a:p>
          <a:p>
            <a:pPr indent="-266700" lvl="0" marL="342900" rtl="0" algn="l"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66"/>
          <p:cNvGrpSpPr/>
          <p:nvPr/>
        </p:nvGrpSpPr>
        <p:grpSpPr>
          <a:xfrm>
            <a:off x="5435600" y="3789362"/>
            <a:ext cx="1722437" cy="2751137"/>
            <a:chOff x="1296" y="2496"/>
            <a:chExt cx="1045" cy="1733"/>
          </a:xfrm>
        </p:grpSpPr>
        <p:sp>
          <p:nvSpPr>
            <p:cNvPr id="436" name="Google Shape;436;p66"/>
            <p:cNvSpPr txBox="1"/>
            <p:nvPr/>
          </p:nvSpPr>
          <p:spPr>
            <a:xfrm>
              <a:off x="1440" y="2496"/>
              <a:ext cx="710" cy="14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437" name="Google Shape;437;p66"/>
            <p:cNvCxnSpPr/>
            <p:nvPr/>
          </p:nvCxnSpPr>
          <p:spPr>
            <a:xfrm>
              <a:off x="1440" y="3744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66"/>
            <p:cNvCxnSpPr/>
            <p:nvPr/>
          </p:nvCxnSpPr>
          <p:spPr>
            <a:xfrm>
              <a:off x="1440" y="3120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" name="Google Shape;439;p66"/>
            <p:cNvCxnSpPr/>
            <p:nvPr/>
          </p:nvCxnSpPr>
          <p:spPr>
            <a:xfrm>
              <a:off x="1440" y="3360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66"/>
            <p:cNvCxnSpPr/>
            <p:nvPr/>
          </p:nvCxnSpPr>
          <p:spPr>
            <a:xfrm>
              <a:off x="1440" y="2880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66"/>
            <p:cNvCxnSpPr/>
            <p:nvPr/>
          </p:nvCxnSpPr>
          <p:spPr>
            <a:xfrm>
              <a:off x="1429" y="2704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66"/>
            <p:cNvCxnSpPr/>
            <p:nvPr/>
          </p:nvCxnSpPr>
          <p:spPr>
            <a:xfrm>
              <a:off x="1440" y="3552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3" name="Google Shape;443;p66"/>
            <p:cNvSpPr txBox="1"/>
            <p:nvPr/>
          </p:nvSpPr>
          <p:spPr>
            <a:xfrm>
              <a:off x="1296" y="2496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44" name="Google Shape;444;p66"/>
            <p:cNvSpPr txBox="1"/>
            <p:nvPr/>
          </p:nvSpPr>
          <p:spPr>
            <a:xfrm>
              <a:off x="1296" y="2688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5" name="Google Shape;445;p66"/>
            <p:cNvSpPr txBox="1"/>
            <p:nvPr/>
          </p:nvSpPr>
          <p:spPr>
            <a:xfrm>
              <a:off x="1296" y="2928"/>
              <a:ext cx="316" cy="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6" name="Google Shape;446;p66"/>
            <p:cNvSpPr txBox="1"/>
            <p:nvPr/>
          </p:nvSpPr>
          <p:spPr>
            <a:xfrm>
              <a:off x="1296" y="3168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47" name="Google Shape;447;p66"/>
            <p:cNvSpPr txBox="1"/>
            <p:nvPr/>
          </p:nvSpPr>
          <p:spPr>
            <a:xfrm>
              <a:off x="1296" y="3360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48" name="Google Shape;448;p66"/>
            <p:cNvSpPr txBox="1"/>
            <p:nvPr/>
          </p:nvSpPr>
          <p:spPr>
            <a:xfrm>
              <a:off x="1296" y="3552"/>
              <a:ext cx="31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49" name="Google Shape;449;p66"/>
            <p:cNvSpPr txBox="1"/>
            <p:nvPr/>
          </p:nvSpPr>
          <p:spPr>
            <a:xfrm>
              <a:off x="1296" y="3744"/>
              <a:ext cx="316" cy="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50" name="Google Shape;450;p66"/>
            <p:cNvSpPr txBox="1"/>
            <p:nvPr/>
          </p:nvSpPr>
          <p:spPr>
            <a:xfrm>
              <a:off x="1680" y="3984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451" name="Google Shape;451;p66"/>
            <p:cNvSpPr txBox="1"/>
            <p:nvPr/>
          </p:nvSpPr>
          <p:spPr>
            <a:xfrm>
              <a:off x="1536" y="2736"/>
              <a:ext cx="805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2" name="Google Shape;452;p66"/>
            <p:cNvSpPr txBox="1"/>
            <p:nvPr/>
          </p:nvSpPr>
          <p:spPr>
            <a:xfrm>
              <a:off x="1536" y="3792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3" name="Google Shape;453;p66"/>
            <p:cNvSpPr txBox="1"/>
            <p:nvPr/>
          </p:nvSpPr>
          <p:spPr>
            <a:xfrm>
              <a:off x="1536" y="3600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4" name="Google Shape;454;p66"/>
            <p:cNvSpPr txBox="1"/>
            <p:nvPr/>
          </p:nvSpPr>
          <p:spPr>
            <a:xfrm>
              <a:off x="1536" y="2928"/>
              <a:ext cx="805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5" name="Google Shape;455;p66"/>
            <p:cNvSpPr txBox="1"/>
            <p:nvPr/>
          </p:nvSpPr>
          <p:spPr>
            <a:xfrm flipH="1">
              <a:off x="1536" y="2544"/>
              <a:ext cx="587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6" name="Google Shape;456;p66"/>
            <p:cNvSpPr txBox="1"/>
            <p:nvPr/>
          </p:nvSpPr>
          <p:spPr>
            <a:xfrm>
              <a:off x="1536" y="3168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7" name="Google Shape;457;p66"/>
            <p:cNvSpPr txBox="1"/>
            <p:nvPr/>
          </p:nvSpPr>
          <p:spPr>
            <a:xfrm>
              <a:off x="1536" y="3360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bytes (8 bits) and words (32 bits) can be accessed for 4 GB Memory?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bytes with byte addresses from 0 to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words with byte addresses 0, 4, 8, ...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are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</a:t>
            </a:r>
            <a:endParaRPr/>
          </a:p>
        </p:txBody>
      </p:sp>
      <p:sp>
        <p:nvSpPr>
          <p:cNvPr id="466" name="Google Shape;466;p6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8"/>
          <p:cNvSpPr txBox="1"/>
          <p:nvPr>
            <p:ph type="title"/>
          </p:nvPr>
        </p:nvSpPr>
        <p:spPr>
          <a:xfrm>
            <a:off x="858837" y="862012"/>
            <a:ext cx="81756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pic>
        <p:nvPicPr>
          <p:cNvPr descr="5-02" id="475" name="Google Shape;47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3429000"/>
            <a:ext cx="7848600" cy="22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8"/>
          <p:cNvSpPr txBox="1"/>
          <p:nvPr>
            <p:ph idx="1" type="body"/>
          </p:nvPr>
        </p:nvSpPr>
        <p:spPr>
          <a:xfrm>
            <a:off x="1020762" y="1916112"/>
            <a:ext cx="81232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Word alignment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Memories operate more efficiently this way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8-byte (64-bit) words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482" name="Google Shape;482;p6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 in a word can be numbered in two ways: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Endian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Most-significant byte at least address of a word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is Big Endian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 Endian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Least-significant byte at least address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Is Little Endian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488" name="Google Shape;488;p70"/>
          <p:cNvSpPr txBox="1"/>
          <p:nvPr>
            <p:ph idx="1" type="body"/>
          </p:nvPr>
        </p:nvSpPr>
        <p:spPr>
          <a:xfrm>
            <a:off x="684212" y="1905000"/>
            <a:ext cx="83391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Store the number 12 in 32 bits</a:t>
            </a:r>
            <a:endParaRPr/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will be 28 zeroes and then 1100</a:t>
            </a:r>
            <a:endParaRPr/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(MSB) 00000000 00000000 00000000 00001100 (LSB)</a:t>
            </a:r>
            <a:endParaRPr/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489" name="Google Shape;489;p70"/>
          <p:cNvSpPr txBox="1"/>
          <p:nvPr/>
        </p:nvSpPr>
        <p:spPr>
          <a:xfrm>
            <a:off x="1042987" y="3933825"/>
            <a:ext cx="1871662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	 0: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1: 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2: 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3: </a:t>
            </a:r>
            <a:endParaRPr/>
          </a:p>
        </p:txBody>
      </p:sp>
      <p:sp>
        <p:nvSpPr>
          <p:cNvPr id="490" name="Google Shape;490;p70"/>
          <p:cNvSpPr txBox="1"/>
          <p:nvPr/>
        </p:nvSpPr>
        <p:spPr>
          <a:xfrm>
            <a:off x="1546225" y="5302250"/>
            <a:ext cx="59769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big-endian system   1100 is in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3</a:t>
            </a:r>
            <a:endParaRPr/>
          </a:p>
          <a:p>
            <a:pPr indent="0" lvl="1" marL="1174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little-endian system 1100 is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0</a:t>
            </a:r>
            <a:endParaRPr/>
          </a:p>
        </p:txBody>
      </p:sp>
      <p:sp>
        <p:nvSpPr>
          <p:cNvPr id="491" name="Google Shape;491;p70"/>
          <p:cNvSpPr txBox="1"/>
          <p:nvPr/>
        </p:nvSpPr>
        <p:spPr>
          <a:xfrm>
            <a:off x="3346450" y="3429000"/>
            <a:ext cx="1873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Big-endian</a:t>
            </a:r>
            <a:endParaRPr/>
          </a:p>
        </p:txBody>
      </p:sp>
      <p:sp>
        <p:nvSpPr>
          <p:cNvPr id="492" name="Google Shape;492;p70"/>
          <p:cNvSpPr txBox="1"/>
          <p:nvPr/>
        </p:nvSpPr>
        <p:spPr>
          <a:xfrm>
            <a:off x="3130550" y="3933825"/>
            <a:ext cx="19431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0000 1100</a:t>
            </a:r>
            <a:endParaRPr/>
          </a:p>
        </p:txBody>
      </p:sp>
      <p:sp>
        <p:nvSpPr>
          <p:cNvPr id="493" name="Google Shape;493;p70"/>
          <p:cNvSpPr txBox="1"/>
          <p:nvPr/>
        </p:nvSpPr>
        <p:spPr>
          <a:xfrm>
            <a:off x="5435600" y="3933825"/>
            <a:ext cx="19431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0000 1100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</p:txBody>
      </p:sp>
      <p:sp>
        <p:nvSpPr>
          <p:cNvPr id="494" name="Google Shape;494;p70"/>
          <p:cNvSpPr txBox="1"/>
          <p:nvPr/>
        </p:nvSpPr>
        <p:spPr>
          <a:xfrm>
            <a:off x="5578475" y="3429000"/>
            <a:ext cx="23050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Little-endian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500" name="Google Shape;500;p7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ISA’s: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Digital’s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(1977)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Intel’s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(1978), but successful (IBM 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focus of text, used in assorted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used in Mac’s, IBM supercomputers, ...</a:t>
            </a:r>
            <a:endParaRPr/>
          </a:p>
          <a:p>
            <a:pPr indent="-1968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VAX and x86 are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(“Complex Instruction Set Computers”)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in 70’s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and PowerPC are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(“Reduced Instruction Set Computers”)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all machines of 80’s and 90’s are RISC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VAX’s successor, the DEC Alpha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RISC vs. CISC</a:t>
            </a:r>
            <a:endParaRPr/>
          </a:p>
        </p:txBody>
      </p:sp>
      <p:sp>
        <p:nvSpPr>
          <p:cNvPr id="506" name="Google Shape;506;p72"/>
          <p:cNvSpPr txBox="1"/>
          <p:nvPr>
            <p:ph idx="1" type="body"/>
          </p:nvPr>
        </p:nvSpPr>
        <p:spPr>
          <a:xfrm>
            <a:off x="900112" y="2060575"/>
            <a:ext cx="3841750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7" lvl="0" marL="11588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Instructions in Instruction set of processor are simple and few in number</a:t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Instructions to access memory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only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Instruction length - Fixed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Addressing modes - Few 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Complexity in compiler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Achieves shorten execution time by reducing the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cycles per instruction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 simple instructions take less time to interpret)</a:t>
            </a:r>
            <a:endParaRPr/>
          </a:p>
        </p:txBody>
      </p:sp>
      <p:sp>
        <p:nvSpPr>
          <p:cNvPr id="507" name="Google Shape;507;p72"/>
          <p:cNvSpPr txBox="1"/>
          <p:nvPr/>
        </p:nvSpPr>
        <p:spPr>
          <a:xfrm>
            <a:off x="4741862" y="2012950"/>
            <a:ext cx="3816350" cy="407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Many complex instructions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Instructions to access memory -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instructions can access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 length -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Addressing modes - Many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Complexity in microcode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Achieves shorten execution time by reducing the number of instructions per program</a:t>
            </a:r>
            <a:endParaRPr/>
          </a:p>
        </p:txBody>
      </p:sp>
      <p:sp>
        <p:nvSpPr>
          <p:cNvPr id="508" name="Google Shape;508;p72"/>
          <p:cNvSpPr txBox="1"/>
          <p:nvPr/>
        </p:nvSpPr>
        <p:spPr>
          <a:xfrm>
            <a:off x="2008187" y="6253162"/>
            <a:ext cx="6550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many more as discussed in class…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755650" y="2060575"/>
            <a:ext cx="4032250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$s3, $s2, $s1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$s7, $s5, $s6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356100" y="2276475"/>
            <a:ext cx="49323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Instruction set is the interface between hardware and software 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835150" y="3933825"/>
            <a:ext cx="62658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Instruction Set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•Central part of any system design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•Allows abstraction, independence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3"/>
          <p:cNvSpPr txBox="1"/>
          <p:nvPr>
            <p:ph type="title"/>
          </p:nvPr>
        </p:nvSpPr>
        <p:spPr>
          <a:xfrm>
            <a:off x="395287" y="4048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Example for RISC vs. CISC</a:t>
            </a:r>
            <a:endParaRPr/>
          </a:p>
        </p:txBody>
      </p:sp>
      <p:sp>
        <p:nvSpPr>
          <p:cNvPr id="514" name="Google Shape;514;p73"/>
          <p:cNvSpPr txBox="1"/>
          <p:nvPr>
            <p:ph idx="1" type="body"/>
          </p:nvPr>
        </p:nvSpPr>
        <p:spPr>
          <a:xfrm>
            <a:off x="395287" y="3716337"/>
            <a:ext cx="814705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clock cycles for the CISC version might be: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 movs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 + (1 mul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cycles)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32 cycles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clock cycles for RISC version is: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 movs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 + (5 adds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 + (5 loops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13 cycles</a:t>
            </a:r>
            <a:endParaRPr/>
          </a:p>
        </p:txBody>
      </p:sp>
      <p:sp>
        <p:nvSpPr>
          <p:cNvPr id="515" name="Google Shape;515;p73"/>
          <p:cNvSpPr txBox="1"/>
          <p:nvPr/>
        </p:nvSpPr>
        <p:spPr>
          <a:xfrm>
            <a:off x="395287" y="1843087"/>
            <a:ext cx="1008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CISC: </a:t>
            </a:r>
            <a:endParaRPr/>
          </a:p>
        </p:txBody>
      </p:sp>
      <p:sp>
        <p:nvSpPr>
          <p:cNvPr id="516" name="Google Shape;516;p73"/>
          <p:cNvSpPr txBox="1"/>
          <p:nvPr/>
        </p:nvSpPr>
        <p:spPr>
          <a:xfrm>
            <a:off x="1331912" y="1771650"/>
            <a:ext cx="1584325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ax,10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bx,5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bx, ax</a:t>
            </a:r>
            <a:endParaRPr/>
          </a:p>
        </p:txBody>
      </p:sp>
      <p:sp>
        <p:nvSpPr>
          <p:cNvPr id="517" name="Google Shape;517;p73"/>
          <p:cNvSpPr txBox="1"/>
          <p:nvPr/>
        </p:nvSpPr>
        <p:spPr>
          <a:xfrm>
            <a:off x="5292725" y="1700212"/>
            <a:ext cx="215900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ax,0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bx,10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cx,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Begin: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ax,bx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begin</a:t>
            </a:r>
            <a:endParaRPr/>
          </a:p>
        </p:txBody>
      </p:sp>
      <p:sp>
        <p:nvSpPr>
          <p:cNvPr id="518" name="Google Shape;518;p73"/>
          <p:cNvSpPr txBox="1"/>
          <p:nvPr/>
        </p:nvSpPr>
        <p:spPr>
          <a:xfrm>
            <a:off x="4356100" y="1843087"/>
            <a:ext cx="1008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RISC: </a:t>
            </a:r>
            <a:endParaRPr/>
          </a:p>
        </p:txBody>
      </p:sp>
      <p:sp>
        <p:nvSpPr>
          <p:cNvPr id="519" name="Google Shape;519;p73"/>
          <p:cNvSpPr txBox="1"/>
          <p:nvPr/>
        </p:nvSpPr>
        <p:spPr>
          <a:xfrm>
            <a:off x="468312" y="1268412"/>
            <a:ext cx="32400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525" name="Google Shape;525;p7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Maximize performance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cost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design time</a:t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rtl="0" algn="l"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The MIPS</a:t>
            </a:r>
            <a:endParaRPr/>
          </a:p>
        </p:txBody>
      </p:sp>
      <p:sp>
        <p:nvSpPr>
          <p:cNvPr id="531" name="Google Shape;531;p7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icroprocessor without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nterlocked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ipeline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 instruction set architecture (ISA)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share of embedded core market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in consumer electronics, network / storage equipment, cameras, printers,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of many modern ISAs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6"/>
          <p:cNvSpPr txBox="1"/>
          <p:nvPr>
            <p:ph type="title"/>
          </p:nvPr>
        </p:nvSpPr>
        <p:spPr>
          <a:xfrm>
            <a:off x="871537" y="312737"/>
            <a:ext cx="8162925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Instruction Set</a:t>
            </a:r>
            <a:endParaRPr/>
          </a:p>
        </p:txBody>
      </p:sp>
      <p:sp>
        <p:nvSpPr>
          <p:cNvPr id="537" name="Google Shape;537;p7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should be considered?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(MIPS Arithmetic)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Operations (MIPS Arithmetic)</a:t>
            </a:r>
            <a:endParaRPr/>
          </a:p>
        </p:txBody>
      </p:sp>
      <p:sp>
        <p:nvSpPr>
          <p:cNvPr id="543" name="Google Shape;543;p7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 + D + 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F = (G + H) – (I + J)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   G = H + A[8];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Operations (MIPS Arithmetic)</a:t>
            </a:r>
            <a:endParaRPr/>
          </a:p>
        </p:txBody>
      </p:sp>
      <p:sp>
        <p:nvSpPr>
          <p:cNvPr id="549" name="Google Shape;549;p7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MIPS arithmetic instructions have 3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 order is fixed (e.g., destination first)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Add A, B, C 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55" name="Google Shape;555;p7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 + D + E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A, B,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A, A, 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A, A, 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F = (G + H) – (I + J) 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F, G, 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F, I, J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70" name="Google Shape;570;p8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F = (G + H) – (I + J) 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 //Use of temporary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$t0, G, 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I, J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F, $t0, $t1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76" name="Google Shape;576;p8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favors regularity.  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Regularity makes implementation simpler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enables higher performance at lower cost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days, new computer having its own new set of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 to allow backward compatibility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</p:txBody>
      </p:sp>
      <p:sp>
        <p:nvSpPr>
          <p:cNvPr id="582" name="Google Shape;582;p8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use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a 32 × 32-bit register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frequently accessed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data called a “word”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Registers and Memory</a:t>
            </a:r>
            <a:endParaRPr/>
          </a:p>
        </p:txBody>
      </p:sp>
      <p:pic>
        <p:nvPicPr>
          <p:cNvPr id="588" name="Google Shape;58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205037"/>
            <a:ext cx="7597775" cy="38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</p:txBody>
      </p:sp>
      <p:sp>
        <p:nvSpPr>
          <p:cNvPr id="594" name="Google Shape;594;p8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use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a 32 × 32-bit register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frequently accessed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data called a “word”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names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$t0, $t1, …, $t9 for temporary values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$s0, $s1, …, $s7 for saved variables // C variables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</p:txBody>
      </p:sp>
      <p:sp>
        <p:nvSpPr>
          <p:cNvPr id="600" name="Google Shape;600;p8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32 Registers?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is faster.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signals have to travel further on a physically larger chip increasing clock cycle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is also cheaper!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 Operand</a:t>
            </a:r>
            <a:endParaRPr/>
          </a:p>
        </p:txBody>
      </p:sp>
      <p:sp>
        <p:nvSpPr>
          <p:cNvPr id="606" name="Google Shape;606;p8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= (g + h) - (i + j);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…, j in $s0, …, $s4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$t0, $s1, $s2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$s3, $s4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$s0, $t0, $t1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 Operand</a:t>
            </a:r>
            <a:endParaRPr/>
          </a:p>
        </p:txBody>
      </p:sp>
      <p:sp>
        <p:nvSpPr>
          <p:cNvPr id="612" name="Google Shape;612;p8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operands must be in registers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only 32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associates variables with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programs with lots of variables (arrays, etc.)?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Memory Operands</a:t>
            </a:r>
            <a:endParaRPr/>
          </a:p>
        </p:txBody>
      </p:sp>
      <p:sp>
        <p:nvSpPr>
          <p:cNvPr id="618" name="Google Shape;618;p8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used for composite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Arrays, structures, dynamic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apply arithmetic operations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values from memory into registers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result from register to memory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Registers and Memory</a:t>
            </a:r>
            <a:endParaRPr/>
          </a:p>
        </p:txBody>
      </p:sp>
      <p:pic>
        <p:nvPicPr>
          <p:cNvPr id="624" name="Google Shape;62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205037"/>
            <a:ext cx="7597775" cy="38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Memory Organization</a:t>
            </a:r>
            <a:endParaRPr/>
          </a:p>
        </p:txBody>
      </p:sp>
      <p:sp>
        <p:nvSpPr>
          <p:cNvPr id="630" name="Google Shape;630;p9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is byte addressed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address identifies an 8-bit byte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word is 32 bits or 4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must be a multiple of 4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are aligned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 Big-Endian Ordering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636" name="Google Shape;636;p92"/>
          <p:cNvSpPr txBox="1"/>
          <p:nvPr>
            <p:ph idx="1" type="body"/>
          </p:nvPr>
        </p:nvSpPr>
        <p:spPr>
          <a:xfrm>
            <a:off x="4500562" y="2420937"/>
            <a:ext cx="4032250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$s2 + $s3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$s2 – $s3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Memory[$s2+100]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Memory[$s2+100]= $s1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37" name="Google Shape;637;p92"/>
          <p:cNvSpPr txBox="1"/>
          <p:nvPr/>
        </p:nvSpPr>
        <p:spPr>
          <a:xfrm>
            <a:off x="1042987" y="2420937"/>
            <a:ext cx="3398837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$s1, $s2,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$s1, $s2,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$s1, 100($s2)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$s1, 100($s2)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of ISA using MIPS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Addressing modes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R Type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4"/>
          <p:cNvSpPr txBox="1"/>
          <p:nvPr>
            <p:ph type="ctrTitle"/>
          </p:nvPr>
        </p:nvSpPr>
        <p:spPr>
          <a:xfrm>
            <a:off x="611187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 - Register</a:t>
            </a:r>
            <a:endParaRPr/>
          </a:p>
        </p:txBody>
      </p:sp>
      <p:pic>
        <p:nvPicPr>
          <p:cNvPr id="651" name="Google Shape;65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1527175"/>
            <a:ext cx="8396287" cy="3843337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94"/>
          <p:cNvSpPr txBox="1"/>
          <p:nvPr/>
        </p:nvSpPr>
        <p:spPr>
          <a:xfrm>
            <a:off x="533400" y="5491162"/>
            <a:ext cx="78803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1, called $at, is reserved for the assembler; registers 26-27,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$k0 and $k1 are reserved for the operating system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79" lvl="1" marL="4572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 5 bits to select one register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R Type</a:t>
            </a:r>
            <a:endParaRPr/>
          </a:p>
        </p:txBody>
      </p:sp>
      <p:sp>
        <p:nvSpPr>
          <p:cNvPr id="658" name="Google Shape;658;p95"/>
          <p:cNvSpPr txBox="1"/>
          <p:nvPr/>
        </p:nvSpPr>
        <p:spPr>
          <a:xfrm>
            <a:off x="900112" y="1916112"/>
            <a:ext cx="7127875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and Operand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 Registers Operands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15 bits for Register Operands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Opcode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R Type</a:t>
            </a:r>
            <a:endParaRPr/>
          </a:p>
        </p:txBody>
      </p:sp>
      <p:grpSp>
        <p:nvGrpSpPr>
          <p:cNvPr id="664" name="Google Shape;664;p96"/>
          <p:cNvGrpSpPr/>
          <p:nvPr/>
        </p:nvGrpSpPr>
        <p:grpSpPr>
          <a:xfrm>
            <a:off x="1658937" y="2263775"/>
            <a:ext cx="6088062" cy="339725"/>
            <a:chOff x="848" y="1622"/>
            <a:chExt cx="3835" cy="214"/>
          </a:xfrm>
        </p:grpSpPr>
        <p:sp>
          <p:nvSpPr>
            <p:cNvPr id="665" name="Google Shape;665;p96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6" name="Google Shape;666;p96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7" name="Google Shape;667;p96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8" name="Google Shape;668;p96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9" name="Google Shape;669;p96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0" name="Google Shape;670;p96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71" name="Google Shape;671;p96"/>
          <p:cNvSpPr txBox="1"/>
          <p:nvPr/>
        </p:nvSpPr>
        <p:spPr>
          <a:xfrm>
            <a:off x="1258887" y="2205037"/>
            <a:ext cx="6388100" cy="614362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rd	shamt	 funct</a:t>
            </a:r>
            <a:endParaRPr/>
          </a:p>
        </p:txBody>
      </p:sp>
      <p:sp>
        <p:nvSpPr>
          <p:cNvPr id="672" name="Google Shape;672;p96"/>
          <p:cNvSpPr txBox="1"/>
          <p:nvPr/>
        </p:nvSpPr>
        <p:spPr>
          <a:xfrm>
            <a:off x="1690687" y="2809875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673" name="Google Shape;673;p96"/>
          <p:cNvSpPr txBox="1"/>
          <p:nvPr/>
        </p:nvSpPr>
        <p:spPr>
          <a:xfrm>
            <a:off x="2833687" y="2809875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74" name="Google Shape;674;p96"/>
          <p:cNvSpPr txBox="1"/>
          <p:nvPr/>
        </p:nvSpPr>
        <p:spPr>
          <a:xfrm>
            <a:off x="3779837" y="2809875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75" name="Google Shape;675;p96"/>
          <p:cNvSpPr txBox="1"/>
          <p:nvPr/>
        </p:nvSpPr>
        <p:spPr>
          <a:xfrm>
            <a:off x="4859337" y="2825750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destin-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76" name="Google Shape;676;p96"/>
          <p:cNvSpPr txBox="1"/>
          <p:nvPr/>
        </p:nvSpPr>
        <p:spPr>
          <a:xfrm>
            <a:off x="5722937" y="2852737"/>
            <a:ext cx="10763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sp>
        <p:nvSpPr>
          <p:cNvPr id="677" name="Google Shape;677;p96"/>
          <p:cNvSpPr txBox="1"/>
          <p:nvPr/>
        </p:nvSpPr>
        <p:spPr>
          <a:xfrm>
            <a:off x="6659562" y="2825750"/>
            <a:ext cx="17287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function field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selects variant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of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 opcode</a:t>
            </a:r>
            <a:endParaRPr/>
          </a:p>
        </p:txBody>
      </p:sp>
      <p:sp>
        <p:nvSpPr>
          <p:cNvPr id="678" name="Google Shape;678;p96"/>
          <p:cNvSpPr txBox="1"/>
          <p:nvPr/>
        </p:nvSpPr>
        <p:spPr>
          <a:xfrm>
            <a:off x="1763712" y="4005262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5 bits        5 bits          6 bits</a:t>
            </a:r>
            <a:endParaRPr/>
          </a:p>
        </p:txBody>
      </p:sp>
      <p:grpSp>
        <p:nvGrpSpPr>
          <p:cNvPr id="679" name="Google Shape;679;p96"/>
          <p:cNvGrpSpPr/>
          <p:nvPr/>
        </p:nvGrpSpPr>
        <p:grpSpPr>
          <a:xfrm>
            <a:off x="1619250" y="4000500"/>
            <a:ext cx="6088062" cy="339725"/>
            <a:chOff x="848" y="1622"/>
            <a:chExt cx="3835" cy="214"/>
          </a:xfrm>
        </p:grpSpPr>
        <p:sp>
          <p:nvSpPr>
            <p:cNvPr id="680" name="Google Shape;680;p96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1" name="Google Shape;681;p96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2" name="Google Shape;682;p96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3" name="Google Shape;683;p96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4" name="Google Shape;684;p96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5" name="Google Shape;685;p96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 Type Format Example</a:t>
            </a:r>
            <a:endParaRPr/>
          </a:p>
        </p:txBody>
      </p:sp>
      <p:grpSp>
        <p:nvGrpSpPr>
          <p:cNvPr id="691" name="Google Shape;691;p97"/>
          <p:cNvGrpSpPr/>
          <p:nvPr/>
        </p:nvGrpSpPr>
        <p:grpSpPr>
          <a:xfrm>
            <a:off x="1443037" y="1758950"/>
            <a:ext cx="6107112" cy="319087"/>
            <a:chOff x="848" y="1622"/>
            <a:chExt cx="3835" cy="214"/>
          </a:xfrm>
        </p:grpSpPr>
        <p:sp>
          <p:nvSpPr>
            <p:cNvPr id="692" name="Google Shape;692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3" name="Google Shape;693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4" name="Google Shape;694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5" name="Google Shape;695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6" name="Google Shape;696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7" name="Google Shape;697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98" name="Google Shape;698;p97"/>
          <p:cNvSpPr txBox="1"/>
          <p:nvPr/>
        </p:nvSpPr>
        <p:spPr>
          <a:xfrm>
            <a:off x="1042987" y="1700212"/>
            <a:ext cx="64087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rd	shamt	 funct</a:t>
            </a:r>
            <a:endParaRPr/>
          </a:p>
        </p:txBody>
      </p:sp>
      <p:sp>
        <p:nvSpPr>
          <p:cNvPr id="699" name="Google Shape;699;p97"/>
          <p:cNvSpPr txBox="1"/>
          <p:nvPr/>
        </p:nvSpPr>
        <p:spPr>
          <a:xfrm>
            <a:off x="1476375" y="2090737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700" name="Google Shape;700;p97"/>
          <p:cNvSpPr txBox="1"/>
          <p:nvPr/>
        </p:nvSpPr>
        <p:spPr>
          <a:xfrm>
            <a:off x="2619375" y="2090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701" name="Google Shape;701;p97"/>
          <p:cNvSpPr txBox="1"/>
          <p:nvPr/>
        </p:nvSpPr>
        <p:spPr>
          <a:xfrm>
            <a:off x="3565525" y="2090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702" name="Google Shape;702;p97"/>
          <p:cNvSpPr txBox="1"/>
          <p:nvPr/>
        </p:nvSpPr>
        <p:spPr>
          <a:xfrm>
            <a:off x="4645025" y="2106612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destin-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703" name="Google Shape;703;p97"/>
          <p:cNvSpPr txBox="1"/>
          <p:nvPr/>
        </p:nvSpPr>
        <p:spPr>
          <a:xfrm>
            <a:off x="5508625" y="2133600"/>
            <a:ext cx="10763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sp>
        <p:nvSpPr>
          <p:cNvPr id="704" name="Google Shape;704;p97"/>
          <p:cNvSpPr txBox="1"/>
          <p:nvPr/>
        </p:nvSpPr>
        <p:spPr>
          <a:xfrm>
            <a:off x="6445250" y="2106612"/>
            <a:ext cx="17287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function field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selects variant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of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 opcode</a:t>
            </a:r>
            <a:endParaRPr/>
          </a:p>
        </p:txBody>
      </p:sp>
      <p:sp>
        <p:nvSpPr>
          <p:cNvPr id="705" name="Google Shape;705;p97"/>
          <p:cNvSpPr txBox="1"/>
          <p:nvPr/>
        </p:nvSpPr>
        <p:spPr>
          <a:xfrm>
            <a:off x="1547812" y="3141662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5 bits        5 bits          6 bits</a:t>
            </a:r>
            <a:endParaRPr/>
          </a:p>
        </p:txBody>
      </p:sp>
      <p:grpSp>
        <p:nvGrpSpPr>
          <p:cNvPr id="706" name="Google Shape;706;p97"/>
          <p:cNvGrpSpPr/>
          <p:nvPr/>
        </p:nvGrpSpPr>
        <p:grpSpPr>
          <a:xfrm>
            <a:off x="1403350" y="3136900"/>
            <a:ext cx="6088062" cy="339725"/>
            <a:chOff x="848" y="1622"/>
            <a:chExt cx="3835" cy="214"/>
          </a:xfrm>
        </p:grpSpPr>
        <p:sp>
          <p:nvSpPr>
            <p:cNvPr id="707" name="Google Shape;707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8" name="Google Shape;708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9" name="Google Shape;709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0" name="Google Shape;710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1" name="Google Shape;711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2" name="Google Shape;712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13" name="Google Shape;713;p97"/>
          <p:cNvSpPr txBox="1"/>
          <p:nvPr/>
        </p:nvSpPr>
        <p:spPr>
          <a:xfrm>
            <a:off x="1476375" y="3789362"/>
            <a:ext cx="36718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$t0, $s1, $s2</a:t>
            </a:r>
            <a:endParaRPr/>
          </a:p>
        </p:txBody>
      </p:sp>
      <p:sp>
        <p:nvSpPr>
          <p:cNvPr id="714" name="Google Shape;714;p97"/>
          <p:cNvSpPr txBox="1"/>
          <p:nvPr/>
        </p:nvSpPr>
        <p:spPr>
          <a:xfrm>
            <a:off x="5435600" y="3573462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  <p:grpSp>
        <p:nvGrpSpPr>
          <p:cNvPr id="715" name="Google Shape;715;p97"/>
          <p:cNvGrpSpPr/>
          <p:nvPr/>
        </p:nvGrpSpPr>
        <p:grpSpPr>
          <a:xfrm>
            <a:off x="1476375" y="4941887"/>
            <a:ext cx="6088062" cy="339725"/>
            <a:chOff x="848" y="1622"/>
            <a:chExt cx="3835" cy="214"/>
          </a:xfrm>
        </p:grpSpPr>
        <p:sp>
          <p:nvSpPr>
            <p:cNvPr id="716" name="Google Shape;716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7" name="Google Shape;717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8" name="Google Shape;718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9" name="Google Shape;719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0" name="Google Shape;720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1" name="Google Shape;721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22" name="Google Shape;722;p97"/>
          <p:cNvSpPr txBox="1"/>
          <p:nvPr/>
        </p:nvSpPr>
        <p:spPr>
          <a:xfrm>
            <a:off x="1620837" y="494188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0 	  17 	    18        8         0       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32</a:t>
            </a:r>
            <a:endParaRPr/>
          </a:p>
        </p:txBody>
      </p:sp>
      <p:grpSp>
        <p:nvGrpSpPr>
          <p:cNvPr id="723" name="Google Shape;723;p97"/>
          <p:cNvGrpSpPr/>
          <p:nvPr/>
        </p:nvGrpSpPr>
        <p:grpSpPr>
          <a:xfrm>
            <a:off x="1476375" y="5516562"/>
            <a:ext cx="6088062" cy="339725"/>
            <a:chOff x="848" y="1622"/>
            <a:chExt cx="3835" cy="214"/>
          </a:xfrm>
        </p:grpSpPr>
        <p:sp>
          <p:nvSpPr>
            <p:cNvPr id="724" name="Google Shape;724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5" name="Google Shape;725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6" name="Google Shape;726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7" name="Google Shape;727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8" name="Google Shape;728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9" name="Google Shape;729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30" name="Google Shape;730;p97"/>
          <p:cNvSpPr txBox="1"/>
          <p:nvPr/>
        </p:nvSpPr>
        <p:spPr>
          <a:xfrm>
            <a:off x="1620837" y="5516562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000000      10001        10010       01000       00000       100000</a:t>
            </a:r>
            <a:endParaRPr/>
          </a:p>
        </p:txBody>
      </p:sp>
      <p:sp>
        <p:nvSpPr>
          <p:cNvPr id="731" name="Google Shape;731;p97"/>
          <p:cNvSpPr txBox="1"/>
          <p:nvPr/>
        </p:nvSpPr>
        <p:spPr>
          <a:xfrm>
            <a:off x="1403350" y="6021387"/>
            <a:ext cx="698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732" name="Google Shape;732;p97"/>
          <p:cNvGrpSpPr/>
          <p:nvPr/>
        </p:nvGrpSpPr>
        <p:grpSpPr>
          <a:xfrm>
            <a:off x="1474787" y="4364037"/>
            <a:ext cx="6088062" cy="339725"/>
            <a:chOff x="848" y="1622"/>
            <a:chExt cx="3835" cy="214"/>
          </a:xfrm>
        </p:grpSpPr>
        <p:sp>
          <p:nvSpPr>
            <p:cNvPr id="733" name="Google Shape;733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4" name="Google Shape;734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5" name="Google Shape;735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6" name="Google Shape;736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7" name="Google Shape;737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8" name="Google Shape;738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39" name="Google Shape;739;p97"/>
          <p:cNvSpPr txBox="1"/>
          <p:nvPr/>
        </p:nvSpPr>
        <p:spPr>
          <a:xfrm>
            <a:off x="1476375" y="436403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    $s1 	    $s2       $t0       0         add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 Type Format Example</a:t>
            </a:r>
            <a:endParaRPr/>
          </a:p>
        </p:txBody>
      </p:sp>
      <p:sp>
        <p:nvSpPr>
          <p:cNvPr id="745" name="Google Shape;745;p98"/>
          <p:cNvSpPr txBox="1"/>
          <p:nvPr/>
        </p:nvSpPr>
        <p:spPr>
          <a:xfrm>
            <a:off x="1287462" y="2125662"/>
            <a:ext cx="36718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 $t0, $s1, $s2</a:t>
            </a:r>
            <a:endParaRPr/>
          </a:p>
        </p:txBody>
      </p:sp>
      <p:sp>
        <p:nvSpPr>
          <p:cNvPr id="746" name="Google Shape;746;p98"/>
          <p:cNvSpPr txBox="1"/>
          <p:nvPr/>
        </p:nvSpPr>
        <p:spPr>
          <a:xfrm>
            <a:off x="5246687" y="1909762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  <p:grpSp>
        <p:nvGrpSpPr>
          <p:cNvPr id="747" name="Google Shape;747;p98"/>
          <p:cNvGrpSpPr/>
          <p:nvPr/>
        </p:nvGrpSpPr>
        <p:grpSpPr>
          <a:xfrm>
            <a:off x="1287462" y="3278187"/>
            <a:ext cx="6088062" cy="339725"/>
            <a:chOff x="848" y="1622"/>
            <a:chExt cx="3835" cy="214"/>
          </a:xfrm>
        </p:grpSpPr>
        <p:sp>
          <p:nvSpPr>
            <p:cNvPr id="748" name="Google Shape;748;p98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49" name="Google Shape;749;p98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0" name="Google Shape;750;p98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1" name="Google Shape;751;p98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2" name="Google Shape;752;p98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3" name="Google Shape;753;p98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54" name="Google Shape;754;p98"/>
          <p:cNvSpPr txBox="1"/>
          <p:nvPr/>
        </p:nvSpPr>
        <p:spPr>
          <a:xfrm>
            <a:off x="1431925" y="327818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0 	  17 	    18        8         0        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34</a:t>
            </a:r>
            <a:endParaRPr/>
          </a:p>
        </p:txBody>
      </p:sp>
      <p:grpSp>
        <p:nvGrpSpPr>
          <p:cNvPr id="755" name="Google Shape;755;p98"/>
          <p:cNvGrpSpPr/>
          <p:nvPr/>
        </p:nvGrpSpPr>
        <p:grpSpPr>
          <a:xfrm>
            <a:off x="1287462" y="3852862"/>
            <a:ext cx="6088062" cy="339725"/>
            <a:chOff x="848" y="1622"/>
            <a:chExt cx="3835" cy="214"/>
          </a:xfrm>
        </p:grpSpPr>
        <p:sp>
          <p:nvSpPr>
            <p:cNvPr id="756" name="Google Shape;756;p98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7" name="Google Shape;757;p98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8" name="Google Shape;758;p98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9" name="Google Shape;759;p98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0" name="Google Shape;760;p98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1" name="Google Shape;761;p98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62" name="Google Shape;762;p98"/>
          <p:cNvSpPr txBox="1"/>
          <p:nvPr/>
        </p:nvSpPr>
        <p:spPr>
          <a:xfrm>
            <a:off x="1431925" y="3852862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000000      10001        10010       01000       00000       100010</a:t>
            </a:r>
            <a:endParaRPr/>
          </a:p>
        </p:txBody>
      </p:sp>
      <p:sp>
        <p:nvSpPr>
          <p:cNvPr id="763" name="Google Shape;763;p98"/>
          <p:cNvSpPr txBox="1"/>
          <p:nvPr/>
        </p:nvSpPr>
        <p:spPr>
          <a:xfrm>
            <a:off x="1214437" y="4357687"/>
            <a:ext cx="698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20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764" name="Google Shape;764;p98"/>
          <p:cNvGrpSpPr/>
          <p:nvPr/>
        </p:nvGrpSpPr>
        <p:grpSpPr>
          <a:xfrm>
            <a:off x="1285875" y="2700337"/>
            <a:ext cx="6088062" cy="339725"/>
            <a:chOff x="848" y="1622"/>
            <a:chExt cx="3835" cy="214"/>
          </a:xfrm>
        </p:grpSpPr>
        <p:sp>
          <p:nvSpPr>
            <p:cNvPr id="765" name="Google Shape;765;p98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6" name="Google Shape;766;p98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7" name="Google Shape;767;p98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8" name="Google Shape;768;p98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9" name="Google Shape;769;p98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70" name="Google Shape;770;p98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71" name="Google Shape;771;p98"/>
          <p:cNvSpPr txBox="1"/>
          <p:nvPr/>
        </p:nvSpPr>
        <p:spPr>
          <a:xfrm>
            <a:off x="1287462" y="270033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    $s1 	    $s2       $t0       0       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Instructions</a:t>
            </a:r>
            <a:endParaRPr/>
          </a:p>
        </p:txBody>
      </p:sp>
      <p:sp>
        <p:nvSpPr>
          <p:cNvPr id="777" name="Google Shape;777;p9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3: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design demands good compromises </a:t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formats complicate decoding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formats as similar as possible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783" name="Google Shape;783;p100"/>
          <p:cNvSpPr txBox="1"/>
          <p:nvPr>
            <p:ph idx="1" type="body"/>
          </p:nvPr>
        </p:nvSpPr>
        <p:spPr>
          <a:xfrm>
            <a:off x="827087" y="1989137"/>
            <a:ext cx="8110537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constants are used quite frequently (50% of operands)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operand part of instruction itself!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a new type of instruction format with Immediate operands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4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common case fast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+ 4, $sp=29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addi $t0, $t0, -5     # $t0 = $t0 - 5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00"/>
          <p:cNvSpPr txBox="1"/>
          <p:nvPr/>
        </p:nvSpPr>
        <p:spPr>
          <a:xfrm>
            <a:off x="1508125" y="3560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790" name="Google Shape;790;p10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data specified in an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 $s3, $s3, 4   # $s3 = $s3 + 4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</a:t>
            </a:r>
            <a:endParaRPr/>
          </a:p>
          <a:p>
            <a:pPr indent="-1612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subtract immediate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use a negative constant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$s2, $s1, -1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I Type</a:t>
            </a:r>
            <a:endParaRPr/>
          </a:p>
        </p:txBody>
      </p:sp>
      <p:grpSp>
        <p:nvGrpSpPr>
          <p:cNvPr id="796" name="Google Shape;796;p102"/>
          <p:cNvGrpSpPr/>
          <p:nvPr/>
        </p:nvGrpSpPr>
        <p:grpSpPr>
          <a:xfrm>
            <a:off x="1658937" y="2767012"/>
            <a:ext cx="6088062" cy="339725"/>
            <a:chOff x="1045" y="1426"/>
            <a:chExt cx="3835" cy="214"/>
          </a:xfrm>
        </p:grpSpPr>
        <p:sp>
          <p:nvSpPr>
            <p:cNvPr id="797" name="Google Shape;797;p102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98" name="Google Shape;798;p102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99" name="Google Shape;799;p102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00" name="Google Shape;800;p102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01" name="Google Shape;801;p102"/>
          <p:cNvSpPr txBox="1"/>
          <p:nvPr/>
        </p:nvSpPr>
        <p:spPr>
          <a:xfrm>
            <a:off x="1403350" y="2708275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constant or address</a:t>
            </a:r>
            <a:endParaRPr/>
          </a:p>
        </p:txBody>
      </p:sp>
      <p:sp>
        <p:nvSpPr>
          <p:cNvPr id="802" name="Google Shape;802;p102"/>
          <p:cNvSpPr txBox="1"/>
          <p:nvPr/>
        </p:nvSpPr>
        <p:spPr>
          <a:xfrm>
            <a:off x="1762125" y="3673475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803" name="Google Shape;803;p102"/>
          <p:cNvSpPr txBox="1"/>
          <p:nvPr/>
        </p:nvSpPr>
        <p:spPr>
          <a:xfrm>
            <a:off x="1835150" y="3284537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                  16 bits</a:t>
            </a:r>
            <a:endParaRPr/>
          </a:p>
        </p:txBody>
      </p:sp>
      <p:sp>
        <p:nvSpPr>
          <p:cNvPr id="804" name="Google Shape;804;p102"/>
          <p:cNvSpPr txBox="1"/>
          <p:nvPr/>
        </p:nvSpPr>
        <p:spPr>
          <a:xfrm>
            <a:off x="5148262" y="3716337"/>
            <a:ext cx="26019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constant: –2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address: offset added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base address in rs</a:t>
            </a:r>
            <a:endParaRPr/>
          </a:p>
        </p:txBody>
      </p:sp>
      <p:sp>
        <p:nvSpPr>
          <p:cNvPr id="805" name="Google Shape;805;p102"/>
          <p:cNvSpPr txBox="1"/>
          <p:nvPr/>
        </p:nvSpPr>
        <p:spPr>
          <a:xfrm>
            <a:off x="2843212" y="3644900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806" name="Google Shape;806;p102"/>
          <p:cNvSpPr txBox="1"/>
          <p:nvPr/>
        </p:nvSpPr>
        <p:spPr>
          <a:xfrm>
            <a:off x="3851275" y="3644900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grpSp>
        <p:nvGrpSpPr>
          <p:cNvPr id="807" name="Google Shape;807;p102"/>
          <p:cNvGrpSpPr/>
          <p:nvPr/>
        </p:nvGrpSpPr>
        <p:grpSpPr>
          <a:xfrm>
            <a:off x="1690687" y="3284537"/>
            <a:ext cx="6088062" cy="339725"/>
            <a:chOff x="1045" y="1426"/>
            <a:chExt cx="3835" cy="214"/>
          </a:xfrm>
        </p:grpSpPr>
        <p:sp>
          <p:nvSpPr>
            <p:cNvPr id="808" name="Google Shape;808;p102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09" name="Google Shape;809;p102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10" name="Google Shape;810;p102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11" name="Google Shape;811;p102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pic>
        <p:nvPicPr>
          <p:cNvPr descr="5-01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5468" t="0"/>
          <a:stretch/>
        </p:blipFill>
        <p:spPr>
          <a:xfrm>
            <a:off x="1116012" y="1916112"/>
            <a:ext cx="7683500" cy="3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817" name="Google Shape;817;p103"/>
          <p:cNvSpPr txBox="1"/>
          <p:nvPr>
            <p:ph idx="1" type="body"/>
          </p:nvPr>
        </p:nvSpPr>
        <p:spPr>
          <a:xfrm>
            <a:off x="827087" y="1989137"/>
            <a:ext cx="8110537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+ 4, $sp=29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03"/>
          <p:cNvSpPr txBox="1"/>
          <p:nvPr/>
        </p:nvSpPr>
        <p:spPr>
          <a:xfrm>
            <a:off x="1447800" y="4419600"/>
            <a:ext cx="6781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19" name="Google Shape;819;p103"/>
          <p:cNvCxnSpPr/>
          <p:nvPr/>
        </p:nvCxnSpPr>
        <p:spPr>
          <a:xfrm>
            <a:off x="2819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0" name="Google Shape;820;p103"/>
          <p:cNvCxnSpPr/>
          <p:nvPr/>
        </p:nvCxnSpPr>
        <p:spPr>
          <a:xfrm>
            <a:off x="3962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1" name="Google Shape;821;p103"/>
          <p:cNvCxnSpPr/>
          <p:nvPr/>
        </p:nvCxnSpPr>
        <p:spPr>
          <a:xfrm>
            <a:off x="5105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2" name="Google Shape;822;p103"/>
          <p:cNvSpPr txBox="1"/>
          <p:nvPr/>
        </p:nvSpPr>
        <p:spPr>
          <a:xfrm>
            <a:off x="1331912" y="1989137"/>
            <a:ext cx="6781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23" name="Google Shape;823;p103"/>
          <p:cNvCxnSpPr/>
          <p:nvPr/>
        </p:nvCxnSpPr>
        <p:spPr>
          <a:xfrm>
            <a:off x="2703512" y="19891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4" name="Google Shape;824;p103"/>
          <p:cNvCxnSpPr/>
          <p:nvPr/>
        </p:nvCxnSpPr>
        <p:spPr>
          <a:xfrm>
            <a:off x="3846512" y="19891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5" name="Google Shape;825;p103"/>
          <p:cNvCxnSpPr/>
          <p:nvPr/>
        </p:nvCxnSpPr>
        <p:spPr>
          <a:xfrm>
            <a:off x="4989512" y="19891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6" name="Google Shape;826;p103"/>
          <p:cNvSpPr txBox="1"/>
          <p:nvPr/>
        </p:nvSpPr>
        <p:spPr>
          <a:xfrm>
            <a:off x="1676400" y="44196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001000</a:t>
            </a:r>
            <a:endParaRPr/>
          </a:p>
        </p:txBody>
      </p:sp>
      <p:sp>
        <p:nvSpPr>
          <p:cNvPr id="827" name="Google Shape;827;p103"/>
          <p:cNvSpPr txBox="1"/>
          <p:nvPr/>
        </p:nvSpPr>
        <p:spPr>
          <a:xfrm>
            <a:off x="2971800" y="4419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11101</a:t>
            </a:r>
            <a:endParaRPr/>
          </a:p>
        </p:txBody>
      </p:sp>
      <p:sp>
        <p:nvSpPr>
          <p:cNvPr id="828" name="Google Shape;828;p103"/>
          <p:cNvSpPr txBox="1"/>
          <p:nvPr/>
        </p:nvSpPr>
        <p:spPr>
          <a:xfrm>
            <a:off x="5486400" y="4419600"/>
            <a:ext cx="2667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0000000000000100</a:t>
            </a:r>
            <a:endParaRPr/>
          </a:p>
        </p:txBody>
      </p:sp>
      <p:sp>
        <p:nvSpPr>
          <p:cNvPr id="829" name="Google Shape;829;p103"/>
          <p:cNvSpPr txBox="1"/>
          <p:nvPr/>
        </p:nvSpPr>
        <p:spPr>
          <a:xfrm>
            <a:off x="1865312" y="1989137"/>
            <a:ext cx="461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</a:t>
            </a:r>
            <a:endParaRPr/>
          </a:p>
        </p:txBody>
      </p:sp>
      <p:sp>
        <p:nvSpPr>
          <p:cNvPr id="830" name="Google Shape;830;p103"/>
          <p:cNvSpPr txBox="1"/>
          <p:nvPr/>
        </p:nvSpPr>
        <p:spPr>
          <a:xfrm>
            <a:off x="3008312" y="1989137"/>
            <a:ext cx="3889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rs</a:t>
            </a:r>
            <a:endParaRPr/>
          </a:p>
        </p:txBody>
      </p:sp>
      <p:sp>
        <p:nvSpPr>
          <p:cNvPr id="831" name="Google Shape;831;p103"/>
          <p:cNvSpPr txBox="1"/>
          <p:nvPr/>
        </p:nvSpPr>
        <p:spPr>
          <a:xfrm>
            <a:off x="4227512" y="1989137"/>
            <a:ext cx="361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rt</a:t>
            </a:r>
            <a:endParaRPr/>
          </a:p>
        </p:txBody>
      </p:sp>
      <p:sp>
        <p:nvSpPr>
          <p:cNvPr id="832" name="Google Shape;832;p103"/>
          <p:cNvSpPr txBox="1"/>
          <p:nvPr/>
        </p:nvSpPr>
        <p:spPr>
          <a:xfrm>
            <a:off x="5522912" y="1989137"/>
            <a:ext cx="1763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 bit number</a:t>
            </a:r>
            <a:endParaRPr/>
          </a:p>
        </p:txBody>
      </p:sp>
      <p:sp>
        <p:nvSpPr>
          <p:cNvPr id="833" name="Google Shape;833;p103"/>
          <p:cNvSpPr txBox="1"/>
          <p:nvPr/>
        </p:nvSpPr>
        <p:spPr>
          <a:xfrm>
            <a:off x="1508125" y="3560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4" name="Google Shape;834;p103"/>
          <p:cNvSpPr txBox="1"/>
          <p:nvPr/>
        </p:nvSpPr>
        <p:spPr>
          <a:xfrm>
            <a:off x="1979612" y="4941887"/>
            <a:ext cx="493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bits        5 bits          5 bits                        16 bits</a:t>
            </a:r>
            <a:endParaRPr/>
          </a:p>
        </p:txBody>
      </p:sp>
      <p:sp>
        <p:nvSpPr>
          <p:cNvPr id="835" name="Google Shape;835;p103"/>
          <p:cNvSpPr txBox="1"/>
          <p:nvPr/>
        </p:nvSpPr>
        <p:spPr>
          <a:xfrm>
            <a:off x="4114800" y="4419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11101</a:t>
            </a:r>
            <a:endParaRPr/>
          </a:p>
        </p:txBody>
      </p:sp>
      <p:sp>
        <p:nvSpPr>
          <p:cNvPr id="836" name="Google Shape;836;p103"/>
          <p:cNvSpPr txBox="1"/>
          <p:nvPr/>
        </p:nvSpPr>
        <p:spPr>
          <a:xfrm>
            <a:off x="1908175" y="2565400"/>
            <a:ext cx="493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bits        5 bits          5 bits                        16 bits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4"/>
          <p:cNvSpPr txBox="1"/>
          <p:nvPr>
            <p:ph type="title"/>
          </p:nvPr>
        </p:nvSpPr>
        <p:spPr>
          <a:xfrm>
            <a:off x="981075" y="8366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</a:t>
            </a:r>
            <a:endParaRPr/>
          </a:p>
        </p:txBody>
      </p:sp>
      <p:sp>
        <p:nvSpPr>
          <p:cNvPr id="842" name="Google Shape;842;p10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$s1, 100($s2)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Registers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Constant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consider, the third register to store this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be limited to 5 bits only i.e. upto 32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may be larger than 32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5-bit field is too small</a:t>
            </a:r>
            <a:endParaRPr/>
          </a:p>
          <a:p>
            <a:pPr indent="-1143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3300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851" name="Google Shape;851;p10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word has destination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has destination last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arithmetic operands are registers, not memory locations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words must first be moved from memory to registers using loads before they can be operated on; then result can be stored back to memory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857" name="Google Shape;857;p10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H + A[8];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in $s1, H in $s2, base address of A in $s3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8 requires offset of 32, due to 4 bytes/word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$t0, 32($s3)         # load word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$s1, $s2, $t0</a:t>
            </a:r>
            <a:endParaRPr/>
          </a:p>
        </p:txBody>
      </p:sp>
      <p:sp>
        <p:nvSpPr>
          <p:cNvPr id="858" name="Google Shape;858;p106"/>
          <p:cNvSpPr txBox="1"/>
          <p:nvPr/>
        </p:nvSpPr>
        <p:spPr>
          <a:xfrm>
            <a:off x="2411412" y="4292600"/>
            <a:ext cx="790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Offset</a:t>
            </a:r>
            <a:endParaRPr/>
          </a:p>
        </p:txBody>
      </p:sp>
      <p:sp>
        <p:nvSpPr>
          <p:cNvPr id="859" name="Google Shape;859;p106"/>
          <p:cNvSpPr txBox="1"/>
          <p:nvPr/>
        </p:nvSpPr>
        <p:spPr>
          <a:xfrm>
            <a:off x="3563937" y="4292600"/>
            <a:ext cx="151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 address</a:t>
            </a:r>
            <a:endParaRPr/>
          </a:p>
        </p:txBody>
      </p:sp>
      <p:sp>
        <p:nvSpPr>
          <p:cNvPr id="860" name="Google Shape;860;p106"/>
          <p:cNvSpPr txBox="1"/>
          <p:nvPr/>
        </p:nvSpPr>
        <p:spPr>
          <a:xfrm>
            <a:off x="1258887" y="4292600"/>
            <a:ext cx="74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endParaRPr/>
          </a:p>
        </p:txBody>
      </p:sp>
      <p:cxnSp>
        <p:nvCxnSpPr>
          <p:cNvPr id="861" name="Google Shape;861;p106"/>
          <p:cNvCxnSpPr/>
          <p:nvPr/>
        </p:nvCxnSpPr>
        <p:spPr>
          <a:xfrm>
            <a:off x="1743075" y="45974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2" name="Google Shape;862;p106"/>
          <p:cNvCxnSpPr/>
          <p:nvPr/>
        </p:nvCxnSpPr>
        <p:spPr>
          <a:xfrm>
            <a:off x="2640012" y="4597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3" name="Google Shape;863;p106"/>
          <p:cNvCxnSpPr/>
          <p:nvPr/>
        </p:nvCxnSpPr>
        <p:spPr>
          <a:xfrm flipH="1">
            <a:off x="3640137" y="4597400"/>
            <a:ext cx="3810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872" name="Google Shape;872;p10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A[12] = H + A[8];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MIPS code: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?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800" u="sng">
                <a:solidFill>
                  <a:schemeClr val="hlink"/>
                </a:solidFill>
                <a:hlinkClick r:id="rId3"/>
              </a:rPr>
              <a:t>Load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:    Lw  $t0, 32($s3)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Arithmetic	:   Add $t0, $s2, $t0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sng">
                <a:solidFill>
                  <a:schemeClr val="hlink"/>
                </a:solidFill>
                <a:hlinkClick r:id="rId4"/>
              </a:rPr>
              <a:t>Store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:   Sw  $t0, 48($s3)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I Type</a:t>
            </a:r>
            <a:endParaRPr/>
          </a:p>
        </p:txBody>
      </p:sp>
      <p:grpSp>
        <p:nvGrpSpPr>
          <p:cNvPr id="878" name="Google Shape;878;p108"/>
          <p:cNvGrpSpPr/>
          <p:nvPr/>
        </p:nvGrpSpPr>
        <p:grpSpPr>
          <a:xfrm>
            <a:off x="1658937" y="1974850"/>
            <a:ext cx="6088062" cy="339725"/>
            <a:chOff x="1045" y="1426"/>
            <a:chExt cx="3835" cy="214"/>
          </a:xfrm>
        </p:grpSpPr>
        <p:sp>
          <p:nvSpPr>
            <p:cNvPr id="879" name="Google Shape;879;p108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0" name="Google Shape;880;p108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1" name="Google Shape;881;p108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2" name="Google Shape;882;p108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83" name="Google Shape;883;p108"/>
          <p:cNvSpPr txBox="1"/>
          <p:nvPr/>
        </p:nvSpPr>
        <p:spPr>
          <a:xfrm>
            <a:off x="1403350" y="1916112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constant or address</a:t>
            </a:r>
            <a:endParaRPr/>
          </a:p>
        </p:txBody>
      </p:sp>
      <p:sp>
        <p:nvSpPr>
          <p:cNvPr id="884" name="Google Shape;884;p108"/>
          <p:cNvSpPr txBox="1"/>
          <p:nvPr/>
        </p:nvSpPr>
        <p:spPr>
          <a:xfrm>
            <a:off x="1762125" y="2881312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885" name="Google Shape;885;p108"/>
          <p:cNvSpPr txBox="1"/>
          <p:nvPr/>
        </p:nvSpPr>
        <p:spPr>
          <a:xfrm>
            <a:off x="1835150" y="2492375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                  16 bits</a:t>
            </a:r>
            <a:endParaRPr/>
          </a:p>
        </p:txBody>
      </p:sp>
      <p:sp>
        <p:nvSpPr>
          <p:cNvPr id="886" name="Google Shape;886;p108"/>
          <p:cNvSpPr txBox="1"/>
          <p:nvPr/>
        </p:nvSpPr>
        <p:spPr>
          <a:xfrm>
            <a:off x="5148262" y="2924175"/>
            <a:ext cx="26019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constant: –2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address: offset added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base address in rs</a:t>
            </a:r>
            <a:endParaRPr/>
          </a:p>
        </p:txBody>
      </p:sp>
      <p:sp>
        <p:nvSpPr>
          <p:cNvPr id="887" name="Google Shape;887;p108"/>
          <p:cNvSpPr txBox="1"/>
          <p:nvPr/>
        </p:nvSpPr>
        <p:spPr>
          <a:xfrm>
            <a:off x="2843212" y="2852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888" name="Google Shape;888;p108"/>
          <p:cNvSpPr txBox="1"/>
          <p:nvPr/>
        </p:nvSpPr>
        <p:spPr>
          <a:xfrm>
            <a:off x="3851275" y="2852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grpSp>
        <p:nvGrpSpPr>
          <p:cNvPr id="889" name="Google Shape;889;p108"/>
          <p:cNvGrpSpPr/>
          <p:nvPr/>
        </p:nvGrpSpPr>
        <p:grpSpPr>
          <a:xfrm>
            <a:off x="1690687" y="2492375"/>
            <a:ext cx="6088062" cy="339725"/>
            <a:chOff x="1045" y="1426"/>
            <a:chExt cx="3835" cy="214"/>
          </a:xfrm>
        </p:grpSpPr>
        <p:sp>
          <p:nvSpPr>
            <p:cNvPr id="890" name="Google Shape;890;p108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1" name="Google Shape;891;p108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2" name="Google Shape;892;p108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3" name="Google Shape;893;p108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94" name="Google Shape;894;p108"/>
          <p:cNvSpPr txBox="1"/>
          <p:nvPr/>
        </p:nvSpPr>
        <p:spPr>
          <a:xfrm>
            <a:off x="1763712" y="4797425"/>
            <a:ext cx="5832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100011     10010      01000          0000001111101010</a:t>
            </a:r>
            <a:endParaRPr/>
          </a:p>
        </p:txBody>
      </p:sp>
      <p:sp>
        <p:nvSpPr>
          <p:cNvPr id="895" name="Google Shape;895;p108"/>
          <p:cNvSpPr txBox="1"/>
          <p:nvPr/>
        </p:nvSpPr>
        <p:spPr>
          <a:xfrm>
            <a:off x="5148262" y="3933825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  <p:sp>
        <p:nvSpPr>
          <p:cNvPr id="896" name="Google Shape;896;p108"/>
          <p:cNvSpPr txBox="1"/>
          <p:nvPr/>
        </p:nvSpPr>
        <p:spPr>
          <a:xfrm>
            <a:off x="1619250" y="4149725"/>
            <a:ext cx="360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lw $t0, 1002($s2)</a:t>
            </a:r>
            <a:endParaRPr/>
          </a:p>
        </p:txBody>
      </p:sp>
      <p:grpSp>
        <p:nvGrpSpPr>
          <p:cNvPr id="897" name="Google Shape;897;p108"/>
          <p:cNvGrpSpPr/>
          <p:nvPr/>
        </p:nvGrpSpPr>
        <p:grpSpPr>
          <a:xfrm>
            <a:off x="1692275" y="4797425"/>
            <a:ext cx="6088062" cy="339725"/>
            <a:chOff x="1045" y="1426"/>
            <a:chExt cx="3835" cy="214"/>
          </a:xfrm>
        </p:grpSpPr>
        <p:sp>
          <p:nvSpPr>
            <p:cNvPr id="898" name="Google Shape;898;p108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9" name="Google Shape;899;p108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0" name="Google Shape;900;p108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1" name="Google Shape;901;p108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Example : I Type Format</a:t>
            </a:r>
            <a:endParaRPr/>
          </a:p>
        </p:txBody>
      </p:sp>
      <p:sp>
        <p:nvSpPr>
          <p:cNvPr id="907" name="Google Shape;907;p10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A[300] = H + A[300];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$t0, 1200($t1)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$t0, $s2, $t0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$t0, 1200($t1)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1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Example: I Type Format</a:t>
            </a:r>
            <a:endParaRPr/>
          </a:p>
        </p:txBody>
      </p:sp>
      <p:grpSp>
        <p:nvGrpSpPr>
          <p:cNvPr id="913" name="Google Shape;913;p110"/>
          <p:cNvGrpSpPr/>
          <p:nvPr/>
        </p:nvGrpSpPr>
        <p:grpSpPr>
          <a:xfrm>
            <a:off x="1658937" y="2695575"/>
            <a:ext cx="6088062" cy="339725"/>
            <a:chOff x="1045" y="1426"/>
            <a:chExt cx="3835" cy="214"/>
          </a:xfrm>
        </p:grpSpPr>
        <p:sp>
          <p:nvSpPr>
            <p:cNvPr id="914" name="Google Shape;914;p110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5" name="Google Shape;915;p110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6" name="Google Shape;916;p110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7" name="Google Shape;917;p110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18" name="Google Shape;918;p110"/>
          <p:cNvSpPr txBox="1"/>
          <p:nvPr/>
        </p:nvSpPr>
        <p:spPr>
          <a:xfrm>
            <a:off x="1403350" y="2636837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35	  9	  8	             1200</a:t>
            </a:r>
            <a:endParaRPr/>
          </a:p>
        </p:txBody>
      </p:sp>
      <p:grpSp>
        <p:nvGrpSpPr>
          <p:cNvPr id="919" name="Google Shape;919;p110"/>
          <p:cNvGrpSpPr/>
          <p:nvPr/>
        </p:nvGrpSpPr>
        <p:grpSpPr>
          <a:xfrm>
            <a:off x="1692275" y="3502025"/>
            <a:ext cx="6088062" cy="339725"/>
            <a:chOff x="1045" y="1426"/>
            <a:chExt cx="3835" cy="214"/>
          </a:xfrm>
        </p:grpSpPr>
        <p:sp>
          <p:nvSpPr>
            <p:cNvPr id="920" name="Google Shape;920;p110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1" name="Google Shape;921;p110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2" name="Google Shape;922;p110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3" name="Google Shape;923;p110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24" name="Google Shape;924;p110"/>
          <p:cNvSpPr txBox="1"/>
          <p:nvPr/>
        </p:nvSpPr>
        <p:spPr>
          <a:xfrm>
            <a:off x="1449387" y="3443287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43	  9	  8	             1200</a:t>
            </a:r>
            <a:endParaRPr/>
          </a:p>
        </p:txBody>
      </p:sp>
      <p:grpSp>
        <p:nvGrpSpPr>
          <p:cNvPr id="925" name="Google Shape;925;p110"/>
          <p:cNvGrpSpPr/>
          <p:nvPr/>
        </p:nvGrpSpPr>
        <p:grpSpPr>
          <a:xfrm>
            <a:off x="1658937" y="1917700"/>
            <a:ext cx="6107112" cy="736600"/>
            <a:chOff x="848" y="1622"/>
            <a:chExt cx="3835" cy="214"/>
          </a:xfrm>
        </p:grpSpPr>
        <p:sp>
          <p:nvSpPr>
            <p:cNvPr id="926" name="Google Shape;926;p110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7" name="Google Shape;927;p110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8" name="Google Shape;928;p110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9" name="Google Shape;929;p110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0" name="Google Shape;930;p110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1" name="Google Shape;931;p110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32" name="Google Shape;932;p110"/>
          <p:cNvSpPr txBox="1"/>
          <p:nvPr/>
        </p:nvSpPr>
        <p:spPr>
          <a:xfrm>
            <a:off x="1403350" y="2133600"/>
            <a:ext cx="64087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rd       shamt/    funct</a:t>
            </a:r>
            <a:endParaRPr/>
          </a:p>
          <a:p>
            <a:pPr indent="0" lvl="0" marL="112712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         address	</a:t>
            </a:r>
            <a:endParaRPr/>
          </a:p>
        </p:txBody>
      </p:sp>
      <p:grpSp>
        <p:nvGrpSpPr>
          <p:cNvPr id="933" name="Google Shape;933;p110"/>
          <p:cNvGrpSpPr/>
          <p:nvPr/>
        </p:nvGrpSpPr>
        <p:grpSpPr>
          <a:xfrm>
            <a:off x="1690687" y="3068637"/>
            <a:ext cx="6088062" cy="339725"/>
            <a:chOff x="848" y="1622"/>
            <a:chExt cx="3835" cy="214"/>
          </a:xfrm>
        </p:grpSpPr>
        <p:sp>
          <p:nvSpPr>
            <p:cNvPr id="934" name="Google Shape;934;p110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5" name="Google Shape;935;p110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6" name="Google Shape;936;p110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7" name="Google Shape;937;p110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8" name="Google Shape;938;p110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9" name="Google Shape;939;p110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40" name="Google Shape;940;p110"/>
          <p:cNvSpPr txBox="1"/>
          <p:nvPr/>
        </p:nvSpPr>
        <p:spPr>
          <a:xfrm>
            <a:off x="1835150" y="306863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 	  18 	     8           8              0          32</a:t>
            </a:r>
            <a:endParaRPr/>
          </a:p>
        </p:txBody>
      </p:sp>
      <p:sp>
        <p:nvSpPr>
          <p:cNvPr id="941" name="Google Shape;941;p110"/>
          <p:cNvSpPr txBox="1"/>
          <p:nvPr/>
        </p:nvSpPr>
        <p:spPr>
          <a:xfrm>
            <a:off x="2195512" y="4581525"/>
            <a:ext cx="4572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Lw $t0, 1200($t1)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$t0, $s2, $t0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 $t0, 1200($t1)</a:t>
            </a:r>
            <a:endParaRPr/>
          </a:p>
        </p:txBody>
      </p:sp>
      <p:sp>
        <p:nvSpPr>
          <p:cNvPr id="942" name="Google Shape;942;p110"/>
          <p:cNvSpPr txBox="1"/>
          <p:nvPr/>
        </p:nvSpPr>
        <p:spPr>
          <a:xfrm>
            <a:off x="5148262" y="3933825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Logical Operations</a:t>
            </a:r>
            <a:endParaRPr/>
          </a:p>
        </p:txBody>
      </p:sp>
      <p:sp>
        <p:nvSpPr>
          <p:cNvPr id="948" name="Google Shape;948;p111"/>
          <p:cNvSpPr txBox="1"/>
          <p:nvPr>
            <p:ph idx="1" type="body"/>
          </p:nvPr>
        </p:nvSpPr>
        <p:spPr>
          <a:xfrm>
            <a:off x="912812" y="1905000"/>
            <a:ext cx="78359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for bitwise manipulation</a:t>
            </a:r>
            <a:endParaRPr/>
          </a:p>
        </p:txBody>
      </p:sp>
      <p:graphicFrame>
        <p:nvGraphicFramePr>
          <p:cNvPr id="949" name="Google Shape;949;p111"/>
          <p:cNvGraphicFramePr/>
          <p:nvPr/>
        </p:nvGraphicFramePr>
        <p:xfrm>
          <a:off x="1908175" y="24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{6C0EEB2F-23F8-41E6-91AD-49614669502A}</a:tableStyleId>
              </a:tblPr>
              <a:tblGrid>
                <a:gridCol w="2376475"/>
                <a:gridCol w="935025"/>
                <a:gridCol w="2016125"/>
              </a:tblGrid>
              <a:tr h="5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MIPS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Left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Right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AND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OR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NOT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and, andi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or, ori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0" name="Google Shape;950;p111"/>
          <p:cNvSpPr txBox="1"/>
          <p:nvPr/>
        </p:nvSpPr>
        <p:spPr>
          <a:xfrm>
            <a:off x="1079500" y="5229225"/>
            <a:ext cx="806450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Useful for extracting and inserting groups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bits in a word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Shift Operations</a:t>
            </a:r>
            <a:endParaRPr/>
          </a:p>
        </p:txBody>
      </p:sp>
      <p:sp>
        <p:nvSpPr>
          <p:cNvPr id="956" name="Google Shape;956;p112"/>
          <p:cNvSpPr txBox="1"/>
          <p:nvPr>
            <p:ph idx="1" type="body"/>
          </p:nvPr>
        </p:nvSpPr>
        <p:spPr>
          <a:xfrm>
            <a:off x="1033462" y="2708275"/>
            <a:ext cx="8110537" cy="352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shamt: how many positions to shift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left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left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Sll by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multiplies by 2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right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right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Srl by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divides by 2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(unsigned only)</a:t>
            </a:r>
            <a:endParaRPr/>
          </a:p>
        </p:txBody>
      </p:sp>
      <p:grpSp>
        <p:nvGrpSpPr>
          <p:cNvPr id="957" name="Google Shape;957;p112"/>
          <p:cNvGrpSpPr/>
          <p:nvPr/>
        </p:nvGrpSpPr>
        <p:grpSpPr>
          <a:xfrm>
            <a:off x="1258887" y="1916112"/>
            <a:ext cx="6488112" cy="768350"/>
            <a:chOff x="793" y="1389"/>
            <a:chExt cx="4087" cy="484"/>
          </a:xfrm>
        </p:grpSpPr>
        <p:grpSp>
          <p:nvGrpSpPr>
            <p:cNvPr id="958" name="Google Shape;958;p112"/>
            <p:cNvGrpSpPr/>
            <p:nvPr/>
          </p:nvGrpSpPr>
          <p:grpSpPr>
            <a:xfrm>
              <a:off x="1045" y="1426"/>
              <a:ext cx="3835" cy="214"/>
              <a:chOff x="848" y="1622"/>
              <a:chExt cx="3835" cy="214"/>
            </a:xfrm>
          </p:grpSpPr>
          <p:sp>
            <p:nvSpPr>
              <p:cNvPr id="959" name="Google Shape;959;p112"/>
              <p:cNvSpPr txBox="1"/>
              <p:nvPr/>
            </p:nvSpPr>
            <p:spPr>
              <a:xfrm>
                <a:off x="848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0" name="Google Shape;960;p112"/>
              <p:cNvSpPr txBox="1"/>
              <p:nvPr/>
            </p:nvSpPr>
            <p:spPr>
              <a:xfrm>
                <a:off x="1487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1" name="Google Shape;961;p112"/>
              <p:cNvSpPr txBox="1"/>
              <p:nvPr/>
            </p:nvSpPr>
            <p:spPr>
              <a:xfrm>
                <a:off x="2127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2" name="Google Shape;962;p112"/>
              <p:cNvSpPr txBox="1"/>
              <p:nvPr/>
            </p:nvSpPr>
            <p:spPr>
              <a:xfrm>
                <a:off x="2766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3" name="Google Shape;963;p112"/>
              <p:cNvSpPr txBox="1"/>
              <p:nvPr/>
            </p:nvSpPr>
            <p:spPr>
              <a:xfrm>
                <a:off x="3405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4" name="Google Shape;964;p112"/>
              <p:cNvSpPr txBox="1"/>
              <p:nvPr/>
            </p:nvSpPr>
            <p:spPr>
              <a:xfrm>
                <a:off x="4044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965" name="Google Shape;965;p112"/>
            <p:cNvSpPr txBox="1"/>
            <p:nvPr/>
          </p:nvSpPr>
          <p:spPr>
            <a:xfrm>
              <a:off x="1111" y="1661"/>
              <a:ext cx="363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bits       5 bits        5 bits        5 bits        5 bits          6 bits</a:t>
              </a:r>
              <a:endParaRPr/>
            </a:p>
          </p:txBody>
        </p:sp>
        <p:sp>
          <p:nvSpPr>
            <p:cNvPr id="966" name="Google Shape;966;p112"/>
            <p:cNvSpPr txBox="1"/>
            <p:nvPr/>
          </p:nvSpPr>
          <p:spPr>
            <a:xfrm>
              <a:off x="793" y="1389"/>
              <a:ext cx="4024" cy="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112712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  op	  rs	  rt	  rd	shamt	 funct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